
<file path=[Content_Types].xml><?xml version="1.0" encoding="utf-8"?>
<Types xmlns="http://schemas.openxmlformats.org/package/2006/content-types">
  <Override PartName="/ppt/slides/slide18.xml" ContentType="application/vnd.openxmlformats-officedocument.presentationml.slide+xml"/>
  <Override PartName="/ppt/notesSlides/notesSlide4.xml" ContentType="application/vnd.openxmlformats-officedocument.presentationml.notesSlide+xml"/>
  <Override PartName="/ppt/slides/slide9.xml" ContentType="application/vnd.openxmlformats-officedocument.presentationml.slide+xml"/>
  <Default Extension="emf" ContentType="image/x-emf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Default Extension="rels" ContentType="application/vnd.openxmlformats-package.relationships+xml"/>
  <Override PartName="/ppt/slides/slide10.xml" ContentType="application/vnd.openxmlformats-officedocument.presentationml.slide+xml"/>
  <Override PartName="/ppt/slideLayouts/slideLayout5.xml" ContentType="application/vnd.openxmlformats-officedocument.presentationml.slideLayout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6.xml" ContentType="application/vnd.openxmlformats-officedocument.presentationml.slide+xml"/>
  <Default Extension="jpeg" ContentType="image/jpeg"/>
  <Override PartName="/docProps/app.xml" ContentType="application/vnd.openxmlformats-officedocument.extended-properties+xml"/>
  <Override PartName="/ppt/theme/theme2.xml" ContentType="application/vnd.openxmlformats-officedocument.theme+xml"/>
  <Override PartName="/ppt/slideLayouts/slideLayout1.xml" ContentType="application/vnd.openxmlformats-officedocument.presentationml.slideLayout+xml"/>
  <Override PartName="/ppt/slides/slide22.xml" ContentType="application/vnd.openxmlformats-officedocument.presentationml.slide+xml"/>
  <Override PartName="/ppt/slides/slide30.xml" ContentType="application/vnd.openxmlformats-officedocument.presentationml.slide+xml"/>
  <Default Extension="xml" ContentType="application/xml"/>
  <Override PartName="/ppt/slides/slide19.xml" ContentType="application/vnd.openxmlformats-officedocument.presentationml.slide+xml"/>
  <Override PartName="/ppt/notesSlides/notesSlide5.xml" ContentType="application/vnd.openxmlformats-officedocument.presentationml.notesSlide+xml"/>
  <Override PartName="/ppt/tableStyles.xml" ContentType="application/vnd.openxmlformats-officedocument.presentationml.tableStyles+xml"/>
  <Override PartName="/ppt/slides/slide15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6.xml" ContentType="application/vnd.openxmlformats-officedocument.presentationml.slide+xml"/>
  <Override PartName="/ppt/embeddings/oleObject1.bin" ContentType="application/vnd.openxmlformats-officedocument.oleObject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7.xml" ContentType="application/vnd.openxmlformats-officedocument.presentationml.slide+xml"/>
  <Override PartName="/ppt/slides/slide2.xml" ContentType="application/vnd.openxmlformats-officedocument.presentationml.slide+xml"/>
  <Default Extension="png" ContentType="image/png"/>
  <Override PartName="/ppt/slideLayouts/slideLayout2.xml" ContentType="application/vnd.openxmlformats-officedocument.presentationml.slideLayout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1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7.xml" ContentType="application/vnd.openxmlformats-officedocument.presentationml.slide+xml"/>
  <Override PartName="/ppt/embeddings/oleObject2.bin" ContentType="application/vnd.openxmlformats-officedocument.oleObject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Default Extension="vml" ContentType="application/vnd.openxmlformats-officedocument.vmlDrawing"/>
  <Override PartName="/ppt/slides/slide3.xml" ContentType="application/vnd.openxmlformats-officedocument.presentationml.slide+xml"/>
  <Override PartName="/ppt/slides/slide28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24.xml" ContentType="application/vnd.openxmlformats-officedocument.presentationml.slide+xml"/>
  <Override PartName="/ppt/slides/slide32.xml" ContentType="application/vnd.openxmlformats-officedocument.presentationml.slide+xml"/>
  <Override PartName="/ppt/embeddings/Microsoft_Editor_de_ecuaciones1.bin" ContentType="application/vnd.openxmlformats-officedocument.oleObject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notesSlides/notesSlide3.xml" ContentType="application/vnd.openxmlformats-officedocument.presentationml.notes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slides/slide29.xml" ContentType="application/vnd.openxmlformats-officedocument.presentationml.slide+xml"/>
  <Default Extension="wmf" ContentType="image/x-wmf"/>
  <Override PartName="/ppt/slideLayouts/slideLayout4.xml" ContentType="application/vnd.openxmlformats-officedocument.presentationml.slideLayout+xml"/>
  <Override PartName="/ppt/slides/slide25.xml" ContentType="application/vnd.openxmlformats-officedocument.presentationml.slide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2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736" r:id="rId1"/>
  </p:sldMasterIdLst>
  <p:notesMasterIdLst>
    <p:notesMasterId r:id="rId34"/>
  </p:notesMasterIdLst>
  <p:sldIdLst>
    <p:sldId id="548" r:id="rId2"/>
    <p:sldId id="549" r:id="rId3"/>
    <p:sldId id="550" r:id="rId4"/>
    <p:sldId id="551" r:id="rId5"/>
    <p:sldId id="573" r:id="rId6"/>
    <p:sldId id="522" r:id="rId7"/>
    <p:sldId id="575" r:id="rId8"/>
    <p:sldId id="576" r:id="rId9"/>
    <p:sldId id="577" r:id="rId10"/>
    <p:sldId id="578" r:id="rId11"/>
    <p:sldId id="524" r:id="rId12"/>
    <p:sldId id="525" r:id="rId13"/>
    <p:sldId id="579" r:id="rId14"/>
    <p:sldId id="580" r:id="rId15"/>
    <p:sldId id="581" r:id="rId16"/>
    <p:sldId id="582" r:id="rId17"/>
    <p:sldId id="583" r:id="rId18"/>
    <p:sldId id="584" r:id="rId19"/>
    <p:sldId id="585" r:id="rId20"/>
    <p:sldId id="586" r:id="rId21"/>
    <p:sldId id="527" r:id="rId22"/>
    <p:sldId id="552" r:id="rId23"/>
    <p:sldId id="553" r:id="rId24"/>
    <p:sldId id="554" r:id="rId25"/>
    <p:sldId id="555" r:id="rId26"/>
    <p:sldId id="556" r:id="rId27"/>
    <p:sldId id="557" r:id="rId28"/>
    <p:sldId id="534" r:id="rId29"/>
    <p:sldId id="596" r:id="rId30"/>
    <p:sldId id="597" r:id="rId31"/>
    <p:sldId id="598" r:id="rId32"/>
    <p:sldId id="593" r:id="rId33"/>
  </p:sldIdLst>
  <p:sldSz cx="9144000" cy="6858000" type="screen4x3"/>
  <p:notesSz cx="6858000" cy="9144000"/>
  <p:defaultTextStyle>
    <a:defPPr>
      <a:defRPr lang="ja-JP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9pPr>
  </p:defaultTextStyle>
  <p:extLst>
    <p:ext uri="{EFAFB233-063F-42B5-8137-9DF3F51BA10A}">
      <p15:sldGuideLst xmlns="" xmlns:p15="http://schemas.microsoft.com/office/powerpoint/2012/main" xmlns:p="http://schemas.openxmlformats.org/presentationml/2006/main" xmlns:r="http://schemas.openxmlformats.org/officeDocument/2006/relationships" xmlns:a="http://schemas.openxmlformats.org/drawingml/2006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lrMru>
    <a:srgbClr val="0000FF"/>
    <a:srgbClr val="0000CC"/>
    <a:srgbClr val="008000"/>
    <a:srgbClr val="006600"/>
    <a:srgbClr val="FF33CC"/>
    <a:srgbClr val="FF0000"/>
  </p:clrMru>
  <p:extLst>
    <p:ext uri="{E76CE94A-603C-4142-B9EB-6D1370010A27}">
      <p14:discardImageEditData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"/>
    </p:ext>
    <p:ext uri="{D31A062A-798A-4329-ABDD-BBA856620510}">
      <p14:defaultImageDpi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20"/>
    </p:ext>
    <p:ext uri="{FD5EFAAD-0ECE-453E-9831-46B23BE46B34}">
      <p15:chartTrackingRefBased xmlns="" xmlns:p15="http://schemas.microsoft.com/office/powerpoint/2012/main" xmlns:p="http://schemas.openxmlformats.org/presentationml/2006/main" xmlns:r="http://schemas.openxmlformats.org/officeDocument/2006/relationships" xmlns:a="http://schemas.openxmlformats.org/drawingml/2006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SorterView">
  <p:normalViewPr horzBarState="maximized">
    <p:restoredLeft sz="15620"/>
    <p:restoredTop sz="96301" autoAdjust="0"/>
  </p:normalViewPr>
  <p:slideViewPr>
    <p:cSldViewPr snapToGrid="0">
      <p:cViewPr varScale="1">
        <p:scale>
          <a:sx n="89" d="100"/>
          <a:sy n="89" d="100"/>
        </p:scale>
        <p:origin x="1282" y="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notesMaster" Target="notesMasters/notesMaster1.xml"/><Relationship Id="rId35" Type="http://schemas.openxmlformats.org/officeDocument/2006/relationships/printerSettings" Target="printerSettings/printerSettings1.bin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viewProps" Target="viewProps.xml"/><Relationship Id="rId38" Type="http://schemas.openxmlformats.org/officeDocument/2006/relationships/theme" Target="theme/theme1.xml"/><Relationship Id="rId39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99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ja-JP"/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 altLang="ja-JP"/>
          </a:p>
        </p:txBody>
      </p:sp>
      <p:sp>
        <p:nvSpPr>
          <p:cNvPr id="4301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1"/>
            </a:ext>
          </a:extLst>
        </p:spPr>
      </p:sp>
      <p:sp>
        <p:nvSpPr>
          <p:cNvPr id="4301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4301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ja-JP"/>
          </a:p>
        </p:txBody>
      </p:sp>
      <p:sp>
        <p:nvSpPr>
          <p:cNvPr id="4301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AB7546E4-2579-4EE1-88E1-3142A6BDB90E}" type="slidenum">
              <a:rPr lang="en-US" altLang="ja-JP"/>
              <a:pPr/>
              <a:t>‹Nr.›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28491193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anose="020B0604020202020204" pitchFamily="34" charset="0"/>
        <a:ea typeface="ＭＳ Ｐ明朝" panose="02020600040205080304" pitchFamily="18" charset="-128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anose="020B0604020202020204" pitchFamily="34" charset="0"/>
        <a:ea typeface="ＭＳ Ｐ明朝" panose="02020600040205080304" pitchFamily="18" charset="-128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anose="020B0604020202020204" pitchFamily="34" charset="0"/>
        <a:ea typeface="ＭＳ Ｐ明朝" panose="02020600040205080304" pitchFamily="18" charset="-128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anose="020B0604020202020204" pitchFamily="34" charset="0"/>
        <a:ea typeface="ＭＳ Ｐ明朝" panose="02020600040205080304" pitchFamily="18" charset="-128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anose="020B0604020202020204" pitchFamily="34" charset="0"/>
        <a:ea typeface="ＭＳ Ｐ明朝" panose="02020600040205080304" pitchFamily="18" charset="-128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4EA0229-4542-4983-BBE4-6B07CB3A1F2E}" type="slidenum">
              <a:rPr lang="en-US" altLang="ja-JP">
                <a:solidFill>
                  <a:srgbClr val="000000"/>
                </a:solidFill>
              </a:rPr>
              <a:pPr/>
              <a:t>7</a:t>
            </a:fld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190466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>
          <a:ln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</a:extLst>
        </p:spPr>
      </p:sp>
      <p:sp>
        <p:nvSpPr>
          <p:cNvPr id="190467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 lIns="91431" tIns="45716" rIns="91431" bIns="45716"/>
          <a:lstStyle/>
          <a:p>
            <a:pPr>
              <a:spcBef>
                <a:spcPct val="0"/>
              </a:spcBef>
            </a:pPr>
            <a:endParaRPr lang="ja-JP" altLang="ja-JP"/>
          </a:p>
        </p:txBody>
      </p:sp>
      <p:sp>
        <p:nvSpPr>
          <p:cNvPr id="21507" name="スライド番号プレースホルダ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6" rIns="91431" bIns="45716" anchor="b"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r"/>
            <a:fld id="{A348B6F8-F765-48DF-B743-A32DDE7A7E70}" type="slidenum">
              <a:rPr lang="en-US" altLang="ja-JP" sz="1200" smtClean="0">
                <a:solidFill>
                  <a:srgbClr val="000000"/>
                </a:solidFill>
                <a:latin typeface="Calibri" panose="020F0502020204030204" pitchFamily="34" charset="0"/>
              </a:rPr>
              <a:pPr algn="r"/>
              <a:t>7</a:t>
            </a:fld>
            <a:endParaRPr lang="en-US" altLang="ja-JP" sz="1200" smtClean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8978854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804763" indent="-309524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238098" indent="-24762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733337" indent="-24762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228576" indent="-24762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723815" indent="-24762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3219054" indent="-24762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714293" indent="-24762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4209532" indent="-24762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fld id="{34955818-577B-45CD-9A6D-BD5AED5E30F0}" type="slidenum">
              <a:rPr lang="en-US" altLang="ja-JP" smtClean="0"/>
              <a:pPr/>
              <a:t>8</a:t>
            </a:fld>
            <a:endParaRPr lang="en-US" altLang="ja-JP" smtClean="0"/>
          </a:p>
        </p:txBody>
      </p:sp>
      <p:sp>
        <p:nvSpPr>
          <p:cNvPr id="19459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460" name="ノート プレースホルダ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 lIns="99038" tIns="49520" rIns="99038" bIns="49520"/>
          <a:lstStyle/>
          <a:p>
            <a:pPr eaLnBrk="1" hangingPunct="1">
              <a:spcBef>
                <a:spcPct val="0"/>
              </a:spcBef>
            </a:pPr>
            <a:endParaRPr lang="ja-JP" altLang="ja-JP" smtClean="0"/>
          </a:p>
        </p:txBody>
      </p:sp>
      <p:sp>
        <p:nvSpPr>
          <p:cNvPr id="19461" name="スライド番号プレースホルダ 3"/>
          <p:cNvSpPr txBox="1">
            <a:spLocks noGrp="1"/>
          </p:cNvSpPr>
          <p:nvPr/>
        </p:nvSpPr>
        <p:spPr bwMode="auto">
          <a:xfrm>
            <a:off x="4021294" y="9721106"/>
            <a:ext cx="3076363" cy="511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038" tIns="49520" rIns="99038" bIns="49520" anchor="b"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r" eaLnBrk="1" hangingPunct="1"/>
            <a:fld id="{E72C3CE0-7A49-4411-B66F-A10BBFFD946B}" type="slidenum">
              <a:rPr lang="en-US" altLang="ja-JP" sz="1300">
                <a:latin typeface="Calibri" panose="020F0502020204030204" pitchFamily="34" charset="0"/>
              </a:rPr>
              <a:pPr algn="r" eaLnBrk="1" hangingPunct="1"/>
              <a:t>8</a:t>
            </a:fld>
            <a:endParaRPr lang="en-US" altLang="ja-JP" sz="13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908819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9A682A6-AD43-42F1-8662-F4A18DB90747}" type="slidenum">
              <a:rPr lang="en-US" altLang="ja-JP" smtClean="0">
                <a:solidFill>
                  <a:srgbClr val="000000"/>
                </a:solidFill>
              </a:rPr>
              <a:pPr>
                <a:defRPr/>
              </a:pPr>
              <a:t>15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4450589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9A682A6-AD43-42F1-8662-F4A18DB90747}" type="slidenum">
              <a:rPr lang="en-US" altLang="ja-JP" smtClean="0"/>
              <a:pPr>
                <a:defRPr/>
              </a:pPr>
              <a:t>17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7165688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7546E4-2579-4EE1-88E1-3142A6BDB90E}" type="slidenum">
              <a:rPr lang="en-US" altLang="ja-JP" smtClean="0"/>
              <a:pPr/>
              <a:t>28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6084313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 smtClean="0"/>
              <a:t>マスター サブタイトルの書式設定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F786A93-090B-466E-9E25-20E712DC5642}" type="slidenum">
              <a:rPr lang="en-US" altLang="ja-JP">
                <a:solidFill>
                  <a:srgbClr val="000000"/>
                </a:solidFill>
              </a:rPr>
              <a:pPr/>
              <a:t>‹Nr.›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4169318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D511325-B4A3-459B-AD81-7853AB07C517}" type="slidenum">
              <a:rPr lang="en-US" altLang="ja-JP">
                <a:solidFill>
                  <a:srgbClr val="000000"/>
                </a:solidFill>
              </a:rPr>
              <a:pPr/>
              <a:t>‹Nr.›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4796432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45275" y="282575"/>
            <a:ext cx="2089150" cy="5813425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374650" y="282575"/>
            <a:ext cx="6118225" cy="5813425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9372A75-C41B-4F31-A0E0-E3C98D5B9379}" type="slidenum">
              <a:rPr lang="en-US" altLang="ja-JP">
                <a:solidFill>
                  <a:srgbClr val="000000"/>
                </a:solidFill>
              </a:rPr>
              <a:pPr/>
              <a:t>‹Nr.›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9668359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AndTwoObj" preserve="1">
  <p:cSld name="タイトル、コンテンツ、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74650" y="282575"/>
            <a:ext cx="8359775" cy="719138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01638" y="1228725"/>
            <a:ext cx="4083050" cy="4867275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quarter" idx="2"/>
          </p:nvPr>
        </p:nvSpPr>
        <p:spPr>
          <a:xfrm>
            <a:off x="4637088" y="1228725"/>
            <a:ext cx="4083050" cy="235743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コンテンツ プレースホルダー 4"/>
          <p:cNvSpPr>
            <a:spLocks noGrp="1"/>
          </p:cNvSpPr>
          <p:nvPr>
            <p:ph sz="quarter" idx="3"/>
          </p:nvPr>
        </p:nvSpPr>
        <p:spPr>
          <a:xfrm>
            <a:off x="4637088" y="3738563"/>
            <a:ext cx="4083050" cy="2357437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6" name="日付プレースホルダー 5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フッター プレースホルダー 6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8" name="スライド番号プレースホルダー 7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543A3BF3-DA22-485D-8CC7-6CAEA8C81349}" type="slidenum">
              <a:rPr lang="en-US" altLang="ja-JP">
                <a:solidFill>
                  <a:srgbClr val="000000"/>
                </a:solidFill>
              </a:rPr>
              <a:pPr/>
              <a:t>‹Nr.›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4010297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FF7B39B-ABC7-47D4-A1EA-265E09B5C19B}" type="slidenum">
              <a:rPr lang="en-US" altLang="ja-JP">
                <a:solidFill>
                  <a:srgbClr val="000000"/>
                </a:solidFill>
              </a:rPr>
              <a:pPr/>
              <a:t>‹Nr.›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9070597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40A6CD-37D9-4402-A388-0AB3B55CC625}" type="slidenum">
              <a:rPr lang="en-US" altLang="ja-JP">
                <a:solidFill>
                  <a:srgbClr val="000000"/>
                </a:solidFill>
              </a:rPr>
              <a:pPr/>
              <a:t>‹Nr.›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4017097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01638" y="1228725"/>
            <a:ext cx="4083050" cy="4867275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37088" y="1228725"/>
            <a:ext cx="4083050" cy="4867275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C0D50CD-D8C9-4CBF-8DDF-4AC472DE84B4}" type="slidenum">
              <a:rPr lang="en-US" altLang="ja-JP">
                <a:solidFill>
                  <a:srgbClr val="000000"/>
                </a:solidFill>
              </a:rPr>
              <a:pPr/>
              <a:t>‹Nr.›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3334735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442277-B196-4722-B5D1-DD5BF439A509}" type="slidenum">
              <a:rPr lang="en-US" altLang="ja-JP">
                <a:solidFill>
                  <a:srgbClr val="000000"/>
                </a:solidFill>
              </a:rPr>
              <a:pPr/>
              <a:t>‹Nr.›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9685477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10B450F-1251-430B-A92C-6D8BAE7215CD}" type="slidenum">
              <a:rPr lang="en-US" altLang="ja-JP">
                <a:solidFill>
                  <a:srgbClr val="000000"/>
                </a:solidFill>
              </a:rPr>
              <a:pPr/>
              <a:t>‹Nr.›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7192643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6D2211A-AAFE-4173-BC0F-544EA0BCA9DB}" type="slidenum">
              <a:rPr lang="en-US" altLang="ja-JP">
                <a:solidFill>
                  <a:srgbClr val="000000"/>
                </a:solidFill>
              </a:rPr>
              <a:pPr/>
              <a:t>‹Nr.›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9029318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F4E1742-D991-4629-8010-4AAAFD2F0B39}" type="slidenum">
              <a:rPr lang="en-US" altLang="ja-JP">
                <a:solidFill>
                  <a:srgbClr val="000000"/>
                </a:solidFill>
              </a:rPr>
              <a:pPr/>
              <a:t>‹Nr.›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855124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D18B7C9-ED71-422B-80E8-EF8AB7B3E6C1}" type="slidenum">
              <a:rPr lang="en-US" altLang="ja-JP">
                <a:solidFill>
                  <a:srgbClr val="000000"/>
                </a:solidFill>
              </a:rPr>
              <a:pPr/>
              <a:t>‹Nr.›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1971208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95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74650" y="282575"/>
            <a:ext cx="8359775" cy="719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マスター タイトルの書式設定</a:t>
            </a:r>
          </a:p>
        </p:txBody>
      </p:sp>
      <p:sp>
        <p:nvSpPr>
          <p:cNvPr id="2539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01638" y="1228725"/>
            <a:ext cx="8318500" cy="4867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25395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Times New Roman" panose="02020603050405020304" pitchFamily="18" charset="0"/>
              </a:defRPr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25395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Times New Roman" panose="02020603050405020304" pitchFamily="18" charset="0"/>
              </a:defRPr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25395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Times New Roman" panose="02020603050405020304" pitchFamily="18" charset="0"/>
              </a:defRPr>
            </a:lvl1pPr>
          </a:lstStyle>
          <a:p>
            <a:fld id="{59DD803F-BA6D-4D50-A9EA-355E722026BC}" type="slidenum">
              <a:rPr lang="en-US" altLang="ja-JP">
                <a:solidFill>
                  <a:srgbClr val="000000"/>
                </a:solidFill>
              </a:rPr>
              <a:pPr/>
              <a:t>‹Nr.›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7989535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  <p:sldLayoutId id="2147483748" r:id="rId12"/>
  </p:sldLayoutIdLst>
  <p:timing>
    <p:tnLst>
      <p:par>
        <p:cTn id="1" dur="indefinite" restart="never" nodeType="tmRoot"/>
      </p:par>
    </p:tnLst>
  </p:timing>
  <p:txStyles>
    <p:titleStyle>
      <a:lvl1pPr algn="l" rtl="0" fontAlgn="base">
        <a:spcBef>
          <a:spcPct val="0"/>
        </a:spcBef>
        <a:spcAft>
          <a:spcPct val="0"/>
        </a:spcAft>
        <a:defRPr kumimoji="1" sz="3600" kern="1200">
          <a:solidFill>
            <a:srgbClr val="0000CC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kumimoji="1" sz="3600">
          <a:solidFill>
            <a:srgbClr val="0000CC"/>
          </a:solidFill>
          <a:latin typeface="Arial" panose="020B0604020202020204" pitchFamily="34" charset="0"/>
          <a:ea typeface="ＭＳ Ｐゴシック" panose="020B0600070205080204" pitchFamily="50" charset="-128"/>
        </a:defRPr>
      </a:lvl2pPr>
      <a:lvl3pPr algn="l" rtl="0" fontAlgn="base">
        <a:spcBef>
          <a:spcPct val="0"/>
        </a:spcBef>
        <a:spcAft>
          <a:spcPct val="0"/>
        </a:spcAft>
        <a:defRPr kumimoji="1" sz="3600">
          <a:solidFill>
            <a:srgbClr val="0000CC"/>
          </a:solidFill>
          <a:latin typeface="Arial" panose="020B0604020202020204" pitchFamily="34" charset="0"/>
          <a:ea typeface="ＭＳ Ｐゴシック" panose="020B0600070205080204" pitchFamily="50" charset="-128"/>
        </a:defRPr>
      </a:lvl3pPr>
      <a:lvl4pPr algn="l" rtl="0" fontAlgn="base">
        <a:spcBef>
          <a:spcPct val="0"/>
        </a:spcBef>
        <a:spcAft>
          <a:spcPct val="0"/>
        </a:spcAft>
        <a:defRPr kumimoji="1" sz="3600">
          <a:solidFill>
            <a:srgbClr val="0000CC"/>
          </a:solidFill>
          <a:latin typeface="Arial" panose="020B0604020202020204" pitchFamily="34" charset="0"/>
          <a:ea typeface="ＭＳ Ｐゴシック" panose="020B0600070205080204" pitchFamily="50" charset="-128"/>
        </a:defRPr>
      </a:lvl4pPr>
      <a:lvl5pPr algn="l" rtl="0" fontAlgn="base">
        <a:spcBef>
          <a:spcPct val="0"/>
        </a:spcBef>
        <a:spcAft>
          <a:spcPct val="0"/>
        </a:spcAft>
        <a:defRPr kumimoji="1" sz="3600">
          <a:solidFill>
            <a:srgbClr val="0000CC"/>
          </a:solidFill>
          <a:latin typeface="Arial" panose="020B0604020202020204" pitchFamily="34" charset="0"/>
          <a:ea typeface="ＭＳ Ｐゴシック" panose="020B0600070205080204" pitchFamily="50" charset="-128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3600">
          <a:solidFill>
            <a:srgbClr val="0000CC"/>
          </a:solidFill>
          <a:latin typeface="Arial" panose="020B0604020202020204" pitchFamily="34" charset="0"/>
          <a:ea typeface="ＭＳ Ｐゴシック" panose="020B0600070205080204" pitchFamily="50" charset="-128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3600">
          <a:solidFill>
            <a:srgbClr val="0000CC"/>
          </a:solidFill>
          <a:latin typeface="Arial" panose="020B0604020202020204" pitchFamily="34" charset="0"/>
          <a:ea typeface="ＭＳ Ｐゴシック" panose="020B0600070205080204" pitchFamily="50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3600">
          <a:solidFill>
            <a:srgbClr val="0000CC"/>
          </a:solidFill>
          <a:latin typeface="Arial" panose="020B0604020202020204" pitchFamily="34" charset="0"/>
          <a:ea typeface="ＭＳ Ｐゴシック" panose="020B0600070205080204" pitchFamily="50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3600">
          <a:solidFill>
            <a:srgbClr val="0000CC"/>
          </a:solidFill>
          <a:latin typeface="Arial" panose="020B0604020202020204" pitchFamily="34" charset="0"/>
          <a:ea typeface="ＭＳ Ｐゴシック" panose="020B0600070205080204" pitchFamily="50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rgbClr val="0000CC"/>
        </a:buClr>
        <a:buFont typeface="Wingdings" panose="05000000000000000000" pitchFamily="2" charset="2"/>
        <a:buChar char="l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5.wmf"/><Relationship Id="rId12" Type="http://schemas.openxmlformats.org/officeDocument/2006/relationships/image" Target="../media/image36.wmf"/><Relationship Id="rId13" Type="http://schemas.openxmlformats.org/officeDocument/2006/relationships/image" Target="../media/image37.w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openxmlformats.org/officeDocument/2006/relationships/image" Target="../media/image27.wmf"/><Relationship Id="rId4" Type="http://schemas.openxmlformats.org/officeDocument/2006/relationships/image" Target="../media/image28.png"/><Relationship Id="rId5" Type="http://schemas.openxmlformats.org/officeDocument/2006/relationships/image" Target="../media/image29.wmf"/><Relationship Id="rId6" Type="http://schemas.openxmlformats.org/officeDocument/2006/relationships/image" Target="../media/image30.wmf"/><Relationship Id="rId7" Type="http://schemas.openxmlformats.org/officeDocument/2006/relationships/image" Target="../media/image31.wmf"/><Relationship Id="rId8" Type="http://schemas.openxmlformats.org/officeDocument/2006/relationships/image" Target="../media/image32.wmf"/><Relationship Id="rId9" Type="http://schemas.openxmlformats.org/officeDocument/2006/relationships/image" Target="../media/image33.wmf"/><Relationship Id="rId10" Type="http://schemas.openxmlformats.org/officeDocument/2006/relationships/image" Target="../media/image34.w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wmf"/><Relationship Id="rId4" Type="http://schemas.openxmlformats.org/officeDocument/2006/relationships/image" Target="../media/image40.emf"/><Relationship Id="rId5" Type="http://schemas.openxmlformats.org/officeDocument/2006/relationships/image" Target="../media/image41.emf"/><Relationship Id="rId6" Type="http://schemas.openxmlformats.org/officeDocument/2006/relationships/image" Target="../media/image42.emf"/><Relationship Id="rId7" Type="http://schemas.openxmlformats.org/officeDocument/2006/relationships/image" Target="../media/image43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wmf"/><Relationship Id="rId4" Type="http://schemas.openxmlformats.org/officeDocument/2006/relationships/image" Target="../media/image44.emf"/><Relationship Id="rId5" Type="http://schemas.openxmlformats.org/officeDocument/2006/relationships/image" Target="../media/image45.emf"/><Relationship Id="rId6" Type="http://schemas.openxmlformats.org/officeDocument/2006/relationships/image" Target="../media/image46.emf"/><Relationship Id="rId7" Type="http://schemas.openxmlformats.org/officeDocument/2006/relationships/image" Target="../media/image15.png"/><Relationship Id="rId8" Type="http://schemas.openxmlformats.org/officeDocument/2006/relationships/image" Target="../media/image47.emf"/><Relationship Id="rId9" Type="http://schemas.openxmlformats.org/officeDocument/2006/relationships/image" Target="../media/image48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wmf"/><Relationship Id="rId4" Type="http://schemas.openxmlformats.org/officeDocument/2006/relationships/image" Target="../media/image51.png"/><Relationship Id="rId5" Type="http://schemas.openxmlformats.org/officeDocument/2006/relationships/image" Target="../media/image52.wmf"/><Relationship Id="rId6" Type="http://schemas.openxmlformats.org/officeDocument/2006/relationships/image" Target="../media/image53.wmf"/><Relationship Id="rId7" Type="http://schemas.openxmlformats.org/officeDocument/2006/relationships/image" Target="../media/image54.png"/><Relationship Id="rId8" Type="http://schemas.openxmlformats.org/officeDocument/2006/relationships/image" Target="../media/image55.png"/><Relationship Id="rId9" Type="http://schemas.openxmlformats.org/officeDocument/2006/relationships/image" Target="../media/image56.w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9.w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wmf"/><Relationship Id="rId4" Type="http://schemas.openxmlformats.org/officeDocument/2006/relationships/image" Target="../media/image58.png"/><Relationship Id="rId5" Type="http://schemas.openxmlformats.org/officeDocument/2006/relationships/image" Target="../media/image59.png"/><Relationship Id="rId6" Type="http://schemas.openxmlformats.org/officeDocument/2006/relationships/image" Target="../media/image60.png"/><Relationship Id="rId7" Type="http://schemas.openxmlformats.org/officeDocument/2006/relationships/image" Target="../media/image61.emf"/><Relationship Id="rId8" Type="http://schemas.openxmlformats.org/officeDocument/2006/relationships/image" Target="../media/image62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4" Type="http://schemas.openxmlformats.org/officeDocument/2006/relationships/image" Target="../media/image65.wmf"/><Relationship Id="rId5" Type="http://schemas.openxmlformats.org/officeDocument/2006/relationships/image" Target="../media/image66.wmf"/><Relationship Id="rId6" Type="http://schemas.openxmlformats.org/officeDocument/2006/relationships/image" Target="../media/image67.wmf"/><Relationship Id="rId7" Type="http://schemas.openxmlformats.org/officeDocument/2006/relationships/image" Target="../media/image68.wmf"/><Relationship Id="rId8" Type="http://schemas.openxmlformats.org/officeDocument/2006/relationships/image" Target="../media/image69.wmf"/><Relationship Id="rId9" Type="http://schemas.openxmlformats.org/officeDocument/2006/relationships/image" Target="../media/image70.w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3.w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4" Type="http://schemas.openxmlformats.org/officeDocument/2006/relationships/image" Target="../media/image72.png"/><Relationship Id="rId5" Type="http://schemas.openxmlformats.org/officeDocument/2006/relationships/image" Target="../media/image57.wmf"/><Relationship Id="rId6" Type="http://schemas.openxmlformats.org/officeDocument/2006/relationships/image" Target="../media/image69.wmf"/><Relationship Id="rId7" Type="http://schemas.openxmlformats.org/officeDocument/2006/relationships/image" Target="../media/image73.png"/><Relationship Id="rId8" Type="http://schemas.openxmlformats.org/officeDocument/2006/relationships/image" Target="../media/image74.emf"/><Relationship Id="rId9" Type="http://schemas.openxmlformats.org/officeDocument/2006/relationships/image" Target="../media/image75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wmf"/><Relationship Id="rId4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6.w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wmf"/><Relationship Id="rId4" Type="http://schemas.openxmlformats.org/officeDocument/2006/relationships/image" Target="../media/image78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9.emf"/><Relationship Id="rId3" Type="http://schemas.openxmlformats.org/officeDocument/2006/relationships/image" Target="../media/image8.w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4" Type="http://schemas.openxmlformats.org/officeDocument/2006/relationships/image" Target="../media/image82.w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0.w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wmf"/><Relationship Id="rId4" Type="http://schemas.openxmlformats.org/officeDocument/2006/relationships/image" Target="../media/image85.w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3.w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emf"/><Relationship Id="rId4" Type="http://schemas.openxmlformats.org/officeDocument/2006/relationships/image" Target="../media/image88.emf"/><Relationship Id="rId5" Type="http://schemas.openxmlformats.org/officeDocument/2006/relationships/image" Target="../media/image9.png"/><Relationship Id="rId6" Type="http://schemas.openxmlformats.org/officeDocument/2006/relationships/image" Target="../media/image89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6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emf"/><Relationship Id="rId4" Type="http://schemas.openxmlformats.org/officeDocument/2006/relationships/image" Target="../media/image92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0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3.emf"/><Relationship Id="rId3" Type="http://schemas.openxmlformats.org/officeDocument/2006/relationships/image" Target="../media/image94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emf"/><Relationship Id="rId4" Type="http://schemas.openxmlformats.org/officeDocument/2006/relationships/image" Target="../media/image97.png"/><Relationship Id="rId5" Type="http://schemas.openxmlformats.org/officeDocument/2006/relationships/image" Target="../media/image98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5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4" Type="http://schemas.openxmlformats.org/officeDocument/2006/relationships/oleObject" Target="../embeddings/oleObject2.bin"/><Relationship Id="rId5" Type="http://schemas.openxmlformats.org/officeDocument/2006/relationships/image" Target="../media/image83.w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4" Type="http://schemas.openxmlformats.org/officeDocument/2006/relationships/image" Target="../media/image3.emf"/><Relationship Id="rId5" Type="http://schemas.openxmlformats.org/officeDocument/2006/relationships/image" Target="../media/image4.w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w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emf"/><Relationship Id="rId4" Type="http://schemas.openxmlformats.org/officeDocument/2006/relationships/image" Target="../media/image102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0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emf"/><Relationship Id="rId4" Type="http://schemas.openxmlformats.org/officeDocument/2006/relationships/image" Target="../media/image105.emf"/><Relationship Id="rId5" Type="http://schemas.openxmlformats.org/officeDocument/2006/relationships/image" Target="../media/image106.emf"/><Relationship Id="rId6" Type="http://schemas.openxmlformats.org/officeDocument/2006/relationships/image" Target="../media/image107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3.em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wmf"/><Relationship Id="rId5" Type="http://schemas.openxmlformats.org/officeDocument/2006/relationships/image" Target="../media/image8.w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w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9.png"/><Relationship Id="rId5" Type="http://schemas.openxmlformats.org/officeDocument/2006/relationships/image" Target="../media/image10.wmf"/><Relationship Id="rId6" Type="http://schemas.openxmlformats.org/officeDocument/2006/relationships/image" Target="../media/image11.wmf"/><Relationship Id="rId7" Type="http://schemas.openxmlformats.org/officeDocument/2006/relationships/image" Target="../media/image12.wmf"/><Relationship Id="rId8" Type="http://schemas.openxmlformats.org/officeDocument/2006/relationships/image" Target="../media/image8.w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wmf"/></Relationships>
</file>

<file path=ppt/slides/_rels/slide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0.png"/><Relationship Id="rId12" Type="http://schemas.openxmlformats.org/officeDocument/2006/relationships/image" Target="../media/image21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.xml"/><Relationship Id="rId3" Type="http://schemas.openxmlformats.org/officeDocument/2006/relationships/notesSlide" Target="../notesSlides/notesSlide1.xml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image" Target="../media/image16.png"/><Relationship Id="rId7" Type="http://schemas.openxmlformats.org/officeDocument/2006/relationships/image" Target="../media/image17.wmf"/><Relationship Id="rId8" Type="http://schemas.openxmlformats.org/officeDocument/2006/relationships/image" Target="../media/image18.png"/><Relationship Id="rId9" Type="http://schemas.openxmlformats.org/officeDocument/2006/relationships/image" Target="../media/image19.png"/><Relationship Id="rId10" Type="http://schemas.openxmlformats.org/officeDocument/2006/relationships/oleObject" Target="../embeddings/Microsoft_Editor_de_ecuaciones1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4" Type="http://schemas.openxmlformats.org/officeDocument/2006/relationships/image" Target="../media/image23.png"/><Relationship Id="rId5" Type="http://schemas.openxmlformats.org/officeDocument/2006/relationships/oleObject" Target="../embeddings/oleObject1.bin"/><Relationship Id="rId6" Type="http://schemas.openxmlformats.org/officeDocument/2006/relationships/image" Target="../media/image24.w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wmf"/><Relationship Id="rId4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wmf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2"/>
          <p:cNvSpPr>
            <a:spLocks noChangeArrowheads="1"/>
          </p:cNvSpPr>
          <p:nvPr/>
        </p:nvSpPr>
        <p:spPr bwMode="auto">
          <a:xfrm>
            <a:off x="419100" y="2751138"/>
            <a:ext cx="8275638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ja-JP" sz="4000" dirty="0" smtClean="0"/>
              <a:t>Bulk</a:t>
            </a:r>
            <a:r>
              <a:rPr lang="ja-JP" altLang="en-US" sz="4000" dirty="0" smtClean="0"/>
              <a:t> </a:t>
            </a:r>
            <a:r>
              <a:rPr lang="en-US" altLang="ja-JP" sz="4000" dirty="0" smtClean="0"/>
              <a:t>Topological </a:t>
            </a:r>
            <a:r>
              <a:rPr lang="en-US" altLang="ja-JP" sz="4000" dirty="0"/>
              <a:t>Superconductor</a:t>
            </a:r>
            <a:endParaRPr lang="en-US" altLang="ja-JP" sz="4000" baseline="-25000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304159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6930" name="Rectangle 2"/>
          <p:cNvSpPr>
            <a:spLocks noGrp="1" noChangeArrowheads="1"/>
          </p:cNvSpPr>
          <p:nvPr>
            <p:ph type="title"/>
          </p:nvPr>
        </p:nvSpPr>
        <p:spPr>
          <a:xfrm>
            <a:off x="165100" y="111125"/>
            <a:ext cx="8359775" cy="719138"/>
          </a:xfrm>
        </p:spPr>
        <p:txBody>
          <a:bodyPr/>
          <a:lstStyle/>
          <a:p>
            <a:r>
              <a:rPr lang="en-US" altLang="ja-JP"/>
              <a:t>Unconventional SC States in Cu</a:t>
            </a:r>
            <a:r>
              <a:rPr lang="en-US" altLang="ja-JP" baseline="-25000"/>
              <a:t>x</a:t>
            </a:r>
            <a:r>
              <a:rPr lang="en-US" altLang="ja-JP"/>
              <a:t>Bi</a:t>
            </a:r>
            <a:r>
              <a:rPr lang="en-US" altLang="ja-JP" baseline="-25000"/>
              <a:t>2</a:t>
            </a:r>
            <a:r>
              <a:rPr lang="en-US" altLang="ja-JP"/>
              <a:t>Se</a:t>
            </a:r>
            <a:r>
              <a:rPr lang="en-US" altLang="ja-JP" baseline="-25000"/>
              <a:t>3</a:t>
            </a:r>
          </a:p>
        </p:txBody>
      </p:sp>
      <p:sp>
        <p:nvSpPr>
          <p:cNvPr id="1916931" name="Rectangle 3"/>
          <p:cNvSpPr>
            <a:spLocks noChangeArrowheads="1"/>
          </p:cNvSpPr>
          <p:nvPr/>
        </p:nvSpPr>
        <p:spPr bwMode="auto">
          <a:xfrm>
            <a:off x="330200" y="954088"/>
            <a:ext cx="29654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2000">
                <a:latin typeface="Symbol" panose="05050102010706020507" pitchFamily="18" charset="2"/>
              </a:rPr>
              <a:t>D</a:t>
            </a:r>
            <a:r>
              <a:rPr lang="en-US" altLang="ja-JP" sz="2000" baseline="-25000"/>
              <a:t>2</a:t>
            </a:r>
            <a:r>
              <a:rPr lang="en-US" altLang="ja-JP" sz="2000"/>
              <a:t> : Odd parity, full gap</a:t>
            </a:r>
          </a:p>
        </p:txBody>
      </p:sp>
      <p:sp>
        <p:nvSpPr>
          <p:cNvPr id="1916932" name="Rectangle 4"/>
          <p:cNvSpPr>
            <a:spLocks noChangeArrowheads="1"/>
          </p:cNvSpPr>
          <p:nvPr/>
        </p:nvSpPr>
        <p:spPr bwMode="auto">
          <a:xfrm>
            <a:off x="354013" y="3279775"/>
            <a:ext cx="38481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2000">
                <a:latin typeface="Symbol" panose="05050102010706020507" pitchFamily="18" charset="2"/>
              </a:rPr>
              <a:t>D</a:t>
            </a:r>
            <a:r>
              <a:rPr lang="en-US" altLang="ja-JP" sz="2000" baseline="-25000"/>
              <a:t>4</a:t>
            </a:r>
            <a:r>
              <a:rPr lang="en-US" altLang="ja-JP" sz="2000"/>
              <a:t> (</a:t>
            </a:r>
            <a:r>
              <a:rPr lang="en-US" altLang="ja-JP" sz="2000">
                <a:latin typeface="Symbol" panose="05050102010706020507" pitchFamily="18" charset="2"/>
              </a:rPr>
              <a:t>D</a:t>
            </a:r>
            <a:r>
              <a:rPr lang="en-US" altLang="ja-JP" sz="2000" baseline="-25000"/>
              <a:t>3</a:t>
            </a:r>
            <a:r>
              <a:rPr lang="en-US" altLang="ja-JP" sz="2000"/>
              <a:t>) : Odd parity, point node</a:t>
            </a:r>
          </a:p>
        </p:txBody>
      </p:sp>
      <p:pic>
        <p:nvPicPr>
          <p:cNvPr id="1916934" name="Picture 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62538" y="3724275"/>
            <a:ext cx="2701925" cy="245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16939" name="Rectangle 11"/>
          <p:cNvSpPr>
            <a:spLocks noChangeArrowheads="1"/>
          </p:cNvSpPr>
          <p:nvPr/>
        </p:nvSpPr>
        <p:spPr bwMode="auto">
          <a:xfrm>
            <a:off x="293688" y="1325563"/>
            <a:ext cx="18859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1600" b="0">
                <a:solidFill>
                  <a:srgbClr val="0000FF"/>
                </a:solidFill>
              </a:rPr>
              <a:t>Helical Majorana A</a:t>
            </a:r>
          </a:p>
        </p:txBody>
      </p:sp>
      <p:pic>
        <p:nvPicPr>
          <p:cNvPr id="1916940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43150" y="1603375"/>
            <a:ext cx="1779588" cy="143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16941" name="Rectangle 13"/>
          <p:cNvSpPr>
            <a:spLocks noChangeArrowheads="1"/>
          </p:cNvSpPr>
          <p:nvPr/>
        </p:nvSpPr>
        <p:spPr bwMode="auto">
          <a:xfrm>
            <a:off x="2206625" y="3008313"/>
            <a:ext cx="149066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1000" b="0"/>
              <a:t>Hsieh &amp; Fu, PRL(2012)</a:t>
            </a:r>
          </a:p>
        </p:txBody>
      </p:sp>
      <p:pic>
        <p:nvPicPr>
          <p:cNvPr id="1916942" name="Picture 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5613" y="1646238"/>
            <a:ext cx="1493837" cy="147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16943" name="Rectangle 15"/>
          <p:cNvSpPr>
            <a:spLocks noChangeArrowheads="1"/>
          </p:cNvSpPr>
          <p:nvPr/>
        </p:nvSpPr>
        <p:spPr bwMode="auto">
          <a:xfrm>
            <a:off x="2262188" y="1327150"/>
            <a:ext cx="18859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1600" b="0">
                <a:solidFill>
                  <a:srgbClr val="0000FF"/>
                </a:solidFill>
              </a:rPr>
              <a:t>Helical Majorana B</a:t>
            </a:r>
          </a:p>
        </p:txBody>
      </p:sp>
      <p:sp>
        <p:nvSpPr>
          <p:cNvPr id="1916944" name="Rectangle 16"/>
          <p:cNvSpPr>
            <a:spLocks noChangeArrowheads="1"/>
          </p:cNvSpPr>
          <p:nvPr/>
        </p:nvSpPr>
        <p:spPr bwMode="auto">
          <a:xfrm>
            <a:off x="420688" y="3662363"/>
            <a:ext cx="189706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1600" b="0">
                <a:solidFill>
                  <a:srgbClr val="0000FF"/>
                </a:solidFill>
              </a:rPr>
              <a:t>Helical Majorana C</a:t>
            </a:r>
          </a:p>
        </p:txBody>
      </p:sp>
      <p:pic>
        <p:nvPicPr>
          <p:cNvPr id="1916945" name="Picture 1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9263" y="3957638"/>
            <a:ext cx="1550987" cy="148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916973" name="Group 45"/>
          <p:cNvGrpSpPr>
            <a:grpSpLocks/>
          </p:cNvGrpSpPr>
          <p:nvPr/>
        </p:nvGrpSpPr>
        <p:grpSpPr bwMode="auto">
          <a:xfrm>
            <a:off x="4249738" y="1077913"/>
            <a:ext cx="4830762" cy="2139950"/>
            <a:chOff x="2677" y="679"/>
            <a:chExt cx="3043" cy="1348"/>
          </a:xfrm>
        </p:grpSpPr>
        <p:sp>
          <p:nvSpPr>
            <p:cNvPr id="1916947" name="Rectangle 19"/>
            <p:cNvSpPr>
              <a:spLocks noChangeArrowheads="1"/>
            </p:cNvSpPr>
            <p:nvPr/>
          </p:nvSpPr>
          <p:spPr bwMode="auto">
            <a:xfrm>
              <a:off x="4404" y="679"/>
              <a:ext cx="1316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altLang="ja-JP" sz="1000" b="0"/>
                <a:t>Yamakage </a:t>
              </a:r>
              <a:r>
                <a:rPr lang="en-US" altLang="ja-JP" sz="1000" b="0" i="1"/>
                <a:t>et al</a:t>
              </a:r>
              <a:r>
                <a:rPr lang="en-US" altLang="ja-JP" sz="1000" b="0"/>
                <a:t>., PRB (2012)</a:t>
              </a:r>
            </a:p>
          </p:txBody>
        </p:sp>
        <p:grpSp>
          <p:nvGrpSpPr>
            <p:cNvPr id="1916972" name="Group 44"/>
            <p:cNvGrpSpPr>
              <a:grpSpLocks/>
            </p:cNvGrpSpPr>
            <p:nvPr/>
          </p:nvGrpSpPr>
          <p:grpSpPr bwMode="auto">
            <a:xfrm>
              <a:off x="2928" y="806"/>
              <a:ext cx="2277" cy="1221"/>
              <a:chOff x="2928" y="806"/>
              <a:chExt cx="2277" cy="1221"/>
            </a:xfrm>
          </p:grpSpPr>
          <p:pic>
            <p:nvPicPr>
              <p:cNvPr id="1916948" name="Picture 20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94" y="962"/>
                <a:ext cx="1119" cy="99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916949" name="Picture 21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13" y="964"/>
                <a:ext cx="1092" cy="9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916950" name="Picture 22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28" y="1280"/>
                <a:ext cx="79" cy="2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916951" name="Picture 23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95" y="1953"/>
                <a:ext cx="220" cy="7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916952" name="Picture 24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97" y="1937"/>
                <a:ext cx="221" cy="7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grpSp>
            <p:nvGrpSpPr>
              <p:cNvPr id="1916953" name="Group 25"/>
              <p:cNvGrpSpPr>
                <a:grpSpLocks/>
              </p:cNvGrpSpPr>
              <p:nvPr/>
            </p:nvGrpSpPr>
            <p:grpSpPr bwMode="auto">
              <a:xfrm>
                <a:off x="3613" y="1019"/>
                <a:ext cx="460" cy="244"/>
                <a:chOff x="3902" y="1529"/>
                <a:chExt cx="450" cy="217"/>
              </a:xfrm>
            </p:grpSpPr>
            <p:pic>
              <p:nvPicPr>
                <p:cNvPr id="1916954" name="Picture 26"/>
                <p:cNvPicPr>
                  <a:picLocks noChangeAspect="1" noChangeArrowheads="1"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227" y="1529"/>
                  <a:ext cx="125" cy="21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 algn="ctr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916955" name="Picture 27"/>
                <p:cNvPicPr>
                  <a:picLocks noChangeAspect="1" noChangeArrowheads="1"/>
                </p:cNvPicPr>
                <p:nvPr/>
              </p:nvPicPr>
              <p:blipFill>
                <a:blip r:embed="rId11">
                  <a:extLst>
                    <a:ext uri="{28A0092B-C50C-407E-A947-70E740481C1C}">
    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902" y="1531"/>
                  <a:ext cx="338" cy="6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 algn="ctr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916956" name="Picture 28"/>
                <p:cNvPicPr>
                  <a:picLocks noChangeAspect="1" noChangeArrowheads="1"/>
                </p:cNvPicPr>
                <p:nvPr/>
              </p:nvPicPr>
              <p:blipFill>
                <a:blip r:embed="rId12">
                  <a:extLst>
                    <a:ext uri="{28A0092B-C50C-407E-A947-70E740481C1C}">
    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089" y="1610"/>
                  <a:ext cx="151" cy="13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 algn="ctr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sp>
            <p:nvSpPr>
              <p:cNvPr id="1916957" name="Freeform 29"/>
              <p:cNvSpPr>
                <a:spLocks/>
              </p:cNvSpPr>
              <p:nvPr/>
            </p:nvSpPr>
            <p:spPr bwMode="auto">
              <a:xfrm>
                <a:off x="3099" y="1208"/>
                <a:ext cx="969" cy="471"/>
              </a:xfrm>
              <a:custGeom>
                <a:avLst/>
                <a:gdLst>
                  <a:gd name="T0" fmla="*/ 0 w 892"/>
                  <a:gd name="T1" fmla="*/ 275 h 422"/>
                  <a:gd name="T2" fmla="*/ 158 w 892"/>
                  <a:gd name="T3" fmla="*/ 285 h 422"/>
                  <a:gd name="T4" fmla="*/ 228 w 892"/>
                  <a:gd name="T5" fmla="*/ 311 h 422"/>
                  <a:gd name="T6" fmla="*/ 252 w 892"/>
                  <a:gd name="T7" fmla="*/ 401 h 422"/>
                  <a:gd name="T8" fmla="*/ 270 w 892"/>
                  <a:gd name="T9" fmla="*/ 415 h 422"/>
                  <a:gd name="T10" fmla="*/ 284 w 892"/>
                  <a:gd name="T11" fmla="*/ 369 h 422"/>
                  <a:gd name="T12" fmla="*/ 338 w 892"/>
                  <a:gd name="T13" fmla="*/ 197 h 422"/>
                  <a:gd name="T14" fmla="*/ 386 w 892"/>
                  <a:gd name="T15" fmla="*/ 63 h 422"/>
                  <a:gd name="T16" fmla="*/ 422 w 892"/>
                  <a:gd name="T17" fmla="*/ 11 h 422"/>
                  <a:gd name="T18" fmla="*/ 452 w 892"/>
                  <a:gd name="T19" fmla="*/ 5 h 422"/>
                  <a:gd name="T20" fmla="*/ 478 w 892"/>
                  <a:gd name="T21" fmla="*/ 11 h 422"/>
                  <a:gd name="T22" fmla="*/ 522 w 892"/>
                  <a:gd name="T23" fmla="*/ 73 h 422"/>
                  <a:gd name="T24" fmla="*/ 566 w 892"/>
                  <a:gd name="T25" fmla="*/ 209 h 422"/>
                  <a:gd name="T26" fmla="*/ 614 w 892"/>
                  <a:gd name="T27" fmla="*/ 351 h 422"/>
                  <a:gd name="T28" fmla="*/ 638 w 892"/>
                  <a:gd name="T29" fmla="*/ 415 h 422"/>
                  <a:gd name="T30" fmla="*/ 654 w 892"/>
                  <a:gd name="T31" fmla="*/ 395 h 422"/>
                  <a:gd name="T32" fmla="*/ 668 w 892"/>
                  <a:gd name="T33" fmla="*/ 335 h 422"/>
                  <a:gd name="T34" fmla="*/ 684 w 892"/>
                  <a:gd name="T35" fmla="*/ 309 h 422"/>
                  <a:gd name="T36" fmla="*/ 722 w 892"/>
                  <a:gd name="T37" fmla="*/ 291 h 422"/>
                  <a:gd name="T38" fmla="*/ 796 w 892"/>
                  <a:gd name="T39" fmla="*/ 281 h 422"/>
                  <a:gd name="T40" fmla="*/ 892 w 892"/>
                  <a:gd name="T41" fmla="*/ 273 h 4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892" h="422">
                    <a:moveTo>
                      <a:pt x="0" y="275"/>
                    </a:moveTo>
                    <a:cubicBezTo>
                      <a:pt x="26" y="277"/>
                      <a:pt x="120" y="279"/>
                      <a:pt x="158" y="285"/>
                    </a:cubicBezTo>
                    <a:cubicBezTo>
                      <a:pt x="196" y="291"/>
                      <a:pt x="212" y="292"/>
                      <a:pt x="228" y="311"/>
                    </a:cubicBezTo>
                    <a:cubicBezTo>
                      <a:pt x="244" y="330"/>
                      <a:pt x="245" y="384"/>
                      <a:pt x="252" y="401"/>
                    </a:cubicBezTo>
                    <a:cubicBezTo>
                      <a:pt x="259" y="418"/>
                      <a:pt x="265" y="420"/>
                      <a:pt x="270" y="415"/>
                    </a:cubicBezTo>
                    <a:cubicBezTo>
                      <a:pt x="275" y="410"/>
                      <a:pt x="273" y="405"/>
                      <a:pt x="284" y="369"/>
                    </a:cubicBezTo>
                    <a:cubicBezTo>
                      <a:pt x="295" y="333"/>
                      <a:pt x="321" y="248"/>
                      <a:pt x="338" y="197"/>
                    </a:cubicBezTo>
                    <a:cubicBezTo>
                      <a:pt x="355" y="146"/>
                      <a:pt x="372" y="94"/>
                      <a:pt x="386" y="63"/>
                    </a:cubicBezTo>
                    <a:cubicBezTo>
                      <a:pt x="400" y="32"/>
                      <a:pt x="411" y="21"/>
                      <a:pt x="422" y="11"/>
                    </a:cubicBezTo>
                    <a:cubicBezTo>
                      <a:pt x="433" y="1"/>
                      <a:pt x="443" y="5"/>
                      <a:pt x="452" y="5"/>
                    </a:cubicBezTo>
                    <a:cubicBezTo>
                      <a:pt x="461" y="5"/>
                      <a:pt x="466" y="0"/>
                      <a:pt x="478" y="11"/>
                    </a:cubicBezTo>
                    <a:cubicBezTo>
                      <a:pt x="490" y="22"/>
                      <a:pt x="507" y="40"/>
                      <a:pt x="522" y="73"/>
                    </a:cubicBezTo>
                    <a:cubicBezTo>
                      <a:pt x="537" y="106"/>
                      <a:pt x="551" y="163"/>
                      <a:pt x="566" y="209"/>
                    </a:cubicBezTo>
                    <a:cubicBezTo>
                      <a:pt x="581" y="255"/>
                      <a:pt x="602" y="317"/>
                      <a:pt x="614" y="351"/>
                    </a:cubicBezTo>
                    <a:cubicBezTo>
                      <a:pt x="626" y="385"/>
                      <a:pt x="631" y="408"/>
                      <a:pt x="638" y="415"/>
                    </a:cubicBezTo>
                    <a:cubicBezTo>
                      <a:pt x="645" y="422"/>
                      <a:pt x="649" y="408"/>
                      <a:pt x="654" y="395"/>
                    </a:cubicBezTo>
                    <a:cubicBezTo>
                      <a:pt x="659" y="382"/>
                      <a:pt x="663" y="349"/>
                      <a:pt x="668" y="335"/>
                    </a:cubicBezTo>
                    <a:cubicBezTo>
                      <a:pt x="673" y="321"/>
                      <a:pt x="675" y="316"/>
                      <a:pt x="684" y="309"/>
                    </a:cubicBezTo>
                    <a:cubicBezTo>
                      <a:pt x="693" y="302"/>
                      <a:pt x="703" y="296"/>
                      <a:pt x="722" y="291"/>
                    </a:cubicBezTo>
                    <a:cubicBezTo>
                      <a:pt x="741" y="286"/>
                      <a:pt x="768" y="284"/>
                      <a:pt x="796" y="281"/>
                    </a:cubicBezTo>
                    <a:cubicBezTo>
                      <a:pt x="824" y="278"/>
                      <a:pt x="858" y="275"/>
                      <a:pt x="892" y="273"/>
                    </a:cubicBezTo>
                  </a:path>
                </a:pathLst>
              </a:custGeom>
              <a:noFill/>
              <a:ln w="38100" cap="flat" cmpd="sng">
                <a:solidFill>
                  <a:srgbClr val="006600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916958" name="Line 30"/>
              <p:cNvSpPr>
                <a:spLocks noChangeShapeType="1"/>
              </p:cNvSpPr>
              <p:nvPr/>
            </p:nvSpPr>
            <p:spPr bwMode="auto">
              <a:xfrm>
                <a:off x="3963" y="1140"/>
                <a:ext cx="96" cy="0"/>
              </a:xfrm>
              <a:prstGeom prst="line">
                <a:avLst/>
              </a:prstGeom>
              <a:noFill/>
              <a:ln w="19050">
                <a:solidFill>
                  <a:srgbClr val="0066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916959" name="Freeform 31"/>
              <p:cNvSpPr>
                <a:spLocks/>
              </p:cNvSpPr>
              <p:nvPr/>
            </p:nvSpPr>
            <p:spPr bwMode="auto">
              <a:xfrm>
                <a:off x="4224" y="1393"/>
                <a:ext cx="945" cy="398"/>
              </a:xfrm>
              <a:custGeom>
                <a:avLst/>
                <a:gdLst>
                  <a:gd name="T0" fmla="*/ 0 w 870"/>
                  <a:gd name="T1" fmla="*/ 263 h 356"/>
                  <a:gd name="T2" fmla="*/ 68 w 870"/>
                  <a:gd name="T3" fmla="*/ 265 h 356"/>
                  <a:gd name="T4" fmla="*/ 136 w 870"/>
                  <a:gd name="T5" fmla="*/ 275 h 356"/>
                  <a:gd name="T6" fmla="*/ 176 w 870"/>
                  <a:gd name="T7" fmla="*/ 285 h 356"/>
                  <a:gd name="T8" fmla="*/ 198 w 870"/>
                  <a:gd name="T9" fmla="*/ 301 h 356"/>
                  <a:gd name="T10" fmla="*/ 226 w 870"/>
                  <a:gd name="T11" fmla="*/ 335 h 356"/>
                  <a:gd name="T12" fmla="*/ 236 w 870"/>
                  <a:gd name="T13" fmla="*/ 349 h 356"/>
                  <a:gd name="T14" fmla="*/ 256 w 870"/>
                  <a:gd name="T15" fmla="*/ 347 h 356"/>
                  <a:gd name="T16" fmla="*/ 296 w 870"/>
                  <a:gd name="T17" fmla="*/ 303 h 356"/>
                  <a:gd name="T18" fmla="*/ 340 w 870"/>
                  <a:gd name="T19" fmla="*/ 249 h 356"/>
                  <a:gd name="T20" fmla="*/ 376 w 870"/>
                  <a:gd name="T21" fmla="*/ 173 h 356"/>
                  <a:gd name="T22" fmla="*/ 398 w 870"/>
                  <a:gd name="T23" fmla="*/ 99 h 356"/>
                  <a:gd name="T24" fmla="*/ 420 w 870"/>
                  <a:gd name="T25" fmla="*/ 29 h 356"/>
                  <a:gd name="T26" fmla="*/ 424 w 870"/>
                  <a:gd name="T27" fmla="*/ 15 h 356"/>
                  <a:gd name="T28" fmla="*/ 436 w 870"/>
                  <a:gd name="T29" fmla="*/ 1 h 356"/>
                  <a:gd name="T30" fmla="*/ 452 w 870"/>
                  <a:gd name="T31" fmla="*/ 23 h 356"/>
                  <a:gd name="T32" fmla="*/ 470 w 870"/>
                  <a:gd name="T33" fmla="*/ 91 h 356"/>
                  <a:gd name="T34" fmla="*/ 488 w 870"/>
                  <a:gd name="T35" fmla="*/ 145 h 356"/>
                  <a:gd name="T36" fmla="*/ 518 w 870"/>
                  <a:gd name="T37" fmla="*/ 225 h 356"/>
                  <a:gd name="T38" fmla="*/ 574 w 870"/>
                  <a:gd name="T39" fmla="*/ 305 h 356"/>
                  <a:gd name="T40" fmla="*/ 612 w 870"/>
                  <a:gd name="T41" fmla="*/ 343 h 356"/>
                  <a:gd name="T42" fmla="*/ 630 w 870"/>
                  <a:gd name="T43" fmla="*/ 349 h 356"/>
                  <a:gd name="T44" fmla="*/ 676 w 870"/>
                  <a:gd name="T45" fmla="*/ 299 h 356"/>
                  <a:gd name="T46" fmla="*/ 714 w 870"/>
                  <a:gd name="T47" fmla="*/ 281 h 356"/>
                  <a:gd name="T48" fmla="*/ 780 w 870"/>
                  <a:gd name="T49" fmla="*/ 269 h 356"/>
                  <a:gd name="T50" fmla="*/ 870 w 870"/>
                  <a:gd name="T51" fmla="*/ 265 h 3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870" h="356">
                    <a:moveTo>
                      <a:pt x="0" y="263"/>
                    </a:moveTo>
                    <a:cubicBezTo>
                      <a:pt x="22" y="263"/>
                      <a:pt x="45" y="263"/>
                      <a:pt x="68" y="265"/>
                    </a:cubicBezTo>
                    <a:cubicBezTo>
                      <a:pt x="91" y="267"/>
                      <a:pt x="118" y="272"/>
                      <a:pt x="136" y="275"/>
                    </a:cubicBezTo>
                    <a:cubicBezTo>
                      <a:pt x="154" y="278"/>
                      <a:pt x="166" y="281"/>
                      <a:pt x="176" y="285"/>
                    </a:cubicBezTo>
                    <a:cubicBezTo>
                      <a:pt x="186" y="289"/>
                      <a:pt x="190" y="293"/>
                      <a:pt x="198" y="301"/>
                    </a:cubicBezTo>
                    <a:cubicBezTo>
                      <a:pt x="206" y="309"/>
                      <a:pt x="220" y="327"/>
                      <a:pt x="226" y="335"/>
                    </a:cubicBezTo>
                    <a:cubicBezTo>
                      <a:pt x="232" y="343"/>
                      <a:pt x="231" y="347"/>
                      <a:pt x="236" y="349"/>
                    </a:cubicBezTo>
                    <a:cubicBezTo>
                      <a:pt x="241" y="351"/>
                      <a:pt x="246" y="355"/>
                      <a:pt x="256" y="347"/>
                    </a:cubicBezTo>
                    <a:cubicBezTo>
                      <a:pt x="266" y="339"/>
                      <a:pt x="282" y="319"/>
                      <a:pt x="296" y="303"/>
                    </a:cubicBezTo>
                    <a:cubicBezTo>
                      <a:pt x="310" y="287"/>
                      <a:pt x="327" y="271"/>
                      <a:pt x="340" y="249"/>
                    </a:cubicBezTo>
                    <a:cubicBezTo>
                      <a:pt x="353" y="227"/>
                      <a:pt x="366" y="198"/>
                      <a:pt x="376" y="173"/>
                    </a:cubicBezTo>
                    <a:cubicBezTo>
                      <a:pt x="386" y="148"/>
                      <a:pt x="391" y="123"/>
                      <a:pt x="398" y="99"/>
                    </a:cubicBezTo>
                    <a:cubicBezTo>
                      <a:pt x="405" y="75"/>
                      <a:pt x="416" y="43"/>
                      <a:pt x="420" y="29"/>
                    </a:cubicBezTo>
                    <a:cubicBezTo>
                      <a:pt x="424" y="15"/>
                      <a:pt x="421" y="20"/>
                      <a:pt x="424" y="15"/>
                    </a:cubicBezTo>
                    <a:cubicBezTo>
                      <a:pt x="427" y="10"/>
                      <a:pt x="431" y="0"/>
                      <a:pt x="436" y="1"/>
                    </a:cubicBezTo>
                    <a:cubicBezTo>
                      <a:pt x="441" y="2"/>
                      <a:pt x="446" y="8"/>
                      <a:pt x="452" y="23"/>
                    </a:cubicBezTo>
                    <a:cubicBezTo>
                      <a:pt x="458" y="38"/>
                      <a:pt x="464" y="71"/>
                      <a:pt x="470" y="91"/>
                    </a:cubicBezTo>
                    <a:cubicBezTo>
                      <a:pt x="476" y="111"/>
                      <a:pt x="480" y="123"/>
                      <a:pt x="488" y="145"/>
                    </a:cubicBezTo>
                    <a:cubicBezTo>
                      <a:pt x="496" y="167"/>
                      <a:pt x="504" y="198"/>
                      <a:pt x="518" y="225"/>
                    </a:cubicBezTo>
                    <a:cubicBezTo>
                      <a:pt x="532" y="252"/>
                      <a:pt x="558" y="285"/>
                      <a:pt x="574" y="305"/>
                    </a:cubicBezTo>
                    <a:cubicBezTo>
                      <a:pt x="590" y="325"/>
                      <a:pt x="603" y="336"/>
                      <a:pt x="612" y="343"/>
                    </a:cubicBezTo>
                    <a:cubicBezTo>
                      <a:pt x="621" y="350"/>
                      <a:pt x="619" y="356"/>
                      <a:pt x="630" y="349"/>
                    </a:cubicBezTo>
                    <a:cubicBezTo>
                      <a:pt x="641" y="342"/>
                      <a:pt x="662" y="310"/>
                      <a:pt x="676" y="299"/>
                    </a:cubicBezTo>
                    <a:cubicBezTo>
                      <a:pt x="690" y="288"/>
                      <a:pt x="697" y="286"/>
                      <a:pt x="714" y="281"/>
                    </a:cubicBezTo>
                    <a:cubicBezTo>
                      <a:pt x="731" y="276"/>
                      <a:pt x="754" y="272"/>
                      <a:pt x="780" y="269"/>
                    </a:cubicBezTo>
                    <a:cubicBezTo>
                      <a:pt x="806" y="266"/>
                      <a:pt x="839" y="266"/>
                      <a:pt x="870" y="265"/>
                    </a:cubicBezTo>
                  </a:path>
                </a:pathLst>
              </a:custGeom>
              <a:noFill/>
              <a:ln w="38100" cap="flat" cmpd="sng">
                <a:solidFill>
                  <a:srgbClr val="006600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1916960" name="Rectangle 32"/>
              <p:cNvSpPr>
                <a:spLocks noChangeArrowheads="1"/>
              </p:cNvSpPr>
              <p:nvPr/>
            </p:nvSpPr>
            <p:spPr bwMode="auto">
              <a:xfrm>
                <a:off x="3249" y="806"/>
                <a:ext cx="722" cy="2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ja-JP" sz="1600" b="0">
                    <a:solidFill>
                      <a:srgbClr val="0000FF"/>
                    </a:solidFill>
                  </a:rPr>
                  <a:t>dI/dV for A</a:t>
                </a:r>
              </a:p>
            </p:txBody>
          </p:sp>
          <p:sp>
            <p:nvSpPr>
              <p:cNvPr id="1916961" name="Rectangle 33"/>
              <p:cNvSpPr>
                <a:spLocks noChangeArrowheads="1"/>
              </p:cNvSpPr>
              <p:nvPr/>
            </p:nvSpPr>
            <p:spPr bwMode="auto">
              <a:xfrm>
                <a:off x="4337" y="808"/>
                <a:ext cx="722" cy="2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ja-JP" sz="1600" b="0">
                    <a:solidFill>
                      <a:srgbClr val="0000FF"/>
                    </a:solidFill>
                  </a:rPr>
                  <a:t>dI/dV for B</a:t>
                </a:r>
              </a:p>
            </p:txBody>
          </p:sp>
        </p:grpSp>
        <p:sp>
          <p:nvSpPr>
            <p:cNvPr id="1916962" name="AutoShape 34"/>
            <p:cNvSpPr>
              <a:spLocks noChangeArrowheads="1"/>
            </p:cNvSpPr>
            <p:nvPr/>
          </p:nvSpPr>
          <p:spPr bwMode="auto">
            <a:xfrm>
              <a:off x="2677" y="1308"/>
              <a:ext cx="150" cy="294"/>
            </a:xfrm>
            <a:prstGeom prst="rightArrow">
              <a:avLst>
                <a:gd name="adj1" fmla="val 51019"/>
                <a:gd name="adj2" fmla="val 42000"/>
              </a:avLst>
            </a:prstGeom>
            <a:solidFill>
              <a:srgbClr val="0000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</p:grpSp>
      <p:grpSp>
        <p:nvGrpSpPr>
          <p:cNvPr id="1916963" name="Group 35"/>
          <p:cNvGrpSpPr>
            <a:grpSpLocks/>
          </p:cNvGrpSpPr>
          <p:nvPr/>
        </p:nvGrpSpPr>
        <p:grpSpPr bwMode="auto">
          <a:xfrm>
            <a:off x="2057400" y="3689350"/>
            <a:ext cx="2214563" cy="1862138"/>
            <a:chOff x="1296" y="2324"/>
            <a:chExt cx="1395" cy="1173"/>
          </a:xfrm>
        </p:grpSpPr>
        <p:grpSp>
          <p:nvGrpSpPr>
            <p:cNvPr id="1916964" name="Group 36"/>
            <p:cNvGrpSpPr>
              <a:grpSpLocks/>
            </p:cNvGrpSpPr>
            <p:nvPr/>
          </p:nvGrpSpPr>
          <p:grpSpPr bwMode="auto">
            <a:xfrm>
              <a:off x="1514" y="2489"/>
              <a:ext cx="1177" cy="1008"/>
              <a:chOff x="1402" y="2458"/>
              <a:chExt cx="1268" cy="1008"/>
            </a:xfrm>
          </p:grpSpPr>
          <p:pic>
            <p:nvPicPr>
              <p:cNvPr id="1916965" name="Picture 37"/>
              <p:cNvPicPr>
                <a:picLocks noChangeAspect="1" noChangeArrowheads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87" y="2458"/>
                <a:ext cx="1183" cy="93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916966" name="Picture 38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033" y="3392"/>
                <a:ext cx="221" cy="7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916967" name="Picture 39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02" y="2751"/>
                <a:ext cx="79" cy="2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916968" name="Freeform 40"/>
              <p:cNvSpPr>
                <a:spLocks/>
              </p:cNvSpPr>
              <p:nvPr/>
            </p:nvSpPr>
            <p:spPr bwMode="auto">
              <a:xfrm>
                <a:off x="1608" y="2717"/>
                <a:ext cx="1019" cy="445"/>
              </a:xfrm>
              <a:custGeom>
                <a:avLst/>
                <a:gdLst>
                  <a:gd name="T0" fmla="*/ 0 w 1019"/>
                  <a:gd name="T1" fmla="*/ 340 h 445"/>
                  <a:gd name="T2" fmla="*/ 78 w 1019"/>
                  <a:gd name="T3" fmla="*/ 349 h 445"/>
                  <a:gd name="T4" fmla="*/ 189 w 1019"/>
                  <a:gd name="T5" fmla="*/ 361 h 445"/>
                  <a:gd name="T6" fmla="*/ 255 w 1019"/>
                  <a:gd name="T7" fmla="*/ 376 h 445"/>
                  <a:gd name="T8" fmla="*/ 297 w 1019"/>
                  <a:gd name="T9" fmla="*/ 443 h 445"/>
                  <a:gd name="T10" fmla="*/ 344 w 1019"/>
                  <a:gd name="T11" fmla="*/ 387 h 445"/>
                  <a:gd name="T12" fmla="*/ 402 w 1019"/>
                  <a:gd name="T13" fmla="*/ 286 h 445"/>
                  <a:gd name="T14" fmla="*/ 464 w 1019"/>
                  <a:gd name="T15" fmla="*/ 127 h 445"/>
                  <a:gd name="T16" fmla="*/ 490 w 1019"/>
                  <a:gd name="T17" fmla="*/ 37 h 445"/>
                  <a:gd name="T18" fmla="*/ 495 w 1019"/>
                  <a:gd name="T19" fmla="*/ 19 h 445"/>
                  <a:gd name="T20" fmla="*/ 509 w 1019"/>
                  <a:gd name="T21" fmla="*/ 1 h 445"/>
                  <a:gd name="T22" fmla="*/ 527 w 1019"/>
                  <a:gd name="T23" fmla="*/ 29 h 445"/>
                  <a:gd name="T24" fmla="*/ 555 w 1019"/>
                  <a:gd name="T25" fmla="*/ 130 h 445"/>
                  <a:gd name="T26" fmla="*/ 612 w 1019"/>
                  <a:gd name="T27" fmla="*/ 283 h 445"/>
                  <a:gd name="T28" fmla="*/ 671 w 1019"/>
                  <a:gd name="T29" fmla="*/ 390 h 445"/>
                  <a:gd name="T30" fmla="*/ 716 w 1019"/>
                  <a:gd name="T31" fmla="*/ 438 h 445"/>
                  <a:gd name="T32" fmla="*/ 768 w 1019"/>
                  <a:gd name="T33" fmla="*/ 376 h 445"/>
                  <a:gd name="T34" fmla="*/ 836 w 1019"/>
                  <a:gd name="T35" fmla="*/ 359 h 445"/>
                  <a:gd name="T36" fmla="*/ 924 w 1019"/>
                  <a:gd name="T37" fmla="*/ 343 h 445"/>
                  <a:gd name="T38" fmla="*/ 1019 w 1019"/>
                  <a:gd name="T39" fmla="*/ 339 h 4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019" h="445">
                    <a:moveTo>
                      <a:pt x="0" y="340"/>
                    </a:moveTo>
                    <a:cubicBezTo>
                      <a:pt x="13" y="342"/>
                      <a:pt x="47" y="346"/>
                      <a:pt x="78" y="349"/>
                    </a:cubicBezTo>
                    <a:cubicBezTo>
                      <a:pt x="109" y="352"/>
                      <a:pt x="160" y="357"/>
                      <a:pt x="189" y="361"/>
                    </a:cubicBezTo>
                    <a:cubicBezTo>
                      <a:pt x="218" y="365"/>
                      <a:pt x="237" y="362"/>
                      <a:pt x="255" y="376"/>
                    </a:cubicBezTo>
                    <a:cubicBezTo>
                      <a:pt x="273" y="390"/>
                      <a:pt x="282" y="441"/>
                      <a:pt x="297" y="443"/>
                    </a:cubicBezTo>
                    <a:cubicBezTo>
                      <a:pt x="312" y="445"/>
                      <a:pt x="327" y="413"/>
                      <a:pt x="344" y="387"/>
                    </a:cubicBezTo>
                    <a:cubicBezTo>
                      <a:pt x="361" y="361"/>
                      <a:pt x="382" y="329"/>
                      <a:pt x="402" y="286"/>
                    </a:cubicBezTo>
                    <a:cubicBezTo>
                      <a:pt x="422" y="243"/>
                      <a:pt x="449" y="168"/>
                      <a:pt x="464" y="127"/>
                    </a:cubicBezTo>
                    <a:cubicBezTo>
                      <a:pt x="479" y="86"/>
                      <a:pt x="485" y="55"/>
                      <a:pt x="490" y="37"/>
                    </a:cubicBezTo>
                    <a:cubicBezTo>
                      <a:pt x="495" y="19"/>
                      <a:pt x="491" y="26"/>
                      <a:pt x="495" y="19"/>
                    </a:cubicBezTo>
                    <a:cubicBezTo>
                      <a:pt x="498" y="13"/>
                      <a:pt x="503" y="0"/>
                      <a:pt x="509" y="1"/>
                    </a:cubicBezTo>
                    <a:cubicBezTo>
                      <a:pt x="515" y="3"/>
                      <a:pt x="519" y="8"/>
                      <a:pt x="527" y="29"/>
                    </a:cubicBezTo>
                    <a:cubicBezTo>
                      <a:pt x="535" y="50"/>
                      <a:pt x="541" y="88"/>
                      <a:pt x="555" y="130"/>
                    </a:cubicBezTo>
                    <a:cubicBezTo>
                      <a:pt x="569" y="172"/>
                      <a:pt x="593" y="240"/>
                      <a:pt x="612" y="283"/>
                    </a:cubicBezTo>
                    <a:cubicBezTo>
                      <a:pt x="631" y="326"/>
                      <a:pt x="654" y="364"/>
                      <a:pt x="671" y="390"/>
                    </a:cubicBezTo>
                    <a:cubicBezTo>
                      <a:pt x="688" y="416"/>
                      <a:pt x="700" y="440"/>
                      <a:pt x="716" y="438"/>
                    </a:cubicBezTo>
                    <a:cubicBezTo>
                      <a:pt x="732" y="436"/>
                      <a:pt x="748" y="389"/>
                      <a:pt x="768" y="376"/>
                    </a:cubicBezTo>
                    <a:cubicBezTo>
                      <a:pt x="788" y="363"/>
                      <a:pt x="810" y="364"/>
                      <a:pt x="836" y="359"/>
                    </a:cubicBezTo>
                    <a:cubicBezTo>
                      <a:pt x="862" y="354"/>
                      <a:pt x="894" y="346"/>
                      <a:pt x="924" y="343"/>
                    </a:cubicBezTo>
                    <a:cubicBezTo>
                      <a:pt x="954" y="340"/>
                      <a:pt x="999" y="340"/>
                      <a:pt x="1019" y="339"/>
                    </a:cubicBezTo>
                  </a:path>
                </a:pathLst>
              </a:custGeom>
              <a:noFill/>
              <a:ln w="38100" cap="flat" cmpd="sng">
                <a:solidFill>
                  <a:srgbClr val="006600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</p:grpSp>
        <p:sp>
          <p:nvSpPr>
            <p:cNvPr id="1916969" name="Rectangle 41"/>
            <p:cNvSpPr>
              <a:spLocks noChangeArrowheads="1"/>
            </p:cNvSpPr>
            <p:nvPr/>
          </p:nvSpPr>
          <p:spPr bwMode="auto">
            <a:xfrm>
              <a:off x="1986" y="2324"/>
              <a:ext cx="415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altLang="ja-JP" sz="1600" b="0">
                  <a:solidFill>
                    <a:srgbClr val="0000FF"/>
                  </a:solidFill>
                </a:rPr>
                <a:t>dI/dV</a:t>
              </a:r>
            </a:p>
          </p:txBody>
        </p:sp>
        <p:sp>
          <p:nvSpPr>
            <p:cNvPr id="1916970" name="AutoShape 42"/>
            <p:cNvSpPr>
              <a:spLocks noChangeArrowheads="1"/>
            </p:cNvSpPr>
            <p:nvPr/>
          </p:nvSpPr>
          <p:spPr bwMode="auto">
            <a:xfrm>
              <a:off x="1296" y="2778"/>
              <a:ext cx="150" cy="294"/>
            </a:xfrm>
            <a:prstGeom prst="rightArrow">
              <a:avLst>
                <a:gd name="adj1" fmla="val 51019"/>
                <a:gd name="adj2" fmla="val 42000"/>
              </a:avLst>
            </a:prstGeom>
            <a:solidFill>
              <a:srgbClr val="0000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</p:grpSp>
      <p:sp>
        <p:nvSpPr>
          <p:cNvPr id="1916971" name="Rectangle 43"/>
          <p:cNvSpPr>
            <a:spLocks noChangeArrowheads="1"/>
          </p:cNvSpPr>
          <p:nvPr/>
        </p:nvSpPr>
        <p:spPr bwMode="auto">
          <a:xfrm>
            <a:off x="4926013" y="6275388"/>
            <a:ext cx="360997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ja-JP" b="0"/>
              <a:t>Sasaki, Ando </a:t>
            </a:r>
            <a:r>
              <a:rPr lang="en-US" altLang="ja-JP" b="0" i="1"/>
              <a:t>et al</a:t>
            </a:r>
            <a:r>
              <a:rPr lang="en-US" altLang="ja-JP" b="0"/>
              <a:t>., PRL (2011)</a:t>
            </a:r>
          </a:p>
        </p:txBody>
      </p:sp>
      <p:sp>
        <p:nvSpPr>
          <p:cNvPr id="1916938" name="Rectangle 10"/>
          <p:cNvSpPr>
            <a:spLocks noChangeArrowheads="1"/>
          </p:cNvSpPr>
          <p:nvPr/>
        </p:nvSpPr>
        <p:spPr bwMode="auto">
          <a:xfrm rot="-595543">
            <a:off x="5783758" y="3184667"/>
            <a:ext cx="2747232" cy="707886"/>
          </a:xfrm>
          <a:prstGeom prst="rect">
            <a:avLst/>
          </a:prstGeom>
          <a:solidFill>
            <a:srgbClr val="FFFFCC"/>
          </a:solidFill>
          <a:ln w="28575" algn="ctr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ja-JP" sz="2000" b="1" dirty="0" smtClean="0">
                <a:solidFill>
                  <a:srgbClr val="FF0000"/>
                </a:solidFill>
              </a:rPr>
              <a:t>ZBCP</a:t>
            </a:r>
            <a:r>
              <a:rPr lang="ja-JP" altLang="en-US" sz="2000" b="1" dirty="0" smtClean="0">
                <a:solidFill>
                  <a:srgbClr val="FF0000"/>
                </a:solidFill>
              </a:rPr>
              <a:t> </a:t>
            </a:r>
            <a:r>
              <a:rPr lang="en-US" altLang="ja-JP" sz="2000" b="1" dirty="0" smtClean="0">
                <a:solidFill>
                  <a:srgbClr val="FF0000"/>
                </a:solidFill>
              </a:rPr>
              <a:t>due to helical Majorana fermions?</a:t>
            </a:r>
            <a:endParaRPr lang="en-US" altLang="ja-JP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494278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6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169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6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169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6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9169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6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9169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6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169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169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16971" grpId="0"/>
      <p:bldP spid="191693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>
            <a:spLocks noChangeArrowheads="1"/>
          </p:cNvSpPr>
          <p:nvPr/>
        </p:nvSpPr>
        <p:spPr bwMode="auto">
          <a:xfrm>
            <a:off x="4070350" y="960438"/>
            <a:ext cx="35179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r>
              <a:rPr lang="en-US" altLang="ja-JP" sz="2400" b="1" dirty="0">
                <a:solidFill>
                  <a:srgbClr val="FF0000"/>
                </a:solidFill>
                <a:sym typeface="Symbol" panose="05050102010706020507" pitchFamily="18" charset="2"/>
              </a:rPr>
              <a:t>Conventional s-wave ?</a:t>
            </a:r>
            <a:endParaRPr lang="ja-JP" altLang="en-US" sz="2400" b="1" dirty="0">
              <a:solidFill>
                <a:srgbClr val="FF0000"/>
              </a:solidFill>
            </a:endParaRPr>
          </a:p>
        </p:txBody>
      </p:sp>
      <p:pic>
        <p:nvPicPr>
          <p:cNvPr id="22531" name="図 2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7313" y="960438"/>
            <a:ext cx="3983037" cy="333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2" name="Rectangle 2"/>
          <p:cNvSpPr>
            <a:spLocks noGrp="1" noChangeArrowheads="1"/>
          </p:cNvSpPr>
          <p:nvPr>
            <p:ph type="title"/>
          </p:nvPr>
        </p:nvSpPr>
        <p:spPr>
          <a:xfrm>
            <a:off x="165100" y="111125"/>
            <a:ext cx="8359775" cy="719138"/>
          </a:xfrm>
        </p:spPr>
        <p:txBody>
          <a:bodyPr/>
          <a:lstStyle/>
          <a:p>
            <a:pPr eaLnBrk="1" hangingPunct="1"/>
            <a:r>
              <a:rPr lang="en-US" altLang="ja-JP" smtClean="0"/>
              <a:t>Controversy in Cu</a:t>
            </a:r>
            <a:r>
              <a:rPr lang="en-US" altLang="ja-JP" baseline="-25000" smtClean="0"/>
              <a:t>x</a:t>
            </a:r>
            <a:r>
              <a:rPr lang="en-US" altLang="ja-JP" smtClean="0"/>
              <a:t>Bi</a:t>
            </a:r>
            <a:r>
              <a:rPr lang="en-US" altLang="ja-JP" baseline="-25000" smtClean="0"/>
              <a:t>2</a:t>
            </a:r>
            <a:r>
              <a:rPr lang="en-US" altLang="ja-JP" smtClean="0"/>
              <a:t>Se</a:t>
            </a:r>
            <a:r>
              <a:rPr lang="en-US" altLang="ja-JP" baseline="-25000" smtClean="0"/>
              <a:t>3</a:t>
            </a:r>
          </a:p>
        </p:txBody>
      </p:sp>
      <p:pic>
        <p:nvPicPr>
          <p:cNvPr id="22534" name="Picture 6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30488" y="2663825"/>
            <a:ext cx="1231900" cy="1004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535" name="Rectangle 11"/>
          <p:cNvSpPr>
            <a:spLocks noChangeArrowheads="1"/>
          </p:cNvSpPr>
          <p:nvPr/>
        </p:nvSpPr>
        <p:spPr bwMode="auto">
          <a:xfrm>
            <a:off x="2944813" y="1127125"/>
            <a:ext cx="8270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000CC"/>
              </a:buClr>
              <a:buFont typeface="Wingdings" panose="05000000000000000000" pitchFamily="2" charset="2"/>
              <a:buChar char="l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ja-JP" sz="2400">
                <a:solidFill>
                  <a:srgbClr val="0000FF"/>
                </a:solidFill>
              </a:rPr>
              <a:t>STM</a:t>
            </a:r>
          </a:p>
        </p:txBody>
      </p:sp>
      <p:sp>
        <p:nvSpPr>
          <p:cNvPr id="52" name="Rectangle 14"/>
          <p:cNvSpPr>
            <a:spLocks noChangeArrowheads="1"/>
          </p:cNvSpPr>
          <p:nvPr/>
        </p:nvSpPr>
        <p:spPr bwMode="auto">
          <a:xfrm>
            <a:off x="637608" y="3144853"/>
            <a:ext cx="125179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0000CC"/>
              </a:buClr>
              <a:buFont typeface="Wingdings" panose="05000000000000000000" pitchFamily="2" charset="2"/>
              <a:buChar char="l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ja-JP" sz="1600" dirty="0" smtClean="0"/>
              <a:t>Levy </a:t>
            </a:r>
            <a:r>
              <a:rPr lang="en-US" altLang="ja-JP" sz="1600" i="1" dirty="0" smtClean="0"/>
              <a:t>et </a:t>
            </a:r>
            <a:r>
              <a:rPr lang="en-US" altLang="ja-JP" sz="1600" i="1" dirty="0"/>
              <a:t>al</a:t>
            </a:r>
            <a:r>
              <a:rPr lang="en-US" altLang="ja-JP" sz="1600" dirty="0"/>
              <a:t>., </a:t>
            </a:r>
            <a:endParaRPr lang="en-US" altLang="ja-JP" sz="1600" dirty="0" smtClean="0"/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ja-JP" sz="1600" dirty="0" smtClean="0"/>
              <a:t>PRL </a:t>
            </a:r>
            <a:r>
              <a:rPr lang="en-US" altLang="ja-JP" sz="1600" dirty="0"/>
              <a:t>(2013)</a:t>
            </a:r>
          </a:p>
        </p:txBody>
      </p:sp>
      <p:sp>
        <p:nvSpPr>
          <p:cNvPr id="4" name="正方形/長方形 3"/>
          <p:cNvSpPr/>
          <p:nvPr/>
        </p:nvSpPr>
        <p:spPr>
          <a:xfrm>
            <a:off x="4092696" y="1472557"/>
            <a:ext cx="504165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dirty="0" smtClean="0">
                <a:latin typeface="+mn-lt"/>
              </a:rPr>
              <a:t>If the bulk is BCS s-wave</a:t>
            </a:r>
          </a:p>
          <a:p>
            <a:pPr marL="285750" indent="-285750">
              <a:buFont typeface="Symbol" panose="05050102010706020507" pitchFamily="18" charset="2"/>
              <a:buChar char="®"/>
            </a:pPr>
            <a:r>
              <a:rPr lang="en-US" altLang="ja-JP" dirty="0" smtClean="0">
                <a:latin typeface="+mn-lt"/>
              </a:rPr>
              <a:t>Parity </a:t>
            </a:r>
            <a:r>
              <a:rPr lang="en-US" altLang="ja-JP" dirty="0">
                <a:latin typeface="+mn-lt"/>
              </a:rPr>
              <a:t>mixing of </a:t>
            </a:r>
            <a:r>
              <a:rPr lang="en-US" altLang="ja-JP" dirty="0" smtClean="0">
                <a:latin typeface="+mn-lt"/>
              </a:rPr>
              <a:t>pair potential is </a:t>
            </a:r>
            <a:r>
              <a:rPr lang="en-US" altLang="ja-JP" dirty="0">
                <a:latin typeface="+mn-lt"/>
              </a:rPr>
              <a:t>anomalously enhanced by surface </a:t>
            </a:r>
            <a:r>
              <a:rPr lang="en-US" altLang="ja-JP" dirty="0"/>
              <a:t>D</a:t>
            </a:r>
            <a:r>
              <a:rPr lang="en-US" altLang="ja-JP" dirty="0" smtClean="0">
                <a:latin typeface="+mn-lt"/>
              </a:rPr>
              <a:t>irac fermions</a:t>
            </a:r>
            <a:endParaRPr lang="ja-JP" altLang="en-US" dirty="0">
              <a:latin typeface="+mn-lt"/>
            </a:endParaRPr>
          </a:p>
        </p:txBody>
      </p:sp>
      <p:grpSp>
        <p:nvGrpSpPr>
          <p:cNvPr id="12" name="グループ化 11"/>
          <p:cNvGrpSpPr/>
          <p:nvPr/>
        </p:nvGrpSpPr>
        <p:grpSpPr>
          <a:xfrm>
            <a:off x="4144327" y="2974474"/>
            <a:ext cx="2408005" cy="2063365"/>
            <a:chOff x="860350" y="4572245"/>
            <a:chExt cx="2712383" cy="2150508"/>
          </a:xfrm>
        </p:grpSpPr>
        <p:pic>
          <p:nvPicPr>
            <p:cNvPr id="6" name="図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0350" y="4572245"/>
              <a:ext cx="2436962" cy="2150508"/>
            </a:xfrm>
            <a:prstGeom prst="rect">
              <a:avLst/>
            </a:prstGeom>
          </p:spPr>
        </p:pic>
        <p:cxnSp>
          <p:nvCxnSpPr>
            <p:cNvPr id="8" name="直線コネクタ 7"/>
            <p:cNvCxnSpPr/>
            <p:nvPr/>
          </p:nvCxnSpPr>
          <p:spPr>
            <a:xfrm>
              <a:off x="1389186" y="5187091"/>
              <a:ext cx="1822085" cy="0"/>
            </a:xfrm>
            <a:prstGeom prst="line">
              <a:avLst/>
            </a:prstGeom>
            <a:ln w="19050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正方形/長方形 10"/>
            <p:cNvSpPr/>
            <p:nvPr/>
          </p:nvSpPr>
          <p:spPr>
            <a:xfrm>
              <a:off x="3139601" y="5027543"/>
              <a:ext cx="43313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dirty="0" smtClean="0"/>
                <a:t>E</a:t>
              </a:r>
              <a:r>
                <a:rPr lang="en-US" altLang="ja-JP" baseline="-25000" dirty="0" smtClean="0"/>
                <a:t>F</a:t>
              </a:r>
              <a:endParaRPr lang="ja-JP" altLang="en-US" baseline="-25000" dirty="0"/>
            </a:p>
          </p:txBody>
        </p:sp>
      </p:grpSp>
      <p:pic>
        <p:nvPicPr>
          <p:cNvPr id="13" name="図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13525" y="3052296"/>
            <a:ext cx="2453639" cy="2104123"/>
          </a:xfrm>
          <a:prstGeom prst="rect">
            <a:avLst/>
          </a:prstGeom>
        </p:spPr>
      </p:pic>
      <p:pic>
        <p:nvPicPr>
          <p:cNvPr id="14" name="図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28612" y="5020254"/>
            <a:ext cx="2783235" cy="1818058"/>
          </a:xfrm>
          <a:prstGeom prst="rect">
            <a:avLst/>
          </a:prstGeom>
        </p:spPr>
      </p:pic>
      <p:pic>
        <p:nvPicPr>
          <p:cNvPr id="15" name="図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1272" y="4220308"/>
            <a:ext cx="2871410" cy="2625913"/>
          </a:xfrm>
          <a:prstGeom prst="rect">
            <a:avLst/>
          </a:prstGeom>
        </p:spPr>
      </p:pic>
      <p:sp>
        <p:nvSpPr>
          <p:cNvPr id="16" name="テキスト ボックス 15"/>
          <p:cNvSpPr txBox="1"/>
          <p:nvPr/>
        </p:nvSpPr>
        <p:spPr>
          <a:xfrm>
            <a:off x="7096132" y="5397201"/>
            <a:ext cx="18849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Mizushima, Yamakage, </a:t>
            </a:r>
            <a:endParaRPr lang="en-US" altLang="ja-JP" dirty="0" smtClean="0"/>
          </a:p>
          <a:p>
            <a:r>
              <a:rPr lang="en-US" altLang="ja-JP" dirty="0" smtClean="0"/>
              <a:t>Sato &amp; Tanaka</a:t>
            </a:r>
            <a:r>
              <a:rPr lang="en-US" altLang="ja-JP" dirty="0"/>
              <a:t>, </a:t>
            </a:r>
            <a:r>
              <a:rPr lang="en-US" altLang="ja-JP" dirty="0" smtClean="0"/>
              <a:t>PRB</a:t>
            </a:r>
            <a:r>
              <a:rPr lang="ja-JP" altLang="en-US" dirty="0" smtClean="0"/>
              <a:t> </a:t>
            </a:r>
            <a:r>
              <a:rPr lang="en-US" altLang="ja-JP" dirty="0" smtClean="0"/>
              <a:t>(2014)</a:t>
            </a:r>
            <a:endParaRPr kumimoji="1" lang="ja-JP" altLang="en-US" dirty="0"/>
          </a:p>
        </p:txBody>
      </p:sp>
      <p:sp>
        <p:nvSpPr>
          <p:cNvPr id="17" name="正方形/長方形 16"/>
          <p:cNvSpPr/>
          <p:nvPr/>
        </p:nvSpPr>
        <p:spPr>
          <a:xfrm>
            <a:off x="4110047" y="2331867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Symbol" panose="05050102010706020507" pitchFamily="18" charset="2"/>
              <a:buChar char="®"/>
            </a:pPr>
            <a:r>
              <a:rPr lang="en-US" altLang="ja-JP" dirty="0" smtClean="0">
                <a:solidFill>
                  <a:srgbClr val="FF0000"/>
                </a:solidFill>
              </a:rPr>
              <a:t>Opening </a:t>
            </a:r>
            <a:r>
              <a:rPr lang="en-US" altLang="ja-JP" dirty="0">
                <a:solidFill>
                  <a:srgbClr val="FF0000"/>
                </a:solidFill>
              </a:rPr>
              <a:t>of an additional surface gap </a:t>
            </a:r>
            <a:r>
              <a:rPr lang="en-US" altLang="ja-JP" dirty="0" smtClean="0"/>
              <a:t>which is larger </a:t>
            </a:r>
            <a:r>
              <a:rPr lang="en-US" altLang="ja-JP" dirty="0"/>
              <a:t>than the bulk gap</a:t>
            </a:r>
            <a:endParaRPr lang="ja-JP" altLang="en-US" dirty="0"/>
          </a:p>
        </p:txBody>
      </p:sp>
      <p:sp>
        <p:nvSpPr>
          <p:cNvPr id="19" name="正方形/長方形 18"/>
          <p:cNvSpPr/>
          <p:nvPr/>
        </p:nvSpPr>
        <p:spPr>
          <a:xfrm>
            <a:off x="1979257" y="2558975"/>
            <a:ext cx="56137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4800" b="1" dirty="0">
                <a:solidFill>
                  <a:srgbClr val="FF0000"/>
                </a:solidFill>
                <a:sym typeface="Symbol" panose="05050102010706020507" pitchFamily="18" charset="2"/>
              </a:rPr>
              <a:t>?</a:t>
            </a:r>
            <a:endParaRPr lang="ja-JP" altLang="en-US" sz="4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731004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6" grpId="0"/>
      <p:bldP spid="17" grpId="0"/>
      <p:bldP spid="1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1" name="図 2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7313" y="960438"/>
            <a:ext cx="3983037" cy="333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2" name="Rectangle 2"/>
          <p:cNvSpPr>
            <a:spLocks noGrp="1" noChangeArrowheads="1"/>
          </p:cNvSpPr>
          <p:nvPr>
            <p:ph type="title"/>
          </p:nvPr>
        </p:nvSpPr>
        <p:spPr>
          <a:xfrm>
            <a:off x="165100" y="111125"/>
            <a:ext cx="8359775" cy="719138"/>
          </a:xfrm>
        </p:spPr>
        <p:txBody>
          <a:bodyPr/>
          <a:lstStyle/>
          <a:p>
            <a:pPr eaLnBrk="1" hangingPunct="1"/>
            <a:r>
              <a:rPr lang="en-US" altLang="ja-JP" smtClean="0"/>
              <a:t>Controversy in Cu</a:t>
            </a:r>
            <a:r>
              <a:rPr lang="en-US" altLang="ja-JP" baseline="-25000" smtClean="0"/>
              <a:t>x</a:t>
            </a:r>
            <a:r>
              <a:rPr lang="en-US" altLang="ja-JP" smtClean="0"/>
              <a:t>Bi</a:t>
            </a:r>
            <a:r>
              <a:rPr lang="en-US" altLang="ja-JP" baseline="-25000" smtClean="0"/>
              <a:t>2</a:t>
            </a:r>
            <a:r>
              <a:rPr lang="en-US" altLang="ja-JP" smtClean="0"/>
              <a:t>Se</a:t>
            </a:r>
            <a:r>
              <a:rPr lang="en-US" altLang="ja-JP" baseline="-25000" smtClean="0"/>
              <a:t>3</a:t>
            </a:r>
          </a:p>
        </p:txBody>
      </p:sp>
      <p:pic>
        <p:nvPicPr>
          <p:cNvPr id="22534" name="Picture 6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30488" y="2663825"/>
            <a:ext cx="1231900" cy="1004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グループ化 2"/>
          <p:cNvGrpSpPr/>
          <p:nvPr/>
        </p:nvGrpSpPr>
        <p:grpSpPr>
          <a:xfrm>
            <a:off x="4100534" y="935227"/>
            <a:ext cx="4941708" cy="2088372"/>
            <a:chOff x="4100534" y="935227"/>
            <a:chExt cx="4941708" cy="2088372"/>
          </a:xfrm>
        </p:grpSpPr>
        <p:pic>
          <p:nvPicPr>
            <p:cNvPr id="41" name="図 4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100534" y="935227"/>
              <a:ext cx="4941708" cy="1741191"/>
            </a:xfrm>
            <a:prstGeom prst="rect">
              <a:avLst/>
            </a:prstGeom>
          </p:spPr>
        </p:pic>
        <p:sp>
          <p:nvSpPr>
            <p:cNvPr id="43" name="Rectangle 24"/>
            <p:cNvSpPr>
              <a:spLocks noChangeArrowheads="1"/>
            </p:cNvSpPr>
            <p:nvPr/>
          </p:nvSpPr>
          <p:spPr bwMode="auto">
            <a:xfrm>
              <a:off x="4100534" y="2605432"/>
              <a:ext cx="1679554" cy="400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lr>
                  <a:srgbClr val="0000CC"/>
                </a:buClr>
                <a:buFont typeface="Wingdings" panose="05000000000000000000" pitchFamily="2" charset="2"/>
                <a:buChar char="l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ja-JP" sz="2000" i="1" dirty="0">
                  <a:latin typeface="+mn-lt"/>
                </a:rPr>
                <a:t>n</a:t>
              </a:r>
              <a:r>
                <a:rPr lang="en-US" altLang="ja-JP" sz="2000" dirty="0">
                  <a:latin typeface="+mn-lt"/>
                </a:rPr>
                <a:t> </a:t>
              </a:r>
              <a:r>
                <a:rPr lang="en-US" altLang="ja-JP" sz="2000" dirty="0" smtClean="0">
                  <a:latin typeface="+mn-lt"/>
                  <a:sym typeface="Symbol" panose="05050102010706020507" pitchFamily="18" charset="2"/>
                </a:rPr>
                <a:t></a:t>
              </a:r>
              <a:r>
                <a:rPr lang="en-US" altLang="ja-JP" sz="2000" dirty="0" smtClean="0">
                  <a:latin typeface="+mn-lt"/>
                </a:rPr>
                <a:t> </a:t>
              </a:r>
              <a:r>
                <a:rPr lang="en-US" altLang="ja-JP" sz="2000" dirty="0" smtClean="0">
                  <a:latin typeface="+mn-lt"/>
                  <a:sym typeface="Symbol" panose="05050102010706020507" pitchFamily="18" charset="2"/>
                </a:rPr>
                <a:t>10</a:t>
              </a:r>
              <a:r>
                <a:rPr lang="en-US" altLang="ja-JP" sz="2000" baseline="30000" dirty="0" smtClean="0">
                  <a:latin typeface="+mn-lt"/>
                  <a:sym typeface="Symbol" panose="05050102010706020507" pitchFamily="18" charset="2"/>
                </a:rPr>
                <a:t>17</a:t>
              </a:r>
              <a:r>
                <a:rPr lang="en-US" altLang="ja-JP" sz="2000" dirty="0" smtClean="0">
                  <a:latin typeface="+mn-lt"/>
                  <a:sym typeface="Symbol" panose="05050102010706020507" pitchFamily="18" charset="2"/>
                </a:rPr>
                <a:t> </a:t>
              </a:r>
              <a:r>
                <a:rPr lang="en-US" altLang="ja-JP" sz="2000" dirty="0">
                  <a:latin typeface="+mn-lt"/>
                  <a:sym typeface="Symbol" panose="05050102010706020507" pitchFamily="18" charset="2"/>
                </a:rPr>
                <a:t>cm</a:t>
              </a:r>
              <a:r>
                <a:rPr lang="en-US" altLang="ja-JP" sz="2000" baseline="30000" dirty="0">
                  <a:latin typeface="+mn-lt"/>
                  <a:sym typeface="Symbol" panose="05050102010706020507" pitchFamily="18" charset="2"/>
                </a:rPr>
                <a:t>-3</a:t>
              </a:r>
              <a:r>
                <a:rPr lang="ja-JP" altLang="en-US" sz="2000" dirty="0">
                  <a:latin typeface="+mn-lt"/>
                </a:rPr>
                <a:t>　</a:t>
              </a:r>
            </a:p>
          </p:txBody>
        </p:sp>
        <p:sp>
          <p:nvSpPr>
            <p:cNvPr id="44" name="Rectangle 24"/>
            <p:cNvSpPr>
              <a:spLocks noChangeArrowheads="1"/>
            </p:cNvSpPr>
            <p:nvPr/>
          </p:nvSpPr>
          <p:spPr bwMode="auto">
            <a:xfrm>
              <a:off x="6021834" y="2623489"/>
              <a:ext cx="1309242" cy="400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lr>
                  <a:srgbClr val="0000CC"/>
                </a:buClr>
                <a:buFont typeface="Wingdings" panose="05000000000000000000" pitchFamily="2" charset="2"/>
                <a:buChar char="l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ja-JP" sz="2000" dirty="0" smtClean="0">
                  <a:latin typeface="+mn-lt"/>
                  <a:sym typeface="Symbol" panose="05050102010706020507" pitchFamily="18" charset="2"/>
                </a:rPr>
                <a:t>10</a:t>
              </a:r>
              <a:r>
                <a:rPr lang="en-US" altLang="ja-JP" sz="2000" baseline="30000" dirty="0" smtClean="0">
                  <a:latin typeface="+mn-lt"/>
                  <a:sym typeface="Symbol" panose="05050102010706020507" pitchFamily="18" charset="2"/>
                </a:rPr>
                <a:t>19</a:t>
              </a:r>
              <a:r>
                <a:rPr lang="en-US" altLang="ja-JP" sz="2000" dirty="0" smtClean="0">
                  <a:latin typeface="+mn-lt"/>
                  <a:sym typeface="Symbol" panose="05050102010706020507" pitchFamily="18" charset="2"/>
                </a:rPr>
                <a:t> </a:t>
              </a:r>
              <a:r>
                <a:rPr lang="en-US" altLang="ja-JP" sz="2000" dirty="0">
                  <a:latin typeface="+mn-lt"/>
                  <a:sym typeface="Symbol" panose="05050102010706020507" pitchFamily="18" charset="2"/>
                </a:rPr>
                <a:t>cm</a:t>
              </a:r>
              <a:r>
                <a:rPr lang="en-US" altLang="ja-JP" sz="2000" baseline="30000" dirty="0">
                  <a:latin typeface="+mn-lt"/>
                  <a:sym typeface="Symbol" panose="05050102010706020507" pitchFamily="18" charset="2"/>
                </a:rPr>
                <a:t>-3</a:t>
              </a:r>
              <a:r>
                <a:rPr lang="ja-JP" altLang="en-US" sz="2000" dirty="0">
                  <a:latin typeface="+mn-lt"/>
                </a:rPr>
                <a:t>　</a:t>
              </a:r>
            </a:p>
          </p:txBody>
        </p:sp>
        <p:sp>
          <p:nvSpPr>
            <p:cNvPr id="45" name="Rectangle 24"/>
            <p:cNvSpPr>
              <a:spLocks noChangeArrowheads="1"/>
            </p:cNvSpPr>
            <p:nvPr/>
          </p:nvSpPr>
          <p:spPr bwMode="auto">
            <a:xfrm>
              <a:off x="7643481" y="2613043"/>
              <a:ext cx="1259905" cy="400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lr>
                  <a:srgbClr val="0000CC"/>
                </a:buClr>
                <a:buFont typeface="Wingdings" panose="05000000000000000000" pitchFamily="2" charset="2"/>
                <a:buChar char="l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ja-JP" sz="2000" dirty="0" smtClean="0">
                  <a:latin typeface="+mn-lt"/>
                  <a:sym typeface="Symbol" panose="05050102010706020507" pitchFamily="18" charset="2"/>
                </a:rPr>
                <a:t>10</a:t>
              </a:r>
              <a:r>
                <a:rPr lang="en-US" altLang="ja-JP" sz="2000" baseline="30000" dirty="0" smtClean="0">
                  <a:latin typeface="+mn-lt"/>
                  <a:sym typeface="Symbol" panose="05050102010706020507" pitchFamily="18" charset="2"/>
                </a:rPr>
                <a:t>20</a:t>
              </a:r>
              <a:r>
                <a:rPr lang="en-US" altLang="ja-JP" sz="2000" dirty="0" smtClean="0">
                  <a:latin typeface="+mn-lt"/>
                  <a:sym typeface="Symbol" panose="05050102010706020507" pitchFamily="18" charset="2"/>
                </a:rPr>
                <a:t> </a:t>
              </a:r>
              <a:r>
                <a:rPr lang="en-US" altLang="ja-JP" sz="2000" dirty="0">
                  <a:latin typeface="+mn-lt"/>
                  <a:sym typeface="Symbol" panose="05050102010706020507" pitchFamily="18" charset="2"/>
                </a:rPr>
                <a:t>cm</a:t>
              </a:r>
              <a:r>
                <a:rPr lang="en-US" altLang="ja-JP" sz="2000" baseline="30000" dirty="0">
                  <a:latin typeface="+mn-lt"/>
                  <a:sym typeface="Symbol" panose="05050102010706020507" pitchFamily="18" charset="2"/>
                </a:rPr>
                <a:t>-3</a:t>
              </a:r>
              <a:r>
                <a:rPr lang="ja-JP" altLang="en-US" sz="2000" dirty="0">
                  <a:latin typeface="+mn-lt"/>
                </a:rPr>
                <a:t>　</a:t>
              </a:r>
            </a:p>
          </p:txBody>
        </p:sp>
      </p:grpSp>
      <p:sp>
        <p:nvSpPr>
          <p:cNvPr id="46" name="テキスト ボックス 45"/>
          <p:cNvSpPr txBox="1"/>
          <p:nvPr/>
        </p:nvSpPr>
        <p:spPr>
          <a:xfrm>
            <a:off x="7208112" y="183932"/>
            <a:ext cx="15824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 smtClean="0"/>
              <a:t>Lahoud</a:t>
            </a:r>
            <a:r>
              <a:rPr kumimoji="1" lang="en-US" altLang="ja-JP" dirty="0" smtClean="0"/>
              <a:t> et al.,</a:t>
            </a:r>
          </a:p>
          <a:p>
            <a:r>
              <a:rPr lang="en-US" altLang="ja-JP" dirty="0" smtClean="0"/>
              <a:t>PRB</a:t>
            </a:r>
            <a:r>
              <a:rPr lang="ja-JP" altLang="en-US" dirty="0"/>
              <a:t> </a:t>
            </a:r>
            <a:r>
              <a:rPr lang="en-US" altLang="ja-JP" dirty="0" smtClean="0"/>
              <a:t>(2013)</a:t>
            </a:r>
            <a:endParaRPr kumimoji="1" lang="ja-JP" altLang="en-US" dirty="0"/>
          </a:p>
        </p:txBody>
      </p:sp>
      <p:grpSp>
        <p:nvGrpSpPr>
          <p:cNvPr id="47" name="グループ化 46"/>
          <p:cNvGrpSpPr/>
          <p:nvPr/>
        </p:nvGrpSpPr>
        <p:grpSpPr>
          <a:xfrm>
            <a:off x="4179976" y="3005542"/>
            <a:ext cx="4948148" cy="2155460"/>
            <a:chOff x="415160" y="3618431"/>
            <a:chExt cx="4948148" cy="2155460"/>
          </a:xfrm>
        </p:grpSpPr>
        <p:pic>
          <p:nvPicPr>
            <p:cNvPr id="48" name="図 4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15160" y="3618431"/>
              <a:ext cx="4912979" cy="1093853"/>
            </a:xfrm>
            <a:prstGeom prst="rect">
              <a:avLst/>
            </a:prstGeom>
          </p:spPr>
        </p:pic>
        <p:pic>
          <p:nvPicPr>
            <p:cNvPr id="49" name="図 4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23950" y="4683033"/>
              <a:ext cx="4939358" cy="1090858"/>
            </a:xfrm>
            <a:prstGeom prst="rect">
              <a:avLst/>
            </a:prstGeom>
          </p:spPr>
        </p:pic>
        <p:sp>
          <p:nvSpPr>
            <p:cNvPr id="50" name="Rectangle 24"/>
            <p:cNvSpPr>
              <a:spLocks noChangeArrowheads="1"/>
            </p:cNvSpPr>
            <p:nvPr/>
          </p:nvSpPr>
          <p:spPr bwMode="auto">
            <a:xfrm>
              <a:off x="3263276" y="5321230"/>
              <a:ext cx="2098656" cy="400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lr>
                  <a:srgbClr val="0000CC"/>
                </a:buClr>
                <a:buFont typeface="Wingdings" panose="05000000000000000000" pitchFamily="2" charset="2"/>
                <a:buChar char="l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ja-JP" sz="2000" i="1" dirty="0">
                  <a:solidFill>
                    <a:schemeClr val="bg1"/>
                  </a:solidFill>
                  <a:latin typeface="+mn-lt"/>
                </a:rPr>
                <a:t>n</a:t>
              </a:r>
              <a:r>
                <a:rPr lang="en-US" altLang="ja-JP" sz="2000" dirty="0">
                  <a:solidFill>
                    <a:schemeClr val="bg1"/>
                  </a:solidFill>
                  <a:latin typeface="+mn-lt"/>
                </a:rPr>
                <a:t> = </a:t>
              </a:r>
              <a:r>
                <a:rPr lang="en-US" altLang="ja-JP" sz="2000" dirty="0" smtClean="0">
                  <a:solidFill>
                    <a:schemeClr val="bg1"/>
                  </a:solidFill>
                  <a:latin typeface="+mn-lt"/>
                </a:rPr>
                <a:t>2 </a:t>
              </a:r>
              <a:r>
                <a:rPr lang="en-US" altLang="ja-JP" sz="2000" dirty="0" smtClean="0">
                  <a:solidFill>
                    <a:schemeClr val="bg1"/>
                  </a:solidFill>
                  <a:latin typeface="+mn-lt"/>
                  <a:sym typeface="Symbol" panose="05050102010706020507" pitchFamily="18" charset="2"/>
                </a:rPr>
                <a:t> </a:t>
              </a:r>
              <a:r>
                <a:rPr lang="en-US" altLang="ja-JP" sz="2000" dirty="0">
                  <a:solidFill>
                    <a:schemeClr val="bg1"/>
                  </a:solidFill>
                  <a:latin typeface="+mn-lt"/>
                  <a:sym typeface="Symbol" panose="05050102010706020507" pitchFamily="18" charset="2"/>
                </a:rPr>
                <a:t>10</a:t>
              </a:r>
              <a:r>
                <a:rPr lang="en-US" altLang="ja-JP" sz="2000" baseline="30000" dirty="0">
                  <a:solidFill>
                    <a:schemeClr val="bg1"/>
                  </a:solidFill>
                  <a:latin typeface="+mn-lt"/>
                  <a:sym typeface="Symbol" panose="05050102010706020507" pitchFamily="18" charset="2"/>
                </a:rPr>
                <a:t>20</a:t>
              </a:r>
              <a:r>
                <a:rPr lang="en-US" altLang="ja-JP" sz="2000" dirty="0">
                  <a:solidFill>
                    <a:schemeClr val="bg1"/>
                  </a:solidFill>
                  <a:latin typeface="+mn-lt"/>
                  <a:sym typeface="Symbol" panose="05050102010706020507" pitchFamily="18" charset="2"/>
                </a:rPr>
                <a:t> cm</a:t>
              </a:r>
              <a:r>
                <a:rPr lang="en-US" altLang="ja-JP" sz="2000" baseline="30000" dirty="0">
                  <a:solidFill>
                    <a:schemeClr val="bg1"/>
                  </a:solidFill>
                  <a:latin typeface="+mn-lt"/>
                  <a:sym typeface="Symbol" panose="05050102010706020507" pitchFamily="18" charset="2"/>
                </a:rPr>
                <a:t>-3</a:t>
              </a:r>
              <a:r>
                <a:rPr lang="ja-JP" altLang="en-US" sz="2000" dirty="0">
                  <a:solidFill>
                    <a:schemeClr val="bg1"/>
                  </a:solidFill>
                  <a:latin typeface="+mn-lt"/>
                </a:rPr>
                <a:t>　</a:t>
              </a:r>
            </a:p>
          </p:txBody>
        </p:sp>
        <p:sp>
          <p:nvSpPr>
            <p:cNvPr id="51" name="Rectangle 24"/>
            <p:cNvSpPr>
              <a:spLocks noChangeArrowheads="1"/>
            </p:cNvSpPr>
            <p:nvPr/>
          </p:nvSpPr>
          <p:spPr bwMode="auto">
            <a:xfrm>
              <a:off x="3229483" y="4178618"/>
              <a:ext cx="2098656" cy="400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lr>
                  <a:srgbClr val="0000CC"/>
                </a:buClr>
                <a:buFont typeface="Wingdings" panose="05000000000000000000" pitchFamily="2" charset="2"/>
                <a:buChar char="l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ja-JP" sz="2000" i="1" dirty="0">
                  <a:solidFill>
                    <a:schemeClr val="bg1"/>
                  </a:solidFill>
                  <a:latin typeface="+mn-lt"/>
                </a:rPr>
                <a:t>n</a:t>
              </a:r>
              <a:r>
                <a:rPr lang="en-US" altLang="ja-JP" sz="2000" dirty="0">
                  <a:solidFill>
                    <a:schemeClr val="bg1"/>
                  </a:solidFill>
                  <a:latin typeface="+mn-lt"/>
                </a:rPr>
                <a:t> = </a:t>
              </a:r>
              <a:r>
                <a:rPr lang="en-US" altLang="ja-JP" sz="2000" dirty="0" smtClean="0">
                  <a:solidFill>
                    <a:schemeClr val="bg1"/>
                  </a:solidFill>
                  <a:latin typeface="+mn-lt"/>
                </a:rPr>
                <a:t>4 </a:t>
              </a:r>
              <a:r>
                <a:rPr lang="en-US" altLang="ja-JP" sz="2000" dirty="0" smtClean="0">
                  <a:solidFill>
                    <a:schemeClr val="bg1"/>
                  </a:solidFill>
                  <a:latin typeface="+mn-lt"/>
                  <a:sym typeface="Symbol" panose="05050102010706020507" pitchFamily="18" charset="2"/>
                </a:rPr>
                <a:t> 10</a:t>
              </a:r>
              <a:r>
                <a:rPr lang="en-US" altLang="ja-JP" sz="2000" baseline="30000" dirty="0" smtClean="0">
                  <a:solidFill>
                    <a:schemeClr val="bg1"/>
                  </a:solidFill>
                  <a:latin typeface="+mn-lt"/>
                  <a:sym typeface="Symbol" panose="05050102010706020507" pitchFamily="18" charset="2"/>
                </a:rPr>
                <a:t>17</a:t>
              </a:r>
              <a:r>
                <a:rPr lang="en-US" altLang="ja-JP" sz="2000" dirty="0" smtClean="0">
                  <a:solidFill>
                    <a:schemeClr val="bg1"/>
                  </a:solidFill>
                  <a:latin typeface="+mn-lt"/>
                  <a:sym typeface="Symbol" panose="05050102010706020507" pitchFamily="18" charset="2"/>
                </a:rPr>
                <a:t> </a:t>
              </a:r>
              <a:r>
                <a:rPr lang="en-US" altLang="ja-JP" sz="2000" dirty="0">
                  <a:solidFill>
                    <a:schemeClr val="bg1"/>
                  </a:solidFill>
                  <a:latin typeface="+mn-lt"/>
                  <a:sym typeface="Symbol" panose="05050102010706020507" pitchFamily="18" charset="2"/>
                </a:rPr>
                <a:t>cm</a:t>
              </a:r>
              <a:r>
                <a:rPr lang="en-US" altLang="ja-JP" sz="2000" baseline="30000" dirty="0">
                  <a:solidFill>
                    <a:schemeClr val="bg1"/>
                  </a:solidFill>
                  <a:latin typeface="+mn-lt"/>
                  <a:sym typeface="Symbol" panose="05050102010706020507" pitchFamily="18" charset="2"/>
                </a:rPr>
                <a:t>-3</a:t>
              </a:r>
              <a:r>
                <a:rPr lang="ja-JP" altLang="en-US" sz="2000" dirty="0">
                  <a:solidFill>
                    <a:schemeClr val="bg1"/>
                  </a:solidFill>
                  <a:latin typeface="+mn-lt"/>
                </a:rPr>
                <a:t>　</a:t>
              </a:r>
            </a:p>
          </p:txBody>
        </p:sp>
      </p:grpSp>
      <p:sp>
        <p:nvSpPr>
          <p:cNvPr id="52" name="Rectangle 14"/>
          <p:cNvSpPr>
            <a:spLocks noChangeArrowheads="1"/>
          </p:cNvSpPr>
          <p:nvPr/>
        </p:nvSpPr>
        <p:spPr bwMode="auto">
          <a:xfrm>
            <a:off x="637608" y="3144853"/>
            <a:ext cx="125179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0000CC"/>
              </a:buClr>
              <a:buFont typeface="Wingdings" panose="05000000000000000000" pitchFamily="2" charset="2"/>
              <a:buChar char="l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ja-JP" sz="1600" dirty="0" smtClean="0"/>
              <a:t>Levy </a:t>
            </a:r>
            <a:r>
              <a:rPr lang="en-US" altLang="ja-JP" sz="1600" i="1" dirty="0" smtClean="0"/>
              <a:t>et </a:t>
            </a:r>
            <a:r>
              <a:rPr lang="en-US" altLang="ja-JP" sz="1600" i="1" dirty="0"/>
              <a:t>al</a:t>
            </a:r>
            <a:r>
              <a:rPr lang="en-US" altLang="ja-JP" sz="1600" dirty="0"/>
              <a:t>., </a:t>
            </a:r>
            <a:endParaRPr lang="en-US" altLang="ja-JP" sz="1600" dirty="0" smtClean="0"/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ja-JP" sz="1600" dirty="0" smtClean="0"/>
              <a:t>PRL </a:t>
            </a:r>
            <a:r>
              <a:rPr lang="en-US" altLang="ja-JP" sz="1600" dirty="0"/>
              <a:t>(2013)</a:t>
            </a:r>
          </a:p>
        </p:txBody>
      </p:sp>
      <p:pic>
        <p:nvPicPr>
          <p:cNvPr id="24" name="Picture 6" descr="C:\Users\SSasaki\Desktop\point contact image_v3_3.t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1586" y="4005350"/>
            <a:ext cx="2651125" cy="27178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99485" y="5196693"/>
            <a:ext cx="5347800" cy="1564595"/>
          </a:xfrm>
          <a:prstGeom prst="rect">
            <a:avLst/>
          </a:prstGeom>
        </p:spPr>
      </p:pic>
      <p:sp>
        <p:nvSpPr>
          <p:cNvPr id="25" name="正方形/長方形 24"/>
          <p:cNvSpPr>
            <a:spLocks noChangeArrowheads="1"/>
          </p:cNvSpPr>
          <p:nvPr/>
        </p:nvSpPr>
        <p:spPr bwMode="auto">
          <a:xfrm rot="21018223">
            <a:off x="5356767" y="3597970"/>
            <a:ext cx="3167855" cy="584775"/>
          </a:xfrm>
          <a:prstGeom prst="rect">
            <a:avLst/>
          </a:prstGeom>
          <a:solidFill>
            <a:srgbClr val="FFFFE1"/>
          </a:solidFill>
          <a:ln w="25400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000CC"/>
              </a:buClr>
              <a:buFont typeface="Wingdings" panose="05000000000000000000" pitchFamily="2" charset="2"/>
              <a:buChar char="l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ja-JP" sz="3200" b="1" dirty="0" smtClean="0">
                <a:solidFill>
                  <a:srgbClr val="FF0000"/>
                </a:solidFill>
              </a:rPr>
              <a:t>Quasi-2D TSC?</a:t>
            </a:r>
            <a:endParaRPr lang="ja-JP" altLang="en-US" sz="3200" b="1" dirty="0">
              <a:solidFill>
                <a:srgbClr val="FF0000"/>
              </a:solidFill>
            </a:endParaRPr>
          </a:p>
        </p:txBody>
      </p:sp>
      <p:grpSp>
        <p:nvGrpSpPr>
          <p:cNvPr id="7" name="グループ化 6"/>
          <p:cNvGrpSpPr/>
          <p:nvPr/>
        </p:nvGrpSpPr>
        <p:grpSpPr>
          <a:xfrm>
            <a:off x="4055269" y="970337"/>
            <a:ext cx="1922843" cy="2759291"/>
            <a:chOff x="4055269" y="970337"/>
            <a:chExt cx="1922843" cy="2759291"/>
          </a:xfrm>
        </p:grpSpPr>
        <p:pic>
          <p:nvPicPr>
            <p:cNvPr id="5" name="図 4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055363" y="970337"/>
              <a:ext cx="1922749" cy="2759291"/>
            </a:xfrm>
            <a:prstGeom prst="rect">
              <a:avLst/>
            </a:prstGeom>
          </p:spPr>
        </p:pic>
        <p:sp>
          <p:nvSpPr>
            <p:cNvPr id="6" name="正方形/長方形 5"/>
            <p:cNvSpPr/>
            <p:nvPr/>
          </p:nvSpPr>
          <p:spPr>
            <a:xfrm>
              <a:off x="4055269" y="2059868"/>
              <a:ext cx="1192480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ja-JP" sz="1000" dirty="0" smtClean="0"/>
                <a:t>Mizushima et al., </a:t>
              </a:r>
              <a:r>
                <a:rPr lang="en-US" altLang="ja-JP" sz="1000" dirty="0"/>
                <a:t>arXiv:1311.2768</a:t>
              </a:r>
              <a:endParaRPr lang="ja-JP" altLang="en-US" sz="1000" dirty="0"/>
            </a:p>
          </p:txBody>
        </p:sp>
      </p:grp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680590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2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ChangeArrowheads="1"/>
          </p:cNvSpPr>
          <p:nvPr/>
        </p:nvSpPr>
        <p:spPr bwMode="auto">
          <a:xfrm>
            <a:off x="400245" y="2532962"/>
            <a:ext cx="8253561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ja-JP" sz="4000" dirty="0" smtClean="0"/>
              <a:t>Superconducting Doped TCI</a:t>
            </a:r>
            <a:endParaRPr lang="en-US" altLang="ja-JP" sz="4000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504634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ChangeArrowheads="1"/>
          </p:cNvSpPr>
          <p:nvPr>
            <p:ph type="title"/>
          </p:nvPr>
        </p:nvSpPr>
        <p:spPr>
          <a:xfrm>
            <a:off x="374650" y="171450"/>
            <a:ext cx="8359775" cy="719138"/>
          </a:xfrm>
        </p:spPr>
        <p:txBody>
          <a:bodyPr/>
          <a:lstStyle/>
          <a:p>
            <a:r>
              <a:rPr lang="en-US" altLang="ja-JP"/>
              <a:t>Topological Crystalline Insulator SnTe</a:t>
            </a:r>
          </a:p>
        </p:txBody>
      </p:sp>
      <p:grpSp>
        <p:nvGrpSpPr>
          <p:cNvPr id="95235" name="Group 3"/>
          <p:cNvGrpSpPr>
            <a:grpSpLocks/>
          </p:cNvGrpSpPr>
          <p:nvPr/>
        </p:nvGrpSpPr>
        <p:grpSpPr bwMode="auto">
          <a:xfrm>
            <a:off x="4978400" y="2011363"/>
            <a:ext cx="3714750" cy="2492375"/>
            <a:chOff x="3131" y="1083"/>
            <a:chExt cx="2340" cy="1570"/>
          </a:xfrm>
        </p:grpSpPr>
        <p:pic>
          <p:nvPicPr>
            <p:cNvPr id="95236" name="Picture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1" y="1083"/>
              <a:ext cx="2340" cy="157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95237" name="Rectangle 5"/>
            <p:cNvSpPr>
              <a:spLocks noChangeArrowheads="1"/>
            </p:cNvSpPr>
            <p:nvPr/>
          </p:nvSpPr>
          <p:spPr bwMode="auto">
            <a:xfrm>
              <a:off x="3517" y="1613"/>
              <a:ext cx="437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ja-JP" sz="2000" b="1" dirty="0">
                  <a:solidFill>
                    <a:srgbClr val="FF0000"/>
                  </a:solidFill>
                  <a:latin typeface="Arial Narrow" panose="020B0606020202030204" pitchFamily="34" charset="0"/>
                </a:rPr>
                <a:t>SnTe</a:t>
              </a:r>
            </a:p>
          </p:txBody>
        </p:sp>
      </p:grpSp>
      <p:grpSp>
        <p:nvGrpSpPr>
          <p:cNvPr id="95238" name="Group 6"/>
          <p:cNvGrpSpPr>
            <a:grpSpLocks/>
          </p:cNvGrpSpPr>
          <p:nvPr/>
        </p:nvGrpSpPr>
        <p:grpSpPr bwMode="auto">
          <a:xfrm>
            <a:off x="7248525" y="4760913"/>
            <a:ext cx="1693863" cy="1582737"/>
            <a:chOff x="4470" y="2798"/>
            <a:chExt cx="1067" cy="997"/>
          </a:xfrm>
        </p:grpSpPr>
        <p:pic>
          <p:nvPicPr>
            <p:cNvPr id="95239" name="Picture 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70" y="2798"/>
              <a:ext cx="1067" cy="8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5240" name="Picture 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2" y="3658"/>
              <a:ext cx="724" cy="1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95241" name="Group 9"/>
          <p:cNvGrpSpPr>
            <a:grpSpLocks/>
          </p:cNvGrpSpPr>
          <p:nvPr/>
        </p:nvGrpSpPr>
        <p:grpSpPr bwMode="auto">
          <a:xfrm>
            <a:off x="5094288" y="4592638"/>
            <a:ext cx="2114550" cy="1936750"/>
            <a:chOff x="3058" y="2577"/>
            <a:chExt cx="1332" cy="1220"/>
          </a:xfrm>
        </p:grpSpPr>
        <p:pic>
          <p:nvPicPr>
            <p:cNvPr id="95242" name="Picture 10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8" y="2577"/>
              <a:ext cx="1323" cy="12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95243" name="Rectangle 11"/>
            <p:cNvSpPr>
              <a:spLocks noChangeArrowheads="1"/>
            </p:cNvSpPr>
            <p:nvPr/>
          </p:nvSpPr>
          <p:spPr bwMode="auto">
            <a:xfrm>
              <a:off x="4166" y="3355"/>
              <a:ext cx="224" cy="4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</p:grpSp>
      <p:sp>
        <p:nvSpPr>
          <p:cNvPr id="95244" name="Rectangle 12"/>
          <p:cNvSpPr>
            <a:spLocks noChangeArrowheads="1"/>
          </p:cNvSpPr>
          <p:nvPr/>
        </p:nvSpPr>
        <p:spPr bwMode="auto">
          <a:xfrm>
            <a:off x="5541963" y="6496050"/>
            <a:ext cx="3563937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1600"/>
              <a:t>Hsieh et al., Nature Commun. (2012)</a:t>
            </a:r>
            <a:r>
              <a:rPr lang="en-US" altLang="ja-JP" sz="1600" b="1"/>
              <a:t> </a:t>
            </a:r>
          </a:p>
        </p:txBody>
      </p:sp>
      <p:grpSp>
        <p:nvGrpSpPr>
          <p:cNvPr id="95245" name="Group 13"/>
          <p:cNvGrpSpPr>
            <a:grpSpLocks/>
          </p:cNvGrpSpPr>
          <p:nvPr/>
        </p:nvGrpSpPr>
        <p:grpSpPr bwMode="auto">
          <a:xfrm>
            <a:off x="119063" y="1092200"/>
            <a:ext cx="4514850" cy="5410200"/>
            <a:chOff x="187" y="688"/>
            <a:chExt cx="2844" cy="3408"/>
          </a:xfrm>
        </p:grpSpPr>
        <p:pic>
          <p:nvPicPr>
            <p:cNvPr id="95246" name="Picture 14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7" y="909"/>
              <a:ext cx="2844" cy="31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95247" name="Rectangle 15"/>
            <p:cNvSpPr>
              <a:spLocks noChangeArrowheads="1"/>
            </p:cNvSpPr>
            <p:nvPr/>
          </p:nvSpPr>
          <p:spPr bwMode="auto">
            <a:xfrm>
              <a:off x="2093" y="2763"/>
              <a:ext cx="405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ja-JP" b="1">
                  <a:solidFill>
                    <a:srgbClr val="0000FF"/>
                  </a:solidFill>
                  <a:latin typeface="Arial Narrow" panose="020B0606020202030204" pitchFamily="34" charset="0"/>
                </a:rPr>
                <a:t>PbTe</a:t>
              </a:r>
            </a:p>
          </p:txBody>
        </p:sp>
        <p:sp>
          <p:nvSpPr>
            <p:cNvPr id="95248" name="Rectangle 16"/>
            <p:cNvSpPr>
              <a:spLocks noChangeArrowheads="1"/>
            </p:cNvSpPr>
            <p:nvPr/>
          </p:nvSpPr>
          <p:spPr bwMode="auto">
            <a:xfrm>
              <a:off x="1016" y="3506"/>
              <a:ext cx="405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ja-JP" b="1">
                  <a:solidFill>
                    <a:srgbClr val="FF0000"/>
                  </a:solidFill>
                  <a:latin typeface="Arial Narrow" panose="020B0606020202030204" pitchFamily="34" charset="0"/>
                </a:rPr>
                <a:t>SnTe</a:t>
              </a:r>
            </a:p>
          </p:txBody>
        </p:sp>
        <p:grpSp>
          <p:nvGrpSpPr>
            <p:cNvPr id="95249" name="Group 17"/>
            <p:cNvGrpSpPr>
              <a:grpSpLocks/>
            </p:cNvGrpSpPr>
            <p:nvPr/>
          </p:nvGrpSpPr>
          <p:grpSpPr bwMode="auto">
            <a:xfrm>
              <a:off x="778" y="688"/>
              <a:ext cx="2078" cy="231"/>
              <a:chOff x="756" y="813"/>
              <a:chExt cx="2078" cy="231"/>
            </a:xfrm>
          </p:grpSpPr>
          <p:sp>
            <p:nvSpPr>
              <p:cNvPr id="95250" name="Rectangle 18"/>
              <p:cNvSpPr>
                <a:spLocks noChangeArrowheads="1"/>
              </p:cNvSpPr>
              <p:nvPr/>
            </p:nvSpPr>
            <p:spPr bwMode="auto">
              <a:xfrm>
                <a:off x="798" y="813"/>
                <a:ext cx="2036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ja-JP"/>
                  <a:t>: contribution from Te </a:t>
                </a:r>
                <a:r>
                  <a:rPr lang="en-US" altLang="ja-JP" i="1"/>
                  <a:t>p</a:t>
                </a:r>
                <a:r>
                  <a:rPr lang="en-US" altLang="ja-JP"/>
                  <a:t>-orbital</a:t>
                </a:r>
              </a:p>
            </p:txBody>
          </p:sp>
          <p:sp>
            <p:nvSpPr>
              <p:cNvPr id="95251" name="Oval 19"/>
              <p:cNvSpPr>
                <a:spLocks noChangeArrowheads="1"/>
              </p:cNvSpPr>
              <p:nvPr/>
            </p:nvSpPr>
            <p:spPr bwMode="auto">
              <a:xfrm>
                <a:off x="756" y="906"/>
                <a:ext cx="74" cy="74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</p:grpSp>
        <p:sp>
          <p:nvSpPr>
            <p:cNvPr id="95252" name="Oval 20"/>
            <p:cNvSpPr>
              <a:spLocks noChangeArrowheads="1"/>
            </p:cNvSpPr>
            <p:nvPr/>
          </p:nvSpPr>
          <p:spPr bwMode="auto">
            <a:xfrm>
              <a:off x="2465" y="2910"/>
              <a:ext cx="75" cy="75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95253" name="Oval 21"/>
            <p:cNvSpPr>
              <a:spLocks noChangeArrowheads="1"/>
            </p:cNvSpPr>
            <p:nvPr/>
          </p:nvSpPr>
          <p:spPr bwMode="auto">
            <a:xfrm>
              <a:off x="1138" y="3466"/>
              <a:ext cx="75" cy="7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95254" name="Rectangle 22"/>
            <p:cNvSpPr>
              <a:spLocks noChangeArrowheads="1"/>
            </p:cNvSpPr>
            <p:nvPr/>
          </p:nvSpPr>
          <p:spPr bwMode="auto">
            <a:xfrm>
              <a:off x="446" y="931"/>
              <a:ext cx="289" cy="17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b="1">
                  <a:solidFill>
                    <a:srgbClr val="FF0000"/>
                  </a:solidFill>
                  <a:latin typeface="Arial Narrow" panose="020B0606020202030204" pitchFamily="34" charset="0"/>
                </a:rPr>
                <a:t>SnTe</a:t>
              </a:r>
            </a:p>
          </p:txBody>
        </p:sp>
        <p:sp>
          <p:nvSpPr>
            <p:cNvPr id="95255" name="Rectangle 23"/>
            <p:cNvSpPr>
              <a:spLocks noChangeArrowheads="1"/>
            </p:cNvSpPr>
            <p:nvPr/>
          </p:nvSpPr>
          <p:spPr bwMode="auto">
            <a:xfrm>
              <a:off x="1769" y="938"/>
              <a:ext cx="289" cy="17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ja-JP" b="1">
                  <a:solidFill>
                    <a:srgbClr val="0000FF"/>
                  </a:solidFill>
                  <a:latin typeface="Arial Narrow" panose="020B0606020202030204" pitchFamily="34" charset="0"/>
                </a:rPr>
                <a:t>PbTe</a:t>
              </a:r>
            </a:p>
          </p:txBody>
        </p:sp>
      </p:grpSp>
      <p:pic>
        <p:nvPicPr>
          <p:cNvPr id="95256" name="Picture 2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76625" y="5043488"/>
            <a:ext cx="1614488" cy="1570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5257" name="Text Box 25"/>
          <p:cNvSpPr txBox="1">
            <a:spLocks noChangeArrowheads="1"/>
          </p:cNvSpPr>
          <p:nvPr/>
        </p:nvSpPr>
        <p:spPr bwMode="auto">
          <a:xfrm>
            <a:off x="4683125" y="978054"/>
            <a:ext cx="4379913" cy="828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</a:pPr>
            <a:r>
              <a:rPr lang="en-US" altLang="ja-JP" sz="2200" dirty="0">
                <a:solidFill>
                  <a:srgbClr val="FF0000"/>
                </a:solidFill>
              </a:rPr>
              <a:t>Band inversion + Mirror symmetry</a:t>
            </a:r>
          </a:p>
          <a:p>
            <a:pPr>
              <a:spcBef>
                <a:spcPct val="20000"/>
              </a:spcBef>
            </a:pPr>
            <a:r>
              <a:rPr lang="en-US" altLang="ja-JP" sz="2200" dirty="0">
                <a:solidFill>
                  <a:srgbClr val="0000FF"/>
                </a:solidFill>
                <a:sym typeface="Symbol" panose="05050102010706020507" pitchFamily="18" charset="2"/>
              </a:rPr>
              <a:t> Nontrivial Mirror </a:t>
            </a:r>
            <a:r>
              <a:rPr lang="en-US" altLang="ja-JP" sz="2200" dirty="0" err="1">
                <a:solidFill>
                  <a:srgbClr val="0000FF"/>
                </a:solidFill>
                <a:sym typeface="Symbol" panose="05050102010706020507" pitchFamily="18" charset="2"/>
              </a:rPr>
              <a:t>Chern</a:t>
            </a:r>
            <a:r>
              <a:rPr lang="en-US" altLang="ja-JP" sz="2200" dirty="0">
                <a:solidFill>
                  <a:srgbClr val="0000FF"/>
                </a:solidFill>
                <a:sym typeface="Symbol" panose="05050102010706020507" pitchFamily="18" charset="2"/>
              </a:rPr>
              <a:t> number</a:t>
            </a:r>
          </a:p>
        </p:txBody>
      </p:sp>
      <p:grpSp>
        <p:nvGrpSpPr>
          <p:cNvPr id="95258" name="Group 26"/>
          <p:cNvGrpSpPr>
            <a:grpSpLocks/>
          </p:cNvGrpSpPr>
          <p:nvPr/>
        </p:nvGrpSpPr>
        <p:grpSpPr bwMode="auto">
          <a:xfrm>
            <a:off x="7450138" y="4403725"/>
            <a:ext cx="550862" cy="2120900"/>
            <a:chOff x="4693" y="2774"/>
            <a:chExt cx="347" cy="1336"/>
          </a:xfrm>
        </p:grpSpPr>
        <p:sp>
          <p:nvSpPr>
            <p:cNvPr id="95259" name="Line 27"/>
            <p:cNvSpPr>
              <a:spLocks noChangeShapeType="1"/>
            </p:cNvSpPr>
            <p:nvPr/>
          </p:nvSpPr>
          <p:spPr bwMode="auto">
            <a:xfrm flipH="1">
              <a:off x="4693" y="2778"/>
              <a:ext cx="249" cy="13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95260" name="Line 28"/>
            <p:cNvSpPr>
              <a:spLocks noChangeShapeType="1"/>
            </p:cNvSpPr>
            <p:nvPr/>
          </p:nvSpPr>
          <p:spPr bwMode="auto">
            <a:xfrm>
              <a:off x="4892" y="2774"/>
              <a:ext cx="148" cy="13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</p:grpSp>
      <p:grpSp>
        <p:nvGrpSpPr>
          <p:cNvPr id="95261" name="Group 29"/>
          <p:cNvGrpSpPr>
            <a:grpSpLocks/>
          </p:cNvGrpSpPr>
          <p:nvPr/>
        </p:nvGrpSpPr>
        <p:grpSpPr bwMode="auto">
          <a:xfrm flipH="1">
            <a:off x="8210550" y="4408488"/>
            <a:ext cx="550863" cy="2120900"/>
            <a:chOff x="4693" y="2774"/>
            <a:chExt cx="347" cy="1336"/>
          </a:xfrm>
        </p:grpSpPr>
        <p:sp>
          <p:nvSpPr>
            <p:cNvPr id="95262" name="Line 30"/>
            <p:cNvSpPr>
              <a:spLocks noChangeShapeType="1"/>
            </p:cNvSpPr>
            <p:nvPr/>
          </p:nvSpPr>
          <p:spPr bwMode="auto">
            <a:xfrm flipH="1">
              <a:off x="4693" y="2778"/>
              <a:ext cx="249" cy="13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95263" name="Line 31"/>
            <p:cNvSpPr>
              <a:spLocks noChangeShapeType="1"/>
            </p:cNvSpPr>
            <p:nvPr/>
          </p:nvSpPr>
          <p:spPr bwMode="auto">
            <a:xfrm>
              <a:off x="4892" y="2774"/>
              <a:ext cx="148" cy="13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</p:grpSp>
      <p:grpSp>
        <p:nvGrpSpPr>
          <p:cNvPr id="32" name="グループ化 31"/>
          <p:cNvGrpSpPr/>
          <p:nvPr/>
        </p:nvGrpSpPr>
        <p:grpSpPr>
          <a:xfrm>
            <a:off x="6009542" y="2244834"/>
            <a:ext cx="1991458" cy="1851877"/>
            <a:chOff x="856186" y="410100"/>
            <a:chExt cx="1991458" cy="1851877"/>
          </a:xfrm>
        </p:grpSpPr>
        <p:grpSp>
          <p:nvGrpSpPr>
            <p:cNvPr id="33" name="グループ化 32"/>
            <p:cNvGrpSpPr/>
            <p:nvPr/>
          </p:nvGrpSpPr>
          <p:grpSpPr>
            <a:xfrm>
              <a:off x="856186" y="410100"/>
              <a:ext cx="1991458" cy="1851877"/>
              <a:chOff x="4989634" y="1055077"/>
              <a:chExt cx="1991458" cy="1851877"/>
            </a:xfrm>
          </p:grpSpPr>
          <p:sp>
            <p:nvSpPr>
              <p:cNvPr id="39" name="Line 9"/>
              <p:cNvSpPr>
                <a:spLocks noChangeShapeType="1"/>
              </p:cNvSpPr>
              <p:nvPr/>
            </p:nvSpPr>
            <p:spPr bwMode="auto">
              <a:xfrm>
                <a:off x="4989634" y="2177045"/>
                <a:ext cx="1752457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40" name="Line 11"/>
              <p:cNvSpPr>
                <a:spLocks noChangeShapeType="1"/>
              </p:cNvSpPr>
              <p:nvPr/>
            </p:nvSpPr>
            <p:spPr bwMode="auto">
              <a:xfrm>
                <a:off x="5735801" y="1152206"/>
                <a:ext cx="0" cy="1754748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 type="triangle" w="med" len="lg"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41" name="Rectangle 14"/>
              <p:cNvSpPr>
                <a:spLocks noChangeArrowheads="1"/>
              </p:cNvSpPr>
              <p:nvPr/>
            </p:nvSpPr>
            <p:spPr bwMode="auto">
              <a:xfrm>
                <a:off x="5279983" y="1055077"/>
                <a:ext cx="560687" cy="39834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ctr"/>
                <a:r>
                  <a:rPr lang="en-US" altLang="ja-JP" sz="1600" b="0" dirty="0" err="1" smtClean="0">
                    <a:ea typeface="ＭＳ ＰＲゴシック" panose="020B0500000000000000" pitchFamily="50" charset="-128"/>
                  </a:rPr>
                  <a:t>k</a:t>
                </a:r>
                <a:r>
                  <a:rPr lang="en-US" altLang="ja-JP" sz="2000" b="0" baseline="-25000" dirty="0" err="1" smtClean="0">
                    <a:ea typeface="ＭＳ ＰＲゴシック" panose="020B0500000000000000" pitchFamily="50" charset="-128"/>
                  </a:rPr>
                  <a:t>y</a:t>
                </a:r>
                <a:endParaRPr lang="en-US" altLang="ja-JP" sz="2000" b="0" baseline="-25000" dirty="0">
                  <a:ea typeface="ＭＳ ＰＲゴシック" panose="020B0500000000000000" pitchFamily="50" charset="-128"/>
                </a:endParaRPr>
              </a:p>
            </p:txBody>
          </p:sp>
          <p:sp>
            <p:nvSpPr>
              <p:cNvPr id="42" name="正方形/長方形 41"/>
              <p:cNvSpPr/>
              <p:nvPr/>
            </p:nvSpPr>
            <p:spPr>
              <a:xfrm>
                <a:off x="5172399" y="1643388"/>
                <a:ext cx="1131543" cy="1085647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43" name="Rectangle 13"/>
              <p:cNvSpPr>
                <a:spLocks noChangeArrowheads="1"/>
              </p:cNvSpPr>
              <p:nvPr/>
            </p:nvSpPr>
            <p:spPr bwMode="auto">
              <a:xfrm>
                <a:off x="6069075" y="2084722"/>
                <a:ext cx="275807" cy="32591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ja-JP" sz="1200" dirty="0" smtClean="0">
                    <a:latin typeface="Symbol" panose="05050102010706020507" pitchFamily="18" charset="2"/>
                    <a:ea typeface="ＭＳ ＰＲゴシック" panose="020B0500000000000000" pitchFamily="50" charset="-128"/>
                  </a:rPr>
                  <a:t>p</a:t>
                </a:r>
                <a:endParaRPr lang="en-US" altLang="ja-JP" sz="1200" baseline="-25000" dirty="0">
                  <a:latin typeface="Symbol" panose="05050102010706020507" pitchFamily="18" charset="2"/>
                  <a:ea typeface="ＭＳ ＰＲゴシック" panose="020B0500000000000000" pitchFamily="50" charset="-128"/>
                </a:endParaRPr>
              </a:p>
            </p:txBody>
          </p:sp>
          <p:sp>
            <p:nvSpPr>
              <p:cNvPr id="44" name="Rectangle 13"/>
              <p:cNvSpPr>
                <a:spLocks noChangeArrowheads="1"/>
              </p:cNvSpPr>
              <p:nvPr/>
            </p:nvSpPr>
            <p:spPr bwMode="auto">
              <a:xfrm>
                <a:off x="5405493" y="2107178"/>
                <a:ext cx="497311" cy="32591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ja-JP" sz="1200" dirty="0" smtClean="0">
                    <a:ea typeface="ＭＳ ＰＲゴシック" panose="020B0500000000000000" pitchFamily="50" charset="-128"/>
                  </a:rPr>
                  <a:t>0</a:t>
                </a:r>
                <a:endParaRPr lang="en-US" altLang="ja-JP" sz="1200" baseline="-25000" dirty="0">
                  <a:ea typeface="ＭＳ ＰＲゴシック" panose="020B0500000000000000" pitchFamily="50" charset="-128"/>
                </a:endParaRPr>
              </a:p>
            </p:txBody>
          </p:sp>
          <p:sp>
            <p:nvSpPr>
              <p:cNvPr id="45" name="正方形/長方形 44"/>
              <p:cNvSpPr/>
              <p:nvPr/>
            </p:nvSpPr>
            <p:spPr>
              <a:xfrm>
                <a:off x="5682850" y="1850102"/>
                <a:ext cx="394660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ja-JP" sz="1600" dirty="0" smtClean="0">
                    <a:solidFill>
                      <a:srgbClr val="0000FF"/>
                    </a:solidFill>
                    <a:latin typeface="Symbol" panose="05050102010706020507" pitchFamily="18" charset="2"/>
                    <a:ea typeface="ＭＳ ＰＲゴシック" panose="020B0500000000000000" pitchFamily="50" charset="-128"/>
                  </a:rPr>
                  <a:t>L</a:t>
                </a:r>
                <a:r>
                  <a:rPr lang="en-US" altLang="ja-JP" sz="1600" baseline="-25000" dirty="0" smtClean="0">
                    <a:solidFill>
                      <a:srgbClr val="0000FF"/>
                    </a:solidFill>
                    <a:latin typeface="Symbol" panose="05050102010706020507" pitchFamily="18" charset="2"/>
                    <a:ea typeface="ＭＳ ＰＲゴシック" panose="020B0500000000000000" pitchFamily="50" charset="-128"/>
                  </a:rPr>
                  <a:t>1</a:t>
                </a:r>
                <a:endParaRPr lang="en-US" altLang="ja-JP" sz="1600" baseline="-25000" dirty="0">
                  <a:solidFill>
                    <a:srgbClr val="0000FF"/>
                  </a:solidFill>
                  <a:latin typeface="Symbol" panose="05050102010706020507" pitchFamily="18" charset="2"/>
                  <a:ea typeface="ＭＳ ＰＲゴシック" panose="020B0500000000000000" pitchFamily="50" charset="-128"/>
                </a:endParaRPr>
              </a:p>
            </p:txBody>
          </p:sp>
          <p:sp>
            <p:nvSpPr>
              <p:cNvPr id="46" name="正方形/長方形 45"/>
              <p:cNvSpPr/>
              <p:nvPr/>
            </p:nvSpPr>
            <p:spPr>
              <a:xfrm>
                <a:off x="6251185" y="1850102"/>
                <a:ext cx="394660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ja-JP" sz="1600" dirty="0" smtClean="0">
                    <a:solidFill>
                      <a:srgbClr val="0000FF"/>
                    </a:solidFill>
                    <a:latin typeface="Symbol" panose="05050102010706020507" pitchFamily="18" charset="2"/>
                    <a:ea typeface="ＭＳ ＰＲゴシック" panose="020B0500000000000000" pitchFamily="50" charset="-128"/>
                  </a:rPr>
                  <a:t>L</a:t>
                </a:r>
                <a:r>
                  <a:rPr lang="en-US" altLang="ja-JP" sz="1600" baseline="-25000" dirty="0" smtClean="0">
                    <a:solidFill>
                      <a:srgbClr val="0000FF"/>
                    </a:solidFill>
                    <a:latin typeface="Symbol" panose="05050102010706020507" pitchFamily="18" charset="2"/>
                    <a:ea typeface="ＭＳ ＰＲゴシック" panose="020B0500000000000000" pitchFamily="50" charset="-128"/>
                  </a:rPr>
                  <a:t>2</a:t>
                </a:r>
                <a:endParaRPr lang="en-US" altLang="ja-JP" sz="1600" baseline="-25000" dirty="0">
                  <a:solidFill>
                    <a:srgbClr val="0000FF"/>
                  </a:solidFill>
                  <a:latin typeface="Symbol" panose="05050102010706020507" pitchFamily="18" charset="2"/>
                  <a:ea typeface="ＭＳ ＰＲゴシック" panose="020B0500000000000000" pitchFamily="50" charset="-128"/>
                </a:endParaRPr>
              </a:p>
            </p:txBody>
          </p:sp>
          <p:sp>
            <p:nvSpPr>
              <p:cNvPr id="47" name="正方形/長方形 46"/>
              <p:cNvSpPr/>
              <p:nvPr/>
            </p:nvSpPr>
            <p:spPr>
              <a:xfrm>
                <a:off x="5688708" y="1317934"/>
                <a:ext cx="394660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ja-JP" sz="1600" dirty="0" smtClean="0">
                    <a:solidFill>
                      <a:srgbClr val="0000FF"/>
                    </a:solidFill>
                    <a:latin typeface="Symbol" panose="05050102010706020507" pitchFamily="18" charset="2"/>
                    <a:ea typeface="ＭＳ ＰＲゴシック" panose="020B0500000000000000" pitchFamily="50" charset="-128"/>
                  </a:rPr>
                  <a:t>L</a:t>
                </a:r>
                <a:r>
                  <a:rPr lang="en-US" altLang="ja-JP" sz="1600" baseline="-25000" dirty="0" smtClean="0">
                    <a:solidFill>
                      <a:srgbClr val="0000FF"/>
                    </a:solidFill>
                    <a:latin typeface="Symbol" panose="05050102010706020507" pitchFamily="18" charset="2"/>
                    <a:ea typeface="ＭＳ ＰＲゴシック" panose="020B0500000000000000" pitchFamily="50" charset="-128"/>
                  </a:rPr>
                  <a:t>3</a:t>
                </a:r>
                <a:endParaRPr lang="en-US" altLang="ja-JP" sz="1600" baseline="-25000" dirty="0">
                  <a:solidFill>
                    <a:srgbClr val="0000FF"/>
                  </a:solidFill>
                  <a:latin typeface="Symbol" panose="05050102010706020507" pitchFamily="18" charset="2"/>
                  <a:ea typeface="ＭＳ ＰＲゴシック" panose="020B0500000000000000" pitchFamily="50" charset="-128"/>
                </a:endParaRPr>
              </a:p>
            </p:txBody>
          </p:sp>
          <p:sp>
            <p:nvSpPr>
              <p:cNvPr id="48" name="正方形/長方形 47"/>
              <p:cNvSpPr/>
              <p:nvPr/>
            </p:nvSpPr>
            <p:spPr>
              <a:xfrm>
                <a:off x="6219790" y="1317934"/>
                <a:ext cx="394660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ja-JP" sz="1600" dirty="0" smtClean="0">
                    <a:solidFill>
                      <a:srgbClr val="0000FF"/>
                    </a:solidFill>
                    <a:latin typeface="Symbol" panose="05050102010706020507" pitchFamily="18" charset="2"/>
                    <a:ea typeface="ＭＳ ＰＲゴシック" panose="020B0500000000000000" pitchFamily="50" charset="-128"/>
                  </a:rPr>
                  <a:t>L</a:t>
                </a:r>
                <a:r>
                  <a:rPr lang="en-US" altLang="ja-JP" sz="1600" baseline="-25000" dirty="0" smtClean="0">
                    <a:solidFill>
                      <a:srgbClr val="0000FF"/>
                    </a:solidFill>
                    <a:latin typeface="Symbol" panose="05050102010706020507" pitchFamily="18" charset="2"/>
                    <a:ea typeface="ＭＳ ＰＲゴシック" panose="020B0500000000000000" pitchFamily="50" charset="-128"/>
                  </a:rPr>
                  <a:t>4</a:t>
                </a:r>
                <a:endParaRPr lang="en-US" altLang="ja-JP" sz="1600" baseline="-25000" dirty="0">
                  <a:solidFill>
                    <a:srgbClr val="0000FF"/>
                  </a:solidFill>
                  <a:latin typeface="Symbol" panose="05050102010706020507" pitchFamily="18" charset="2"/>
                  <a:ea typeface="ＭＳ ＰＲゴシック" panose="020B0500000000000000" pitchFamily="50" charset="-128"/>
                </a:endParaRPr>
              </a:p>
            </p:txBody>
          </p:sp>
          <p:sp>
            <p:nvSpPr>
              <p:cNvPr id="49" name="円/楕円 48"/>
              <p:cNvSpPr/>
              <p:nvPr/>
            </p:nvSpPr>
            <p:spPr>
              <a:xfrm>
                <a:off x="5694515" y="1603583"/>
                <a:ext cx="80289" cy="77032"/>
              </a:xfrm>
              <a:prstGeom prst="ellipse">
                <a:avLst/>
              </a:prstGeom>
              <a:solidFill>
                <a:srgbClr val="0070C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50" name="円/楕円 49"/>
              <p:cNvSpPr/>
              <p:nvPr/>
            </p:nvSpPr>
            <p:spPr>
              <a:xfrm>
                <a:off x="5695973" y="2136001"/>
                <a:ext cx="80289" cy="77032"/>
              </a:xfrm>
              <a:prstGeom prst="ellipse">
                <a:avLst/>
              </a:prstGeom>
              <a:solidFill>
                <a:srgbClr val="0070C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51" name="円/楕円 50"/>
              <p:cNvSpPr/>
              <p:nvPr/>
            </p:nvSpPr>
            <p:spPr>
              <a:xfrm>
                <a:off x="6264870" y="1608949"/>
                <a:ext cx="80289" cy="77032"/>
              </a:xfrm>
              <a:prstGeom prst="ellipse">
                <a:avLst/>
              </a:prstGeom>
              <a:solidFill>
                <a:srgbClr val="0070C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52" name="円/楕円 51"/>
              <p:cNvSpPr/>
              <p:nvPr/>
            </p:nvSpPr>
            <p:spPr>
              <a:xfrm>
                <a:off x="6266743" y="2134792"/>
                <a:ext cx="80289" cy="77032"/>
              </a:xfrm>
              <a:prstGeom prst="ellipse">
                <a:avLst/>
              </a:prstGeom>
              <a:solidFill>
                <a:srgbClr val="0070C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53" name="Rectangle 13"/>
              <p:cNvSpPr>
                <a:spLocks noChangeArrowheads="1"/>
              </p:cNvSpPr>
              <p:nvPr/>
            </p:nvSpPr>
            <p:spPr bwMode="auto">
              <a:xfrm>
                <a:off x="5500993" y="1539601"/>
                <a:ext cx="275807" cy="32591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ja-JP" sz="1200" dirty="0" smtClean="0">
                    <a:latin typeface="Symbol" panose="05050102010706020507" pitchFamily="18" charset="2"/>
                    <a:ea typeface="ＭＳ ＰＲゴシック" panose="020B0500000000000000" pitchFamily="50" charset="-128"/>
                  </a:rPr>
                  <a:t>p</a:t>
                </a:r>
                <a:endParaRPr lang="en-US" altLang="ja-JP" sz="1200" baseline="-25000" dirty="0">
                  <a:latin typeface="Symbol" panose="05050102010706020507" pitchFamily="18" charset="2"/>
                  <a:ea typeface="ＭＳ ＰＲゴシック" panose="020B0500000000000000" pitchFamily="50" charset="-128"/>
                </a:endParaRPr>
              </a:p>
            </p:txBody>
          </p:sp>
          <p:sp>
            <p:nvSpPr>
              <p:cNvPr id="54" name="Rectangle 13"/>
              <p:cNvSpPr>
                <a:spLocks noChangeArrowheads="1"/>
              </p:cNvSpPr>
              <p:nvPr/>
            </p:nvSpPr>
            <p:spPr bwMode="auto">
              <a:xfrm>
                <a:off x="6420405" y="2184136"/>
                <a:ext cx="560687" cy="39785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ctr"/>
                <a:r>
                  <a:rPr lang="en-US" altLang="ja-JP" sz="1600" b="0" dirty="0" err="1">
                    <a:ea typeface="ＭＳ ＰＲゴシック" panose="020B0500000000000000" pitchFamily="50" charset="-128"/>
                  </a:rPr>
                  <a:t>k</a:t>
                </a:r>
                <a:r>
                  <a:rPr lang="en-US" altLang="ja-JP" sz="2000" b="0" baseline="-25000" dirty="0" err="1">
                    <a:ea typeface="ＭＳ ＰＲゴシック" panose="020B0500000000000000" pitchFamily="50" charset="-128"/>
                  </a:rPr>
                  <a:t>x</a:t>
                </a:r>
                <a:endParaRPr lang="en-US" altLang="ja-JP" sz="2000" b="0" baseline="-25000" dirty="0">
                  <a:ea typeface="ＭＳ ＰＲゴシック" panose="020B0500000000000000" pitchFamily="50" charset="-128"/>
                </a:endParaRPr>
              </a:p>
            </p:txBody>
          </p:sp>
          <p:sp>
            <p:nvSpPr>
              <p:cNvPr id="55" name="円/楕円 54"/>
              <p:cNvSpPr/>
              <p:nvPr/>
            </p:nvSpPr>
            <p:spPr>
              <a:xfrm>
                <a:off x="5134738" y="1615306"/>
                <a:ext cx="80289" cy="77032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56" name="円/楕円 55"/>
              <p:cNvSpPr/>
              <p:nvPr/>
            </p:nvSpPr>
            <p:spPr>
              <a:xfrm>
                <a:off x="5136196" y="2147724"/>
                <a:ext cx="80289" cy="77032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57" name="円/楕円 56"/>
              <p:cNvSpPr/>
              <p:nvPr/>
            </p:nvSpPr>
            <p:spPr>
              <a:xfrm>
                <a:off x="5137669" y="2690899"/>
                <a:ext cx="80289" cy="77032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58" name="円/楕円 57"/>
              <p:cNvSpPr/>
              <p:nvPr/>
            </p:nvSpPr>
            <p:spPr>
              <a:xfrm>
                <a:off x="5693042" y="2686986"/>
                <a:ext cx="80289" cy="77032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59" name="円/楕円 58"/>
              <p:cNvSpPr/>
              <p:nvPr/>
            </p:nvSpPr>
            <p:spPr>
              <a:xfrm>
                <a:off x="6267472" y="2689915"/>
                <a:ext cx="80289" cy="77032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34" name="グループ化 33"/>
            <p:cNvGrpSpPr/>
            <p:nvPr/>
          </p:nvGrpSpPr>
          <p:grpSpPr>
            <a:xfrm>
              <a:off x="1511193" y="690186"/>
              <a:ext cx="963296" cy="1199219"/>
              <a:chOff x="5635116" y="1268488"/>
              <a:chExt cx="963296" cy="1199219"/>
            </a:xfrm>
          </p:grpSpPr>
          <p:sp>
            <p:nvSpPr>
              <p:cNvPr id="35" name="正方形/長方形 34"/>
              <p:cNvSpPr/>
              <p:nvPr/>
            </p:nvSpPr>
            <p:spPr>
              <a:xfrm>
                <a:off x="6233362" y="1411734"/>
                <a:ext cx="341285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ja-JP" sz="2400" dirty="0" smtClean="0">
                    <a:solidFill>
                      <a:srgbClr val="FF0000"/>
                    </a:solidFill>
                  </a:rPr>
                  <a:t>+ </a:t>
                </a:r>
                <a:endParaRPr lang="ja-JP" altLang="en-US" sz="24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36" name="正方形/長方形 35"/>
              <p:cNvSpPr/>
              <p:nvPr/>
            </p:nvSpPr>
            <p:spPr>
              <a:xfrm>
                <a:off x="5688647" y="1268488"/>
                <a:ext cx="341285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ja-JP" sz="3600" dirty="0">
                    <a:solidFill>
                      <a:srgbClr val="FF0000"/>
                    </a:solidFill>
                  </a:rPr>
                  <a:t>-</a:t>
                </a:r>
                <a:r>
                  <a:rPr lang="en-US" altLang="ja-JP" sz="2400" dirty="0" smtClean="0">
                    <a:solidFill>
                      <a:srgbClr val="FF0000"/>
                    </a:solidFill>
                  </a:rPr>
                  <a:t> </a:t>
                </a:r>
                <a:endParaRPr lang="ja-JP" altLang="en-US" sz="24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37" name="正方形/長方形 36"/>
              <p:cNvSpPr/>
              <p:nvPr/>
            </p:nvSpPr>
            <p:spPr>
              <a:xfrm>
                <a:off x="6257127" y="1759821"/>
                <a:ext cx="341285" cy="7078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ja-JP" sz="3600" b="0" dirty="0" smtClean="0">
                    <a:solidFill>
                      <a:srgbClr val="FF0000"/>
                    </a:solidFill>
                  </a:rPr>
                  <a:t>-</a:t>
                </a:r>
                <a:r>
                  <a:rPr lang="en-US" altLang="ja-JP" sz="4000" b="0" dirty="0" smtClean="0">
                    <a:solidFill>
                      <a:srgbClr val="FF0000"/>
                    </a:solidFill>
                  </a:rPr>
                  <a:t> </a:t>
                </a:r>
                <a:endParaRPr lang="ja-JP" altLang="en-US" sz="4000" b="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38" name="正方形/長方形 37"/>
              <p:cNvSpPr/>
              <p:nvPr/>
            </p:nvSpPr>
            <p:spPr>
              <a:xfrm>
                <a:off x="5635116" y="1971561"/>
                <a:ext cx="341285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ja-JP" sz="2400" dirty="0" smtClean="0">
                    <a:solidFill>
                      <a:srgbClr val="FF0000"/>
                    </a:solidFill>
                  </a:rPr>
                  <a:t>+ </a:t>
                </a:r>
                <a:endParaRPr lang="ja-JP" altLang="en-US" sz="2400" dirty="0">
                  <a:solidFill>
                    <a:srgbClr val="FF0000"/>
                  </a:solidFill>
                </a:endParaRPr>
              </a:p>
            </p:txBody>
          </p:sp>
        </p:grpSp>
      </p:grpSp>
      <p:sp>
        <p:nvSpPr>
          <p:cNvPr id="60" name="Text Box 55"/>
          <p:cNvSpPr txBox="1">
            <a:spLocks noChangeArrowheads="1"/>
          </p:cNvSpPr>
          <p:nvPr/>
        </p:nvSpPr>
        <p:spPr bwMode="auto">
          <a:xfrm>
            <a:off x="5597408" y="4185523"/>
            <a:ext cx="267252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2400" dirty="0" smtClean="0">
                <a:solidFill>
                  <a:srgbClr val="0000FF"/>
                </a:solidFill>
              </a:rPr>
              <a:t>Z</a:t>
            </a:r>
            <a:r>
              <a:rPr lang="en-US" altLang="ja-JP" sz="2400" baseline="-25000" dirty="0" smtClean="0">
                <a:solidFill>
                  <a:srgbClr val="0000FF"/>
                </a:solidFill>
              </a:rPr>
              <a:t>2</a:t>
            </a:r>
            <a:r>
              <a:rPr lang="en-US" altLang="ja-JP" sz="2400" dirty="0" smtClean="0">
                <a:solidFill>
                  <a:srgbClr val="0000FF"/>
                </a:solidFill>
              </a:rPr>
              <a:t> invariant  </a:t>
            </a:r>
            <a:r>
              <a:rPr lang="en-US" altLang="ja-JP" sz="2400" i="1" dirty="0" smtClean="0">
                <a:solidFill>
                  <a:srgbClr val="0000FF"/>
                </a:solidFill>
                <a:latin typeface="Symbol" panose="05050102010706020507" pitchFamily="18" charset="2"/>
              </a:rPr>
              <a:t>n</a:t>
            </a:r>
            <a:r>
              <a:rPr lang="en-US" altLang="ja-JP" sz="2400" dirty="0" smtClean="0">
                <a:solidFill>
                  <a:srgbClr val="0000FF"/>
                </a:solidFill>
                <a:latin typeface="+mj-lt"/>
              </a:rPr>
              <a:t>  = 0</a:t>
            </a:r>
            <a:endParaRPr lang="en-US" altLang="ja-JP" sz="2400" i="1" dirty="0">
              <a:solidFill>
                <a:srgbClr val="0000FF"/>
              </a:solidFill>
              <a:latin typeface="Symbol" panose="05050102010706020507" pitchFamily="18" charset="2"/>
            </a:endParaRPr>
          </a:p>
        </p:txBody>
      </p:sp>
      <p:pic>
        <p:nvPicPr>
          <p:cNvPr id="61" name="Picture 1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90624" y="1768407"/>
            <a:ext cx="2243138" cy="312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" name="グループ化 3"/>
          <p:cNvGrpSpPr/>
          <p:nvPr/>
        </p:nvGrpSpPr>
        <p:grpSpPr>
          <a:xfrm>
            <a:off x="6603237" y="1732190"/>
            <a:ext cx="2459441" cy="2974164"/>
            <a:chOff x="6481515" y="1735196"/>
            <a:chExt cx="2459441" cy="2974164"/>
          </a:xfrm>
        </p:grpSpPr>
        <p:grpSp>
          <p:nvGrpSpPr>
            <p:cNvPr id="3" name="グループ化 2"/>
            <p:cNvGrpSpPr/>
            <p:nvPr/>
          </p:nvGrpSpPr>
          <p:grpSpPr>
            <a:xfrm>
              <a:off x="6481515" y="1735196"/>
              <a:ext cx="2459441" cy="2974164"/>
              <a:chOff x="1968025" y="1368218"/>
              <a:chExt cx="2459441" cy="2974164"/>
            </a:xfrm>
          </p:grpSpPr>
          <p:sp>
            <p:nvSpPr>
              <p:cNvPr id="63" name="Rectangle 15"/>
              <p:cNvSpPr>
                <a:spLocks noChangeArrowheads="1"/>
              </p:cNvSpPr>
              <p:nvPr/>
            </p:nvSpPr>
            <p:spPr bwMode="auto">
              <a:xfrm>
                <a:off x="1968025" y="1368218"/>
                <a:ext cx="2459441" cy="2974164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009900"/>
                </a:solidFill>
              </a:ln>
              <a:effectLst/>
              <a:extLst/>
            </p:spPr>
            <p:txBody>
              <a:bodyPr wrap="square" tIns="2412000" bIns="36000">
                <a:spAutoFit/>
              </a:bodyPr>
              <a:lstStyle/>
              <a:p>
                <a:r>
                  <a:rPr lang="en-US" altLang="ja-JP" sz="1600" dirty="0">
                    <a:solidFill>
                      <a:srgbClr val="000000"/>
                    </a:solidFill>
                  </a:rPr>
                  <a:t>Tanaka, Sato, Ando </a:t>
                </a:r>
                <a:r>
                  <a:rPr lang="en-US" altLang="ja-JP" sz="1600" i="1" dirty="0">
                    <a:solidFill>
                      <a:srgbClr val="000000"/>
                    </a:solidFill>
                  </a:rPr>
                  <a:t>et al</a:t>
                </a:r>
                <a:r>
                  <a:rPr lang="en-US" altLang="ja-JP" sz="1600" dirty="0">
                    <a:solidFill>
                      <a:srgbClr val="000000"/>
                    </a:solidFill>
                  </a:rPr>
                  <a:t>., </a:t>
                </a:r>
                <a:endParaRPr lang="en-US" altLang="ja-JP" sz="1600" dirty="0" smtClean="0">
                  <a:solidFill>
                    <a:srgbClr val="000000"/>
                  </a:solidFill>
                </a:endParaRPr>
              </a:p>
              <a:p>
                <a:r>
                  <a:rPr lang="en-US" altLang="ja-JP" sz="1600" dirty="0" smtClean="0">
                    <a:solidFill>
                      <a:srgbClr val="000000"/>
                    </a:solidFill>
                  </a:rPr>
                  <a:t>Nature </a:t>
                </a:r>
                <a:r>
                  <a:rPr lang="en-US" altLang="ja-JP" sz="1600" dirty="0">
                    <a:solidFill>
                      <a:srgbClr val="000000"/>
                    </a:solidFill>
                  </a:rPr>
                  <a:t>Physics (2012)</a:t>
                </a:r>
                <a:r>
                  <a:rPr lang="en-US" altLang="ja-JP" sz="1600" b="1" dirty="0">
                    <a:solidFill>
                      <a:srgbClr val="000000"/>
                    </a:solidFill>
                  </a:rPr>
                  <a:t> </a:t>
                </a:r>
              </a:p>
            </p:txBody>
          </p:sp>
          <p:pic>
            <p:nvPicPr>
              <p:cNvPr id="65" name="Picture 19"/>
              <p:cNvPicPr>
                <a:picLocks noChangeAspect="1" noChangeArrowheads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  </a:ext>
                </a:extLst>
              </a:blip>
              <a:srcRect t="2965" b="1"/>
              <a:stretch/>
            </p:blipFill>
            <p:spPr bwMode="auto">
              <a:xfrm>
                <a:off x="2154969" y="1417694"/>
                <a:ext cx="2002352" cy="228397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67" name="Rectangle 21"/>
            <p:cNvSpPr>
              <a:spLocks noChangeArrowheads="1"/>
            </p:cNvSpPr>
            <p:nvPr/>
          </p:nvSpPr>
          <p:spPr bwMode="auto">
            <a:xfrm>
              <a:off x="6775032" y="1765890"/>
              <a:ext cx="162611" cy="1452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</p:grp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1970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5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95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95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95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95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95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257" grpId="0"/>
      <p:bldP spid="6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300766" y="153937"/>
            <a:ext cx="8359775" cy="719138"/>
          </a:xfrm>
        </p:spPr>
        <p:txBody>
          <a:bodyPr/>
          <a:lstStyle/>
          <a:p>
            <a:pPr eaLnBrk="1" hangingPunct="1"/>
            <a:r>
              <a:rPr lang="en-US" altLang="ja-JP" dirty="0" smtClean="0"/>
              <a:t>In-doped SnTe Superconductor </a:t>
            </a:r>
          </a:p>
        </p:txBody>
      </p:sp>
      <p:sp>
        <p:nvSpPr>
          <p:cNvPr id="105496" name="Rectangle 24"/>
          <p:cNvSpPr>
            <a:spLocks noChangeArrowheads="1"/>
          </p:cNvSpPr>
          <p:nvPr/>
        </p:nvSpPr>
        <p:spPr bwMode="auto">
          <a:xfrm>
            <a:off x="1998559" y="6288337"/>
            <a:ext cx="256548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0000CC"/>
              </a:buClr>
              <a:buFont typeface="Wingdings" panose="05000000000000000000" pitchFamily="2" charset="2"/>
              <a:buChar char="l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ja-JP" sz="2000" i="1" dirty="0">
                <a:solidFill>
                  <a:srgbClr val="0000FF"/>
                </a:solidFill>
                <a:latin typeface="Arial"/>
              </a:rPr>
              <a:t>n</a:t>
            </a:r>
            <a:r>
              <a:rPr lang="en-US" altLang="ja-JP" sz="2000" dirty="0">
                <a:solidFill>
                  <a:srgbClr val="0000FF"/>
                </a:solidFill>
                <a:latin typeface="Arial"/>
              </a:rPr>
              <a:t> = </a:t>
            </a:r>
            <a:r>
              <a:rPr lang="en-US" altLang="ja-JP" sz="2000" dirty="0" smtClean="0">
                <a:solidFill>
                  <a:srgbClr val="0000FF"/>
                </a:solidFill>
                <a:latin typeface="Arial"/>
              </a:rPr>
              <a:t>2 – 8 </a:t>
            </a:r>
            <a:r>
              <a:rPr lang="en-US" altLang="ja-JP" sz="2000" dirty="0">
                <a:solidFill>
                  <a:srgbClr val="0000FF"/>
                </a:solidFill>
                <a:latin typeface="Arial"/>
                <a:sym typeface="Symbol" panose="05050102010706020507" pitchFamily="18" charset="2"/>
              </a:rPr>
              <a:t> 10</a:t>
            </a:r>
            <a:r>
              <a:rPr lang="en-US" altLang="ja-JP" sz="2000" baseline="30000" dirty="0">
                <a:solidFill>
                  <a:srgbClr val="0000FF"/>
                </a:solidFill>
                <a:latin typeface="Arial"/>
                <a:sym typeface="Symbol" panose="05050102010706020507" pitchFamily="18" charset="2"/>
              </a:rPr>
              <a:t>20</a:t>
            </a:r>
            <a:r>
              <a:rPr lang="en-US" altLang="ja-JP" sz="2000" dirty="0">
                <a:solidFill>
                  <a:srgbClr val="0000FF"/>
                </a:solidFill>
                <a:latin typeface="Arial"/>
                <a:sym typeface="Symbol" panose="05050102010706020507" pitchFamily="18" charset="2"/>
              </a:rPr>
              <a:t> cm</a:t>
            </a:r>
            <a:r>
              <a:rPr lang="en-US" altLang="ja-JP" sz="2000" baseline="30000" dirty="0">
                <a:solidFill>
                  <a:srgbClr val="0000FF"/>
                </a:solidFill>
                <a:latin typeface="Arial"/>
                <a:sym typeface="Symbol" panose="05050102010706020507" pitchFamily="18" charset="2"/>
              </a:rPr>
              <a:t>-3</a:t>
            </a:r>
            <a:r>
              <a:rPr lang="ja-JP" altLang="en-US" sz="2000" dirty="0">
                <a:solidFill>
                  <a:srgbClr val="0000FF"/>
                </a:solidFill>
                <a:latin typeface="Arial"/>
              </a:rPr>
              <a:t>　</a:t>
            </a:r>
          </a:p>
        </p:txBody>
      </p:sp>
      <p:grpSp>
        <p:nvGrpSpPr>
          <p:cNvPr id="105498" name="Group 26"/>
          <p:cNvGrpSpPr>
            <a:grpSpLocks/>
          </p:cNvGrpSpPr>
          <p:nvPr/>
        </p:nvGrpSpPr>
        <p:grpSpPr bwMode="auto">
          <a:xfrm>
            <a:off x="2342983" y="4418432"/>
            <a:ext cx="1831975" cy="1816100"/>
            <a:chOff x="1373" y="2950"/>
            <a:chExt cx="1154" cy="1144"/>
          </a:xfrm>
        </p:grpSpPr>
        <p:pic>
          <p:nvPicPr>
            <p:cNvPr id="26644" name="Picture 2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73" y="2950"/>
              <a:ext cx="1154" cy="11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6645" name="Oval 28"/>
            <p:cNvSpPr>
              <a:spLocks noChangeArrowheads="1"/>
            </p:cNvSpPr>
            <p:nvPr/>
          </p:nvSpPr>
          <p:spPr bwMode="auto">
            <a:xfrm rot="-2519233">
              <a:off x="1604" y="3350"/>
              <a:ext cx="40" cy="2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rgbClr val="0000CC"/>
                </a:buClr>
                <a:buFont typeface="Wingdings" panose="05000000000000000000" pitchFamily="2" charset="2"/>
                <a:buChar char="l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endParaRPr lang="ja-JP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6646" name="Oval 29"/>
            <p:cNvSpPr>
              <a:spLocks noChangeArrowheads="1"/>
            </p:cNvSpPr>
            <p:nvPr/>
          </p:nvSpPr>
          <p:spPr bwMode="auto">
            <a:xfrm rot="-1695577">
              <a:off x="2060" y="3872"/>
              <a:ext cx="35" cy="2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rgbClr val="0000CC"/>
                </a:buClr>
                <a:buFont typeface="Wingdings" panose="05000000000000000000" pitchFamily="2" charset="2"/>
                <a:buChar char="l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endParaRPr lang="ja-JP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6647" name="Oval 30"/>
            <p:cNvSpPr>
              <a:spLocks noChangeArrowheads="1"/>
            </p:cNvSpPr>
            <p:nvPr/>
          </p:nvSpPr>
          <p:spPr bwMode="auto">
            <a:xfrm rot="-2295016">
              <a:off x="2060" y="3406"/>
              <a:ext cx="37" cy="3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rgbClr val="0000CC"/>
                </a:buClr>
                <a:buFont typeface="Wingdings" panose="05000000000000000000" pitchFamily="2" charset="2"/>
                <a:buChar char="l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endParaRPr lang="ja-JP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6648" name="Oval 31"/>
            <p:cNvSpPr>
              <a:spLocks noChangeArrowheads="1"/>
            </p:cNvSpPr>
            <p:nvPr/>
          </p:nvSpPr>
          <p:spPr bwMode="auto">
            <a:xfrm rot="2843804">
              <a:off x="1603" y="3816"/>
              <a:ext cx="40" cy="2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rgbClr val="0000CC"/>
                </a:buClr>
                <a:buFont typeface="Wingdings" panose="05000000000000000000" pitchFamily="2" charset="2"/>
                <a:buChar char="l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endParaRPr lang="ja-JP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26649" name="Rectangle 32"/>
            <p:cNvSpPr>
              <a:spLocks noChangeArrowheads="1"/>
            </p:cNvSpPr>
            <p:nvPr/>
          </p:nvSpPr>
          <p:spPr bwMode="auto">
            <a:xfrm>
              <a:off x="1392" y="2971"/>
              <a:ext cx="75" cy="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rgbClr val="0000CC"/>
                </a:buClr>
                <a:buFont typeface="Wingdings" panose="05000000000000000000" pitchFamily="2" charset="2"/>
                <a:buChar char="l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endParaRPr lang="ja-JP" altLang="en-US" sz="1800">
                <a:solidFill>
                  <a:srgbClr val="000000"/>
                </a:solidFill>
              </a:endParaRPr>
            </a:p>
          </p:txBody>
        </p:sp>
      </p:grpSp>
      <p:grpSp>
        <p:nvGrpSpPr>
          <p:cNvPr id="105506" name="Group 34"/>
          <p:cNvGrpSpPr>
            <a:grpSpLocks/>
          </p:cNvGrpSpPr>
          <p:nvPr/>
        </p:nvGrpSpPr>
        <p:grpSpPr bwMode="auto">
          <a:xfrm>
            <a:off x="309817" y="1139825"/>
            <a:ext cx="3797300" cy="3025775"/>
            <a:chOff x="2811" y="2318"/>
            <a:chExt cx="2392" cy="1906"/>
          </a:xfrm>
        </p:grpSpPr>
        <p:grpSp>
          <p:nvGrpSpPr>
            <p:cNvPr id="26636" name="Group 35"/>
            <p:cNvGrpSpPr>
              <a:grpSpLocks/>
            </p:cNvGrpSpPr>
            <p:nvPr/>
          </p:nvGrpSpPr>
          <p:grpSpPr bwMode="auto">
            <a:xfrm>
              <a:off x="2811" y="2318"/>
              <a:ext cx="2392" cy="1906"/>
              <a:chOff x="2811" y="2318"/>
              <a:chExt cx="2392" cy="1906"/>
            </a:xfrm>
          </p:grpSpPr>
          <p:pic>
            <p:nvPicPr>
              <p:cNvPr id="26639" name="Picture 36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11" y="2318"/>
                <a:ext cx="2392" cy="190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6640" name="Rectangle 37"/>
              <p:cNvSpPr>
                <a:spLocks noChangeArrowheads="1"/>
              </p:cNvSpPr>
              <p:nvPr/>
            </p:nvSpPr>
            <p:spPr bwMode="auto">
              <a:xfrm>
                <a:off x="4107" y="2600"/>
                <a:ext cx="787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lr>
                    <a:srgbClr val="0000CC"/>
                  </a:buClr>
                  <a:buFont typeface="Wingdings" panose="05000000000000000000" pitchFamily="2" charset="2"/>
                  <a:buChar char="l"/>
                  <a:defRPr kumimoji="1" sz="28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FontTx/>
                  <a:buNone/>
                </a:pPr>
                <a:r>
                  <a:rPr lang="en-US" altLang="ja-JP" sz="1800" b="1" dirty="0">
                    <a:solidFill>
                      <a:srgbClr val="006600"/>
                    </a:solidFill>
                  </a:rPr>
                  <a:t>Sn</a:t>
                </a:r>
                <a:r>
                  <a:rPr lang="en-US" altLang="ja-JP" sz="1800" b="1" baseline="-25000" dirty="0">
                    <a:solidFill>
                      <a:srgbClr val="006600"/>
                    </a:solidFill>
                  </a:rPr>
                  <a:t>1-x</a:t>
                </a:r>
                <a:r>
                  <a:rPr lang="en-US" altLang="ja-JP" sz="1800" b="1" dirty="0">
                    <a:solidFill>
                      <a:srgbClr val="006600"/>
                    </a:solidFill>
                  </a:rPr>
                  <a:t>In</a:t>
                </a:r>
                <a:r>
                  <a:rPr lang="en-US" altLang="ja-JP" sz="1800" b="1" baseline="-25000" dirty="0">
                    <a:solidFill>
                      <a:srgbClr val="006600"/>
                    </a:solidFill>
                  </a:rPr>
                  <a:t>x</a:t>
                </a:r>
                <a:r>
                  <a:rPr lang="en-US" altLang="ja-JP" sz="1800" b="1" dirty="0">
                    <a:solidFill>
                      <a:srgbClr val="006600"/>
                    </a:solidFill>
                  </a:rPr>
                  <a:t>Te</a:t>
                </a:r>
              </a:p>
            </p:txBody>
          </p:sp>
          <p:sp>
            <p:nvSpPr>
              <p:cNvPr id="26641" name="Rectangle 38"/>
              <p:cNvSpPr>
                <a:spLocks noChangeArrowheads="1"/>
              </p:cNvSpPr>
              <p:nvPr/>
            </p:nvSpPr>
            <p:spPr bwMode="auto">
              <a:xfrm>
                <a:off x="3527" y="2355"/>
                <a:ext cx="1464" cy="1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lr>
                    <a:srgbClr val="0000CC"/>
                  </a:buClr>
                  <a:buFont typeface="Wingdings" panose="05000000000000000000" pitchFamily="2" charset="2"/>
                  <a:buChar char="l"/>
                  <a:defRPr kumimoji="1" sz="28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FontTx/>
                  <a:buNone/>
                </a:pPr>
                <a:r>
                  <a:rPr lang="en-US" altLang="ja-JP" sz="1400" dirty="0">
                    <a:solidFill>
                      <a:srgbClr val="000000"/>
                    </a:solidFill>
                  </a:rPr>
                  <a:t>Erickson </a:t>
                </a:r>
                <a:r>
                  <a:rPr lang="en-US" altLang="ja-JP" sz="1400" i="1" dirty="0">
                    <a:solidFill>
                      <a:srgbClr val="000000"/>
                    </a:solidFill>
                  </a:rPr>
                  <a:t>et al</a:t>
                </a:r>
                <a:r>
                  <a:rPr lang="en-US" altLang="ja-JP" sz="1400" dirty="0">
                    <a:solidFill>
                      <a:srgbClr val="000000"/>
                    </a:solidFill>
                  </a:rPr>
                  <a:t>., PRB (2009)</a:t>
                </a:r>
              </a:p>
            </p:txBody>
          </p:sp>
          <p:sp>
            <p:nvSpPr>
              <p:cNvPr id="26642" name="Rectangle 39"/>
              <p:cNvSpPr>
                <a:spLocks noChangeArrowheads="1"/>
              </p:cNvSpPr>
              <p:nvPr/>
            </p:nvSpPr>
            <p:spPr bwMode="auto">
              <a:xfrm>
                <a:off x="4960" y="2363"/>
                <a:ext cx="149" cy="14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rgbClr val="0000CC"/>
                  </a:buClr>
                  <a:buFont typeface="Wingdings" panose="05000000000000000000" pitchFamily="2" charset="2"/>
                  <a:buChar char="l"/>
                  <a:defRPr kumimoji="1" sz="28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FontTx/>
                  <a:buNone/>
                </a:pPr>
                <a:endParaRPr lang="ja-JP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26643" name="Rectangle 40"/>
              <p:cNvSpPr>
                <a:spLocks noChangeArrowheads="1"/>
              </p:cNvSpPr>
              <p:nvPr/>
            </p:nvSpPr>
            <p:spPr bwMode="auto">
              <a:xfrm>
                <a:off x="4956" y="3390"/>
                <a:ext cx="149" cy="11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rgbClr val="0000CC"/>
                  </a:buClr>
                  <a:buFont typeface="Wingdings" panose="05000000000000000000" pitchFamily="2" charset="2"/>
                  <a:buChar char="l"/>
                  <a:defRPr kumimoji="1" sz="28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FontTx/>
                  <a:buNone/>
                </a:pPr>
                <a:endParaRPr lang="ja-JP" altLang="en-US" sz="180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26637" name="Rectangle 41"/>
            <p:cNvSpPr>
              <a:spLocks noChangeArrowheads="1"/>
            </p:cNvSpPr>
            <p:nvPr/>
          </p:nvSpPr>
          <p:spPr bwMode="auto">
            <a:xfrm>
              <a:off x="3157" y="2979"/>
              <a:ext cx="620" cy="3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0000CC"/>
                </a:buClr>
                <a:buFont typeface="Wingdings" panose="05000000000000000000" pitchFamily="2" charset="2"/>
                <a:buChar char="l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en-US" altLang="ja-JP" sz="1800" b="1">
                  <a:solidFill>
                    <a:srgbClr val="0000FF"/>
                  </a:solidFill>
                </a:rPr>
                <a:t>Ferro-</a:t>
              </a:r>
            </a:p>
            <a:p>
              <a:pPr>
                <a:lnSpc>
                  <a:spcPct val="8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en-US" altLang="ja-JP" sz="1800" b="1">
                  <a:solidFill>
                    <a:srgbClr val="0000FF"/>
                  </a:solidFill>
                </a:rPr>
                <a:t>electric</a:t>
              </a:r>
            </a:p>
          </p:txBody>
        </p:sp>
        <p:sp>
          <p:nvSpPr>
            <p:cNvPr id="26638" name="Freeform 42"/>
            <p:cNvSpPr>
              <a:spLocks/>
            </p:cNvSpPr>
            <p:nvPr/>
          </p:nvSpPr>
          <p:spPr bwMode="auto">
            <a:xfrm>
              <a:off x="3141" y="2501"/>
              <a:ext cx="758" cy="859"/>
            </a:xfrm>
            <a:custGeom>
              <a:avLst/>
              <a:gdLst>
                <a:gd name="T0" fmla="*/ 0 w 758"/>
                <a:gd name="T1" fmla="*/ 0 h 859"/>
                <a:gd name="T2" fmla="*/ 331 w 758"/>
                <a:gd name="T3" fmla="*/ 235 h 859"/>
                <a:gd name="T4" fmla="*/ 544 w 758"/>
                <a:gd name="T5" fmla="*/ 448 h 859"/>
                <a:gd name="T6" fmla="*/ 651 w 758"/>
                <a:gd name="T7" fmla="*/ 603 h 859"/>
                <a:gd name="T8" fmla="*/ 720 w 758"/>
                <a:gd name="T9" fmla="*/ 742 h 859"/>
                <a:gd name="T10" fmla="*/ 758 w 758"/>
                <a:gd name="T11" fmla="*/ 859 h 85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58" h="859">
                  <a:moveTo>
                    <a:pt x="0" y="0"/>
                  </a:moveTo>
                  <a:cubicBezTo>
                    <a:pt x="55" y="39"/>
                    <a:pt x="240" y="160"/>
                    <a:pt x="331" y="235"/>
                  </a:cubicBezTo>
                  <a:cubicBezTo>
                    <a:pt x="422" y="310"/>
                    <a:pt x="491" y="387"/>
                    <a:pt x="544" y="448"/>
                  </a:cubicBezTo>
                  <a:cubicBezTo>
                    <a:pt x="597" y="509"/>
                    <a:pt x="622" y="554"/>
                    <a:pt x="651" y="603"/>
                  </a:cubicBezTo>
                  <a:cubicBezTo>
                    <a:pt x="680" y="652"/>
                    <a:pt x="702" y="699"/>
                    <a:pt x="720" y="742"/>
                  </a:cubicBezTo>
                  <a:cubicBezTo>
                    <a:pt x="738" y="785"/>
                    <a:pt x="750" y="835"/>
                    <a:pt x="758" y="859"/>
                  </a:cubicBezTo>
                </a:path>
              </a:pathLst>
            </a:custGeom>
            <a:noFill/>
            <a:ln w="19050" cap="flat" cmpd="sng">
              <a:solidFill>
                <a:srgbClr val="0000FF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hangingPunct="0"/>
              <a:endParaRPr lang="ja-JP" alt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8" name="グループ化 7"/>
          <p:cNvGrpSpPr/>
          <p:nvPr/>
        </p:nvGrpSpPr>
        <p:grpSpPr>
          <a:xfrm>
            <a:off x="381574" y="4344586"/>
            <a:ext cx="2035175" cy="1970597"/>
            <a:chOff x="388029" y="4510707"/>
            <a:chExt cx="2035175" cy="1970597"/>
          </a:xfrm>
        </p:grpSpPr>
        <p:sp>
          <p:nvSpPr>
            <p:cNvPr id="26630" name="Rectangle 33"/>
            <p:cNvSpPr>
              <a:spLocks noChangeArrowheads="1"/>
            </p:cNvSpPr>
            <p:nvPr/>
          </p:nvSpPr>
          <p:spPr bwMode="auto">
            <a:xfrm>
              <a:off x="445972" y="6113004"/>
              <a:ext cx="1698625" cy="368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0" hangingPunct="0"/>
              <a:r>
                <a:rPr lang="en-US" altLang="ja-JP" dirty="0">
                  <a:solidFill>
                    <a:srgbClr val="000000"/>
                  </a:solidFill>
                </a:rPr>
                <a:t>NaCl Structure</a:t>
              </a:r>
            </a:p>
          </p:txBody>
        </p:sp>
        <p:grpSp>
          <p:nvGrpSpPr>
            <p:cNvPr id="26631" name="グループ化 52"/>
            <p:cNvGrpSpPr>
              <a:grpSpLocks/>
            </p:cNvGrpSpPr>
            <p:nvPr/>
          </p:nvGrpSpPr>
          <p:grpSpPr bwMode="auto">
            <a:xfrm>
              <a:off x="388029" y="4510707"/>
              <a:ext cx="2035175" cy="1663700"/>
              <a:chOff x="9828584" y="4281968"/>
              <a:chExt cx="2414643" cy="1973886"/>
            </a:xfrm>
          </p:grpSpPr>
          <p:grpSp>
            <p:nvGrpSpPr>
              <p:cNvPr id="26632" name="グループ化 6"/>
              <p:cNvGrpSpPr>
                <a:grpSpLocks noChangeAspect="1"/>
              </p:cNvGrpSpPr>
              <p:nvPr/>
            </p:nvGrpSpPr>
            <p:grpSpPr bwMode="auto">
              <a:xfrm>
                <a:off x="9828584" y="4310743"/>
                <a:ext cx="2414643" cy="1945111"/>
                <a:chOff x="2632531" y="10168393"/>
                <a:chExt cx="6035663" cy="4862016"/>
              </a:xfrm>
            </p:grpSpPr>
            <p:pic>
              <p:nvPicPr>
                <p:cNvPr id="26634" name="Picture 5"/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632531" y="10531111"/>
                  <a:ext cx="4933786" cy="449929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57" name="テキスト ボックス 56"/>
                <p:cNvSpPr txBox="1"/>
                <p:nvPr/>
              </p:nvSpPr>
              <p:spPr>
                <a:xfrm>
                  <a:off x="7015683" y="10167088"/>
                  <a:ext cx="1652511" cy="1002794"/>
                </a:xfrm>
                <a:prstGeom prst="rect">
                  <a:avLst/>
                </a:prstGeom>
                <a:noFill/>
              </p:spPr>
              <p:txBody>
                <a:bodyPr>
                  <a:spAutoFit/>
                </a:bodyPr>
                <a:lstStyle/>
                <a:p>
                  <a:pPr eaLnBrk="0" hangingPunct="0">
                    <a:defRPr/>
                  </a:pPr>
                  <a:r>
                    <a:rPr lang="en-US" altLang="ja-JP" sz="1600" dirty="0">
                      <a:solidFill>
                        <a:srgbClr val="0000FF"/>
                      </a:solidFill>
                      <a:latin typeface="Arial"/>
                    </a:rPr>
                    <a:t>Te</a:t>
                  </a:r>
                  <a:r>
                    <a:rPr lang="en-US" altLang="ja-JP" sz="1600" baseline="30000" dirty="0">
                      <a:solidFill>
                        <a:srgbClr val="0000FF"/>
                      </a:solidFill>
                      <a:latin typeface="Arial"/>
                    </a:rPr>
                    <a:t>2-</a:t>
                  </a:r>
                  <a:endParaRPr lang="ja-JP" altLang="en-US" sz="1600" baseline="30000" dirty="0">
                    <a:solidFill>
                      <a:srgbClr val="0000FF"/>
                    </a:solidFill>
                    <a:latin typeface="Arial"/>
                  </a:endParaRPr>
                </a:p>
              </p:txBody>
            </p:sp>
          </p:grpSp>
          <p:sp>
            <p:nvSpPr>
              <p:cNvPr id="55" name="テキスト ボックス 54"/>
              <p:cNvSpPr txBox="1"/>
              <p:nvPr/>
            </p:nvSpPr>
            <p:spPr>
              <a:xfrm>
                <a:off x="10506643" y="4281968"/>
                <a:ext cx="1493612" cy="401182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eaLnBrk="0" hangingPunct="0">
                  <a:defRPr/>
                </a:pPr>
                <a:r>
                  <a:rPr lang="en-US" altLang="ja-JP" sz="1600" dirty="0">
                    <a:solidFill>
                      <a:srgbClr val="FF0000"/>
                    </a:solidFill>
                    <a:latin typeface="Arial"/>
                  </a:rPr>
                  <a:t> Sn</a:t>
                </a:r>
                <a:r>
                  <a:rPr lang="en-US" altLang="ja-JP" sz="1600" baseline="30000" dirty="0">
                    <a:solidFill>
                      <a:srgbClr val="FF0000"/>
                    </a:solidFill>
                    <a:latin typeface="Arial"/>
                  </a:rPr>
                  <a:t>2+</a:t>
                </a:r>
                <a:r>
                  <a:rPr lang="en-US" altLang="ja-JP" sz="1600" dirty="0">
                    <a:solidFill>
                      <a:srgbClr val="FF0000"/>
                    </a:solidFill>
                    <a:latin typeface="Arial"/>
                  </a:rPr>
                  <a:t>/In</a:t>
                </a:r>
                <a:r>
                  <a:rPr lang="en-US" altLang="ja-JP" sz="1600" baseline="30000" dirty="0">
                    <a:solidFill>
                      <a:srgbClr val="FF0000"/>
                    </a:solidFill>
                    <a:latin typeface="Arial"/>
                  </a:rPr>
                  <a:t>3+</a:t>
                </a:r>
              </a:p>
            </p:txBody>
          </p:sp>
        </p:grpSp>
      </p:grpSp>
      <p:grpSp>
        <p:nvGrpSpPr>
          <p:cNvPr id="15" name="グループ化 14"/>
          <p:cNvGrpSpPr/>
          <p:nvPr/>
        </p:nvGrpSpPr>
        <p:grpSpPr>
          <a:xfrm>
            <a:off x="4192927" y="4433146"/>
            <a:ext cx="4875660" cy="2420788"/>
            <a:chOff x="4192927" y="4433146"/>
            <a:chExt cx="4875660" cy="2420788"/>
          </a:xfrm>
        </p:grpSpPr>
        <p:pic>
          <p:nvPicPr>
            <p:cNvPr id="39" name="Picture 2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5021115" y="4853354"/>
              <a:ext cx="3288009" cy="16461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2" name="正方形/長方形 41"/>
            <p:cNvSpPr/>
            <p:nvPr/>
          </p:nvSpPr>
          <p:spPr>
            <a:xfrm>
              <a:off x="5625632" y="6515380"/>
              <a:ext cx="3328246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eaLnBrk="0" hangingPunct="0"/>
              <a:r>
                <a:rPr lang="en-US" altLang="ja-JP" sz="1600" dirty="0" smtClean="0">
                  <a:solidFill>
                    <a:srgbClr val="000000"/>
                  </a:solidFill>
                  <a:cs typeface="Arial" pitchFamily="34" charset="0"/>
                </a:rPr>
                <a:t>Sato, Ando </a:t>
              </a:r>
              <a:r>
                <a:rPr lang="en-US" altLang="ja-JP" sz="1600" i="1" dirty="0" smtClean="0">
                  <a:solidFill>
                    <a:srgbClr val="000000"/>
                  </a:solidFill>
                  <a:cs typeface="Arial" pitchFamily="34" charset="0"/>
                </a:rPr>
                <a:t>et al</a:t>
              </a:r>
              <a:r>
                <a:rPr lang="en-US" altLang="ja-JP" sz="1600" dirty="0" smtClean="0">
                  <a:solidFill>
                    <a:srgbClr val="000000"/>
                  </a:solidFill>
                  <a:cs typeface="Arial" pitchFamily="34" charset="0"/>
                </a:rPr>
                <a:t>., PRL (2013)</a:t>
              </a:r>
            </a:p>
          </p:txBody>
        </p:sp>
        <p:sp>
          <p:nvSpPr>
            <p:cNvPr id="10" name="正方形/長方形 9"/>
            <p:cNvSpPr/>
            <p:nvPr/>
          </p:nvSpPr>
          <p:spPr>
            <a:xfrm>
              <a:off x="4192927" y="4433146"/>
              <a:ext cx="4875660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eaLnBrk="0" hangingPunct="0"/>
              <a:r>
                <a:rPr lang="en-US" altLang="ja-JP" sz="2000" b="1" dirty="0" smtClean="0">
                  <a:solidFill>
                    <a:srgbClr val="000000"/>
                  </a:solidFill>
                  <a:sym typeface="Symbol" panose="05050102010706020507" pitchFamily="18" charset="2"/>
                </a:rPr>
                <a:t>Topological SS is present in </a:t>
              </a:r>
              <a:r>
                <a:rPr lang="en-US" altLang="ja-JP" sz="2000" b="1" dirty="0" smtClean="0">
                  <a:solidFill>
                    <a:srgbClr val="000000"/>
                  </a:solidFill>
                </a:rPr>
                <a:t>Sn</a:t>
              </a:r>
              <a:r>
                <a:rPr lang="en-US" altLang="ja-JP" sz="2000" b="1" baseline="-25000" dirty="0" smtClean="0">
                  <a:solidFill>
                    <a:srgbClr val="000000"/>
                  </a:solidFill>
                </a:rPr>
                <a:t>1-x</a:t>
              </a:r>
              <a:r>
                <a:rPr lang="en-US" altLang="ja-JP" sz="2000" b="1" dirty="0" smtClean="0">
                  <a:solidFill>
                    <a:srgbClr val="000000"/>
                  </a:solidFill>
                </a:rPr>
                <a:t>In</a:t>
              </a:r>
              <a:r>
                <a:rPr lang="en-US" altLang="ja-JP" sz="2000" b="1" baseline="-25000" dirty="0" smtClean="0">
                  <a:solidFill>
                    <a:srgbClr val="000000"/>
                  </a:solidFill>
                </a:rPr>
                <a:t>x</a:t>
              </a:r>
              <a:r>
                <a:rPr lang="en-US" altLang="ja-JP" sz="2000" b="1" dirty="0" smtClean="0">
                  <a:solidFill>
                    <a:srgbClr val="000000"/>
                  </a:solidFill>
                </a:rPr>
                <a:t>Te</a:t>
              </a:r>
              <a:r>
                <a:rPr lang="en-US" altLang="ja-JP" sz="2000" b="1" dirty="0" smtClean="0">
                  <a:solidFill>
                    <a:srgbClr val="000000"/>
                  </a:solidFill>
                  <a:sym typeface="Symbol" panose="05050102010706020507" pitchFamily="18" charset="2"/>
                </a:rPr>
                <a:t>.</a:t>
              </a:r>
              <a:endParaRPr lang="ja-JP" altLang="en-US" sz="2000" b="1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6" name="グループ化 5"/>
          <p:cNvGrpSpPr/>
          <p:nvPr/>
        </p:nvGrpSpPr>
        <p:grpSpPr>
          <a:xfrm>
            <a:off x="4266504" y="815509"/>
            <a:ext cx="4877496" cy="3539682"/>
            <a:chOff x="4266504" y="815509"/>
            <a:chExt cx="4877496" cy="3539682"/>
          </a:xfrm>
        </p:grpSpPr>
        <p:sp>
          <p:nvSpPr>
            <p:cNvPr id="40" name="テキスト ボックス 39"/>
            <p:cNvSpPr txBox="1"/>
            <p:nvPr/>
          </p:nvSpPr>
          <p:spPr>
            <a:xfrm>
              <a:off x="4266504" y="815509"/>
              <a:ext cx="181331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b="1" dirty="0">
                  <a:solidFill>
                    <a:srgbClr val="0000FF"/>
                  </a:solidFill>
                  <a:cs typeface="Arial" pitchFamily="34" charset="0"/>
                </a:rPr>
                <a:t>R</a:t>
              </a:r>
              <a:r>
                <a:rPr lang="en-US" altLang="ja-JP" b="1" dirty="0" smtClean="0">
                  <a:solidFill>
                    <a:srgbClr val="0000FF"/>
                  </a:solidFill>
                  <a:cs typeface="Arial" pitchFamily="34" charset="0"/>
                </a:rPr>
                <a:t>hombohedral</a:t>
              </a:r>
              <a:endParaRPr lang="ja-JP" altLang="en-US" b="1" dirty="0">
                <a:solidFill>
                  <a:srgbClr val="0000FF"/>
                </a:solidFill>
                <a:cs typeface="Arial" pitchFamily="34" charset="0"/>
              </a:endParaRPr>
            </a:p>
          </p:txBody>
        </p:sp>
        <p:sp>
          <p:nvSpPr>
            <p:cNvPr id="41" name="テキスト ボックス 40"/>
            <p:cNvSpPr txBox="1"/>
            <p:nvPr/>
          </p:nvSpPr>
          <p:spPr>
            <a:xfrm>
              <a:off x="6053207" y="815509"/>
              <a:ext cx="8258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b="1" dirty="0">
                  <a:solidFill>
                    <a:srgbClr val="FF0000"/>
                  </a:solidFill>
                  <a:cs typeface="Arial" pitchFamily="34" charset="0"/>
                </a:rPr>
                <a:t>C</a:t>
              </a:r>
              <a:r>
                <a:rPr lang="en-US" altLang="ja-JP" b="1" dirty="0" smtClean="0">
                  <a:solidFill>
                    <a:srgbClr val="FF0000"/>
                  </a:solidFill>
                  <a:cs typeface="Arial" pitchFamily="34" charset="0"/>
                </a:rPr>
                <a:t>ubic</a:t>
              </a:r>
              <a:endParaRPr lang="ja-JP" altLang="en-US" b="1" dirty="0">
                <a:solidFill>
                  <a:srgbClr val="FF0000"/>
                </a:solidFill>
                <a:cs typeface="Arial" pitchFamily="34" charset="0"/>
              </a:endParaRPr>
            </a:p>
          </p:txBody>
        </p:sp>
        <p:cxnSp>
          <p:nvCxnSpPr>
            <p:cNvPr id="43" name="直線矢印コネクタ 42"/>
            <p:cNvCxnSpPr/>
            <p:nvPr/>
          </p:nvCxnSpPr>
          <p:spPr>
            <a:xfrm>
              <a:off x="6100342" y="1157409"/>
              <a:ext cx="825867" cy="0"/>
            </a:xfrm>
            <a:prstGeom prst="straightConnector1">
              <a:avLst/>
            </a:prstGeom>
            <a:ln w="158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直線矢印コネクタ 43"/>
            <p:cNvCxnSpPr/>
            <p:nvPr/>
          </p:nvCxnSpPr>
          <p:spPr>
            <a:xfrm flipH="1">
              <a:off x="4920791" y="1157409"/>
              <a:ext cx="1030292" cy="0"/>
            </a:xfrm>
            <a:prstGeom prst="straightConnector1">
              <a:avLst/>
            </a:prstGeom>
            <a:ln w="15875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5" name="図 4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283857" y="1230925"/>
              <a:ext cx="4402943" cy="3124266"/>
            </a:xfrm>
            <a:prstGeom prst="rect">
              <a:avLst/>
            </a:prstGeom>
          </p:spPr>
        </p:pic>
        <p:cxnSp>
          <p:nvCxnSpPr>
            <p:cNvPr id="47" name="直線コネクタ 46"/>
            <p:cNvCxnSpPr/>
            <p:nvPr/>
          </p:nvCxnSpPr>
          <p:spPr>
            <a:xfrm>
              <a:off x="6034353" y="1091494"/>
              <a:ext cx="0" cy="631798"/>
            </a:xfrm>
            <a:prstGeom prst="line">
              <a:avLst/>
            </a:prstGeom>
            <a:ln w="19050">
              <a:solidFill>
                <a:srgbClr val="0066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Rectangle 38"/>
            <p:cNvSpPr>
              <a:spLocks noChangeArrowheads="1"/>
            </p:cNvSpPr>
            <p:nvPr/>
          </p:nvSpPr>
          <p:spPr bwMode="auto">
            <a:xfrm>
              <a:off x="7406280" y="952957"/>
              <a:ext cx="1737720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0000CC"/>
                </a:buClr>
                <a:buFont typeface="Wingdings" panose="05000000000000000000" pitchFamily="2" charset="2"/>
                <a:buChar char="l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en-US" altLang="ja-JP" sz="1400" dirty="0" smtClean="0">
                  <a:solidFill>
                    <a:srgbClr val="000000"/>
                  </a:solidFill>
                </a:rPr>
                <a:t>Novak, Ando </a:t>
              </a:r>
              <a:r>
                <a:rPr lang="en-US" altLang="ja-JP" sz="1400" i="1" dirty="0" smtClean="0">
                  <a:solidFill>
                    <a:srgbClr val="000000"/>
                  </a:solidFill>
                </a:rPr>
                <a:t>et </a:t>
              </a:r>
              <a:r>
                <a:rPr lang="en-US" altLang="ja-JP" sz="1400" i="1" dirty="0">
                  <a:solidFill>
                    <a:srgbClr val="000000"/>
                  </a:solidFill>
                </a:rPr>
                <a:t>al</a:t>
              </a:r>
              <a:r>
                <a:rPr lang="en-US" altLang="ja-JP" sz="1400" dirty="0">
                  <a:solidFill>
                    <a:srgbClr val="000000"/>
                  </a:solidFill>
                </a:rPr>
                <a:t>., </a:t>
              </a:r>
              <a:endParaRPr lang="en-US" altLang="ja-JP" sz="1400" dirty="0" smtClean="0">
                <a:solidFill>
                  <a:srgbClr val="000000"/>
                </a:solidFill>
              </a:endParaRPr>
            </a:p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en-US" altLang="ja-JP" sz="1400" dirty="0" smtClean="0">
                  <a:solidFill>
                    <a:srgbClr val="000000"/>
                  </a:solidFill>
                </a:rPr>
                <a:t>PRB </a:t>
              </a:r>
              <a:r>
                <a:rPr lang="en-US" altLang="ja-JP" sz="1400" dirty="0">
                  <a:solidFill>
                    <a:srgbClr val="000000"/>
                  </a:solidFill>
                </a:rPr>
                <a:t>(</a:t>
              </a:r>
              <a:r>
                <a:rPr lang="en-US" altLang="ja-JP" sz="1400" dirty="0" smtClean="0">
                  <a:solidFill>
                    <a:srgbClr val="000000"/>
                  </a:solidFill>
                </a:rPr>
                <a:t>2013)</a:t>
              </a:r>
              <a:endParaRPr lang="en-US" altLang="ja-JP" sz="1400" dirty="0">
                <a:solidFill>
                  <a:srgbClr val="000000"/>
                </a:solidFill>
              </a:endParaRPr>
            </a:p>
          </p:txBody>
        </p:sp>
      </p:grpSp>
      <p:pic>
        <p:nvPicPr>
          <p:cNvPr id="4" name="図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36439" y="4345449"/>
            <a:ext cx="3993111" cy="2279637"/>
          </a:xfrm>
          <a:prstGeom prst="rect">
            <a:avLst/>
          </a:prstGeom>
        </p:spPr>
      </p:pic>
      <p:sp>
        <p:nvSpPr>
          <p:cNvPr id="2" name="正方形/長方形 1"/>
          <p:cNvSpPr/>
          <p:nvPr/>
        </p:nvSpPr>
        <p:spPr>
          <a:xfrm>
            <a:off x="1446467" y="2774951"/>
            <a:ext cx="2582069" cy="97754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266307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65575" y="1212850"/>
            <a:ext cx="2451100" cy="2330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651" name="Rectangle 3"/>
          <p:cNvSpPr>
            <a:spLocks noGrp="1" noChangeArrowheads="1"/>
          </p:cNvSpPr>
          <p:nvPr>
            <p:ph type="title"/>
          </p:nvPr>
        </p:nvSpPr>
        <p:spPr>
          <a:xfrm>
            <a:off x="298450" y="152529"/>
            <a:ext cx="8359775" cy="719138"/>
          </a:xfrm>
        </p:spPr>
        <p:txBody>
          <a:bodyPr/>
          <a:lstStyle/>
          <a:p>
            <a:pPr eaLnBrk="1" hangingPunct="1"/>
            <a:r>
              <a:rPr lang="en-US" altLang="ja-JP" dirty="0" smtClean="0"/>
              <a:t>In-doped SnTe</a:t>
            </a:r>
          </a:p>
        </p:txBody>
      </p:sp>
      <p:grpSp>
        <p:nvGrpSpPr>
          <p:cNvPr id="27652" name="Group 4"/>
          <p:cNvGrpSpPr>
            <a:grpSpLocks/>
          </p:cNvGrpSpPr>
          <p:nvPr/>
        </p:nvGrpSpPr>
        <p:grpSpPr bwMode="auto">
          <a:xfrm>
            <a:off x="468313" y="1209675"/>
            <a:ext cx="2425700" cy="2700338"/>
            <a:chOff x="359" y="821"/>
            <a:chExt cx="1528" cy="1701"/>
          </a:xfrm>
        </p:grpSpPr>
        <p:pic>
          <p:nvPicPr>
            <p:cNvPr id="27685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9" y="821"/>
              <a:ext cx="1528" cy="17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7686" name="Freeform 6"/>
            <p:cNvSpPr>
              <a:spLocks/>
            </p:cNvSpPr>
            <p:nvPr/>
          </p:nvSpPr>
          <p:spPr bwMode="auto">
            <a:xfrm>
              <a:off x="747" y="864"/>
              <a:ext cx="997" cy="587"/>
            </a:xfrm>
            <a:custGeom>
              <a:avLst/>
              <a:gdLst>
                <a:gd name="T0" fmla="*/ 0 w 997"/>
                <a:gd name="T1" fmla="*/ 0 h 587"/>
                <a:gd name="T2" fmla="*/ 16 w 997"/>
                <a:gd name="T3" fmla="*/ 528 h 587"/>
                <a:gd name="T4" fmla="*/ 432 w 997"/>
                <a:gd name="T5" fmla="*/ 587 h 587"/>
                <a:gd name="T6" fmla="*/ 528 w 997"/>
                <a:gd name="T7" fmla="*/ 571 h 587"/>
                <a:gd name="T8" fmla="*/ 976 w 997"/>
                <a:gd name="T9" fmla="*/ 245 h 587"/>
                <a:gd name="T10" fmla="*/ 997 w 997"/>
                <a:gd name="T11" fmla="*/ 21 h 587"/>
                <a:gd name="T12" fmla="*/ 629 w 997"/>
                <a:gd name="T13" fmla="*/ 5 h 587"/>
                <a:gd name="T14" fmla="*/ 0 w 997"/>
                <a:gd name="T15" fmla="*/ 0 h 58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997" h="587">
                  <a:moveTo>
                    <a:pt x="0" y="0"/>
                  </a:moveTo>
                  <a:lnTo>
                    <a:pt x="16" y="528"/>
                  </a:lnTo>
                  <a:lnTo>
                    <a:pt x="432" y="587"/>
                  </a:lnTo>
                  <a:lnTo>
                    <a:pt x="528" y="571"/>
                  </a:lnTo>
                  <a:lnTo>
                    <a:pt x="976" y="245"/>
                  </a:lnTo>
                  <a:lnTo>
                    <a:pt x="997" y="21"/>
                  </a:lnTo>
                  <a:lnTo>
                    <a:pt x="629" y="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7687" name="Rectangle 7"/>
            <p:cNvSpPr>
              <a:spLocks noChangeArrowheads="1"/>
            </p:cNvSpPr>
            <p:nvPr/>
          </p:nvSpPr>
          <p:spPr bwMode="auto">
            <a:xfrm>
              <a:off x="766" y="851"/>
              <a:ext cx="859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0000CC"/>
                </a:buClr>
                <a:buFont typeface="Wingdings" panose="05000000000000000000" pitchFamily="2" charset="2"/>
                <a:buChar char="l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ja-JP" sz="2000" b="1" dirty="0"/>
                <a:t>Sn</a:t>
              </a:r>
              <a:r>
                <a:rPr lang="en-US" altLang="ja-JP" sz="2000" b="1" baseline="-25000" dirty="0"/>
                <a:t>1-x</a:t>
              </a:r>
              <a:r>
                <a:rPr lang="en-US" altLang="ja-JP" sz="2000" b="1" dirty="0"/>
                <a:t>In</a:t>
              </a:r>
              <a:r>
                <a:rPr lang="en-US" altLang="ja-JP" sz="2000" b="1" baseline="-25000" dirty="0"/>
                <a:t>x</a:t>
              </a:r>
              <a:r>
                <a:rPr lang="en-US" altLang="ja-JP" sz="2000" b="1" dirty="0"/>
                <a:t>Te</a:t>
              </a:r>
            </a:p>
          </p:txBody>
        </p:sp>
        <p:sp>
          <p:nvSpPr>
            <p:cNvPr id="27688" name="Rectangle 8"/>
            <p:cNvSpPr>
              <a:spLocks noChangeArrowheads="1"/>
            </p:cNvSpPr>
            <p:nvPr/>
          </p:nvSpPr>
          <p:spPr bwMode="auto">
            <a:xfrm>
              <a:off x="770" y="1085"/>
              <a:ext cx="81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0000CC"/>
                </a:buClr>
                <a:buFont typeface="Wingdings" panose="05000000000000000000" pitchFamily="2" charset="2"/>
                <a:buChar char="l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ja-JP" sz="1800" b="1"/>
                <a:t>(x = 0.045</a:t>
              </a:r>
              <a:r>
                <a:rPr lang="en-US" altLang="ja-JP" sz="1800"/>
                <a:t>)</a:t>
              </a:r>
            </a:p>
          </p:txBody>
        </p:sp>
      </p:grpSp>
      <p:pic>
        <p:nvPicPr>
          <p:cNvPr id="27653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4038" y="4283075"/>
            <a:ext cx="2057400" cy="2424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06506" name="Group 10"/>
          <p:cNvGrpSpPr>
            <a:grpSpLocks/>
          </p:cNvGrpSpPr>
          <p:nvPr/>
        </p:nvGrpSpPr>
        <p:grpSpPr bwMode="auto">
          <a:xfrm>
            <a:off x="2889250" y="4402138"/>
            <a:ext cx="2389188" cy="2092325"/>
            <a:chOff x="1878" y="2367"/>
            <a:chExt cx="1505" cy="1318"/>
          </a:xfrm>
        </p:grpSpPr>
        <p:grpSp>
          <p:nvGrpSpPr>
            <p:cNvPr id="27681" name="Group 11"/>
            <p:cNvGrpSpPr>
              <a:grpSpLocks/>
            </p:cNvGrpSpPr>
            <p:nvPr/>
          </p:nvGrpSpPr>
          <p:grpSpPr bwMode="auto">
            <a:xfrm>
              <a:off x="1878" y="2367"/>
              <a:ext cx="1505" cy="1318"/>
              <a:chOff x="2171" y="2370"/>
              <a:chExt cx="2044" cy="1905"/>
            </a:xfrm>
          </p:grpSpPr>
          <p:pic>
            <p:nvPicPr>
              <p:cNvPr id="27683" name="Picture 12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92" y="2370"/>
                <a:ext cx="2023" cy="190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7684" name="Rectangle 13"/>
              <p:cNvSpPr>
                <a:spLocks noChangeArrowheads="1"/>
              </p:cNvSpPr>
              <p:nvPr/>
            </p:nvSpPr>
            <p:spPr bwMode="auto">
              <a:xfrm>
                <a:off x="2171" y="3979"/>
                <a:ext cx="80" cy="15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rgbClr val="0000CC"/>
                  </a:buClr>
                  <a:buFont typeface="Wingdings" panose="05000000000000000000" pitchFamily="2" charset="2"/>
                  <a:buChar char="l"/>
                  <a:defRPr kumimoji="1" sz="28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endParaRPr lang="ja-JP" altLang="en-US" sz="1800"/>
              </a:p>
            </p:txBody>
          </p:sp>
        </p:grpSp>
        <p:sp>
          <p:nvSpPr>
            <p:cNvPr id="27682" name="Text Box 14"/>
            <p:cNvSpPr txBox="1">
              <a:spLocks noChangeArrowheads="1"/>
            </p:cNvSpPr>
            <p:nvPr/>
          </p:nvSpPr>
          <p:spPr bwMode="auto">
            <a:xfrm>
              <a:off x="2228" y="2442"/>
              <a:ext cx="444" cy="1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18000" tIns="10800" rIns="18000" bIns="10800">
              <a:spAutoFit/>
            </a:bodyPr>
            <a:lstStyle>
              <a:lvl1pPr>
                <a:spcBef>
                  <a:spcPct val="20000"/>
                </a:spcBef>
                <a:buClr>
                  <a:srgbClr val="0000CC"/>
                </a:buClr>
                <a:buFont typeface="Wingdings" panose="05000000000000000000" pitchFamily="2" charset="2"/>
                <a:buChar char="l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ja-JP" sz="1600" b="1" i="1">
                  <a:solidFill>
                    <a:srgbClr val="0000FF"/>
                  </a:solidFill>
                </a:rPr>
                <a:t>B</a:t>
              </a:r>
              <a:r>
                <a:rPr lang="en-US" altLang="ja-JP" sz="1600" b="1">
                  <a:solidFill>
                    <a:srgbClr val="0000FF"/>
                  </a:solidFill>
                </a:rPr>
                <a:t>-</a:t>
              </a:r>
              <a:r>
                <a:rPr lang="en-US" altLang="ja-JP" sz="1600" b="1" baseline="-25000">
                  <a:solidFill>
                    <a:srgbClr val="0000FF"/>
                  </a:solidFill>
                </a:rPr>
                <a:t> </a:t>
              </a:r>
              <a:r>
                <a:rPr lang="en-US" altLang="ja-JP" sz="1600" b="1">
                  <a:solidFill>
                    <a:srgbClr val="0000FF"/>
                  </a:solidFill>
                </a:rPr>
                <a:t>dep.</a:t>
              </a:r>
            </a:p>
          </p:txBody>
        </p:sp>
      </p:grpSp>
      <p:grpSp>
        <p:nvGrpSpPr>
          <p:cNvPr id="106511" name="Group 15"/>
          <p:cNvGrpSpPr>
            <a:grpSpLocks/>
          </p:cNvGrpSpPr>
          <p:nvPr/>
        </p:nvGrpSpPr>
        <p:grpSpPr bwMode="auto">
          <a:xfrm>
            <a:off x="6540500" y="1092200"/>
            <a:ext cx="2220913" cy="1920875"/>
            <a:chOff x="4179" y="741"/>
            <a:chExt cx="1399" cy="1210"/>
          </a:xfrm>
        </p:grpSpPr>
        <p:pic>
          <p:nvPicPr>
            <p:cNvPr id="27677" name="Picture 16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79" y="741"/>
              <a:ext cx="1399" cy="12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7678" name="Text Box 17"/>
            <p:cNvSpPr txBox="1">
              <a:spLocks noChangeArrowheads="1"/>
            </p:cNvSpPr>
            <p:nvPr/>
          </p:nvSpPr>
          <p:spPr bwMode="auto">
            <a:xfrm>
              <a:off x="4858" y="825"/>
              <a:ext cx="684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0000CC"/>
                </a:buClr>
                <a:buFont typeface="Wingdings" panose="05000000000000000000" pitchFamily="2" charset="2"/>
                <a:buChar char="l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ja-JP" sz="1600"/>
                <a:t>T</a:t>
              </a:r>
              <a:r>
                <a:rPr lang="en-US" altLang="ja-JP" sz="1600" baseline="-25000"/>
                <a:t>c</a:t>
              </a:r>
              <a:r>
                <a:rPr lang="en-US" altLang="ja-JP" sz="1600"/>
                <a:t> = 1.2 K</a:t>
              </a:r>
            </a:p>
          </p:txBody>
        </p:sp>
        <p:sp>
          <p:nvSpPr>
            <p:cNvPr id="27679" name="Line 18"/>
            <p:cNvSpPr>
              <a:spLocks noChangeShapeType="1"/>
            </p:cNvSpPr>
            <p:nvPr/>
          </p:nvSpPr>
          <p:spPr bwMode="auto">
            <a:xfrm>
              <a:off x="5195" y="1008"/>
              <a:ext cx="0" cy="28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7680" name="Rectangle 19"/>
            <p:cNvSpPr>
              <a:spLocks noChangeArrowheads="1"/>
            </p:cNvSpPr>
            <p:nvPr/>
          </p:nvSpPr>
          <p:spPr bwMode="auto">
            <a:xfrm>
              <a:off x="5253" y="1392"/>
              <a:ext cx="208" cy="2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rgbClr val="0000CC"/>
                </a:buClr>
                <a:buFont typeface="Wingdings" panose="05000000000000000000" pitchFamily="2" charset="2"/>
                <a:buChar char="l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ja-JP" altLang="en-US" sz="1800"/>
            </a:p>
          </p:txBody>
        </p:sp>
      </p:grpSp>
      <p:grpSp>
        <p:nvGrpSpPr>
          <p:cNvPr id="106516" name="Group 20"/>
          <p:cNvGrpSpPr>
            <a:grpSpLocks/>
          </p:cNvGrpSpPr>
          <p:nvPr/>
        </p:nvGrpSpPr>
        <p:grpSpPr bwMode="auto">
          <a:xfrm>
            <a:off x="5260975" y="4489450"/>
            <a:ext cx="1900238" cy="1550988"/>
            <a:chOff x="4227" y="2631"/>
            <a:chExt cx="1373" cy="1147"/>
          </a:xfrm>
        </p:grpSpPr>
        <p:grpSp>
          <p:nvGrpSpPr>
            <p:cNvPr id="27673" name="Group 21"/>
            <p:cNvGrpSpPr>
              <a:grpSpLocks/>
            </p:cNvGrpSpPr>
            <p:nvPr/>
          </p:nvGrpSpPr>
          <p:grpSpPr bwMode="auto">
            <a:xfrm>
              <a:off x="4227" y="2631"/>
              <a:ext cx="1373" cy="1147"/>
              <a:chOff x="4269" y="2690"/>
              <a:chExt cx="1373" cy="1147"/>
            </a:xfrm>
          </p:grpSpPr>
          <p:pic>
            <p:nvPicPr>
              <p:cNvPr id="27675" name="Picture 22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69" y="2690"/>
                <a:ext cx="1370" cy="114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7676" name="Rectangle 23"/>
              <p:cNvSpPr>
                <a:spLocks noChangeArrowheads="1"/>
              </p:cNvSpPr>
              <p:nvPr/>
            </p:nvSpPr>
            <p:spPr bwMode="auto">
              <a:xfrm>
                <a:off x="5586" y="2923"/>
                <a:ext cx="56" cy="44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rgbClr val="0000CC"/>
                  </a:buClr>
                  <a:buFont typeface="Wingdings" panose="05000000000000000000" pitchFamily="2" charset="2"/>
                  <a:buChar char="l"/>
                  <a:defRPr kumimoji="1" sz="28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endParaRPr lang="ja-JP" altLang="en-US" sz="1800"/>
              </a:p>
            </p:txBody>
          </p:sp>
        </p:grpSp>
        <p:sp>
          <p:nvSpPr>
            <p:cNvPr id="27674" name="Rectangle 24"/>
            <p:cNvSpPr>
              <a:spLocks noChangeArrowheads="1"/>
            </p:cNvSpPr>
            <p:nvPr/>
          </p:nvSpPr>
          <p:spPr bwMode="auto">
            <a:xfrm>
              <a:off x="5238" y="3233"/>
              <a:ext cx="208" cy="2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rgbClr val="0000CC"/>
                </a:buClr>
                <a:buFont typeface="Wingdings" panose="05000000000000000000" pitchFamily="2" charset="2"/>
                <a:buChar char="l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ja-JP" altLang="en-US" sz="1800"/>
            </a:p>
          </p:txBody>
        </p:sp>
      </p:grpSp>
      <p:sp>
        <p:nvSpPr>
          <p:cNvPr id="27657" name="Text Box 25"/>
          <p:cNvSpPr txBox="1">
            <a:spLocks noChangeArrowheads="1"/>
          </p:cNvSpPr>
          <p:nvPr/>
        </p:nvSpPr>
        <p:spPr bwMode="auto">
          <a:xfrm>
            <a:off x="471488" y="3979863"/>
            <a:ext cx="2173287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000CC"/>
              </a:buClr>
              <a:buFont typeface="Wingdings" panose="05000000000000000000" pitchFamily="2" charset="2"/>
              <a:buChar char="l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ja-JP" sz="1600" dirty="0"/>
              <a:t>Faceted (001) surface</a:t>
            </a:r>
          </a:p>
        </p:txBody>
      </p:sp>
      <p:grpSp>
        <p:nvGrpSpPr>
          <p:cNvPr id="106522" name="Group 26"/>
          <p:cNvGrpSpPr>
            <a:grpSpLocks/>
          </p:cNvGrpSpPr>
          <p:nvPr/>
        </p:nvGrpSpPr>
        <p:grpSpPr bwMode="auto">
          <a:xfrm>
            <a:off x="3324225" y="857250"/>
            <a:ext cx="3225800" cy="3363913"/>
            <a:chOff x="2094" y="540"/>
            <a:chExt cx="2032" cy="2119"/>
          </a:xfrm>
        </p:grpSpPr>
        <p:grpSp>
          <p:nvGrpSpPr>
            <p:cNvPr id="27665" name="Group 27"/>
            <p:cNvGrpSpPr>
              <a:grpSpLocks/>
            </p:cNvGrpSpPr>
            <p:nvPr/>
          </p:nvGrpSpPr>
          <p:grpSpPr bwMode="auto">
            <a:xfrm>
              <a:off x="2094" y="802"/>
              <a:ext cx="2032" cy="1857"/>
              <a:chOff x="2190" y="460"/>
              <a:chExt cx="2032" cy="1857"/>
            </a:xfrm>
          </p:grpSpPr>
          <p:pic>
            <p:nvPicPr>
              <p:cNvPr id="27671" name="Picture 28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90" y="460"/>
                <a:ext cx="2004" cy="185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7672" name="Rectangle 29"/>
              <p:cNvSpPr>
                <a:spLocks noChangeArrowheads="1"/>
              </p:cNvSpPr>
              <p:nvPr/>
            </p:nvSpPr>
            <p:spPr bwMode="auto">
              <a:xfrm>
                <a:off x="4166" y="960"/>
                <a:ext cx="56" cy="65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rgbClr val="0000CC"/>
                  </a:buClr>
                  <a:buFont typeface="Wingdings" panose="05000000000000000000" pitchFamily="2" charset="2"/>
                  <a:buChar char="l"/>
                  <a:defRPr kumimoji="1" sz="28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endParaRPr lang="ja-JP" altLang="en-US" sz="1800"/>
              </a:p>
            </p:txBody>
          </p:sp>
        </p:grpSp>
        <p:sp>
          <p:nvSpPr>
            <p:cNvPr id="27666" name="Text Box 30"/>
            <p:cNvSpPr txBox="1">
              <a:spLocks noChangeArrowheads="1"/>
            </p:cNvSpPr>
            <p:nvPr/>
          </p:nvSpPr>
          <p:spPr bwMode="auto">
            <a:xfrm>
              <a:off x="2561" y="893"/>
              <a:ext cx="625" cy="2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0000CC"/>
                </a:buClr>
                <a:buFont typeface="Wingdings" panose="05000000000000000000" pitchFamily="2" charset="2"/>
                <a:buChar char="l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ja-JP" sz="2000" b="1" i="1">
                  <a:solidFill>
                    <a:srgbClr val="0000FF"/>
                  </a:solidFill>
                </a:rPr>
                <a:t>T</a:t>
              </a:r>
              <a:r>
                <a:rPr lang="en-US" altLang="ja-JP" sz="2000" b="1">
                  <a:solidFill>
                    <a:srgbClr val="0000FF"/>
                  </a:solidFill>
                </a:rPr>
                <a:t>-</a:t>
              </a:r>
              <a:r>
                <a:rPr lang="en-US" altLang="ja-JP" sz="2000" b="1" baseline="-25000">
                  <a:solidFill>
                    <a:srgbClr val="0000FF"/>
                  </a:solidFill>
                </a:rPr>
                <a:t> </a:t>
              </a:r>
              <a:r>
                <a:rPr lang="en-US" altLang="ja-JP" sz="2000" b="1">
                  <a:solidFill>
                    <a:srgbClr val="0000FF"/>
                  </a:solidFill>
                </a:rPr>
                <a:t>dep.</a:t>
              </a:r>
            </a:p>
          </p:txBody>
        </p:sp>
        <p:sp>
          <p:nvSpPr>
            <p:cNvPr id="27667" name="Line 31"/>
            <p:cNvSpPr>
              <a:spLocks noChangeShapeType="1"/>
            </p:cNvSpPr>
            <p:nvPr/>
          </p:nvSpPr>
          <p:spPr bwMode="auto">
            <a:xfrm>
              <a:off x="3137" y="731"/>
              <a:ext cx="0" cy="1595"/>
            </a:xfrm>
            <a:prstGeom prst="line">
              <a:avLst/>
            </a:prstGeom>
            <a:noFill/>
            <a:ln w="12700">
              <a:solidFill>
                <a:srgbClr val="0066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7668" name="Line 32"/>
            <p:cNvSpPr>
              <a:spLocks noChangeShapeType="1"/>
            </p:cNvSpPr>
            <p:nvPr/>
          </p:nvSpPr>
          <p:spPr bwMode="auto">
            <a:xfrm>
              <a:off x="3330" y="724"/>
              <a:ext cx="0" cy="1600"/>
            </a:xfrm>
            <a:prstGeom prst="line">
              <a:avLst/>
            </a:prstGeom>
            <a:noFill/>
            <a:ln w="12700">
              <a:solidFill>
                <a:srgbClr val="0066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7669" name="Line 33"/>
            <p:cNvSpPr>
              <a:spLocks noChangeShapeType="1"/>
            </p:cNvSpPr>
            <p:nvPr/>
          </p:nvSpPr>
          <p:spPr bwMode="auto">
            <a:xfrm>
              <a:off x="3131" y="760"/>
              <a:ext cx="202" cy="0"/>
            </a:xfrm>
            <a:prstGeom prst="line">
              <a:avLst/>
            </a:prstGeom>
            <a:noFill/>
            <a:ln w="19050">
              <a:solidFill>
                <a:srgbClr val="006600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7670" name="Text Box 34"/>
            <p:cNvSpPr txBox="1">
              <a:spLocks noChangeArrowheads="1"/>
            </p:cNvSpPr>
            <p:nvPr/>
          </p:nvSpPr>
          <p:spPr bwMode="auto">
            <a:xfrm>
              <a:off x="3019" y="540"/>
              <a:ext cx="1067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0000CC"/>
                </a:buClr>
                <a:buFont typeface="Wingdings" panose="05000000000000000000" pitchFamily="2" charset="2"/>
                <a:buChar char="l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ja-JP" sz="1800" b="1"/>
                <a:t>0.24 meV </a:t>
              </a:r>
              <a:r>
                <a:rPr lang="en-US" altLang="ja-JP" sz="1800" b="1">
                  <a:sym typeface="Symbol" panose="05050102010706020507" pitchFamily="18" charset="2"/>
                </a:rPr>
                <a:t> 2</a:t>
              </a:r>
              <a:r>
                <a:rPr lang="en-US" altLang="ja-JP" sz="1800" b="1">
                  <a:latin typeface="Symbol" panose="05050102010706020507" pitchFamily="18" charset="2"/>
                  <a:sym typeface="Symbol" panose="05050102010706020507" pitchFamily="18" charset="2"/>
                </a:rPr>
                <a:t>D</a:t>
              </a:r>
            </a:p>
          </p:txBody>
        </p:sp>
      </p:grpSp>
      <p:pic>
        <p:nvPicPr>
          <p:cNvPr id="106531" name="Picture 3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83438" y="4481513"/>
            <a:ext cx="1843087" cy="153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6532" name="Text Box 36"/>
          <p:cNvSpPr txBox="1">
            <a:spLocks noChangeArrowheads="1"/>
          </p:cNvSpPr>
          <p:nvPr/>
        </p:nvSpPr>
        <p:spPr bwMode="auto">
          <a:xfrm>
            <a:off x="6189663" y="6145213"/>
            <a:ext cx="2201862" cy="577850"/>
          </a:xfrm>
          <a:prstGeom prst="rect">
            <a:avLst/>
          </a:prstGeom>
          <a:noFill/>
          <a:ln w="19050" algn="ctr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000CC"/>
              </a:buClr>
              <a:buFont typeface="Wingdings" panose="05000000000000000000" pitchFamily="2" charset="2"/>
              <a:buChar char="l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lnSpc>
                <a:spcPct val="85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ja-JP" sz="1800">
                <a:solidFill>
                  <a:srgbClr val="0000FF"/>
                </a:solidFill>
              </a:rPr>
              <a:t>Peak suppression</a:t>
            </a:r>
          </a:p>
          <a:p>
            <a:pPr eaLnBrk="1" hangingPunct="1">
              <a:lnSpc>
                <a:spcPct val="85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ja-JP" sz="1800">
                <a:solidFill>
                  <a:srgbClr val="0000FF"/>
                </a:solidFill>
              </a:rPr>
              <a:t>corresponds to H</a:t>
            </a:r>
            <a:r>
              <a:rPr lang="en-US" altLang="ja-JP" sz="1800" baseline="-25000">
                <a:solidFill>
                  <a:srgbClr val="0000FF"/>
                </a:solidFill>
              </a:rPr>
              <a:t>c2</a:t>
            </a:r>
          </a:p>
        </p:txBody>
      </p:sp>
      <p:sp>
        <p:nvSpPr>
          <p:cNvPr id="106533" name="Text Box 37"/>
          <p:cNvSpPr txBox="1">
            <a:spLocks noChangeArrowheads="1"/>
          </p:cNvSpPr>
          <p:nvPr/>
        </p:nvSpPr>
        <p:spPr bwMode="auto">
          <a:xfrm>
            <a:off x="6723063" y="3217863"/>
            <a:ext cx="2151062" cy="587375"/>
          </a:xfrm>
          <a:prstGeom prst="rect">
            <a:avLst/>
          </a:prstGeom>
          <a:noFill/>
          <a:ln w="28575" algn="ctr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000CC"/>
              </a:buClr>
              <a:buFont typeface="Wingdings" panose="05000000000000000000" pitchFamily="2" charset="2"/>
              <a:buChar char="l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lnSpc>
                <a:spcPct val="85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ja-JP" sz="1800" b="1">
                <a:solidFill>
                  <a:srgbClr val="0000FF"/>
                </a:solidFill>
              </a:rPr>
              <a:t>Normalized ZBCP height is &gt; 2 !!</a:t>
            </a:r>
            <a:endParaRPr lang="en-US" altLang="ja-JP" sz="1800" b="1" baseline="-25000">
              <a:solidFill>
                <a:srgbClr val="0000FF"/>
              </a:solidFill>
            </a:endParaRPr>
          </a:p>
        </p:txBody>
      </p:sp>
      <p:sp>
        <p:nvSpPr>
          <p:cNvPr id="106534" name="Rectangle 38"/>
          <p:cNvSpPr>
            <a:spLocks noChangeArrowheads="1"/>
          </p:cNvSpPr>
          <p:nvPr/>
        </p:nvSpPr>
        <p:spPr bwMode="auto">
          <a:xfrm rot="21004457">
            <a:off x="4548188" y="4335463"/>
            <a:ext cx="3848100" cy="730250"/>
          </a:xfrm>
          <a:prstGeom prst="rect">
            <a:avLst/>
          </a:prstGeom>
          <a:solidFill>
            <a:srgbClr val="FFFFCC"/>
          </a:solidFill>
          <a:ln w="28575" algn="ctr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000CC"/>
              </a:buClr>
              <a:buFont typeface="Wingdings" panose="05000000000000000000" pitchFamily="2" charset="2"/>
              <a:buChar char="l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ja-JP" sz="2000" b="1">
                <a:solidFill>
                  <a:srgbClr val="FF0000"/>
                </a:solidFill>
              </a:rPr>
              <a:t>Surface Andreev Bound State due to Unconventional SC</a:t>
            </a:r>
          </a:p>
        </p:txBody>
      </p:sp>
      <p:sp>
        <p:nvSpPr>
          <p:cNvPr id="106535" name="Text Box 39"/>
          <p:cNvSpPr txBox="1">
            <a:spLocks noChangeArrowheads="1"/>
          </p:cNvSpPr>
          <p:nvPr/>
        </p:nvSpPr>
        <p:spPr bwMode="auto">
          <a:xfrm>
            <a:off x="4035425" y="514350"/>
            <a:ext cx="43656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000CC"/>
              </a:buClr>
              <a:buFont typeface="Wingdings" panose="05000000000000000000" pitchFamily="2" charset="2"/>
              <a:buChar char="l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ja-JP" sz="2400" b="1">
                <a:solidFill>
                  <a:srgbClr val="FF0000"/>
                </a:solidFill>
              </a:rPr>
              <a:t>Point-Contact Spectroscopy </a:t>
            </a:r>
          </a:p>
        </p:txBody>
      </p:sp>
      <p:sp>
        <p:nvSpPr>
          <p:cNvPr id="27664" name="Rectangle 40"/>
          <p:cNvSpPr>
            <a:spLocks noChangeArrowheads="1"/>
          </p:cNvSpPr>
          <p:nvPr/>
        </p:nvSpPr>
        <p:spPr bwMode="auto">
          <a:xfrm>
            <a:off x="5280025" y="104775"/>
            <a:ext cx="37782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000CC"/>
              </a:buClr>
              <a:buFont typeface="Wingdings" panose="05000000000000000000" pitchFamily="2" charset="2"/>
              <a:buChar char="l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ja-JP" sz="1800"/>
              <a:t>Sasaki, Fu, Ando </a:t>
            </a:r>
            <a:r>
              <a:rPr lang="en-US" altLang="ja-JP" sz="1800" i="1"/>
              <a:t>et al</a:t>
            </a:r>
            <a:r>
              <a:rPr lang="en-US" altLang="ja-JP" sz="1800"/>
              <a:t>., PRL (2012)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460859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6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06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06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06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06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06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06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65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65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532" grpId="0" animBg="1"/>
      <p:bldP spid="10653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2"/>
          <p:cNvSpPr>
            <a:spLocks noGrp="1" noChangeArrowheads="1"/>
          </p:cNvSpPr>
          <p:nvPr>
            <p:ph type="title"/>
          </p:nvPr>
        </p:nvSpPr>
        <p:spPr>
          <a:xfrm>
            <a:off x="196850" y="122238"/>
            <a:ext cx="8359775" cy="566737"/>
          </a:xfrm>
        </p:spPr>
        <p:txBody>
          <a:bodyPr/>
          <a:lstStyle/>
          <a:p>
            <a:r>
              <a:rPr lang="en-US" altLang="ja-JP"/>
              <a:t>SnTe vs. PbTe</a:t>
            </a:r>
          </a:p>
        </p:txBody>
      </p:sp>
      <p:grpSp>
        <p:nvGrpSpPr>
          <p:cNvPr id="177155" name="Group 3"/>
          <p:cNvGrpSpPr>
            <a:grpSpLocks/>
          </p:cNvGrpSpPr>
          <p:nvPr/>
        </p:nvGrpSpPr>
        <p:grpSpPr bwMode="auto">
          <a:xfrm>
            <a:off x="267023" y="2176567"/>
            <a:ext cx="3237439" cy="4279417"/>
            <a:chOff x="163" y="607"/>
            <a:chExt cx="2726" cy="3388"/>
          </a:xfrm>
        </p:grpSpPr>
        <p:pic>
          <p:nvPicPr>
            <p:cNvPr id="177156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3" y="607"/>
              <a:ext cx="2726" cy="33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77157" name="Rectangle 5"/>
            <p:cNvSpPr>
              <a:spLocks noChangeArrowheads="1"/>
            </p:cNvSpPr>
            <p:nvPr/>
          </p:nvSpPr>
          <p:spPr bwMode="auto">
            <a:xfrm>
              <a:off x="185" y="617"/>
              <a:ext cx="138" cy="1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77158" name="Rectangle 6"/>
            <p:cNvSpPr>
              <a:spLocks noChangeArrowheads="1"/>
            </p:cNvSpPr>
            <p:nvPr/>
          </p:nvSpPr>
          <p:spPr bwMode="auto">
            <a:xfrm>
              <a:off x="202" y="2485"/>
              <a:ext cx="138" cy="1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</p:grpSp>
      <p:grpSp>
        <p:nvGrpSpPr>
          <p:cNvPr id="177159" name="Group 7"/>
          <p:cNvGrpSpPr>
            <a:grpSpLocks/>
          </p:cNvGrpSpPr>
          <p:nvPr/>
        </p:nvGrpSpPr>
        <p:grpSpPr bwMode="auto">
          <a:xfrm>
            <a:off x="4679766" y="60415"/>
            <a:ext cx="3644353" cy="2402972"/>
            <a:chOff x="3086" y="616"/>
            <a:chExt cx="2525" cy="1627"/>
          </a:xfrm>
        </p:grpSpPr>
        <p:pic>
          <p:nvPicPr>
            <p:cNvPr id="177160" name="Picture 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86" y="874"/>
              <a:ext cx="2525" cy="13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77161" name="Rectangle 9"/>
            <p:cNvSpPr>
              <a:spLocks noChangeArrowheads="1"/>
            </p:cNvSpPr>
            <p:nvPr/>
          </p:nvSpPr>
          <p:spPr bwMode="auto">
            <a:xfrm>
              <a:off x="3424" y="616"/>
              <a:ext cx="576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ja-JP" sz="2400" b="1" dirty="0">
                  <a:solidFill>
                    <a:srgbClr val="FF0000"/>
                  </a:solidFill>
                </a:rPr>
                <a:t>SnTe</a:t>
              </a:r>
            </a:p>
          </p:txBody>
        </p:sp>
        <p:sp>
          <p:nvSpPr>
            <p:cNvPr id="177162" name="Rectangle 10"/>
            <p:cNvSpPr>
              <a:spLocks noChangeArrowheads="1"/>
            </p:cNvSpPr>
            <p:nvPr/>
          </p:nvSpPr>
          <p:spPr bwMode="auto">
            <a:xfrm>
              <a:off x="4822" y="617"/>
              <a:ext cx="576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ja-JP" sz="2400" b="1">
                  <a:solidFill>
                    <a:srgbClr val="0000FF"/>
                  </a:solidFill>
                </a:rPr>
                <a:t>PbTe</a:t>
              </a:r>
            </a:p>
          </p:txBody>
        </p:sp>
      </p:grpSp>
      <p:sp>
        <p:nvSpPr>
          <p:cNvPr id="177168" name="Rectangle 16"/>
          <p:cNvSpPr>
            <a:spLocks noChangeArrowheads="1"/>
          </p:cNvSpPr>
          <p:nvPr/>
        </p:nvSpPr>
        <p:spPr bwMode="auto">
          <a:xfrm>
            <a:off x="74936" y="6489515"/>
            <a:ext cx="3940053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1600" dirty="0"/>
              <a:t>Tanaka, </a:t>
            </a:r>
            <a:r>
              <a:rPr lang="en-US" altLang="ja-JP" sz="1600" dirty="0" smtClean="0"/>
              <a:t>Ando </a:t>
            </a:r>
            <a:r>
              <a:rPr lang="en-US" altLang="ja-JP" sz="1600" i="1" dirty="0"/>
              <a:t>et al</a:t>
            </a:r>
            <a:r>
              <a:rPr lang="en-US" altLang="ja-JP" sz="1600" dirty="0"/>
              <a:t>., Nature </a:t>
            </a:r>
            <a:r>
              <a:rPr lang="en-US" altLang="ja-JP" sz="1600" dirty="0" smtClean="0"/>
              <a:t>Phys. </a:t>
            </a:r>
            <a:r>
              <a:rPr lang="en-US" altLang="ja-JP" sz="1600" dirty="0"/>
              <a:t>(2012)</a:t>
            </a:r>
            <a:r>
              <a:rPr lang="en-US" altLang="ja-JP" sz="1600" b="1" dirty="0"/>
              <a:t> </a:t>
            </a:r>
          </a:p>
        </p:txBody>
      </p:sp>
      <p:grpSp>
        <p:nvGrpSpPr>
          <p:cNvPr id="31" name="Group 22"/>
          <p:cNvGrpSpPr>
            <a:grpSpLocks/>
          </p:cNvGrpSpPr>
          <p:nvPr/>
        </p:nvGrpSpPr>
        <p:grpSpPr bwMode="auto">
          <a:xfrm>
            <a:off x="526703" y="755879"/>
            <a:ext cx="1310326" cy="1296027"/>
            <a:chOff x="1373" y="2950"/>
            <a:chExt cx="1154" cy="1144"/>
          </a:xfrm>
        </p:grpSpPr>
        <p:pic>
          <p:nvPicPr>
            <p:cNvPr id="32" name="Picture 2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73" y="2950"/>
              <a:ext cx="1154" cy="11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3" name="Oval 24"/>
            <p:cNvSpPr>
              <a:spLocks noChangeArrowheads="1"/>
            </p:cNvSpPr>
            <p:nvPr/>
          </p:nvSpPr>
          <p:spPr bwMode="auto">
            <a:xfrm rot="-2519233">
              <a:off x="1604" y="3350"/>
              <a:ext cx="40" cy="2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rgbClr val="0000CC"/>
                </a:buClr>
                <a:buFont typeface="Wingdings" panose="05000000000000000000" pitchFamily="2" charset="2"/>
                <a:buChar char="l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ja-JP" altLang="en-US" sz="1800"/>
            </a:p>
          </p:txBody>
        </p:sp>
        <p:sp>
          <p:nvSpPr>
            <p:cNvPr id="34" name="Oval 25"/>
            <p:cNvSpPr>
              <a:spLocks noChangeArrowheads="1"/>
            </p:cNvSpPr>
            <p:nvPr/>
          </p:nvSpPr>
          <p:spPr bwMode="auto">
            <a:xfrm rot="-1695577">
              <a:off x="2060" y="3872"/>
              <a:ext cx="35" cy="2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rgbClr val="0000CC"/>
                </a:buClr>
                <a:buFont typeface="Wingdings" panose="05000000000000000000" pitchFamily="2" charset="2"/>
                <a:buChar char="l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ja-JP" altLang="en-US" sz="1800"/>
            </a:p>
          </p:txBody>
        </p:sp>
        <p:sp>
          <p:nvSpPr>
            <p:cNvPr id="35" name="Oval 26"/>
            <p:cNvSpPr>
              <a:spLocks noChangeArrowheads="1"/>
            </p:cNvSpPr>
            <p:nvPr/>
          </p:nvSpPr>
          <p:spPr bwMode="auto">
            <a:xfrm rot="-2295016">
              <a:off x="2060" y="3406"/>
              <a:ext cx="37" cy="3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rgbClr val="0000CC"/>
                </a:buClr>
                <a:buFont typeface="Wingdings" panose="05000000000000000000" pitchFamily="2" charset="2"/>
                <a:buChar char="l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ja-JP" altLang="en-US" sz="1800"/>
            </a:p>
          </p:txBody>
        </p:sp>
        <p:sp>
          <p:nvSpPr>
            <p:cNvPr id="36" name="Oval 27"/>
            <p:cNvSpPr>
              <a:spLocks noChangeArrowheads="1"/>
            </p:cNvSpPr>
            <p:nvPr/>
          </p:nvSpPr>
          <p:spPr bwMode="auto">
            <a:xfrm rot="2843804">
              <a:off x="1603" y="3816"/>
              <a:ext cx="40" cy="2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rgbClr val="0000CC"/>
                </a:buClr>
                <a:buFont typeface="Wingdings" panose="05000000000000000000" pitchFamily="2" charset="2"/>
                <a:buChar char="l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ja-JP" altLang="en-US" sz="1800"/>
            </a:p>
          </p:txBody>
        </p:sp>
        <p:sp>
          <p:nvSpPr>
            <p:cNvPr id="37" name="Rectangle 28"/>
            <p:cNvSpPr>
              <a:spLocks noChangeArrowheads="1"/>
            </p:cNvSpPr>
            <p:nvPr/>
          </p:nvSpPr>
          <p:spPr bwMode="auto">
            <a:xfrm>
              <a:off x="1392" y="2971"/>
              <a:ext cx="75" cy="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rgbClr val="0000CC"/>
                </a:buClr>
                <a:buFont typeface="Wingdings" panose="05000000000000000000" pitchFamily="2" charset="2"/>
                <a:buChar char="l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ja-JP" altLang="en-US" sz="1800"/>
            </a:p>
          </p:txBody>
        </p:sp>
      </p:grpSp>
      <p:grpSp>
        <p:nvGrpSpPr>
          <p:cNvPr id="2" name="グループ化 1"/>
          <p:cNvGrpSpPr/>
          <p:nvPr/>
        </p:nvGrpSpPr>
        <p:grpSpPr>
          <a:xfrm>
            <a:off x="3999740" y="4615167"/>
            <a:ext cx="2520554" cy="2233405"/>
            <a:chOff x="3723045" y="4540417"/>
            <a:chExt cx="2470587" cy="2181128"/>
          </a:xfrm>
        </p:grpSpPr>
        <p:grpSp>
          <p:nvGrpSpPr>
            <p:cNvPr id="40" name="Group 32"/>
            <p:cNvGrpSpPr>
              <a:grpSpLocks/>
            </p:cNvGrpSpPr>
            <p:nvPr/>
          </p:nvGrpSpPr>
          <p:grpSpPr bwMode="auto">
            <a:xfrm>
              <a:off x="3723045" y="4540417"/>
              <a:ext cx="2470587" cy="2181128"/>
              <a:chOff x="2190" y="460"/>
              <a:chExt cx="2032" cy="1857"/>
            </a:xfrm>
          </p:grpSpPr>
          <p:pic>
            <p:nvPicPr>
              <p:cNvPr id="46" name="Picture 33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90" y="460"/>
                <a:ext cx="2004" cy="185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47" name="Rectangle 34"/>
              <p:cNvSpPr>
                <a:spLocks noChangeArrowheads="1"/>
              </p:cNvSpPr>
              <p:nvPr/>
            </p:nvSpPr>
            <p:spPr bwMode="auto">
              <a:xfrm>
                <a:off x="4166" y="960"/>
                <a:ext cx="56" cy="65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lr>
                    <a:srgbClr val="0000CC"/>
                  </a:buClr>
                  <a:buFont typeface="Wingdings" panose="05000000000000000000" pitchFamily="2" charset="2"/>
                  <a:buChar char="l"/>
                  <a:defRPr kumimoji="1" sz="28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8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20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50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FontTx/>
                  <a:buNone/>
                </a:pPr>
                <a:endParaRPr lang="ja-JP" altLang="en-US" sz="1800"/>
              </a:p>
            </p:txBody>
          </p:sp>
        </p:grpSp>
        <p:sp>
          <p:nvSpPr>
            <p:cNvPr id="41" name="Text Box 35"/>
            <p:cNvSpPr txBox="1">
              <a:spLocks noChangeArrowheads="1"/>
            </p:cNvSpPr>
            <p:nvPr/>
          </p:nvSpPr>
          <p:spPr bwMode="auto">
            <a:xfrm>
              <a:off x="4225945" y="4625507"/>
              <a:ext cx="681395" cy="24534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18000" tIns="0" rIns="18000" bIns="0">
              <a:spAutoFit/>
            </a:bodyPr>
            <a:lstStyle>
              <a:lvl1pPr>
                <a:spcBef>
                  <a:spcPct val="20000"/>
                </a:spcBef>
                <a:buClr>
                  <a:srgbClr val="0000CC"/>
                </a:buClr>
                <a:buFont typeface="Wingdings" panose="05000000000000000000" pitchFamily="2" charset="2"/>
                <a:buChar char="l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ja-JP" sz="1800" b="1" i="1" dirty="0">
                  <a:solidFill>
                    <a:srgbClr val="0000FF"/>
                  </a:solidFill>
                </a:rPr>
                <a:t>T</a:t>
              </a:r>
              <a:r>
                <a:rPr lang="en-US" altLang="ja-JP" sz="1800" b="1" dirty="0">
                  <a:solidFill>
                    <a:srgbClr val="0000FF"/>
                  </a:solidFill>
                </a:rPr>
                <a:t>-</a:t>
              </a:r>
              <a:r>
                <a:rPr lang="en-US" altLang="ja-JP" sz="1800" b="1" baseline="-25000" dirty="0">
                  <a:solidFill>
                    <a:srgbClr val="0000FF"/>
                  </a:solidFill>
                </a:rPr>
                <a:t> </a:t>
              </a:r>
              <a:r>
                <a:rPr lang="en-US" altLang="ja-JP" sz="1800" b="1" dirty="0">
                  <a:solidFill>
                    <a:srgbClr val="0000FF"/>
                  </a:solidFill>
                </a:rPr>
                <a:t>dep.</a:t>
              </a:r>
            </a:p>
          </p:txBody>
        </p:sp>
      </p:grpSp>
      <p:grpSp>
        <p:nvGrpSpPr>
          <p:cNvPr id="3" name="グループ化 2"/>
          <p:cNvGrpSpPr/>
          <p:nvPr/>
        </p:nvGrpSpPr>
        <p:grpSpPr>
          <a:xfrm>
            <a:off x="6442179" y="4580507"/>
            <a:ext cx="2447297" cy="2225216"/>
            <a:chOff x="6461033" y="4580507"/>
            <a:chExt cx="2447297" cy="2225216"/>
          </a:xfrm>
        </p:grpSpPr>
        <p:pic>
          <p:nvPicPr>
            <p:cNvPr id="27" name="Picture 16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61033" y="4580507"/>
              <a:ext cx="2447297" cy="22252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6" name="Text Box 21"/>
            <p:cNvSpPr txBox="1">
              <a:spLocks noChangeArrowheads="1"/>
            </p:cNvSpPr>
            <p:nvPr/>
          </p:nvSpPr>
          <p:spPr bwMode="auto">
            <a:xfrm>
              <a:off x="7027179" y="4686191"/>
              <a:ext cx="705847" cy="2736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18000" tIns="10800" rIns="18000" bIns="10800">
              <a:spAutoFit/>
            </a:bodyPr>
            <a:lstStyle>
              <a:lvl1pPr>
                <a:spcBef>
                  <a:spcPct val="20000"/>
                </a:spcBef>
                <a:buClr>
                  <a:srgbClr val="0000CC"/>
                </a:buClr>
                <a:buFont typeface="Wingdings" panose="05000000000000000000" pitchFamily="2" charset="2"/>
                <a:buChar char="l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ja-JP" sz="1800" b="1" i="1" dirty="0">
                  <a:solidFill>
                    <a:srgbClr val="0000FF"/>
                  </a:solidFill>
                </a:rPr>
                <a:t>T</a:t>
              </a:r>
              <a:r>
                <a:rPr lang="en-US" altLang="ja-JP" sz="1800" b="1" dirty="0">
                  <a:solidFill>
                    <a:srgbClr val="0000FF"/>
                  </a:solidFill>
                </a:rPr>
                <a:t>-</a:t>
              </a:r>
              <a:r>
                <a:rPr lang="en-US" altLang="ja-JP" sz="1800" b="1" baseline="-25000" dirty="0">
                  <a:solidFill>
                    <a:srgbClr val="0000FF"/>
                  </a:solidFill>
                </a:rPr>
                <a:t> </a:t>
              </a:r>
              <a:r>
                <a:rPr lang="en-US" altLang="ja-JP" sz="1800" b="1" dirty="0">
                  <a:solidFill>
                    <a:srgbClr val="0000FF"/>
                  </a:solidFill>
                </a:rPr>
                <a:t>dep.</a:t>
              </a:r>
            </a:p>
          </p:txBody>
        </p:sp>
      </p:grpSp>
      <p:grpSp>
        <p:nvGrpSpPr>
          <p:cNvPr id="11" name="グループ化 10"/>
          <p:cNvGrpSpPr/>
          <p:nvPr/>
        </p:nvGrpSpPr>
        <p:grpSpPr>
          <a:xfrm>
            <a:off x="4189369" y="2434145"/>
            <a:ext cx="4523604" cy="2160111"/>
            <a:chOff x="4189369" y="2434145"/>
            <a:chExt cx="4523604" cy="2160111"/>
          </a:xfrm>
        </p:grpSpPr>
        <p:pic>
          <p:nvPicPr>
            <p:cNvPr id="9" name="図 8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750213" y="2894029"/>
              <a:ext cx="1931874" cy="1700227"/>
            </a:xfrm>
            <a:prstGeom prst="rect">
              <a:avLst/>
            </a:prstGeom>
          </p:spPr>
        </p:pic>
        <p:pic>
          <p:nvPicPr>
            <p:cNvPr id="10" name="図 9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189369" y="2884603"/>
              <a:ext cx="2079152" cy="1706251"/>
            </a:xfrm>
            <a:prstGeom prst="rect">
              <a:avLst/>
            </a:prstGeom>
          </p:spPr>
        </p:pic>
        <p:sp>
          <p:nvSpPr>
            <p:cNvPr id="4" name="正方形/長方形 3"/>
            <p:cNvSpPr/>
            <p:nvPr/>
          </p:nvSpPr>
          <p:spPr>
            <a:xfrm>
              <a:off x="4569694" y="2434145"/>
              <a:ext cx="1596527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altLang="ja-JP" sz="2400" b="1" dirty="0" smtClean="0">
                  <a:solidFill>
                    <a:srgbClr val="FF0000"/>
                  </a:solidFill>
                </a:rPr>
                <a:t>Sn</a:t>
              </a:r>
              <a:r>
                <a:rPr lang="en-US" altLang="ja-JP" sz="2400" b="1" baseline="-25000" dirty="0" smtClean="0">
                  <a:solidFill>
                    <a:srgbClr val="FF0000"/>
                  </a:solidFill>
                </a:rPr>
                <a:t>1-x</a:t>
              </a:r>
              <a:r>
                <a:rPr lang="en-US" altLang="ja-JP" sz="2400" b="1" dirty="0" smtClean="0">
                  <a:solidFill>
                    <a:srgbClr val="FF0000"/>
                  </a:solidFill>
                </a:rPr>
                <a:t>In</a:t>
              </a:r>
              <a:r>
                <a:rPr lang="en-US" altLang="ja-JP" sz="2400" b="1" baseline="-25000" dirty="0" smtClean="0">
                  <a:solidFill>
                    <a:srgbClr val="FF0000"/>
                  </a:solidFill>
                </a:rPr>
                <a:t>x</a:t>
              </a:r>
              <a:r>
                <a:rPr lang="en-US" altLang="ja-JP" sz="2400" b="1" dirty="0" smtClean="0">
                  <a:solidFill>
                    <a:srgbClr val="FF0000"/>
                  </a:solidFill>
                </a:rPr>
                <a:t>Te</a:t>
              </a:r>
              <a:endParaRPr lang="en-US" altLang="ja-JP" sz="2400" b="1" dirty="0">
                <a:solidFill>
                  <a:srgbClr val="FF0000"/>
                </a:solidFill>
              </a:endParaRPr>
            </a:p>
          </p:txBody>
        </p:sp>
        <p:sp>
          <p:nvSpPr>
            <p:cNvPr id="53" name="正方形/長方形 52"/>
            <p:cNvSpPr/>
            <p:nvPr/>
          </p:nvSpPr>
          <p:spPr>
            <a:xfrm>
              <a:off x="7116446" y="2443225"/>
              <a:ext cx="1596527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altLang="ja-JP" sz="2400" b="1" dirty="0" smtClean="0">
                  <a:solidFill>
                    <a:srgbClr val="0000FF"/>
                  </a:solidFill>
                </a:rPr>
                <a:t>Pb</a:t>
              </a:r>
              <a:r>
                <a:rPr lang="en-US" altLang="ja-JP" sz="2400" b="1" baseline="-25000" dirty="0" smtClean="0">
                  <a:solidFill>
                    <a:srgbClr val="0000FF"/>
                  </a:solidFill>
                </a:rPr>
                <a:t>1-x</a:t>
              </a:r>
              <a:r>
                <a:rPr lang="en-US" altLang="ja-JP" sz="2400" b="1" dirty="0" smtClean="0">
                  <a:solidFill>
                    <a:srgbClr val="0000FF"/>
                  </a:solidFill>
                </a:rPr>
                <a:t>Tl</a:t>
              </a:r>
              <a:r>
                <a:rPr lang="en-US" altLang="ja-JP" sz="2400" b="1" baseline="-25000" dirty="0" smtClean="0">
                  <a:solidFill>
                    <a:srgbClr val="0000FF"/>
                  </a:solidFill>
                </a:rPr>
                <a:t>x</a:t>
              </a:r>
              <a:r>
                <a:rPr lang="en-US" altLang="ja-JP" sz="2400" b="1" dirty="0" smtClean="0">
                  <a:solidFill>
                    <a:srgbClr val="0000FF"/>
                  </a:solidFill>
                </a:rPr>
                <a:t>Te</a:t>
              </a:r>
              <a:endParaRPr lang="en-US" altLang="ja-JP" sz="2400" b="1" dirty="0">
                <a:solidFill>
                  <a:srgbClr val="0000FF"/>
                </a:solidFill>
              </a:endParaRPr>
            </a:p>
          </p:txBody>
        </p:sp>
      </p:grpSp>
      <p:sp>
        <p:nvSpPr>
          <p:cNvPr id="49" name="Rectangle 41"/>
          <p:cNvSpPr>
            <a:spLocks noChangeArrowheads="1"/>
          </p:cNvSpPr>
          <p:nvPr/>
        </p:nvSpPr>
        <p:spPr bwMode="auto">
          <a:xfrm rot="20917530">
            <a:off x="6991925" y="3981509"/>
            <a:ext cx="1822450" cy="425450"/>
          </a:xfrm>
          <a:prstGeom prst="rect">
            <a:avLst/>
          </a:prstGeom>
          <a:solidFill>
            <a:srgbClr val="E1FFE1"/>
          </a:solidFill>
          <a:ln w="28575" algn="ctr">
            <a:solidFill>
              <a:srgbClr val="00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000CC"/>
              </a:buClr>
              <a:buFont typeface="Wingdings" panose="05000000000000000000" pitchFamily="2" charset="2"/>
              <a:buChar char="l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ja-JP" sz="2000" b="1">
                <a:solidFill>
                  <a:srgbClr val="006600"/>
                </a:solidFill>
                <a:sym typeface="Symbol" panose="05050102010706020507" pitchFamily="18" charset="2"/>
              </a:rPr>
              <a:t>Conventional</a:t>
            </a:r>
          </a:p>
        </p:txBody>
      </p:sp>
      <p:sp>
        <p:nvSpPr>
          <p:cNvPr id="5" name="正方形/長方形 4"/>
          <p:cNvSpPr/>
          <p:nvPr/>
        </p:nvSpPr>
        <p:spPr>
          <a:xfrm>
            <a:off x="1947101" y="885183"/>
            <a:ext cx="240761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dirty="0" smtClean="0"/>
              <a:t>Similar FS structures, but the band parities are different.</a:t>
            </a:r>
            <a:endParaRPr lang="ja-JP" altLang="en-US" dirty="0"/>
          </a:p>
        </p:txBody>
      </p:sp>
      <p:sp>
        <p:nvSpPr>
          <p:cNvPr id="48" name="Rectangle 40"/>
          <p:cNvSpPr>
            <a:spLocks noChangeArrowheads="1"/>
          </p:cNvSpPr>
          <p:nvPr/>
        </p:nvSpPr>
        <p:spPr bwMode="auto">
          <a:xfrm rot="20944632">
            <a:off x="4182995" y="4026926"/>
            <a:ext cx="2119312" cy="425450"/>
          </a:xfrm>
          <a:prstGeom prst="rect">
            <a:avLst/>
          </a:prstGeom>
          <a:solidFill>
            <a:srgbClr val="E1FFE1"/>
          </a:solidFill>
          <a:ln w="28575" algn="ctr">
            <a:solidFill>
              <a:srgbClr val="00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000CC"/>
              </a:buClr>
              <a:buFont typeface="Wingdings" panose="05000000000000000000" pitchFamily="2" charset="2"/>
              <a:buChar char="l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ja-JP" sz="2000" b="1">
                <a:solidFill>
                  <a:srgbClr val="006600"/>
                </a:solidFill>
                <a:sym typeface="Symbol" panose="05050102010706020507" pitchFamily="18" charset="2"/>
              </a:rPr>
              <a:t>Unconventional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756294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  <p:bldP spid="4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ChangeArrowheads="1"/>
          </p:cNvSpPr>
          <p:nvPr>
            <p:ph type="title"/>
          </p:nvPr>
        </p:nvSpPr>
        <p:spPr>
          <a:xfrm>
            <a:off x="223838" y="136525"/>
            <a:ext cx="8359775" cy="719138"/>
          </a:xfrm>
        </p:spPr>
        <p:txBody>
          <a:bodyPr/>
          <a:lstStyle/>
          <a:p>
            <a:r>
              <a:rPr lang="en-US" altLang="ja-JP"/>
              <a:t>Possible SC States in Sn</a:t>
            </a:r>
            <a:r>
              <a:rPr lang="en-US" altLang="ja-JP" baseline="-25000"/>
              <a:t>1-x</a:t>
            </a:r>
            <a:r>
              <a:rPr lang="en-US" altLang="ja-JP"/>
              <a:t>In</a:t>
            </a:r>
            <a:r>
              <a:rPr lang="en-US" altLang="ja-JP" baseline="-25000"/>
              <a:t>x</a:t>
            </a:r>
            <a:r>
              <a:rPr lang="en-US" altLang="ja-JP"/>
              <a:t>Te</a:t>
            </a:r>
            <a:endParaRPr lang="en-US" altLang="ja-JP" baseline="-25000"/>
          </a:p>
        </p:txBody>
      </p:sp>
      <p:sp>
        <p:nvSpPr>
          <p:cNvPr id="107523" name="Rectangle 3"/>
          <p:cNvSpPr>
            <a:spLocks noChangeArrowheads="1"/>
          </p:cNvSpPr>
          <p:nvPr/>
        </p:nvSpPr>
        <p:spPr bwMode="auto">
          <a:xfrm>
            <a:off x="377825" y="922338"/>
            <a:ext cx="5786438" cy="427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110000"/>
              </a:lnSpc>
              <a:buClr>
                <a:srgbClr val="0000CC"/>
              </a:buClr>
              <a:buFont typeface="Wingdings" panose="05000000000000000000" pitchFamily="2" charset="2"/>
              <a:buChar char="l"/>
            </a:pPr>
            <a:r>
              <a:rPr lang="en-US" altLang="ja-JP" sz="2000"/>
              <a:t> </a:t>
            </a:r>
            <a:r>
              <a:rPr lang="en-US" altLang="ja-JP" sz="2000" i="1"/>
              <a:t>k</a:t>
            </a:r>
            <a:r>
              <a:rPr lang="en-US" altLang="ja-JP" sz="2000" i="1">
                <a:sym typeface="Symbol" panose="05050102010706020507" pitchFamily="18" charset="2"/>
              </a:rPr>
              <a:t>p</a:t>
            </a:r>
            <a:r>
              <a:rPr lang="en-US" altLang="ja-JP" sz="2000"/>
              <a:t> Hamiltonian of </a:t>
            </a:r>
            <a:r>
              <a:rPr lang="en-US" altLang="ja-JP" sz="2000" b="1">
                <a:solidFill>
                  <a:srgbClr val="0000FF"/>
                </a:solidFill>
              </a:rPr>
              <a:t>SnTe</a:t>
            </a:r>
            <a:r>
              <a:rPr lang="en-US" altLang="ja-JP" sz="2000"/>
              <a:t> around each </a:t>
            </a:r>
            <a:r>
              <a:rPr lang="en-US" altLang="ja-JP" sz="2000" i="1"/>
              <a:t>L</a:t>
            </a:r>
            <a:r>
              <a:rPr lang="en-US" altLang="ja-JP" sz="2000"/>
              <a:t> point</a:t>
            </a:r>
          </a:p>
        </p:txBody>
      </p:sp>
      <p:sp>
        <p:nvSpPr>
          <p:cNvPr id="107524" name="Text Box 4"/>
          <p:cNvSpPr txBox="1">
            <a:spLocks noChangeArrowheads="1"/>
          </p:cNvSpPr>
          <p:nvPr/>
        </p:nvSpPr>
        <p:spPr bwMode="auto">
          <a:xfrm>
            <a:off x="495300" y="1909763"/>
            <a:ext cx="62436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2000">
                <a:solidFill>
                  <a:srgbClr val="FF0000"/>
                </a:solidFill>
                <a:latin typeface="Symbol" panose="05050102010706020507" pitchFamily="18" charset="2"/>
              </a:rPr>
              <a:t>s</a:t>
            </a:r>
            <a:r>
              <a:rPr lang="en-US" altLang="ja-JP" sz="2000" baseline="-25000">
                <a:solidFill>
                  <a:srgbClr val="FF0000"/>
                </a:solidFill>
              </a:rPr>
              <a:t>z</a:t>
            </a:r>
            <a:r>
              <a:rPr lang="en-US" altLang="ja-JP" sz="2000">
                <a:solidFill>
                  <a:srgbClr val="FF0000"/>
                </a:solidFill>
              </a:rPr>
              <a:t> = </a:t>
            </a:r>
            <a:r>
              <a:rPr lang="en-US" altLang="ja-JP" sz="2000">
                <a:solidFill>
                  <a:srgbClr val="FF0000"/>
                </a:solidFill>
                <a:sym typeface="Symbol" panose="05050102010706020507" pitchFamily="18" charset="2"/>
              </a:rPr>
              <a:t>1  </a:t>
            </a:r>
            <a:r>
              <a:rPr lang="en-US" altLang="ja-JP" sz="2000" i="1">
                <a:solidFill>
                  <a:srgbClr val="FF0000"/>
                </a:solidFill>
                <a:sym typeface="Symbol" panose="05050102010706020507" pitchFamily="18" charset="2"/>
              </a:rPr>
              <a:t>p</a:t>
            </a:r>
            <a:r>
              <a:rPr lang="en-US" altLang="ja-JP" sz="2000">
                <a:solidFill>
                  <a:srgbClr val="FF0000"/>
                </a:solidFill>
                <a:sym typeface="Symbol" panose="05050102010706020507" pitchFamily="18" charset="2"/>
              </a:rPr>
              <a:t> orbitals of Sn and Te with opposite parity </a:t>
            </a:r>
          </a:p>
        </p:txBody>
      </p:sp>
      <p:pic>
        <p:nvPicPr>
          <p:cNvPr id="10752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3263" y="1446213"/>
            <a:ext cx="5954712" cy="401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7526" name="Text Box 6"/>
          <p:cNvSpPr txBox="1">
            <a:spLocks noChangeArrowheads="1"/>
          </p:cNvSpPr>
          <p:nvPr/>
        </p:nvSpPr>
        <p:spPr bwMode="auto">
          <a:xfrm>
            <a:off x="881063" y="2393950"/>
            <a:ext cx="333851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2000">
                <a:sym typeface="Symbol" panose="05050102010706020507" pitchFamily="18" charset="2"/>
              </a:rPr>
              <a:t>( </a:t>
            </a:r>
            <a:r>
              <a:rPr lang="en-US" altLang="ja-JP" sz="2000" i="1">
                <a:sym typeface="Symbol" panose="05050102010706020507" pitchFamily="18" charset="2"/>
              </a:rPr>
              <a:t>k</a:t>
            </a:r>
            <a:r>
              <a:rPr lang="en-US" altLang="ja-JP" sz="2000" baseline="-25000">
                <a:sym typeface="Symbol" panose="05050102010706020507" pitchFamily="18" charset="2"/>
              </a:rPr>
              <a:t>3</a:t>
            </a:r>
            <a:r>
              <a:rPr lang="en-US" altLang="ja-JP" sz="2000">
                <a:sym typeface="Symbol" panose="05050102010706020507" pitchFamily="18" charset="2"/>
              </a:rPr>
              <a:t>: along </a:t>
            </a:r>
            <a:r>
              <a:rPr lang="en-US" altLang="ja-JP" sz="2000">
                <a:latin typeface="Symbol" panose="05050102010706020507" pitchFamily="18" charset="2"/>
                <a:sym typeface="Symbol" panose="05050102010706020507" pitchFamily="18" charset="2"/>
              </a:rPr>
              <a:t>G</a:t>
            </a:r>
            <a:r>
              <a:rPr lang="en-US" altLang="ja-JP" sz="2000" i="1">
                <a:sym typeface="Symbol" panose="05050102010706020507" pitchFamily="18" charset="2"/>
              </a:rPr>
              <a:t>L</a:t>
            </a:r>
            <a:r>
              <a:rPr lang="en-US" altLang="ja-JP" sz="2000">
                <a:sym typeface="Symbol" panose="05050102010706020507" pitchFamily="18" charset="2"/>
              </a:rPr>
              <a:t>, </a:t>
            </a:r>
            <a:r>
              <a:rPr lang="en-US" altLang="ja-JP" sz="2000" i="1">
                <a:sym typeface="Symbol" panose="05050102010706020507" pitchFamily="18" charset="2"/>
              </a:rPr>
              <a:t>k</a:t>
            </a:r>
            <a:r>
              <a:rPr lang="en-US" altLang="ja-JP" sz="2000" baseline="-25000">
                <a:sym typeface="Symbol" panose="05050102010706020507" pitchFamily="18" charset="2"/>
              </a:rPr>
              <a:t>1</a:t>
            </a:r>
            <a:r>
              <a:rPr lang="en-US" altLang="ja-JP" sz="2000">
                <a:sym typeface="Symbol" panose="05050102010706020507" pitchFamily="18" charset="2"/>
              </a:rPr>
              <a:t>: along </a:t>
            </a:r>
            <a:r>
              <a:rPr lang="en-US" altLang="ja-JP" sz="2000" i="1">
                <a:sym typeface="Symbol" panose="05050102010706020507" pitchFamily="18" charset="2"/>
              </a:rPr>
              <a:t>LK </a:t>
            </a:r>
            <a:r>
              <a:rPr lang="en-US" altLang="ja-JP" sz="2000">
                <a:sym typeface="Symbol" panose="05050102010706020507" pitchFamily="18" charset="2"/>
              </a:rPr>
              <a:t>)</a:t>
            </a:r>
            <a:endParaRPr lang="en-US" altLang="ja-JP" sz="2000" i="1">
              <a:sym typeface="Symbol" panose="05050102010706020507" pitchFamily="18" charset="2"/>
            </a:endParaRPr>
          </a:p>
        </p:txBody>
      </p:sp>
      <p:grpSp>
        <p:nvGrpSpPr>
          <p:cNvPr id="107527" name="Group 7"/>
          <p:cNvGrpSpPr>
            <a:grpSpLocks/>
          </p:cNvGrpSpPr>
          <p:nvPr/>
        </p:nvGrpSpPr>
        <p:grpSpPr bwMode="auto">
          <a:xfrm>
            <a:off x="401638" y="4738688"/>
            <a:ext cx="7986712" cy="1365250"/>
            <a:chOff x="253" y="2985"/>
            <a:chExt cx="5031" cy="860"/>
          </a:xfrm>
        </p:grpSpPr>
        <p:sp>
          <p:nvSpPr>
            <p:cNvPr id="107528" name="Rectangle 8"/>
            <p:cNvSpPr>
              <a:spLocks noChangeArrowheads="1"/>
            </p:cNvSpPr>
            <p:nvPr/>
          </p:nvSpPr>
          <p:spPr bwMode="auto">
            <a:xfrm>
              <a:off x="253" y="2985"/>
              <a:ext cx="2028" cy="4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ja-JP" sz="2000"/>
                <a:t>Possible Pairing Symmetry</a:t>
              </a:r>
            </a:p>
            <a:p>
              <a:r>
                <a:rPr lang="en-US" altLang="ja-JP"/>
                <a:t>(representations of </a:t>
              </a:r>
              <a:r>
                <a:rPr lang="en-US" altLang="ja-JP" i="1"/>
                <a:t>D</a:t>
              </a:r>
              <a:r>
                <a:rPr lang="en-US" altLang="ja-JP" baseline="-25000"/>
                <a:t>3d</a:t>
              </a:r>
              <a:r>
                <a:rPr lang="en-US" altLang="ja-JP"/>
                <a:t> group)</a:t>
              </a:r>
            </a:p>
          </p:txBody>
        </p:sp>
        <p:sp>
          <p:nvSpPr>
            <p:cNvPr id="107529" name="Rectangle 9"/>
            <p:cNvSpPr>
              <a:spLocks noChangeArrowheads="1"/>
            </p:cNvSpPr>
            <p:nvPr/>
          </p:nvSpPr>
          <p:spPr bwMode="auto">
            <a:xfrm>
              <a:off x="941" y="3527"/>
              <a:ext cx="607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ja-JP" sz="2400"/>
                <a:t>Parity</a:t>
              </a:r>
            </a:p>
          </p:txBody>
        </p:sp>
        <p:sp>
          <p:nvSpPr>
            <p:cNvPr id="107530" name="Line 10"/>
            <p:cNvSpPr>
              <a:spLocks noChangeShapeType="1"/>
            </p:cNvSpPr>
            <p:nvPr/>
          </p:nvSpPr>
          <p:spPr bwMode="auto">
            <a:xfrm>
              <a:off x="256" y="3467"/>
              <a:ext cx="502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07531" name="Text Box 11"/>
            <p:cNvSpPr txBox="1">
              <a:spLocks noChangeArrowheads="1"/>
            </p:cNvSpPr>
            <p:nvPr/>
          </p:nvSpPr>
          <p:spPr bwMode="auto">
            <a:xfrm>
              <a:off x="2670" y="3055"/>
              <a:ext cx="38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ja-JP" sz="2400" i="1"/>
                <a:t>A</a:t>
              </a:r>
              <a:r>
                <a:rPr lang="en-US" altLang="ja-JP" sz="2400" baseline="-25000"/>
                <a:t>1g</a:t>
              </a:r>
            </a:p>
          </p:txBody>
        </p:sp>
        <p:sp>
          <p:nvSpPr>
            <p:cNvPr id="107532" name="Text Box 12"/>
            <p:cNvSpPr txBox="1">
              <a:spLocks noChangeArrowheads="1"/>
            </p:cNvSpPr>
            <p:nvPr/>
          </p:nvSpPr>
          <p:spPr bwMode="auto">
            <a:xfrm>
              <a:off x="3373" y="3051"/>
              <a:ext cx="38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ja-JP" sz="2400" i="1"/>
                <a:t>A</a:t>
              </a:r>
              <a:r>
                <a:rPr lang="en-US" altLang="ja-JP" sz="2400" baseline="-25000"/>
                <a:t>1u</a:t>
              </a:r>
            </a:p>
          </p:txBody>
        </p:sp>
        <p:sp>
          <p:nvSpPr>
            <p:cNvPr id="107533" name="Text Box 13"/>
            <p:cNvSpPr txBox="1">
              <a:spLocks noChangeArrowheads="1"/>
            </p:cNvSpPr>
            <p:nvPr/>
          </p:nvSpPr>
          <p:spPr bwMode="auto">
            <a:xfrm>
              <a:off x="4052" y="3051"/>
              <a:ext cx="38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ja-JP" sz="2400" i="1"/>
                <a:t>A</a:t>
              </a:r>
              <a:r>
                <a:rPr lang="en-US" altLang="ja-JP" sz="2400" baseline="-25000"/>
                <a:t>2u</a:t>
              </a:r>
            </a:p>
          </p:txBody>
        </p:sp>
        <p:sp>
          <p:nvSpPr>
            <p:cNvPr id="107534" name="Text Box 14"/>
            <p:cNvSpPr txBox="1">
              <a:spLocks noChangeArrowheads="1"/>
            </p:cNvSpPr>
            <p:nvPr/>
          </p:nvSpPr>
          <p:spPr bwMode="auto">
            <a:xfrm>
              <a:off x="4705" y="3055"/>
              <a:ext cx="315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ja-JP" sz="2400" i="1"/>
                <a:t>E</a:t>
              </a:r>
              <a:r>
                <a:rPr lang="en-US" altLang="ja-JP" sz="2400" baseline="-25000"/>
                <a:t>u</a:t>
              </a:r>
            </a:p>
          </p:txBody>
        </p:sp>
        <p:sp>
          <p:nvSpPr>
            <p:cNvPr id="107535" name="Text Box 15"/>
            <p:cNvSpPr txBox="1">
              <a:spLocks noChangeArrowheads="1"/>
            </p:cNvSpPr>
            <p:nvPr/>
          </p:nvSpPr>
          <p:spPr bwMode="auto">
            <a:xfrm>
              <a:off x="2597" y="3557"/>
              <a:ext cx="53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ja-JP" sz="2400"/>
                <a:t>even</a:t>
              </a:r>
              <a:endParaRPr lang="en-US" altLang="ja-JP" sz="2400" baseline="-25000"/>
            </a:p>
          </p:txBody>
        </p:sp>
        <p:sp>
          <p:nvSpPr>
            <p:cNvPr id="107536" name="Text Box 16"/>
            <p:cNvSpPr txBox="1">
              <a:spLocks noChangeArrowheads="1"/>
            </p:cNvSpPr>
            <p:nvPr/>
          </p:nvSpPr>
          <p:spPr bwMode="auto">
            <a:xfrm>
              <a:off x="3347" y="3547"/>
              <a:ext cx="437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ja-JP" sz="2400">
                  <a:solidFill>
                    <a:srgbClr val="FF0000"/>
                  </a:solidFill>
                </a:rPr>
                <a:t>odd</a:t>
              </a:r>
              <a:endParaRPr lang="en-US" altLang="ja-JP" sz="2400" baseline="-25000">
                <a:solidFill>
                  <a:srgbClr val="FF0000"/>
                </a:solidFill>
              </a:endParaRPr>
            </a:p>
          </p:txBody>
        </p:sp>
        <p:sp>
          <p:nvSpPr>
            <p:cNvPr id="107537" name="Text Box 17"/>
            <p:cNvSpPr txBox="1">
              <a:spLocks noChangeArrowheads="1"/>
            </p:cNvSpPr>
            <p:nvPr/>
          </p:nvSpPr>
          <p:spPr bwMode="auto">
            <a:xfrm>
              <a:off x="4034" y="3547"/>
              <a:ext cx="437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ja-JP" sz="2400">
                  <a:solidFill>
                    <a:srgbClr val="FF0000"/>
                  </a:solidFill>
                </a:rPr>
                <a:t>odd</a:t>
              </a:r>
              <a:endParaRPr lang="en-US" altLang="ja-JP" sz="2400" baseline="-25000">
                <a:solidFill>
                  <a:srgbClr val="FF0000"/>
                </a:solidFill>
              </a:endParaRPr>
            </a:p>
          </p:txBody>
        </p:sp>
        <p:sp>
          <p:nvSpPr>
            <p:cNvPr id="107538" name="Text Box 18"/>
            <p:cNvSpPr txBox="1">
              <a:spLocks noChangeArrowheads="1"/>
            </p:cNvSpPr>
            <p:nvPr/>
          </p:nvSpPr>
          <p:spPr bwMode="auto">
            <a:xfrm>
              <a:off x="4665" y="3548"/>
              <a:ext cx="437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ja-JP" sz="2400">
                  <a:solidFill>
                    <a:srgbClr val="FF0000"/>
                  </a:solidFill>
                </a:rPr>
                <a:t>odd</a:t>
              </a:r>
              <a:endParaRPr lang="en-US" altLang="ja-JP" sz="2400" baseline="-25000">
                <a:solidFill>
                  <a:srgbClr val="FF0000"/>
                </a:solidFill>
              </a:endParaRPr>
            </a:p>
          </p:txBody>
        </p:sp>
      </p:grpSp>
      <p:grpSp>
        <p:nvGrpSpPr>
          <p:cNvPr id="107539" name="Group 19"/>
          <p:cNvGrpSpPr>
            <a:grpSpLocks/>
          </p:cNvGrpSpPr>
          <p:nvPr/>
        </p:nvGrpSpPr>
        <p:grpSpPr bwMode="auto">
          <a:xfrm>
            <a:off x="6796088" y="2206068"/>
            <a:ext cx="2163762" cy="1898650"/>
            <a:chOff x="2190" y="460"/>
            <a:chExt cx="2032" cy="1857"/>
          </a:xfrm>
        </p:grpSpPr>
        <p:pic>
          <p:nvPicPr>
            <p:cNvPr id="107540" name="Picture 20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90" y="460"/>
              <a:ext cx="2004" cy="18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07541" name="Rectangle 21"/>
            <p:cNvSpPr>
              <a:spLocks noChangeArrowheads="1"/>
            </p:cNvSpPr>
            <p:nvPr/>
          </p:nvSpPr>
          <p:spPr bwMode="auto">
            <a:xfrm>
              <a:off x="4166" y="960"/>
              <a:ext cx="56" cy="65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</p:grpSp>
      <p:grpSp>
        <p:nvGrpSpPr>
          <p:cNvPr id="107542" name="Group 22"/>
          <p:cNvGrpSpPr>
            <a:grpSpLocks/>
          </p:cNvGrpSpPr>
          <p:nvPr/>
        </p:nvGrpSpPr>
        <p:grpSpPr bwMode="auto">
          <a:xfrm>
            <a:off x="4157663" y="4848225"/>
            <a:ext cx="787400" cy="1285875"/>
            <a:chOff x="2614" y="3019"/>
            <a:chExt cx="496" cy="810"/>
          </a:xfrm>
        </p:grpSpPr>
        <p:sp>
          <p:nvSpPr>
            <p:cNvPr id="107543" name="Line 23"/>
            <p:cNvSpPr>
              <a:spLocks noChangeShapeType="1"/>
            </p:cNvSpPr>
            <p:nvPr/>
          </p:nvSpPr>
          <p:spPr bwMode="auto">
            <a:xfrm>
              <a:off x="2619" y="3024"/>
              <a:ext cx="491" cy="805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07544" name="Line 24"/>
            <p:cNvSpPr>
              <a:spLocks noChangeShapeType="1"/>
            </p:cNvSpPr>
            <p:nvPr/>
          </p:nvSpPr>
          <p:spPr bwMode="auto">
            <a:xfrm flipH="1">
              <a:off x="2614" y="3019"/>
              <a:ext cx="491" cy="805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</p:grpSp>
      <p:sp>
        <p:nvSpPr>
          <p:cNvPr id="107545" name="AutoShape 25"/>
          <p:cNvSpPr>
            <a:spLocks/>
          </p:cNvSpPr>
          <p:nvPr/>
        </p:nvSpPr>
        <p:spPr bwMode="auto">
          <a:xfrm rot="-5400000">
            <a:off x="6651625" y="4735513"/>
            <a:ext cx="187325" cy="2844800"/>
          </a:xfrm>
          <a:prstGeom prst="leftBrace">
            <a:avLst>
              <a:gd name="adj1" fmla="val 126554"/>
              <a:gd name="adj2" fmla="val 50000"/>
            </a:avLst>
          </a:prstGeom>
          <a:noFill/>
          <a:ln w="190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07546" name="Rectangle 26"/>
          <p:cNvSpPr>
            <a:spLocks noChangeArrowheads="1"/>
          </p:cNvSpPr>
          <p:nvPr/>
        </p:nvSpPr>
        <p:spPr bwMode="auto">
          <a:xfrm>
            <a:off x="5384800" y="6297613"/>
            <a:ext cx="2825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b="1">
                <a:solidFill>
                  <a:srgbClr val="FF0000"/>
                </a:solidFill>
                <a:sym typeface="Symbol" panose="05050102010706020507" pitchFamily="18" charset="2"/>
              </a:rPr>
              <a:t>Topologically non-trivial</a:t>
            </a:r>
          </a:p>
        </p:txBody>
      </p:sp>
      <p:sp>
        <p:nvSpPr>
          <p:cNvPr id="107547" name="Rectangle 27"/>
          <p:cNvSpPr>
            <a:spLocks noChangeArrowheads="1"/>
          </p:cNvSpPr>
          <p:nvPr/>
        </p:nvSpPr>
        <p:spPr bwMode="auto">
          <a:xfrm rot="-595543">
            <a:off x="6727825" y="1647876"/>
            <a:ext cx="2262188" cy="425450"/>
          </a:xfrm>
          <a:prstGeom prst="rect">
            <a:avLst/>
          </a:prstGeom>
          <a:solidFill>
            <a:srgbClr val="FFFFCC"/>
          </a:solidFill>
          <a:ln w="28575" algn="ctr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ja-JP" sz="2000" b="1">
                <a:solidFill>
                  <a:srgbClr val="FF0000"/>
                </a:solidFill>
              </a:rPr>
              <a:t>Topological SC?</a:t>
            </a:r>
          </a:p>
        </p:txBody>
      </p:sp>
      <p:sp>
        <p:nvSpPr>
          <p:cNvPr id="107548" name="Rectangle 28"/>
          <p:cNvSpPr>
            <a:spLocks noChangeArrowheads="1"/>
          </p:cNvSpPr>
          <p:nvPr/>
        </p:nvSpPr>
        <p:spPr bwMode="auto">
          <a:xfrm>
            <a:off x="385763" y="2989263"/>
            <a:ext cx="5083175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110000"/>
              </a:lnSpc>
              <a:buClr>
                <a:srgbClr val="0000CC"/>
              </a:buClr>
              <a:buFont typeface="Wingdings" panose="05000000000000000000" pitchFamily="2" charset="2"/>
              <a:buChar char="l"/>
            </a:pPr>
            <a:r>
              <a:rPr lang="en-US" altLang="ja-JP" sz="2000"/>
              <a:t> </a:t>
            </a:r>
            <a:r>
              <a:rPr lang="en-US" altLang="ja-JP" sz="2000" i="1"/>
              <a:t>k</a:t>
            </a:r>
            <a:r>
              <a:rPr lang="en-US" altLang="ja-JP" sz="2000" i="1">
                <a:sym typeface="Symbol" panose="05050102010706020507" pitchFamily="18" charset="2"/>
              </a:rPr>
              <a:t>p</a:t>
            </a:r>
            <a:r>
              <a:rPr lang="en-US" altLang="ja-JP" sz="2000"/>
              <a:t> Hamiltonian of </a:t>
            </a:r>
            <a:r>
              <a:rPr lang="en-US" altLang="ja-JP" sz="2000" b="1">
                <a:solidFill>
                  <a:srgbClr val="0000FF"/>
                </a:solidFill>
              </a:rPr>
              <a:t>Bi</a:t>
            </a:r>
            <a:r>
              <a:rPr lang="en-US" altLang="ja-JP" sz="2000" b="1" baseline="-25000">
                <a:solidFill>
                  <a:srgbClr val="0000FF"/>
                </a:solidFill>
              </a:rPr>
              <a:t>2</a:t>
            </a:r>
            <a:r>
              <a:rPr lang="en-US" altLang="ja-JP" sz="2000" b="1">
                <a:solidFill>
                  <a:srgbClr val="0000FF"/>
                </a:solidFill>
              </a:rPr>
              <a:t>Se</a:t>
            </a:r>
            <a:r>
              <a:rPr lang="en-US" altLang="ja-JP" sz="2000" b="1" baseline="-25000">
                <a:solidFill>
                  <a:srgbClr val="0000FF"/>
                </a:solidFill>
              </a:rPr>
              <a:t>3</a:t>
            </a:r>
            <a:r>
              <a:rPr lang="en-US" altLang="ja-JP" sz="2000"/>
              <a:t> around </a:t>
            </a:r>
            <a:r>
              <a:rPr lang="en-US" altLang="ja-JP" sz="2000">
                <a:latin typeface="Symbol" panose="05050102010706020507" pitchFamily="18" charset="2"/>
              </a:rPr>
              <a:t>G</a:t>
            </a:r>
            <a:r>
              <a:rPr lang="en-US" altLang="ja-JP" sz="2000"/>
              <a:t> point</a:t>
            </a:r>
          </a:p>
          <a:p>
            <a:pPr>
              <a:lnSpc>
                <a:spcPct val="110000"/>
              </a:lnSpc>
              <a:buClr>
                <a:srgbClr val="0000CC"/>
              </a:buClr>
              <a:buFont typeface="Wingdings" panose="05000000000000000000" pitchFamily="2" charset="2"/>
              <a:buChar char="l"/>
            </a:pPr>
            <a:endParaRPr lang="en-US" altLang="ja-JP" sz="2000"/>
          </a:p>
        </p:txBody>
      </p:sp>
      <p:pic>
        <p:nvPicPr>
          <p:cNvPr id="107549" name="Picture 2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7875" y="3556000"/>
            <a:ext cx="5765800" cy="379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7550" name="Text Box 30"/>
          <p:cNvSpPr txBox="1">
            <a:spLocks noChangeArrowheads="1"/>
          </p:cNvSpPr>
          <p:nvPr/>
        </p:nvSpPr>
        <p:spPr bwMode="auto">
          <a:xfrm>
            <a:off x="503238" y="3976688"/>
            <a:ext cx="602773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2000">
                <a:solidFill>
                  <a:srgbClr val="FF0000"/>
                </a:solidFill>
                <a:latin typeface="Symbol" panose="05050102010706020507" pitchFamily="18" charset="2"/>
              </a:rPr>
              <a:t>s</a:t>
            </a:r>
            <a:r>
              <a:rPr lang="en-US" altLang="ja-JP" sz="2000" baseline="-25000">
                <a:solidFill>
                  <a:srgbClr val="FF0000"/>
                </a:solidFill>
              </a:rPr>
              <a:t>z</a:t>
            </a:r>
            <a:r>
              <a:rPr lang="en-US" altLang="ja-JP" sz="2000">
                <a:solidFill>
                  <a:srgbClr val="FF0000"/>
                </a:solidFill>
              </a:rPr>
              <a:t> = </a:t>
            </a:r>
            <a:r>
              <a:rPr lang="en-US" altLang="ja-JP" sz="2000">
                <a:solidFill>
                  <a:srgbClr val="FF0000"/>
                </a:solidFill>
                <a:sym typeface="Symbol" panose="05050102010706020507" pitchFamily="18" charset="2"/>
              </a:rPr>
              <a:t>1  Se </a:t>
            </a:r>
            <a:r>
              <a:rPr lang="en-US" altLang="ja-JP" sz="2000" i="1">
                <a:solidFill>
                  <a:srgbClr val="FF0000"/>
                </a:solidFill>
                <a:sym typeface="Symbol" panose="05050102010706020507" pitchFamily="18" charset="2"/>
              </a:rPr>
              <a:t>p</a:t>
            </a:r>
            <a:r>
              <a:rPr lang="en-US" altLang="ja-JP" sz="2000" baseline="-25000">
                <a:solidFill>
                  <a:srgbClr val="FF0000"/>
                </a:solidFill>
                <a:sym typeface="Symbol" panose="05050102010706020507" pitchFamily="18" charset="2"/>
              </a:rPr>
              <a:t>z</a:t>
            </a:r>
            <a:r>
              <a:rPr lang="en-US" altLang="ja-JP" sz="2000">
                <a:solidFill>
                  <a:srgbClr val="FF0000"/>
                </a:solidFill>
                <a:sym typeface="Symbol" panose="05050102010706020507" pitchFamily="18" charset="2"/>
              </a:rPr>
              <a:t> orbitals on the top and bottom layer</a:t>
            </a:r>
          </a:p>
        </p:txBody>
      </p:sp>
      <p:grpSp>
        <p:nvGrpSpPr>
          <p:cNvPr id="107551" name="Group 31"/>
          <p:cNvGrpSpPr>
            <a:grpSpLocks/>
          </p:cNvGrpSpPr>
          <p:nvPr/>
        </p:nvGrpSpPr>
        <p:grpSpPr bwMode="auto">
          <a:xfrm>
            <a:off x="7351713" y="4865688"/>
            <a:ext cx="787400" cy="1285875"/>
            <a:chOff x="2614" y="3019"/>
            <a:chExt cx="496" cy="810"/>
          </a:xfrm>
        </p:grpSpPr>
        <p:sp>
          <p:nvSpPr>
            <p:cNvPr id="107552" name="Line 32"/>
            <p:cNvSpPr>
              <a:spLocks noChangeShapeType="1"/>
            </p:cNvSpPr>
            <p:nvPr/>
          </p:nvSpPr>
          <p:spPr bwMode="auto">
            <a:xfrm>
              <a:off x="2619" y="3024"/>
              <a:ext cx="491" cy="805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07553" name="Line 33"/>
            <p:cNvSpPr>
              <a:spLocks noChangeShapeType="1"/>
            </p:cNvSpPr>
            <p:nvPr/>
          </p:nvSpPr>
          <p:spPr bwMode="auto">
            <a:xfrm flipH="1">
              <a:off x="2614" y="3019"/>
              <a:ext cx="491" cy="805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</p:grpSp>
      <p:sp>
        <p:nvSpPr>
          <p:cNvPr id="34" name="Rectangle 38"/>
          <p:cNvSpPr>
            <a:spLocks noChangeArrowheads="1"/>
          </p:cNvSpPr>
          <p:nvPr/>
        </p:nvSpPr>
        <p:spPr bwMode="auto">
          <a:xfrm>
            <a:off x="7070354" y="4103769"/>
            <a:ext cx="207595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000CC"/>
              </a:buClr>
              <a:buFont typeface="Wingdings" panose="05000000000000000000" pitchFamily="2" charset="2"/>
              <a:buChar char="l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ja-JP" sz="1400" dirty="0" smtClean="0">
                <a:solidFill>
                  <a:srgbClr val="000000"/>
                </a:solidFill>
              </a:rPr>
              <a:t>Sasaki, Fu, Ando </a:t>
            </a:r>
            <a:r>
              <a:rPr lang="en-US" altLang="ja-JP" sz="1400" i="1" dirty="0" smtClean="0">
                <a:solidFill>
                  <a:srgbClr val="000000"/>
                </a:solidFill>
              </a:rPr>
              <a:t>et </a:t>
            </a:r>
            <a:r>
              <a:rPr lang="en-US" altLang="ja-JP" sz="1400" i="1" dirty="0">
                <a:solidFill>
                  <a:srgbClr val="000000"/>
                </a:solidFill>
              </a:rPr>
              <a:t>al</a:t>
            </a:r>
            <a:r>
              <a:rPr lang="en-US" altLang="ja-JP" sz="1400" dirty="0">
                <a:solidFill>
                  <a:srgbClr val="000000"/>
                </a:solidFill>
              </a:rPr>
              <a:t>., </a:t>
            </a:r>
            <a:endParaRPr lang="en-US" altLang="ja-JP" sz="1400" dirty="0" smtClean="0">
              <a:solidFill>
                <a:srgbClr val="000000"/>
              </a:solidFill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ja-JP" sz="1400" dirty="0" smtClean="0">
                <a:solidFill>
                  <a:srgbClr val="000000"/>
                </a:solidFill>
              </a:rPr>
              <a:t>PRL </a:t>
            </a:r>
            <a:r>
              <a:rPr lang="en-US" altLang="ja-JP" sz="1400" dirty="0">
                <a:solidFill>
                  <a:srgbClr val="000000"/>
                </a:solidFill>
              </a:rPr>
              <a:t>(</a:t>
            </a:r>
            <a:r>
              <a:rPr lang="en-US" altLang="ja-JP" sz="1400" dirty="0" smtClean="0">
                <a:solidFill>
                  <a:srgbClr val="000000"/>
                </a:solidFill>
              </a:rPr>
              <a:t>2012)</a:t>
            </a:r>
            <a:endParaRPr lang="en-US" altLang="ja-JP" sz="1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914164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75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75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07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075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075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1075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75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75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545" grpId="0" animBg="1"/>
      <p:bldP spid="107546" grpId="0"/>
      <p:bldP spid="107547" grpId="0" animBg="1"/>
      <p:bldP spid="3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ChangeArrowheads="1"/>
          </p:cNvSpPr>
          <p:nvPr>
            <p:ph type="title"/>
          </p:nvPr>
        </p:nvSpPr>
        <p:spPr>
          <a:xfrm>
            <a:off x="223838" y="136525"/>
            <a:ext cx="8359775" cy="719138"/>
          </a:xfrm>
        </p:spPr>
        <p:txBody>
          <a:bodyPr/>
          <a:lstStyle/>
          <a:p>
            <a:r>
              <a:rPr lang="en-US" altLang="ja-JP"/>
              <a:t>Possible SC States in Sn</a:t>
            </a:r>
            <a:r>
              <a:rPr lang="en-US" altLang="ja-JP" baseline="-25000"/>
              <a:t>1-x</a:t>
            </a:r>
            <a:r>
              <a:rPr lang="en-US" altLang="ja-JP"/>
              <a:t>In</a:t>
            </a:r>
            <a:r>
              <a:rPr lang="en-US" altLang="ja-JP" baseline="-25000"/>
              <a:t>x</a:t>
            </a:r>
            <a:r>
              <a:rPr lang="en-US" altLang="ja-JP"/>
              <a:t>Te</a:t>
            </a:r>
            <a:endParaRPr lang="en-US" altLang="ja-JP" baseline="-25000"/>
          </a:p>
        </p:txBody>
      </p:sp>
      <p:grpSp>
        <p:nvGrpSpPr>
          <p:cNvPr id="107527" name="Group 7"/>
          <p:cNvGrpSpPr>
            <a:grpSpLocks/>
          </p:cNvGrpSpPr>
          <p:nvPr/>
        </p:nvGrpSpPr>
        <p:grpSpPr bwMode="auto">
          <a:xfrm>
            <a:off x="401638" y="4738688"/>
            <a:ext cx="7986712" cy="1365250"/>
            <a:chOff x="253" y="2985"/>
            <a:chExt cx="5031" cy="860"/>
          </a:xfrm>
        </p:grpSpPr>
        <p:sp>
          <p:nvSpPr>
            <p:cNvPr id="107528" name="Rectangle 8"/>
            <p:cNvSpPr>
              <a:spLocks noChangeArrowheads="1"/>
            </p:cNvSpPr>
            <p:nvPr/>
          </p:nvSpPr>
          <p:spPr bwMode="auto">
            <a:xfrm>
              <a:off x="253" y="2985"/>
              <a:ext cx="2028" cy="4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ja-JP" sz="2000">
                  <a:solidFill>
                    <a:srgbClr val="000000"/>
                  </a:solidFill>
                </a:rPr>
                <a:t>Possible Pairing Symmetry</a:t>
              </a:r>
            </a:p>
            <a:p>
              <a:r>
                <a:rPr lang="en-US" altLang="ja-JP">
                  <a:solidFill>
                    <a:srgbClr val="000000"/>
                  </a:solidFill>
                </a:rPr>
                <a:t>(representations of </a:t>
              </a:r>
              <a:r>
                <a:rPr lang="en-US" altLang="ja-JP" i="1">
                  <a:solidFill>
                    <a:srgbClr val="000000"/>
                  </a:solidFill>
                </a:rPr>
                <a:t>D</a:t>
              </a:r>
              <a:r>
                <a:rPr lang="en-US" altLang="ja-JP" baseline="-25000">
                  <a:solidFill>
                    <a:srgbClr val="000000"/>
                  </a:solidFill>
                </a:rPr>
                <a:t>3d</a:t>
              </a:r>
              <a:r>
                <a:rPr lang="en-US" altLang="ja-JP">
                  <a:solidFill>
                    <a:srgbClr val="000000"/>
                  </a:solidFill>
                </a:rPr>
                <a:t> group)</a:t>
              </a:r>
            </a:p>
          </p:txBody>
        </p:sp>
        <p:sp>
          <p:nvSpPr>
            <p:cNvPr id="107529" name="Rectangle 9"/>
            <p:cNvSpPr>
              <a:spLocks noChangeArrowheads="1"/>
            </p:cNvSpPr>
            <p:nvPr/>
          </p:nvSpPr>
          <p:spPr bwMode="auto">
            <a:xfrm>
              <a:off x="941" y="3527"/>
              <a:ext cx="607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ja-JP" sz="2400">
                  <a:solidFill>
                    <a:srgbClr val="000000"/>
                  </a:solidFill>
                </a:rPr>
                <a:t>Parity</a:t>
              </a:r>
            </a:p>
          </p:txBody>
        </p:sp>
        <p:sp>
          <p:nvSpPr>
            <p:cNvPr id="107530" name="Line 10"/>
            <p:cNvSpPr>
              <a:spLocks noChangeShapeType="1"/>
            </p:cNvSpPr>
            <p:nvPr/>
          </p:nvSpPr>
          <p:spPr bwMode="auto">
            <a:xfrm>
              <a:off x="256" y="3467"/>
              <a:ext cx="502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107531" name="Text Box 11"/>
            <p:cNvSpPr txBox="1">
              <a:spLocks noChangeArrowheads="1"/>
            </p:cNvSpPr>
            <p:nvPr/>
          </p:nvSpPr>
          <p:spPr bwMode="auto">
            <a:xfrm>
              <a:off x="2670" y="3055"/>
              <a:ext cx="38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ja-JP" sz="2400" i="1">
                  <a:solidFill>
                    <a:srgbClr val="000000"/>
                  </a:solidFill>
                </a:rPr>
                <a:t>A</a:t>
              </a:r>
              <a:r>
                <a:rPr lang="en-US" altLang="ja-JP" sz="2400" baseline="-25000">
                  <a:solidFill>
                    <a:srgbClr val="000000"/>
                  </a:solidFill>
                </a:rPr>
                <a:t>1g</a:t>
              </a:r>
            </a:p>
          </p:txBody>
        </p:sp>
        <p:sp>
          <p:nvSpPr>
            <p:cNvPr id="107532" name="Text Box 12"/>
            <p:cNvSpPr txBox="1">
              <a:spLocks noChangeArrowheads="1"/>
            </p:cNvSpPr>
            <p:nvPr/>
          </p:nvSpPr>
          <p:spPr bwMode="auto">
            <a:xfrm>
              <a:off x="3373" y="3051"/>
              <a:ext cx="38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ja-JP" sz="2400" i="1">
                  <a:solidFill>
                    <a:srgbClr val="000000"/>
                  </a:solidFill>
                </a:rPr>
                <a:t>A</a:t>
              </a:r>
              <a:r>
                <a:rPr lang="en-US" altLang="ja-JP" sz="2400" baseline="-25000">
                  <a:solidFill>
                    <a:srgbClr val="000000"/>
                  </a:solidFill>
                </a:rPr>
                <a:t>1u</a:t>
              </a:r>
            </a:p>
          </p:txBody>
        </p:sp>
        <p:sp>
          <p:nvSpPr>
            <p:cNvPr id="107533" name="Text Box 13"/>
            <p:cNvSpPr txBox="1">
              <a:spLocks noChangeArrowheads="1"/>
            </p:cNvSpPr>
            <p:nvPr/>
          </p:nvSpPr>
          <p:spPr bwMode="auto">
            <a:xfrm>
              <a:off x="4052" y="3051"/>
              <a:ext cx="38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ja-JP" sz="2400" i="1">
                  <a:solidFill>
                    <a:srgbClr val="000000"/>
                  </a:solidFill>
                </a:rPr>
                <a:t>A</a:t>
              </a:r>
              <a:r>
                <a:rPr lang="en-US" altLang="ja-JP" sz="2400" baseline="-25000">
                  <a:solidFill>
                    <a:srgbClr val="000000"/>
                  </a:solidFill>
                </a:rPr>
                <a:t>2u</a:t>
              </a:r>
            </a:p>
          </p:txBody>
        </p:sp>
        <p:sp>
          <p:nvSpPr>
            <p:cNvPr id="107534" name="Text Box 14"/>
            <p:cNvSpPr txBox="1">
              <a:spLocks noChangeArrowheads="1"/>
            </p:cNvSpPr>
            <p:nvPr/>
          </p:nvSpPr>
          <p:spPr bwMode="auto">
            <a:xfrm>
              <a:off x="4705" y="3055"/>
              <a:ext cx="315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ja-JP" sz="2400" i="1">
                  <a:solidFill>
                    <a:srgbClr val="000000"/>
                  </a:solidFill>
                </a:rPr>
                <a:t>E</a:t>
              </a:r>
              <a:r>
                <a:rPr lang="en-US" altLang="ja-JP" sz="2400" baseline="-25000">
                  <a:solidFill>
                    <a:srgbClr val="000000"/>
                  </a:solidFill>
                </a:rPr>
                <a:t>u</a:t>
              </a:r>
            </a:p>
          </p:txBody>
        </p:sp>
        <p:sp>
          <p:nvSpPr>
            <p:cNvPr id="107535" name="Text Box 15"/>
            <p:cNvSpPr txBox="1">
              <a:spLocks noChangeArrowheads="1"/>
            </p:cNvSpPr>
            <p:nvPr/>
          </p:nvSpPr>
          <p:spPr bwMode="auto">
            <a:xfrm>
              <a:off x="2597" y="3557"/>
              <a:ext cx="53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ja-JP" sz="2400">
                  <a:solidFill>
                    <a:srgbClr val="000000"/>
                  </a:solidFill>
                </a:rPr>
                <a:t>even</a:t>
              </a:r>
              <a:endParaRPr lang="en-US" altLang="ja-JP" sz="2400" baseline="-25000">
                <a:solidFill>
                  <a:srgbClr val="000000"/>
                </a:solidFill>
              </a:endParaRPr>
            </a:p>
          </p:txBody>
        </p:sp>
        <p:sp>
          <p:nvSpPr>
            <p:cNvPr id="107536" name="Text Box 16"/>
            <p:cNvSpPr txBox="1">
              <a:spLocks noChangeArrowheads="1"/>
            </p:cNvSpPr>
            <p:nvPr/>
          </p:nvSpPr>
          <p:spPr bwMode="auto">
            <a:xfrm>
              <a:off x="3347" y="3547"/>
              <a:ext cx="437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ja-JP" sz="2400">
                  <a:solidFill>
                    <a:srgbClr val="FF0000"/>
                  </a:solidFill>
                </a:rPr>
                <a:t>odd</a:t>
              </a:r>
              <a:endParaRPr lang="en-US" altLang="ja-JP" sz="2400" baseline="-25000">
                <a:solidFill>
                  <a:srgbClr val="FF0000"/>
                </a:solidFill>
              </a:endParaRPr>
            </a:p>
          </p:txBody>
        </p:sp>
        <p:sp>
          <p:nvSpPr>
            <p:cNvPr id="107537" name="Text Box 17"/>
            <p:cNvSpPr txBox="1">
              <a:spLocks noChangeArrowheads="1"/>
            </p:cNvSpPr>
            <p:nvPr/>
          </p:nvSpPr>
          <p:spPr bwMode="auto">
            <a:xfrm>
              <a:off x="4034" y="3547"/>
              <a:ext cx="437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ja-JP" sz="2400">
                  <a:solidFill>
                    <a:srgbClr val="FF0000"/>
                  </a:solidFill>
                </a:rPr>
                <a:t>odd</a:t>
              </a:r>
              <a:endParaRPr lang="en-US" altLang="ja-JP" sz="2400" baseline="-25000">
                <a:solidFill>
                  <a:srgbClr val="FF0000"/>
                </a:solidFill>
              </a:endParaRPr>
            </a:p>
          </p:txBody>
        </p:sp>
        <p:sp>
          <p:nvSpPr>
            <p:cNvPr id="107538" name="Text Box 18"/>
            <p:cNvSpPr txBox="1">
              <a:spLocks noChangeArrowheads="1"/>
            </p:cNvSpPr>
            <p:nvPr/>
          </p:nvSpPr>
          <p:spPr bwMode="auto">
            <a:xfrm>
              <a:off x="4665" y="3548"/>
              <a:ext cx="437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ja-JP" sz="2400">
                  <a:solidFill>
                    <a:srgbClr val="FF0000"/>
                  </a:solidFill>
                </a:rPr>
                <a:t>odd</a:t>
              </a:r>
              <a:endParaRPr lang="en-US" altLang="ja-JP" sz="2400" baseline="-25000">
                <a:solidFill>
                  <a:srgbClr val="FF0000"/>
                </a:solidFill>
              </a:endParaRPr>
            </a:p>
          </p:txBody>
        </p:sp>
      </p:grpSp>
      <p:grpSp>
        <p:nvGrpSpPr>
          <p:cNvPr id="107542" name="Group 22"/>
          <p:cNvGrpSpPr>
            <a:grpSpLocks/>
          </p:cNvGrpSpPr>
          <p:nvPr/>
        </p:nvGrpSpPr>
        <p:grpSpPr bwMode="auto">
          <a:xfrm>
            <a:off x="4157663" y="4848225"/>
            <a:ext cx="787400" cy="1285875"/>
            <a:chOff x="2614" y="3019"/>
            <a:chExt cx="496" cy="810"/>
          </a:xfrm>
        </p:grpSpPr>
        <p:sp>
          <p:nvSpPr>
            <p:cNvPr id="107543" name="Line 23"/>
            <p:cNvSpPr>
              <a:spLocks noChangeShapeType="1"/>
            </p:cNvSpPr>
            <p:nvPr/>
          </p:nvSpPr>
          <p:spPr bwMode="auto">
            <a:xfrm>
              <a:off x="2619" y="3024"/>
              <a:ext cx="491" cy="805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107544" name="Line 24"/>
            <p:cNvSpPr>
              <a:spLocks noChangeShapeType="1"/>
            </p:cNvSpPr>
            <p:nvPr/>
          </p:nvSpPr>
          <p:spPr bwMode="auto">
            <a:xfrm flipH="1">
              <a:off x="2614" y="3019"/>
              <a:ext cx="491" cy="805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</a:endParaRPr>
            </a:p>
          </p:txBody>
        </p:sp>
      </p:grpSp>
      <p:sp>
        <p:nvSpPr>
          <p:cNvPr id="107545" name="AutoShape 25"/>
          <p:cNvSpPr>
            <a:spLocks/>
          </p:cNvSpPr>
          <p:nvPr/>
        </p:nvSpPr>
        <p:spPr bwMode="auto">
          <a:xfrm rot="-5400000">
            <a:off x="6651625" y="4735513"/>
            <a:ext cx="187325" cy="2844800"/>
          </a:xfrm>
          <a:prstGeom prst="leftBrace">
            <a:avLst>
              <a:gd name="adj1" fmla="val 126554"/>
              <a:gd name="adj2" fmla="val 50000"/>
            </a:avLst>
          </a:prstGeom>
          <a:noFill/>
          <a:ln w="190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107546" name="Rectangle 26"/>
          <p:cNvSpPr>
            <a:spLocks noChangeArrowheads="1"/>
          </p:cNvSpPr>
          <p:nvPr/>
        </p:nvSpPr>
        <p:spPr bwMode="auto">
          <a:xfrm>
            <a:off x="5384800" y="6297613"/>
            <a:ext cx="2825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b="1">
                <a:solidFill>
                  <a:srgbClr val="FF0000"/>
                </a:solidFill>
                <a:sym typeface="Symbol" panose="05050102010706020507" pitchFamily="18" charset="2"/>
              </a:rPr>
              <a:t>Topologically non-trivial</a:t>
            </a:r>
          </a:p>
        </p:txBody>
      </p:sp>
      <p:grpSp>
        <p:nvGrpSpPr>
          <p:cNvPr id="107551" name="Group 31"/>
          <p:cNvGrpSpPr>
            <a:grpSpLocks/>
          </p:cNvGrpSpPr>
          <p:nvPr/>
        </p:nvGrpSpPr>
        <p:grpSpPr bwMode="auto">
          <a:xfrm>
            <a:off x="7351713" y="4865688"/>
            <a:ext cx="787400" cy="1285875"/>
            <a:chOff x="2614" y="3019"/>
            <a:chExt cx="496" cy="810"/>
          </a:xfrm>
        </p:grpSpPr>
        <p:sp>
          <p:nvSpPr>
            <p:cNvPr id="107552" name="Line 32"/>
            <p:cNvSpPr>
              <a:spLocks noChangeShapeType="1"/>
            </p:cNvSpPr>
            <p:nvPr/>
          </p:nvSpPr>
          <p:spPr bwMode="auto">
            <a:xfrm>
              <a:off x="2619" y="3024"/>
              <a:ext cx="491" cy="805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107553" name="Line 33"/>
            <p:cNvSpPr>
              <a:spLocks noChangeShapeType="1"/>
            </p:cNvSpPr>
            <p:nvPr/>
          </p:nvSpPr>
          <p:spPr bwMode="auto">
            <a:xfrm flipH="1">
              <a:off x="2614" y="3019"/>
              <a:ext cx="491" cy="805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34" name="グループ化 33"/>
          <p:cNvGrpSpPr/>
          <p:nvPr/>
        </p:nvGrpSpPr>
        <p:grpSpPr>
          <a:xfrm>
            <a:off x="1397958" y="1050759"/>
            <a:ext cx="4877496" cy="3539682"/>
            <a:chOff x="4266504" y="815509"/>
            <a:chExt cx="4877496" cy="3539682"/>
          </a:xfrm>
        </p:grpSpPr>
        <p:sp>
          <p:nvSpPr>
            <p:cNvPr id="35" name="テキスト ボックス 34"/>
            <p:cNvSpPr txBox="1"/>
            <p:nvPr/>
          </p:nvSpPr>
          <p:spPr>
            <a:xfrm>
              <a:off x="4266504" y="815509"/>
              <a:ext cx="181331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b="1" dirty="0">
                  <a:solidFill>
                    <a:srgbClr val="0000FF"/>
                  </a:solidFill>
                  <a:cs typeface="Arial" pitchFamily="34" charset="0"/>
                </a:rPr>
                <a:t>R</a:t>
              </a:r>
              <a:r>
                <a:rPr lang="en-US" altLang="ja-JP" b="1" dirty="0" smtClean="0">
                  <a:solidFill>
                    <a:srgbClr val="0000FF"/>
                  </a:solidFill>
                  <a:cs typeface="Arial" pitchFamily="34" charset="0"/>
                </a:rPr>
                <a:t>hombohedral</a:t>
              </a:r>
              <a:endParaRPr lang="ja-JP" altLang="en-US" b="1" dirty="0">
                <a:solidFill>
                  <a:srgbClr val="0000FF"/>
                </a:solidFill>
                <a:cs typeface="Arial" pitchFamily="34" charset="0"/>
              </a:endParaRPr>
            </a:p>
          </p:txBody>
        </p:sp>
        <p:sp>
          <p:nvSpPr>
            <p:cNvPr id="36" name="テキスト ボックス 35"/>
            <p:cNvSpPr txBox="1"/>
            <p:nvPr/>
          </p:nvSpPr>
          <p:spPr>
            <a:xfrm>
              <a:off x="6053207" y="815509"/>
              <a:ext cx="8258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b="1" dirty="0">
                  <a:solidFill>
                    <a:srgbClr val="FF0000"/>
                  </a:solidFill>
                  <a:cs typeface="Arial" pitchFamily="34" charset="0"/>
                </a:rPr>
                <a:t>C</a:t>
              </a:r>
              <a:r>
                <a:rPr lang="en-US" altLang="ja-JP" b="1" dirty="0" smtClean="0">
                  <a:solidFill>
                    <a:srgbClr val="FF0000"/>
                  </a:solidFill>
                  <a:cs typeface="Arial" pitchFamily="34" charset="0"/>
                </a:rPr>
                <a:t>ubic</a:t>
              </a:r>
              <a:endParaRPr lang="ja-JP" altLang="en-US" b="1" dirty="0">
                <a:solidFill>
                  <a:srgbClr val="FF0000"/>
                </a:solidFill>
                <a:cs typeface="Arial" pitchFamily="34" charset="0"/>
              </a:endParaRPr>
            </a:p>
          </p:txBody>
        </p:sp>
        <p:cxnSp>
          <p:nvCxnSpPr>
            <p:cNvPr id="37" name="直線矢印コネクタ 36"/>
            <p:cNvCxnSpPr/>
            <p:nvPr/>
          </p:nvCxnSpPr>
          <p:spPr>
            <a:xfrm>
              <a:off x="6100342" y="1157409"/>
              <a:ext cx="825867" cy="0"/>
            </a:xfrm>
            <a:prstGeom prst="straightConnector1">
              <a:avLst/>
            </a:prstGeom>
            <a:ln w="158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直線矢印コネクタ 37"/>
            <p:cNvCxnSpPr/>
            <p:nvPr/>
          </p:nvCxnSpPr>
          <p:spPr>
            <a:xfrm flipH="1">
              <a:off x="4920791" y="1157409"/>
              <a:ext cx="1030292" cy="0"/>
            </a:xfrm>
            <a:prstGeom prst="straightConnector1">
              <a:avLst/>
            </a:prstGeom>
            <a:ln w="15875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9" name="図 3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283857" y="1230925"/>
              <a:ext cx="4402943" cy="3124266"/>
            </a:xfrm>
            <a:prstGeom prst="rect">
              <a:avLst/>
            </a:prstGeom>
          </p:spPr>
        </p:pic>
        <p:cxnSp>
          <p:nvCxnSpPr>
            <p:cNvPr id="40" name="直線コネクタ 39"/>
            <p:cNvCxnSpPr/>
            <p:nvPr/>
          </p:nvCxnSpPr>
          <p:spPr>
            <a:xfrm>
              <a:off x="6034353" y="1091494"/>
              <a:ext cx="0" cy="631798"/>
            </a:xfrm>
            <a:prstGeom prst="line">
              <a:avLst/>
            </a:prstGeom>
            <a:ln w="19050">
              <a:solidFill>
                <a:srgbClr val="0066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Rectangle 38"/>
            <p:cNvSpPr>
              <a:spLocks noChangeArrowheads="1"/>
            </p:cNvSpPr>
            <p:nvPr/>
          </p:nvSpPr>
          <p:spPr bwMode="auto">
            <a:xfrm>
              <a:off x="7406280" y="952957"/>
              <a:ext cx="1737720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0000CC"/>
                </a:buClr>
                <a:buFont typeface="Wingdings" panose="05000000000000000000" pitchFamily="2" charset="2"/>
                <a:buChar char="l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en-US" altLang="ja-JP" sz="1400" dirty="0" smtClean="0">
                  <a:solidFill>
                    <a:srgbClr val="000000"/>
                  </a:solidFill>
                </a:rPr>
                <a:t>Novak, Ando </a:t>
              </a:r>
              <a:r>
                <a:rPr lang="en-US" altLang="ja-JP" sz="1400" i="1" dirty="0" smtClean="0">
                  <a:solidFill>
                    <a:srgbClr val="000000"/>
                  </a:solidFill>
                </a:rPr>
                <a:t>et </a:t>
              </a:r>
              <a:r>
                <a:rPr lang="en-US" altLang="ja-JP" sz="1400" i="1" dirty="0">
                  <a:solidFill>
                    <a:srgbClr val="000000"/>
                  </a:solidFill>
                </a:rPr>
                <a:t>al</a:t>
              </a:r>
              <a:r>
                <a:rPr lang="en-US" altLang="ja-JP" sz="1400" dirty="0">
                  <a:solidFill>
                    <a:srgbClr val="000000"/>
                  </a:solidFill>
                </a:rPr>
                <a:t>., </a:t>
              </a:r>
              <a:endParaRPr lang="en-US" altLang="ja-JP" sz="1400" dirty="0" smtClean="0">
                <a:solidFill>
                  <a:srgbClr val="000000"/>
                </a:solidFill>
              </a:endParaRPr>
            </a:p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en-US" altLang="ja-JP" sz="1400" dirty="0" smtClean="0">
                  <a:solidFill>
                    <a:srgbClr val="000000"/>
                  </a:solidFill>
                </a:rPr>
                <a:t>PRB </a:t>
              </a:r>
              <a:r>
                <a:rPr lang="en-US" altLang="ja-JP" sz="1400" dirty="0">
                  <a:solidFill>
                    <a:srgbClr val="000000"/>
                  </a:solidFill>
                </a:rPr>
                <a:t>(</a:t>
              </a:r>
              <a:r>
                <a:rPr lang="en-US" altLang="ja-JP" sz="1400" dirty="0" smtClean="0">
                  <a:solidFill>
                    <a:srgbClr val="000000"/>
                  </a:solidFill>
                </a:rPr>
                <a:t>2013)</a:t>
              </a:r>
              <a:endParaRPr lang="en-US" altLang="ja-JP" sz="1400" dirty="0">
                <a:solidFill>
                  <a:srgbClr val="000000"/>
                </a:solidFill>
              </a:endParaRPr>
            </a:p>
          </p:txBody>
        </p:sp>
      </p:grpSp>
      <p:sp>
        <p:nvSpPr>
          <p:cNvPr id="43" name="円/楕円 42"/>
          <p:cNvSpPr/>
          <p:nvPr/>
        </p:nvSpPr>
        <p:spPr>
          <a:xfrm>
            <a:off x="3032152" y="3191774"/>
            <a:ext cx="749916" cy="408043"/>
          </a:xfrm>
          <a:prstGeom prst="ellipse">
            <a:avLst/>
          </a:prstGeom>
          <a:noFill/>
          <a:ln w="5715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42" name="Group 19"/>
          <p:cNvGrpSpPr>
            <a:grpSpLocks/>
          </p:cNvGrpSpPr>
          <p:nvPr/>
        </p:nvGrpSpPr>
        <p:grpSpPr bwMode="auto">
          <a:xfrm>
            <a:off x="6796088" y="2206068"/>
            <a:ext cx="2163762" cy="1898650"/>
            <a:chOff x="2190" y="460"/>
            <a:chExt cx="2032" cy="1857"/>
          </a:xfrm>
        </p:grpSpPr>
        <p:pic>
          <p:nvPicPr>
            <p:cNvPr id="44" name="Picture 20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90" y="460"/>
              <a:ext cx="2004" cy="18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5" name="Rectangle 21"/>
            <p:cNvSpPr>
              <a:spLocks noChangeArrowheads="1"/>
            </p:cNvSpPr>
            <p:nvPr/>
          </p:nvSpPr>
          <p:spPr bwMode="auto">
            <a:xfrm>
              <a:off x="4166" y="960"/>
              <a:ext cx="56" cy="65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</p:grpSp>
      <p:sp>
        <p:nvSpPr>
          <p:cNvPr id="46" name="Rectangle 27"/>
          <p:cNvSpPr>
            <a:spLocks noChangeArrowheads="1"/>
          </p:cNvSpPr>
          <p:nvPr/>
        </p:nvSpPr>
        <p:spPr bwMode="auto">
          <a:xfrm rot="-595543">
            <a:off x="6727825" y="1647876"/>
            <a:ext cx="2262188" cy="425450"/>
          </a:xfrm>
          <a:prstGeom prst="rect">
            <a:avLst/>
          </a:prstGeom>
          <a:solidFill>
            <a:srgbClr val="FFFFCC"/>
          </a:solidFill>
          <a:ln w="28575" algn="ctr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ja-JP" sz="2000" b="1" dirty="0">
                <a:solidFill>
                  <a:srgbClr val="FF0000"/>
                </a:solidFill>
              </a:rPr>
              <a:t>Topological SC?</a:t>
            </a:r>
          </a:p>
        </p:txBody>
      </p:sp>
      <p:sp>
        <p:nvSpPr>
          <p:cNvPr id="47" name="Rectangle 38"/>
          <p:cNvSpPr>
            <a:spLocks noChangeArrowheads="1"/>
          </p:cNvSpPr>
          <p:nvPr/>
        </p:nvSpPr>
        <p:spPr bwMode="auto">
          <a:xfrm>
            <a:off x="7070354" y="4103769"/>
            <a:ext cx="207595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000CC"/>
              </a:buClr>
              <a:buFont typeface="Wingdings" panose="05000000000000000000" pitchFamily="2" charset="2"/>
              <a:buChar char="l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ja-JP" sz="1400" dirty="0" smtClean="0">
                <a:solidFill>
                  <a:srgbClr val="000000"/>
                </a:solidFill>
              </a:rPr>
              <a:t>Sasaki, Fu, Ando </a:t>
            </a:r>
            <a:r>
              <a:rPr lang="en-US" altLang="ja-JP" sz="1400" i="1" dirty="0" smtClean="0">
                <a:solidFill>
                  <a:srgbClr val="000000"/>
                </a:solidFill>
              </a:rPr>
              <a:t>et </a:t>
            </a:r>
            <a:r>
              <a:rPr lang="en-US" altLang="ja-JP" sz="1400" i="1" dirty="0">
                <a:solidFill>
                  <a:srgbClr val="000000"/>
                </a:solidFill>
              </a:rPr>
              <a:t>al</a:t>
            </a:r>
            <a:r>
              <a:rPr lang="en-US" altLang="ja-JP" sz="1400" dirty="0">
                <a:solidFill>
                  <a:srgbClr val="000000"/>
                </a:solidFill>
              </a:rPr>
              <a:t>., </a:t>
            </a:r>
            <a:endParaRPr lang="en-US" altLang="ja-JP" sz="1400" dirty="0" smtClean="0">
              <a:solidFill>
                <a:srgbClr val="000000"/>
              </a:solidFill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ja-JP" sz="1400" dirty="0" smtClean="0">
                <a:solidFill>
                  <a:srgbClr val="000000"/>
                </a:solidFill>
              </a:rPr>
              <a:t>PRL </a:t>
            </a:r>
            <a:r>
              <a:rPr lang="en-US" altLang="ja-JP" sz="1400" dirty="0">
                <a:solidFill>
                  <a:srgbClr val="000000"/>
                </a:solidFill>
              </a:rPr>
              <a:t>(</a:t>
            </a:r>
            <a:r>
              <a:rPr lang="en-US" altLang="ja-JP" sz="1400" dirty="0" smtClean="0">
                <a:solidFill>
                  <a:srgbClr val="000000"/>
                </a:solidFill>
              </a:rPr>
              <a:t>2012)</a:t>
            </a:r>
            <a:endParaRPr lang="en-US" altLang="ja-JP" sz="1400" dirty="0">
              <a:solidFill>
                <a:srgbClr val="000000"/>
              </a:solidFill>
            </a:endParaRPr>
          </a:p>
        </p:txBody>
      </p:sp>
      <p:grpSp>
        <p:nvGrpSpPr>
          <p:cNvPr id="4" name="グループ化 3"/>
          <p:cNvGrpSpPr/>
          <p:nvPr/>
        </p:nvGrpSpPr>
        <p:grpSpPr>
          <a:xfrm>
            <a:off x="139001" y="2416380"/>
            <a:ext cx="3012325" cy="3835196"/>
            <a:chOff x="139001" y="2416380"/>
            <a:chExt cx="3012325" cy="3835196"/>
          </a:xfrm>
        </p:grpSpPr>
        <p:pic>
          <p:nvPicPr>
            <p:cNvPr id="2" name="図 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9001" y="3511296"/>
              <a:ext cx="2692169" cy="2740280"/>
            </a:xfrm>
            <a:prstGeom prst="rect">
              <a:avLst/>
            </a:prstGeom>
          </p:spPr>
        </p:pic>
        <p:sp>
          <p:nvSpPr>
            <p:cNvPr id="3" name="星 5 2"/>
            <p:cNvSpPr/>
            <p:nvPr/>
          </p:nvSpPr>
          <p:spPr>
            <a:xfrm>
              <a:off x="2925090" y="2416380"/>
              <a:ext cx="226236" cy="226236"/>
            </a:xfrm>
            <a:prstGeom prst="star5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86190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1266" name="Rectangle 2"/>
          <p:cNvSpPr>
            <a:spLocks noChangeArrowheads="1"/>
          </p:cNvSpPr>
          <p:nvPr/>
        </p:nvSpPr>
        <p:spPr bwMode="auto">
          <a:xfrm>
            <a:off x="6553200" y="2419350"/>
            <a:ext cx="3698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ja-JP" sz="2400" b="1">
                <a:solidFill>
                  <a:srgbClr val="000000"/>
                </a:solidFill>
              </a:rPr>
              <a:t>Z</a:t>
            </a:r>
            <a:endParaRPr lang="en-US" altLang="ja-JP" sz="2400" b="1" baseline="-25000">
              <a:solidFill>
                <a:srgbClr val="000000"/>
              </a:solidFill>
            </a:endParaRPr>
          </a:p>
        </p:txBody>
      </p:sp>
      <p:sp>
        <p:nvSpPr>
          <p:cNvPr id="193126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Possible Topological Superconductors</a:t>
            </a:r>
          </a:p>
        </p:txBody>
      </p:sp>
      <p:sp>
        <p:nvSpPr>
          <p:cNvPr id="1931268" name="Text Box 4"/>
          <p:cNvSpPr txBox="1">
            <a:spLocks noChangeArrowheads="1"/>
          </p:cNvSpPr>
          <p:nvPr/>
        </p:nvSpPr>
        <p:spPr bwMode="auto">
          <a:xfrm>
            <a:off x="406400" y="3014663"/>
            <a:ext cx="42005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2400">
                <a:solidFill>
                  <a:srgbClr val="000000"/>
                </a:solidFill>
              </a:rPr>
              <a:t>Time-Reversal Invariant (TRI)</a:t>
            </a:r>
          </a:p>
        </p:txBody>
      </p:sp>
      <p:sp>
        <p:nvSpPr>
          <p:cNvPr id="1931269" name="Text Box 5"/>
          <p:cNvSpPr txBox="1">
            <a:spLocks noChangeArrowheads="1"/>
          </p:cNvSpPr>
          <p:nvPr/>
        </p:nvSpPr>
        <p:spPr bwMode="auto">
          <a:xfrm>
            <a:off x="417513" y="2419350"/>
            <a:ext cx="41163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2400">
                <a:solidFill>
                  <a:srgbClr val="000000"/>
                </a:solidFill>
              </a:rPr>
              <a:t>Time-Reversal Broken (TRB)</a:t>
            </a:r>
          </a:p>
        </p:txBody>
      </p:sp>
      <p:sp>
        <p:nvSpPr>
          <p:cNvPr id="1931270" name="Rectangle 6"/>
          <p:cNvSpPr>
            <a:spLocks noChangeArrowheads="1"/>
          </p:cNvSpPr>
          <p:nvPr/>
        </p:nvSpPr>
        <p:spPr bwMode="auto">
          <a:xfrm>
            <a:off x="5086350" y="1858963"/>
            <a:ext cx="5746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ja-JP" sz="2400">
                <a:solidFill>
                  <a:srgbClr val="000000"/>
                </a:solidFill>
              </a:rPr>
              <a:t>1D</a:t>
            </a:r>
          </a:p>
        </p:txBody>
      </p:sp>
      <p:sp>
        <p:nvSpPr>
          <p:cNvPr id="1931271" name="Rectangle 7"/>
          <p:cNvSpPr>
            <a:spLocks noChangeArrowheads="1"/>
          </p:cNvSpPr>
          <p:nvPr/>
        </p:nvSpPr>
        <p:spPr bwMode="auto">
          <a:xfrm>
            <a:off x="6418263" y="1860550"/>
            <a:ext cx="5746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ja-JP" sz="2400">
                <a:solidFill>
                  <a:srgbClr val="000000"/>
                </a:solidFill>
              </a:rPr>
              <a:t>2D</a:t>
            </a:r>
          </a:p>
        </p:txBody>
      </p:sp>
      <p:sp>
        <p:nvSpPr>
          <p:cNvPr id="1931272" name="Rectangle 8"/>
          <p:cNvSpPr>
            <a:spLocks noChangeArrowheads="1"/>
          </p:cNvSpPr>
          <p:nvPr/>
        </p:nvSpPr>
        <p:spPr bwMode="auto">
          <a:xfrm>
            <a:off x="7731125" y="1844675"/>
            <a:ext cx="5746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ja-JP" sz="2400">
                <a:solidFill>
                  <a:srgbClr val="000000"/>
                </a:solidFill>
              </a:rPr>
              <a:t>3D</a:t>
            </a:r>
          </a:p>
        </p:txBody>
      </p:sp>
      <p:sp>
        <p:nvSpPr>
          <p:cNvPr id="1931273" name="Rectangle 9"/>
          <p:cNvSpPr>
            <a:spLocks noChangeArrowheads="1"/>
          </p:cNvSpPr>
          <p:nvPr/>
        </p:nvSpPr>
        <p:spPr bwMode="auto">
          <a:xfrm>
            <a:off x="5159375" y="2425700"/>
            <a:ext cx="482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ja-JP" sz="2400" b="1">
                <a:solidFill>
                  <a:srgbClr val="000000"/>
                </a:solidFill>
              </a:rPr>
              <a:t>Z</a:t>
            </a:r>
            <a:r>
              <a:rPr lang="en-US" altLang="ja-JP" sz="2400" b="1" baseline="-25000">
                <a:solidFill>
                  <a:srgbClr val="000000"/>
                </a:solidFill>
              </a:rPr>
              <a:t>2</a:t>
            </a:r>
          </a:p>
        </p:txBody>
      </p:sp>
      <p:sp>
        <p:nvSpPr>
          <p:cNvPr id="1931274" name="Rectangle 10"/>
          <p:cNvSpPr>
            <a:spLocks noChangeArrowheads="1"/>
          </p:cNvSpPr>
          <p:nvPr/>
        </p:nvSpPr>
        <p:spPr bwMode="auto">
          <a:xfrm>
            <a:off x="5168900" y="3016250"/>
            <a:ext cx="482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ja-JP" sz="2400" b="1">
                <a:solidFill>
                  <a:srgbClr val="000000"/>
                </a:solidFill>
              </a:rPr>
              <a:t>Z</a:t>
            </a:r>
            <a:r>
              <a:rPr lang="en-US" altLang="ja-JP" sz="2400" b="1" baseline="-25000">
                <a:solidFill>
                  <a:srgbClr val="000000"/>
                </a:solidFill>
              </a:rPr>
              <a:t>2</a:t>
            </a:r>
          </a:p>
        </p:txBody>
      </p:sp>
      <p:sp>
        <p:nvSpPr>
          <p:cNvPr id="1931275" name="Rectangle 11"/>
          <p:cNvSpPr>
            <a:spLocks noChangeArrowheads="1"/>
          </p:cNvSpPr>
          <p:nvPr/>
        </p:nvSpPr>
        <p:spPr bwMode="auto">
          <a:xfrm>
            <a:off x="6551613" y="3008313"/>
            <a:ext cx="482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ja-JP" sz="2400" b="1">
                <a:solidFill>
                  <a:srgbClr val="000000"/>
                </a:solidFill>
              </a:rPr>
              <a:t>Z</a:t>
            </a:r>
            <a:r>
              <a:rPr lang="en-US" altLang="ja-JP" sz="2400" b="1" baseline="-25000">
                <a:solidFill>
                  <a:srgbClr val="000000"/>
                </a:solidFill>
              </a:rPr>
              <a:t>2</a:t>
            </a:r>
          </a:p>
        </p:txBody>
      </p:sp>
      <p:sp>
        <p:nvSpPr>
          <p:cNvPr id="1931276" name="Rectangle 12"/>
          <p:cNvSpPr>
            <a:spLocks noChangeArrowheads="1"/>
          </p:cNvSpPr>
          <p:nvPr/>
        </p:nvSpPr>
        <p:spPr bwMode="auto">
          <a:xfrm>
            <a:off x="7953375" y="2990850"/>
            <a:ext cx="3698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ja-JP" sz="2400" b="1">
                <a:solidFill>
                  <a:srgbClr val="000000"/>
                </a:solidFill>
              </a:rPr>
              <a:t>Z</a:t>
            </a:r>
            <a:endParaRPr lang="en-US" altLang="ja-JP" sz="2400" b="1" baseline="-25000">
              <a:solidFill>
                <a:srgbClr val="000000"/>
              </a:solidFill>
            </a:endParaRPr>
          </a:p>
        </p:txBody>
      </p:sp>
      <p:sp>
        <p:nvSpPr>
          <p:cNvPr id="1931277" name="Rectangle 13"/>
          <p:cNvSpPr>
            <a:spLocks noChangeArrowheads="1"/>
          </p:cNvSpPr>
          <p:nvPr/>
        </p:nvSpPr>
        <p:spPr bwMode="auto">
          <a:xfrm>
            <a:off x="7935913" y="2376488"/>
            <a:ext cx="2857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ja-JP" sz="2400" b="1">
                <a:solidFill>
                  <a:srgbClr val="000000"/>
                </a:solidFill>
              </a:rPr>
              <a:t>-</a:t>
            </a:r>
            <a:endParaRPr lang="en-US" altLang="ja-JP" sz="2400" b="1" baseline="-25000">
              <a:solidFill>
                <a:srgbClr val="000000"/>
              </a:solidFill>
            </a:endParaRPr>
          </a:p>
        </p:txBody>
      </p:sp>
      <p:sp>
        <p:nvSpPr>
          <p:cNvPr id="1931278" name="Rectangle 14"/>
          <p:cNvSpPr>
            <a:spLocks noChangeArrowheads="1"/>
          </p:cNvSpPr>
          <p:nvPr/>
        </p:nvSpPr>
        <p:spPr bwMode="auto">
          <a:xfrm>
            <a:off x="849313" y="1600200"/>
            <a:ext cx="367030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1600">
                <a:solidFill>
                  <a:srgbClr val="000000"/>
                </a:solidFill>
              </a:rPr>
              <a:t>Schnyder-Ryu-Furusaki-Ludwig (2008)</a:t>
            </a:r>
          </a:p>
          <a:p>
            <a:r>
              <a:rPr lang="en-US" altLang="ja-JP" sz="1600">
                <a:solidFill>
                  <a:srgbClr val="000000"/>
                </a:solidFill>
              </a:rPr>
              <a:t>Kitaev (2009)</a:t>
            </a:r>
          </a:p>
        </p:txBody>
      </p:sp>
      <p:sp>
        <p:nvSpPr>
          <p:cNvPr id="1931279" name="Rectangle 15"/>
          <p:cNvSpPr>
            <a:spLocks noChangeArrowheads="1"/>
          </p:cNvSpPr>
          <p:nvPr/>
        </p:nvSpPr>
        <p:spPr bwMode="auto">
          <a:xfrm>
            <a:off x="360363" y="1103313"/>
            <a:ext cx="8318500" cy="658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rgbClr val="0000CC"/>
              </a:buClr>
              <a:buFont typeface="Wingdings" panose="05000000000000000000" pitchFamily="2" charset="2"/>
              <a:buChar char="l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r>
              <a:rPr lang="en-US" altLang="ja-JP">
                <a:solidFill>
                  <a:srgbClr val="000000"/>
                </a:solidFill>
              </a:rPr>
              <a:t>“Periodic Table” of topological invariant</a:t>
            </a:r>
          </a:p>
        </p:txBody>
      </p:sp>
      <p:grpSp>
        <p:nvGrpSpPr>
          <p:cNvPr id="1931308" name="Group 44"/>
          <p:cNvGrpSpPr>
            <a:grpSpLocks/>
          </p:cNvGrpSpPr>
          <p:nvPr/>
        </p:nvGrpSpPr>
        <p:grpSpPr bwMode="auto">
          <a:xfrm>
            <a:off x="6913563" y="1173163"/>
            <a:ext cx="2138362" cy="1365250"/>
            <a:chOff x="4355" y="739"/>
            <a:chExt cx="1347" cy="860"/>
          </a:xfrm>
        </p:grpSpPr>
        <p:sp>
          <p:nvSpPr>
            <p:cNvPr id="1931309" name="Line 45"/>
            <p:cNvSpPr>
              <a:spLocks noChangeShapeType="1"/>
            </p:cNvSpPr>
            <p:nvPr/>
          </p:nvSpPr>
          <p:spPr bwMode="auto">
            <a:xfrm flipH="1">
              <a:off x="4355" y="1087"/>
              <a:ext cx="288" cy="512"/>
            </a:xfrm>
            <a:prstGeom prst="line">
              <a:avLst/>
            </a:prstGeom>
            <a:noFill/>
            <a:ln w="9525">
              <a:solidFill>
                <a:srgbClr val="0066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 b="1">
                <a:solidFill>
                  <a:srgbClr val="000000"/>
                </a:solidFill>
              </a:endParaRPr>
            </a:p>
          </p:txBody>
        </p:sp>
        <p:sp>
          <p:nvSpPr>
            <p:cNvPr id="1931310" name="Rectangle 46"/>
            <p:cNvSpPr>
              <a:spLocks noChangeArrowheads="1"/>
            </p:cNvSpPr>
            <p:nvPr/>
          </p:nvSpPr>
          <p:spPr bwMode="auto">
            <a:xfrm>
              <a:off x="4554" y="893"/>
              <a:ext cx="99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altLang="ja-JP">
                  <a:solidFill>
                    <a:srgbClr val="006600"/>
                  </a:solidFill>
                </a:rPr>
                <a:t>Chiral p-wave</a:t>
              </a:r>
            </a:p>
          </p:txBody>
        </p:sp>
        <p:sp>
          <p:nvSpPr>
            <p:cNvPr id="1931311" name="Rectangle 47"/>
            <p:cNvSpPr>
              <a:spLocks noChangeArrowheads="1"/>
            </p:cNvSpPr>
            <p:nvPr/>
          </p:nvSpPr>
          <p:spPr bwMode="auto">
            <a:xfrm>
              <a:off x="4554" y="739"/>
              <a:ext cx="114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altLang="ja-JP">
                  <a:solidFill>
                    <a:srgbClr val="006600"/>
                  </a:solidFill>
                </a:rPr>
                <a:t>SC in TI surface</a:t>
              </a:r>
            </a:p>
          </p:txBody>
        </p:sp>
      </p:grpSp>
      <p:sp>
        <p:nvSpPr>
          <p:cNvPr id="1931312" name="Oval 48"/>
          <p:cNvSpPr>
            <a:spLocks noChangeArrowheads="1"/>
          </p:cNvSpPr>
          <p:nvPr/>
        </p:nvSpPr>
        <p:spPr bwMode="auto">
          <a:xfrm>
            <a:off x="6507163" y="2432050"/>
            <a:ext cx="449262" cy="449263"/>
          </a:xfrm>
          <a:prstGeom prst="ellipse">
            <a:avLst/>
          </a:prstGeom>
          <a:noFill/>
          <a:ln w="28575" algn="ctr">
            <a:solidFill>
              <a:srgbClr val="FF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 b="1">
              <a:solidFill>
                <a:srgbClr val="000000"/>
              </a:solidFill>
            </a:endParaRPr>
          </a:p>
        </p:txBody>
      </p:sp>
      <p:grpSp>
        <p:nvGrpSpPr>
          <p:cNvPr id="4" name="グループ化 3"/>
          <p:cNvGrpSpPr/>
          <p:nvPr/>
        </p:nvGrpSpPr>
        <p:grpSpPr>
          <a:xfrm>
            <a:off x="747346" y="2734407"/>
            <a:ext cx="7561629" cy="3780694"/>
            <a:chOff x="747346" y="2734407"/>
            <a:chExt cx="7561629" cy="3780694"/>
          </a:xfrm>
        </p:grpSpPr>
        <p:sp>
          <p:nvSpPr>
            <p:cNvPr id="56" name="AutoShape 29"/>
            <p:cNvSpPr>
              <a:spLocks noChangeArrowheads="1"/>
            </p:cNvSpPr>
            <p:nvPr/>
          </p:nvSpPr>
          <p:spPr bwMode="auto">
            <a:xfrm>
              <a:off x="747346" y="3678239"/>
              <a:ext cx="7561629" cy="2836862"/>
            </a:xfrm>
            <a:prstGeom prst="roundRect">
              <a:avLst>
                <a:gd name="adj" fmla="val 16667"/>
              </a:avLst>
            </a:prstGeom>
            <a:noFill/>
            <a:ln w="28575" algn="ctr">
              <a:solidFill>
                <a:srgbClr val="FF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 b="1">
                <a:solidFill>
                  <a:srgbClr val="000000"/>
                </a:solidFill>
              </a:endParaRPr>
            </a:p>
          </p:txBody>
        </p:sp>
        <p:sp>
          <p:nvSpPr>
            <p:cNvPr id="57" name="Freeform 35"/>
            <p:cNvSpPr>
              <a:spLocks/>
            </p:cNvSpPr>
            <p:nvPr/>
          </p:nvSpPr>
          <p:spPr bwMode="auto">
            <a:xfrm>
              <a:off x="5680074" y="2734407"/>
              <a:ext cx="891413" cy="954447"/>
            </a:xfrm>
            <a:custGeom>
              <a:avLst/>
              <a:gdLst>
                <a:gd name="T0" fmla="*/ 577 w 603"/>
                <a:gd name="T1" fmla="*/ 0 h 176"/>
                <a:gd name="T2" fmla="*/ 0 w 603"/>
                <a:gd name="T3" fmla="*/ 176 h 176"/>
                <a:gd name="T4" fmla="*/ 539 w 603"/>
                <a:gd name="T5" fmla="*/ 171 h 176"/>
                <a:gd name="T6" fmla="*/ 603 w 603"/>
                <a:gd name="T7" fmla="*/ 32 h 176"/>
                <a:gd name="T8" fmla="*/ 577 w 603"/>
                <a:gd name="T9" fmla="*/ 0 h 176"/>
                <a:gd name="connsiteX0" fmla="*/ 9569 w 10202"/>
                <a:gd name="connsiteY0" fmla="*/ 0 h 10000"/>
                <a:gd name="connsiteX1" fmla="*/ 0 w 10202"/>
                <a:gd name="connsiteY1" fmla="*/ 10000 h 10000"/>
                <a:gd name="connsiteX2" fmla="*/ 8939 w 10202"/>
                <a:gd name="connsiteY2" fmla="*/ 9716 h 10000"/>
                <a:gd name="connsiteX3" fmla="*/ 10202 w 10202"/>
                <a:gd name="connsiteY3" fmla="*/ 985 h 10000"/>
                <a:gd name="connsiteX4" fmla="*/ 9569 w 10202"/>
                <a:gd name="connsiteY4" fmla="*/ 0 h 10000"/>
                <a:gd name="connsiteX0" fmla="*/ 9569 w 10000"/>
                <a:gd name="connsiteY0" fmla="*/ 0 h 10000"/>
                <a:gd name="connsiteX1" fmla="*/ 0 w 10000"/>
                <a:gd name="connsiteY1" fmla="*/ 10000 h 10000"/>
                <a:gd name="connsiteX2" fmla="*/ 8939 w 10000"/>
                <a:gd name="connsiteY2" fmla="*/ 9716 h 10000"/>
                <a:gd name="connsiteX3" fmla="*/ 10000 w 10000"/>
                <a:gd name="connsiteY3" fmla="*/ 800 h 10000"/>
                <a:gd name="connsiteX4" fmla="*/ 9569 w 10000"/>
                <a:gd name="connsiteY4" fmla="*/ 0 h 10000"/>
                <a:gd name="connsiteX0" fmla="*/ 9569 w 10000"/>
                <a:gd name="connsiteY0" fmla="*/ 0 h 9910"/>
                <a:gd name="connsiteX1" fmla="*/ 0 w 10000"/>
                <a:gd name="connsiteY1" fmla="*/ 9910 h 9910"/>
                <a:gd name="connsiteX2" fmla="*/ 8939 w 10000"/>
                <a:gd name="connsiteY2" fmla="*/ 9716 h 9910"/>
                <a:gd name="connsiteX3" fmla="*/ 10000 w 10000"/>
                <a:gd name="connsiteY3" fmla="*/ 800 h 9910"/>
                <a:gd name="connsiteX4" fmla="*/ 9569 w 10000"/>
                <a:gd name="connsiteY4" fmla="*/ 0 h 9910"/>
                <a:gd name="connsiteX0" fmla="*/ 9569 w 10000"/>
                <a:gd name="connsiteY0" fmla="*/ 0 h 9909"/>
                <a:gd name="connsiteX1" fmla="*/ 0 w 10000"/>
                <a:gd name="connsiteY1" fmla="*/ 9909 h 9909"/>
                <a:gd name="connsiteX2" fmla="*/ 8939 w 10000"/>
                <a:gd name="connsiteY2" fmla="*/ 9804 h 9909"/>
                <a:gd name="connsiteX3" fmla="*/ 10000 w 10000"/>
                <a:gd name="connsiteY3" fmla="*/ 807 h 9909"/>
                <a:gd name="connsiteX4" fmla="*/ 9569 w 10000"/>
                <a:gd name="connsiteY4" fmla="*/ 0 h 9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00" h="9909">
                  <a:moveTo>
                    <a:pt x="9569" y="0"/>
                  </a:moveTo>
                  <a:lnTo>
                    <a:pt x="0" y="9909"/>
                  </a:lnTo>
                  <a:lnTo>
                    <a:pt x="8939" y="9804"/>
                  </a:lnTo>
                  <a:lnTo>
                    <a:pt x="10000" y="807"/>
                  </a:lnTo>
                  <a:lnTo>
                    <a:pt x="9569" y="0"/>
                  </a:lnTo>
                  <a:close/>
                </a:path>
              </a:pathLst>
            </a:custGeom>
            <a:solidFill>
              <a:srgbClr val="FF00FF">
                <a:alpha val="29804"/>
              </a:srgbClr>
            </a:solidFill>
            <a:ln>
              <a:noFill/>
            </a:ln>
            <a:effectLst/>
          </p:spPr>
          <p:txBody>
            <a:bodyPr/>
            <a:lstStyle/>
            <a:p>
              <a:endParaRPr lang="ja-JP" altLang="en-US" b="1">
                <a:solidFill>
                  <a:srgbClr val="000000"/>
                </a:solidFill>
              </a:endParaRPr>
            </a:p>
          </p:txBody>
        </p:sp>
        <p:sp>
          <p:nvSpPr>
            <p:cNvPr id="93" name="Rectangle 22"/>
            <p:cNvSpPr>
              <a:spLocks noChangeArrowheads="1"/>
            </p:cNvSpPr>
            <p:nvPr/>
          </p:nvSpPr>
          <p:spPr bwMode="auto">
            <a:xfrm>
              <a:off x="841130" y="3731358"/>
              <a:ext cx="4746625" cy="523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 marL="342900" indent="-342900">
                <a:spcBef>
                  <a:spcPct val="20000"/>
                </a:spcBef>
                <a:buClr>
                  <a:srgbClr val="0000CC"/>
                </a:buClr>
                <a:buFont typeface="Wingdings" panose="05000000000000000000" pitchFamily="2" charset="2"/>
                <a:buChar char="l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fontAlgn="base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fontAlgn="base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fontAlgn="base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fontAlgn="base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r>
                <a:rPr lang="en-US" altLang="ja-JP" sz="2400" dirty="0">
                  <a:solidFill>
                    <a:srgbClr val="FF0000"/>
                  </a:solidFill>
                </a:rPr>
                <a:t>Surface State of TIs</a:t>
              </a:r>
            </a:p>
          </p:txBody>
        </p:sp>
        <p:grpSp>
          <p:nvGrpSpPr>
            <p:cNvPr id="94" name="Group 23"/>
            <p:cNvGrpSpPr>
              <a:grpSpLocks/>
            </p:cNvGrpSpPr>
            <p:nvPr/>
          </p:nvGrpSpPr>
          <p:grpSpPr bwMode="auto">
            <a:xfrm>
              <a:off x="5889380" y="4120296"/>
              <a:ext cx="2320925" cy="1566862"/>
              <a:chOff x="3372" y="3033"/>
              <a:chExt cx="1462" cy="987"/>
            </a:xfrm>
          </p:grpSpPr>
          <p:sp>
            <p:nvSpPr>
              <p:cNvPr id="95" name="Rectangle 24"/>
              <p:cNvSpPr>
                <a:spLocks noChangeArrowheads="1"/>
              </p:cNvSpPr>
              <p:nvPr/>
            </p:nvSpPr>
            <p:spPr bwMode="auto">
              <a:xfrm>
                <a:off x="4010" y="3196"/>
                <a:ext cx="824" cy="1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ja-JP" sz="1400">
                    <a:solidFill>
                      <a:srgbClr val="FF0000"/>
                    </a:solidFill>
                  </a:rPr>
                  <a:t>Bogoliubov qp</a:t>
                </a:r>
              </a:p>
            </p:txBody>
          </p:sp>
          <p:sp>
            <p:nvSpPr>
              <p:cNvPr id="96" name="Line 25"/>
              <p:cNvSpPr>
                <a:spLocks noChangeShapeType="1"/>
              </p:cNvSpPr>
              <p:nvPr/>
            </p:nvSpPr>
            <p:spPr bwMode="auto">
              <a:xfrm>
                <a:off x="3617" y="3520"/>
                <a:ext cx="751" cy="0"/>
              </a:xfrm>
              <a:prstGeom prst="line">
                <a:avLst/>
              </a:prstGeom>
              <a:noFill/>
              <a:ln w="19050">
                <a:solidFill>
                  <a:srgbClr val="006600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97" name="Rectangle 26"/>
              <p:cNvSpPr>
                <a:spLocks noChangeArrowheads="1"/>
              </p:cNvSpPr>
              <p:nvPr/>
            </p:nvSpPr>
            <p:spPr bwMode="auto">
              <a:xfrm>
                <a:off x="3372" y="3382"/>
                <a:ext cx="271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ja-JP">
                    <a:solidFill>
                      <a:srgbClr val="008000"/>
                    </a:solidFill>
                  </a:rPr>
                  <a:t>E</a:t>
                </a:r>
                <a:r>
                  <a:rPr lang="en-US" altLang="ja-JP" baseline="-25000">
                    <a:solidFill>
                      <a:srgbClr val="008000"/>
                    </a:solidFill>
                  </a:rPr>
                  <a:t>F</a:t>
                </a:r>
              </a:p>
            </p:txBody>
          </p:sp>
          <p:sp>
            <p:nvSpPr>
              <p:cNvPr id="98" name="Line 27"/>
              <p:cNvSpPr>
                <a:spLocks noChangeShapeType="1"/>
              </p:cNvSpPr>
              <p:nvPr/>
            </p:nvSpPr>
            <p:spPr bwMode="auto">
              <a:xfrm>
                <a:off x="3437" y="3676"/>
                <a:ext cx="924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99" name="Line 28"/>
              <p:cNvSpPr>
                <a:spLocks noChangeShapeType="1"/>
              </p:cNvSpPr>
              <p:nvPr/>
            </p:nvSpPr>
            <p:spPr bwMode="auto">
              <a:xfrm>
                <a:off x="3430" y="3370"/>
                <a:ext cx="930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00" name="Line 29"/>
              <p:cNvSpPr>
                <a:spLocks noChangeShapeType="1"/>
              </p:cNvSpPr>
              <p:nvPr/>
            </p:nvSpPr>
            <p:spPr bwMode="auto">
              <a:xfrm>
                <a:off x="3545" y="3057"/>
                <a:ext cx="679" cy="963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01" name="Line 30"/>
              <p:cNvSpPr>
                <a:spLocks noChangeShapeType="1"/>
              </p:cNvSpPr>
              <p:nvPr/>
            </p:nvSpPr>
            <p:spPr bwMode="auto">
              <a:xfrm flipH="1">
                <a:off x="3527" y="3044"/>
                <a:ext cx="680" cy="963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02" name="Freeform 31"/>
              <p:cNvSpPr>
                <a:spLocks/>
              </p:cNvSpPr>
              <p:nvPr/>
            </p:nvSpPr>
            <p:spPr bwMode="auto">
              <a:xfrm>
                <a:off x="3554" y="3694"/>
                <a:ext cx="631" cy="326"/>
              </a:xfrm>
              <a:custGeom>
                <a:avLst/>
                <a:gdLst>
                  <a:gd name="T0" fmla="*/ 0 w 598"/>
                  <a:gd name="T1" fmla="*/ 353 h 353"/>
                  <a:gd name="T2" fmla="*/ 107 w 598"/>
                  <a:gd name="T3" fmla="*/ 166 h 353"/>
                  <a:gd name="T4" fmla="*/ 203 w 598"/>
                  <a:gd name="T5" fmla="*/ 43 h 353"/>
                  <a:gd name="T6" fmla="*/ 299 w 598"/>
                  <a:gd name="T7" fmla="*/ 1 h 353"/>
                  <a:gd name="T8" fmla="*/ 395 w 598"/>
                  <a:gd name="T9" fmla="*/ 38 h 353"/>
                  <a:gd name="T10" fmla="*/ 464 w 598"/>
                  <a:gd name="T11" fmla="*/ 123 h 353"/>
                  <a:gd name="T12" fmla="*/ 598 w 598"/>
                  <a:gd name="T13" fmla="*/ 353 h 3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98" h="353">
                    <a:moveTo>
                      <a:pt x="0" y="353"/>
                    </a:moveTo>
                    <a:cubicBezTo>
                      <a:pt x="36" y="285"/>
                      <a:pt x="73" y="218"/>
                      <a:pt x="107" y="166"/>
                    </a:cubicBezTo>
                    <a:cubicBezTo>
                      <a:pt x="141" y="114"/>
                      <a:pt x="171" y="70"/>
                      <a:pt x="203" y="43"/>
                    </a:cubicBezTo>
                    <a:cubicBezTo>
                      <a:pt x="235" y="16"/>
                      <a:pt x="267" y="2"/>
                      <a:pt x="299" y="1"/>
                    </a:cubicBezTo>
                    <a:cubicBezTo>
                      <a:pt x="331" y="0"/>
                      <a:pt x="368" y="18"/>
                      <a:pt x="395" y="38"/>
                    </a:cubicBezTo>
                    <a:cubicBezTo>
                      <a:pt x="422" y="58"/>
                      <a:pt x="430" y="71"/>
                      <a:pt x="464" y="123"/>
                    </a:cubicBezTo>
                    <a:cubicBezTo>
                      <a:pt x="498" y="175"/>
                      <a:pt x="548" y="264"/>
                      <a:pt x="598" y="353"/>
                    </a:cubicBezTo>
                  </a:path>
                </a:pathLst>
              </a:custGeom>
              <a:noFill/>
              <a:ln w="57150" cap="flat" cmpd="sng">
                <a:solidFill>
                  <a:srgbClr val="FF0000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03" name="Freeform 32"/>
              <p:cNvSpPr>
                <a:spLocks/>
              </p:cNvSpPr>
              <p:nvPr/>
            </p:nvSpPr>
            <p:spPr bwMode="auto">
              <a:xfrm flipV="1">
                <a:off x="3561" y="3033"/>
                <a:ext cx="619" cy="326"/>
              </a:xfrm>
              <a:custGeom>
                <a:avLst/>
                <a:gdLst>
                  <a:gd name="T0" fmla="*/ 0 w 598"/>
                  <a:gd name="T1" fmla="*/ 353 h 353"/>
                  <a:gd name="T2" fmla="*/ 107 w 598"/>
                  <a:gd name="T3" fmla="*/ 166 h 353"/>
                  <a:gd name="T4" fmla="*/ 203 w 598"/>
                  <a:gd name="T5" fmla="*/ 43 h 353"/>
                  <a:gd name="T6" fmla="*/ 299 w 598"/>
                  <a:gd name="T7" fmla="*/ 1 h 353"/>
                  <a:gd name="T8" fmla="*/ 395 w 598"/>
                  <a:gd name="T9" fmla="*/ 38 h 353"/>
                  <a:gd name="T10" fmla="*/ 464 w 598"/>
                  <a:gd name="T11" fmla="*/ 123 h 353"/>
                  <a:gd name="T12" fmla="*/ 598 w 598"/>
                  <a:gd name="T13" fmla="*/ 353 h 3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98" h="353">
                    <a:moveTo>
                      <a:pt x="0" y="353"/>
                    </a:moveTo>
                    <a:cubicBezTo>
                      <a:pt x="36" y="285"/>
                      <a:pt x="73" y="218"/>
                      <a:pt x="107" y="166"/>
                    </a:cubicBezTo>
                    <a:cubicBezTo>
                      <a:pt x="141" y="114"/>
                      <a:pt x="171" y="70"/>
                      <a:pt x="203" y="43"/>
                    </a:cubicBezTo>
                    <a:cubicBezTo>
                      <a:pt x="235" y="16"/>
                      <a:pt x="267" y="2"/>
                      <a:pt x="299" y="1"/>
                    </a:cubicBezTo>
                    <a:cubicBezTo>
                      <a:pt x="331" y="0"/>
                      <a:pt x="368" y="18"/>
                      <a:pt x="395" y="38"/>
                    </a:cubicBezTo>
                    <a:cubicBezTo>
                      <a:pt x="422" y="58"/>
                      <a:pt x="430" y="71"/>
                      <a:pt x="464" y="123"/>
                    </a:cubicBezTo>
                    <a:cubicBezTo>
                      <a:pt x="498" y="175"/>
                      <a:pt x="548" y="264"/>
                      <a:pt x="598" y="353"/>
                    </a:cubicBezTo>
                  </a:path>
                </a:pathLst>
              </a:custGeom>
              <a:noFill/>
              <a:ln w="57150" cap="flat" cmpd="sng">
                <a:solidFill>
                  <a:srgbClr val="FF9900"/>
                </a:solidFill>
                <a:prstDash val="solid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04" name="Line 33"/>
              <p:cNvSpPr>
                <a:spLocks noChangeShapeType="1"/>
              </p:cNvSpPr>
              <p:nvPr/>
            </p:nvSpPr>
            <p:spPr bwMode="auto">
              <a:xfrm flipV="1">
                <a:off x="3870" y="3393"/>
                <a:ext cx="0" cy="25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arrow" w="med" len="lg"/>
              </a:ln>
              <a:effectLst/>
              <a:extLst>
                <a:ext uri="{909E8E84-426E-40dd-AFC4-6F175D3DCCD1}">
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05" name="Oval 34"/>
              <p:cNvSpPr>
                <a:spLocks noChangeArrowheads="1"/>
              </p:cNvSpPr>
              <p:nvPr/>
            </p:nvSpPr>
            <p:spPr bwMode="auto">
              <a:xfrm>
                <a:off x="3819" y="3647"/>
                <a:ext cx="99" cy="97"/>
              </a:xfrm>
              <a:prstGeom prst="ellipse">
                <a:avLst/>
              </a:prstGeom>
              <a:solidFill>
                <a:schemeClr val="bg1"/>
              </a:solidFill>
              <a:ln w="19050" algn="ctr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06" name="Oval 35"/>
              <p:cNvSpPr>
                <a:spLocks noChangeArrowheads="1"/>
              </p:cNvSpPr>
              <p:nvPr/>
            </p:nvSpPr>
            <p:spPr bwMode="auto">
              <a:xfrm>
                <a:off x="3820" y="3303"/>
                <a:ext cx="99" cy="98"/>
              </a:xfrm>
              <a:prstGeom prst="ellipse">
                <a:avLst/>
              </a:prstGeom>
              <a:solidFill>
                <a:srgbClr val="FF0000"/>
              </a:solidFill>
              <a:ln w="12700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07" name="Group 36"/>
            <p:cNvGrpSpPr>
              <a:grpSpLocks/>
            </p:cNvGrpSpPr>
            <p:nvPr/>
          </p:nvGrpSpPr>
          <p:grpSpPr bwMode="auto">
            <a:xfrm>
              <a:off x="6114805" y="4129821"/>
              <a:ext cx="1146175" cy="1589087"/>
              <a:chOff x="3624" y="2997"/>
              <a:chExt cx="722" cy="1001"/>
            </a:xfrm>
          </p:grpSpPr>
          <p:sp>
            <p:nvSpPr>
              <p:cNvPr id="108" name="Line 37"/>
              <p:cNvSpPr>
                <a:spLocks noChangeShapeType="1"/>
              </p:cNvSpPr>
              <p:nvPr/>
            </p:nvSpPr>
            <p:spPr bwMode="auto">
              <a:xfrm>
                <a:off x="3633" y="2997"/>
                <a:ext cx="713" cy="1001"/>
              </a:xfrm>
              <a:prstGeom prst="line">
                <a:avLst/>
              </a:prstGeom>
              <a:noFill/>
              <a:ln w="28575">
                <a:solidFill>
                  <a:srgbClr val="0000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09" name="Line 38"/>
              <p:cNvSpPr>
                <a:spLocks noChangeShapeType="1"/>
              </p:cNvSpPr>
              <p:nvPr/>
            </p:nvSpPr>
            <p:spPr bwMode="auto">
              <a:xfrm flipH="1">
                <a:off x="3624" y="3005"/>
                <a:ext cx="702" cy="975"/>
              </a:xfrm>
              <a:prstGeom prst="line">
                <a:avLst/>
              </a:prstGeom>
              <a:noFill/>
              <a:ln w="28575">
                <a:solidFill>
                  <a:srgbClr val="0000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10" name="Group 39"/>
            <p:cNvGrpSpPr>
              <a:grpSpLocks/>
            </p:cNvGrpSpPr>
            <p:nvPr/>
          </p:nvGrpSpPr>
          <p:grpSpPr bwMode="auto">
            <a:xfrm>
              <a:off x="1071318" y="4272696"/>
              <a:ext cx="2347912" cy="1508125"/>
              <a:chOff x="1638" y="3143"/>
              <a:chExt cx="1479" cy="950"/>
            </a:xfrm>
          </p:grpSpPr>
          <p:sp>
            <p:nvSpPr>
              <p:cNvPr id="111" name="AutoShape 40"/>
              <p:cNvSpPr>
                <a:spLocks noChangeArrowheads="1"/>
              </p:cNvSpPr>
              <p:nvPr/>
            </p:nvSpPr>
            <p:spPr bwMode="auto">
              <a:xfrm>
                <a:off x="1639" y="3232"/>
                <a:ext cx="1478" cy="656"/>
              </a:xfrm>
              <a:prstGeom prst="cube">
                <a:avLst>
                  <a:gd name="adj" fmla="val 57926"/>
                </a:avLst>
              </a:prstGeom>
              <a:solidFill>
                <a:srgbClr val="CCE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12" name="Rectangle 41"/>
              <p:cNvSpPr>
                <a:spLocks noChangeArrowheads="1"/>
              </p:cNvSpPr>
              <p:nvPr/>
            </p:nvSpPr>
            <p:spPr bwMode="auto">
              <a:xfrm>
                <a:off x="2085" y="3622"/>
                <a:ext cx="258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ja-JP" sz="2000" b="1">
                    <a:solidFill>
                      <a:srgbClr val="000000"/>
                    </a:solidFill>
                  </a:rPr>
                  <a:t>TI</a:t>
                </a:r>
              </a:p>
            </p:txBody>
          </p:sp>
          <p:sp>
            <p:nvSpPr>
              <p:cNvPr id="113" name="AutoShape 42"/>
              <p:cNvSpPr>
                <a:spLocks noChangeArrowheads="1"/>
              </p:cNvSpPr>
              <p:nvPr/>
            </p:nvSpPr>
            <p:spPr bwMode="auto">
              <a:xfrm>
                <a:off x="1638" y="3187"/>
                <a:ext cx="816" cy="425"/>
              </a:xfrm>
              <a:prstGeom prst="cube">
                <a:avLst>
                  <a:gd name="adj" fmla="val 90208"/>
                </a:avLst>
              </a:prstGeom>
              <a:solidFill>
                <a:srgbClr val="FF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14" name="AutoShape 43"/>
              <p:cNvSpPr>
                <a:spLocks noChangeArrowheads="1"/>
              </p:cNvSpPr>
              <p:nvPr/>
            </p:nvSpPr>
            <p:spPr bwMode="auto">
              <a:xfrm>
                <a:off x="2327" y="3191"/>
                <a:ext cx="790" cy="421"/>
              </a:xfrm>
              <a:prstGeom prst="cube">
                <a:avLst>
                  <a:gd name="adj" fmla="val 90208"/>
                </a:avLst>
              </a:prstGeom>
              <a:solidFill>
                <a:srgbClr val="FF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15" name="Rectangle 44"/>
              <p:cNvSpPr>
                <a:spLocks noChangeArrowheads="1"/>
              </p:cNvSpPr>
              <p:nvPr/>
            </p:nvSpPr>
            <p:spPr bwMode="auto">
              <a:xfrm>
                <a:off x="2399" y="3381"/>
                <a:ext cx="316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ja-JP">
                    <a:solidFill>
                      <a:srgbClr val="000000"/>
                    </a:solidFill>
                  </a:rPr>
                  <a:t>SC</a:t>
                </a:r>
              </a:p>
            </p:txBody>
          </p:sp>
          <p:sp>
            <p:nvSpPr>
              <p:cNvPr id="116" name="Rectangle 45"/>
              <p:cNvSpPr>
                <a:spLocks noChangeArrowheads="1"/>
              </p:cNvSpPr>
              <p:nvPr/>
            </p:nvSpPr>
            <p:spPr bwMode="auto">
              <a:xfrm>
                <a:off x="1736" y="3383"/>
                <a:ext cx="316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ja-JP">
                    <a:solidFill>
                      <a:srgbClr val="000000"/>
                    </a:solidFill>
                  </a:rPr>
                  <a:t>SC</a:t>
                </a:r>
              </a:p>
            </p:txBody>
          </p:sp>
          <p:sp>
            <p:nvSpPr>
              <p:cNvPr id="117" name="Rectangle 46"/>
              <p:cNvSpPr>
                <a:spLocks noChangeArrowheads="1"/>
              </p:cNvSpPr>
              <p:nvPr/>
            </p:nvSpPr>
            <p:spPr bwMode="auto">
              <a:xfrm>
                <a:off x="2582" y="3149"/>
                <a:ext cx="439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ja-JP" sz="2000" b="1">
                    <a:solidFill>
                      <a:srgbClr val="0000FF"/>
                    </a:solidFill>
                    <a:latin typeface="Symbol" panose="05050102010706020507" pitchFamily="18" charset="2"/>
                  </a:rPr>
                  <a:t>f</a:t>
                </a:r>
                <a:r>
                  <a:rPr lang="en-US" altLang="ja-JP" sz="2000" b="1" baseline="-25000">
                    <a:solidFill>
                      <a:srgbClr val="0000FF"/>
                    </a:solidFill>
                  </a:rPr>
                  <a:t> </a:t>
                </a:r>
                <a:r>
                  <a:rPr lang="en-US" altLang="ja-JP" sz="2000" b="1">
                    <a:solidFill>
                      <a:srgbClr val="0000FF"/>
                    </a:solidFill>
                  </a:rPr>
                  <a:t>=</a:t>
                </a:r>
                <a:r>
                  <a:rPr lang="en-US" altLang="ja-JP" sz="2000" b="1" baseline="-25000">
                    <a:solidFill>
                      <a:srgbClr val="0000FF"/>
                    </a:solidFill>
                  </a:rPr>
                  <a:t> </a:t>
                </a:r>
                <a:r>
                  <a:rPr lang="en-US" altLang="ja-JP" sz="2000" b="1">
                    <a:solidFill>
                      <a:srgbClr val="0000FF"/>
                    </a:solidFill>
                  </a:rPr>
                  <a:t>0</a:t>
                </a:r>
              </a:p>
            </p:txBody>
          </p:sp>
          <p:sp>
            <p:nvSpPr>
              <p:cNvPr id="118" name="Rectangle 47"/>
              <p:cNvSpPr>
                <a:spLocks noChangeArrowheads="1"/>
              </p:cNvSpPr>
              <p:nvPr/>
            </p:nvSpPr>
            <p:spPr bwMode="auto">
              <a:xfrm>
                <a:off x="1903" y="3143"/>
                <a:ext cx="438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ja-JP" sz="2000" b="1">
                    <a:solidFill>
                      <a:srgbClr val="0000FF"/>
                    </a:solidFill>
                    <a:latin typeface="Symbol" panose="05050102010706020507" pitchFamily="18" charset="2"/>
                  </a:rPr>
                  <a:t>f</a:t>
                </a:r>
                <a:r>
                  <a:rPr lang="en-US" altLang="ja-JP" sz="2000" b="1" baseline="-25000">
                    <a:solidFill>
                      <a:srgbClr val="0000FF"/>
                    </a:solidFill>
                  </a:rPr>
                  <a:t> </a:t>
                </a:r>
                <a:r>
                  <a:rPr lang="en-US" altLang="ja-JP" sz="2000" b="1">
                    <a:solidFill>
                      <a:srgbClr val="0000FF"/>
                    </a:solidFill>
                  </a:rPr>
                  <a:t>=</a:t>
                </a:r>
                <a:r>
                  <a:rPr lang="en-US" altLang="ja-JP" sz="2000" b="1" baseline="-25000">
                    <a:solidFill>
                      <a:srgbClr val="0000FF"/>
                    </a:solidFill>
                  </a:rPr>
                  <a:t> </a:t>
                </a:r>
                <a:r>
                  <a:rPr lang="en-US" altLang="ja-JP" sz="2000" b="1">
                    <a:solidFill>
                      <a:srgbClr val="0000FF"/>
                    </a:solidFill>
                    <a:latin typeface="Symbol" panose="05050102010706020507" pitchFamily="18" charset="2"/>
                  </a:rPr>
                  <a:t>p</a:t>
                </a:r>
              </a:p>
            </p:txBody>
          </p:sp>
          <p:sp>
            <p:nvSpPr>
              <p:cNvPr id="119" name="Line 48"/>
              <p:cNvSpPr>
                <a:spLocks noChangeShapeType="1"/>
              </p:cNvSpPr>
              <p:nvPr/>
            </p:nvSpPr>
            <p:spPr bwMode="auto">
              <a:xfrm flipV="1">
                <a:off x="2179" y="3267"/>
                <a:ext cx="299" cy="299"/>
              </a:xfrm>
              <a:prstGeom prst="line">
                <a:avLst/>
              </a:prstGeom>
              <a:noFill/>
              <a:ln w="28575">
                <a:solidFill>
                  <a:srgbClr val="0000FF"/>
                </a:solidFill>
                <a:round/>
                <a:headEnd/>
                <a:tailEnd type="arrow" w="med" len="lg"/>
              </a:ln>
              <a:effectLst/>
              <a:extLst>
                <a:ext uri="{909E8E84-426E-40dd-AFC4-6F175D3DCCD1}">
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0" name="Line 49"/>
              <p:cNvSpPr>
                <a:spLocks noChangeShapeType="1"/>
              </p:cNvSpPr>
              <p:nvPr/>
            </p:nvSpPr>
            <p:spPr bwMode="auto">
              <a:xfrm flipV="1">
                <a:off x="2252" y="3265"/>
                <a:ext cx="309" cy="309"/>
              </a:xfrm>
              <a:prstGeom prst="line">
                <a:avLst/>
              </a:prstGeom>
              <a:noFill/>
              <a:ln w="28575">
                <a:solidFill>
                  <a:srgbClr val="0000FF"/>
                </a:solidFill>
                <a:round/>
                <a:headEnd type="arrow" w="med" len="lg"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1" name="Rectangle 50"/>
              <p:cNvSpPr>
                <a:spLocks noChangeArrowheads="1"/>
              </p:cNvSpPr>
              <p:nvPr/>
            </p:nvSpPr>
            <p:spPr bwMode="auto">
              <a:xfrm>
                <a:off x="1874" y="3901"/>
                <a:ext cx="997" cy="1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ja-JP" sz="1400">
                    <a:solidFill>
                      <a:srgbClr val="000000"/>
                    </a:solidFill>
                  </a:rPr>
                  <a:t>Fu &amp; Kane (2008)</a:t>
                </a:r>
              </a:p>
            </p:txBody>
          </p:sp>
        </p:grpSp>
        <p:grpSp>
          <p:nvGrpSpPr>
            <p:cNvPr id="122" name="Group 51"/>
            <p:cNvGrpSpPr>
              <a:grpSpLocks/>
            </p:cNvGrpSpPr>
            <p:nvPr/>
          </p:nvGrpSpPr>
          <p:grpSpPr bwMode="auto">
            <a:xfrm>
              <a:off x="3544643" y="4279046"/>
              <a:ext cx="2122487" cy="1360487"/>
              <a:chOff x="1840" y="3138"/>
              <a:chExt cx="1337" cy="857"/>
            </a:xfrm>
          </p:grpSpPr>
          <p:sp>
            <p:nvSpPr>
              <p:cNvPr id="123" name="Rectangle 52"/>
              <p:cNvSpPr>
                <a:spLocks noChangeArrowheads="1"/>
              </p:cNvSpPr>
              <p:nvPr/>
            </p:nvSpPr>
            <p:spPr bwMode="auto">
              <a:xfrm>
                <a:off x="2085" y="3225"/>
                <a:ext cx="1027" cy="104"/>
              </a:xfrm>
              <a:prstGeom prst="rect">
                <a:avLst/>
              </a:prstGeom>
              <a:gradFill rotWithShape="1">
                <a:gsLst>
                  <a:gs pos="0">
                    <a:srgbClr val="FFCCFF"/>
                  </a:gs>
                  <a:gs pos="100000">
                    <a:srgbClr val="FF65FF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4" name="Rectangle 53"/>
              <p:cNvSpPr>
                <a:spLocks noChangeArrowheads="1"/>
              </p:cNvSpPr>
              <p:nvPr/>
            </p:nvSpPr>
            <p:spPr bwMode="auto">
              <a:xfrm>
                <a:off x="2084" y="3893"/>
                <a:ext cx="1016" cy="102"/>
              </a:xfrm>
              <a:prstGeom prst="rect">
                <a:avLst/>
              </a:prstGeom>
              <a:gradFill rotWithShape="1">
                <a:gsLst>
                  <a:gs pos="0">
                    <a:srgbClr val="00CC99"/>
                  </a:gs>
                  <a:gs pos="100000">
                    <a:srgbClr val="66FFCC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5" name="Line 54"/>
              <p:cNvSpPr>
                <a:spLocks noChangeShapeType="1"/>
              </p:cNvSpPr>
              <p:nvPr/>
            </p:nvSpPr>
            <p:spPr bwMode="auto">
              <a:xfrm>
                <a:off x="2084" y="3995"/>
                <a:ext cx="1093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6" name="Line 55"/>
              <p:cNvSpPr>
                <a:spLocks noChangeShapeType="1"/>
              </p:cNvSpPr>
              <p:nvPr/>
            </p:nvSpPr>
            <p:spPr bwMode="auto">
              <a:xfrm>
                <a:off x="2086" y="3138"/>
                <a:ext cx="1" cy="85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triangle" w="med" len="med"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7" name="Freeform 56"/>
              <p:cNvSpPr>
                <a:spLocks/>
              </p:cNvSpPr>
              <p:nvPr/>
            </p:nvSpPr>
            <p:spPr bwMode="auto">
              <a:xfrm>
                <a:off x="2111" y="3308"/>
                <a:ext cx="955" cy="607"/>
              </a:xfrm>
              <a:custGeom>
                <a:avLst/>
                <a:gdLst>
                  <a:gd name="T0" fmla="*/ 0 w 876"/>
                  <a:gd name="T1" fmla="*/ 11 h 562"/>
                  <a:gd name="T2" fmla="*/ 244 w 876"/>
                  <a:gd name="T3" fmla="*/ 79 h 562"/>
                  <a:gd name="T4" fmla="*/ 700 w 876"/>
                  <a:gd name="T5" fmla="*/ 483 h 562"/>
                  <a:gd name="T6" fmla="*/ 876 w 876"/>
                  <a:gd name="T7" fmla="*/ 551 h 5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76" h="562">
                    <a:moveTo>
                      <a:pt x="0" y="11"/>
                    </a:moveTo>
                    <a:cubicBezTo>
                      <a:pt x="41" y="22"/>
                      <a:pt x="127" y="0"/>
                      <a:pt x="244" y="79"/>
                    </a:cubicBezTo>
                    <a:cubicBezTo>
                      <a:pt x="361" y="158"/>
                      <a:pt x="595" y="404"/>
                      <a:pt x="700" y="483"/>
                    </a:cubicBezTo>
                    <a:cubicBezTo>
                      <a:pt x="805" y="562"/>
                      <a:pt x="839" y="537"/>
                      <a:pt x="876" y="551"/>
                    </a:cubicBezTo>
                  </a:path>
                </a:pathLst>
              </a:custGeom>
              <a:noFill/>
              <a:ln w="28575" cmpd="sng">
                <a:solidFill>
                  <a:srgbClr val="000099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8" name="Freeform 57"/>
              <p:cNvSpPr>
                <a:spLocks/>
              </p:cNvSpPr>
              <p:nvPr/>
            </p:nvSpPr>
            <p:spPr bwMode="auto">
              <a:xfrm flipH="1">
                <a:off x="2119" y="3308"/>
                <a:ext cx="956" cy="607"/>
              </a:xfrm>
              <a:custGeom>
                <a:avLst/>
                <a:gdLst>
                  <a:gd name="T0" fmla="*/ 0 w 876"/>
                  <a:gd name="T1" fmla="*/ 11 h 562"/>
                  <a:gd name="T2" fmla="*/ 244 w 876"/>
                  <a:gd name="T3" fmla="*/ 79 h 562"/>
                  <a:gd name="T4" fmla="*/ 700 w 876"/>
                  <a:gd name="T5" fmla="*/ 483 h 562"/>
                  <a:gd name="T6" fmla="*/ 876 w 876"/>
                  <a:gd name="T7" fmla="*/ 551 h 5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76" h="562">
                    <a:moveTo>
                      <a:pt x="0" y="11"/>
                    </a:moveTo>
                    <a:cubicBezTo>
                      <a:pt x="41" y="22"/>
                      <a:pt x="127" y="0"/>
                      <a:pt x="244" y="79"/>
                    </a:cubicBezTo>
                    <a:cubicBezTo>
                      <a:pt x="361" y="158"/>
                      <a:pt x="595" y="404"/>
                      <a:pt x="700" y="483"/>
                    </a:cubicBezTo>
                    <a:cubicBezTo>
                      <a:pt x="805" y="562"/>
                      <a:pt x="839" y="537"/>
                      <a:pt x="876" y="551"/>
                    </a:cubicBezTo>
                  </a:path>
                </a:pathLst>
              </a:custGeom>
              <a:noFill/>
              <a:ln w="28575" cmpd="sng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29" name="Line 58"/>
              <p:cNvSpPr>
                <a:spLocks noChangeShapeType="1"/>
              </p:cNvSpPr>
              <p:nvPr/>
            </p:nvSpPr>
            <p:spPr bwMode="auto">
              <a:xfrm rot="5400000">
                <a:off x="2274" y="3680"/>
                <a:ext cx="169" cy="1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 type="triangle" w="med" len="med"/>
                <a:tailEnd type="none" w="lg" len="lg"/>
              </a:ln>
              <a:effectLst/>
              <a:extLst>
                <a:ext uri="{909E8E84-426E-40dd-AFC4-6F175D3DCCD1}">
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30" name="Line 59"/>
              <p:cNvSpPr>
                <a:spLocks noChangeShapeType="1"/>
              </p:cNvSpPr>
              <p:nvPr/>
            </p:nvSpPr>
            <p:spPr bwMode="auto">
              <a:xfrm rot="16200000" flipV="1">
                <a:off x="2736" y="3679"/>
                <a:ext cx="169" cy="1"/>
              </a:xfrm>
              <a:prstGeom prst="line">
                <a:avLst/>
              </a:prstGeom>
              <a:noFill/>
              <a:ln w="28575">
                <a:solidFill>
                  <a:srgbClr val="000099"/>
                </a:solidFill>
                <a:round/>
                <a:headEnd type="triangle" w="med" len="med"/>
                <a:tailEnd type="none" w="lg" len="lg"/>
              </a:ln>
              <a:effectLst/>
              <a:extLst>
                <a:ext uri="{909E8E84-426E-40dd-AFC4-6F175D3DCCD1}">
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31" name="Rectangle 60"/>
              <p:cNvSpPr>
                <a:spLocks noChangeArrowheads="1"/>
              </p:cNvSpPr>
              <p:nvPr/>
            </p:nvSpPr>
            <p:spPr bwMode="auto">
              <a:xfrm>
                <a:off x="1840" y="3330"/>
                <a:ext cx="271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ja-JP">
                    <a:solidFill>
                      <a:srgbClr val="008000"/>
                    </a:solidFill>
                  </a:rPr>
                  <a:t>E</a:t>
                </a:r>
                <a:r>
                  <a:rPr lang="en-US" altLang="ja-JP" baseline="-25000">
                    <a:solidFill>
                      <a:srgbClr val="008000"/>
                    </a:solidFill>
                  </a:rPr>
                  <a:t>F</a:t>
                </a:r>
              </a:p>
            </p:txBody>
          </p:sp>
        </p:grpSp>
        <p:grpSp>
          <p:nvGrpSpPr>
            <p:cNvPr id="132" name="Group 61"/>
            <p:cNvGrpSpPr>
              <a:grpSpLocks/>
            </p:cNvGrpSpPr>
            <p:nvPr/>
          </p:nvGrpSpPr>
          <p:grpSpPr bwMode="auto">
            <a:xfrm>
              <a:off x="3931993" y="4707671"/>
              <a:ext cx="1546225" cy="128587"/>
              <a:chOff x="2084" y="3408"/>
              <a:chExt cx="974" cy="81"/>
            </a:xfrm>
          </p:grpSpPr>
          <p:sp>
            <p:nvSpPr>
              <p:cNvPr id="133" name="Line 62"/>
              <p:cNvSpPr>
                <a:spLocks noChangeShapeType="1"/>
              </p:cNvSpPr>
              <p:nvPr/>
            </p:nvSpPr>
            <p:spPr bwMode="auto">
              <a:xfrm>
                <a:off x="2084" y="3489"/>
                <a:ext cx="965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34" name="Line 63"/>
              <p:cNvSpPr>
                <a:spLocks noChangeShapeType="1"/>
              </p:cNvSpPr>
              <p:nvPr/>
            </p:nvSpPr>
            <p:spPr bwMode="auto">
              <a:xfrm>
                <a:off x="2093" y="3408"/>
                <a:ext cx="965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35" name="Rectangle 64"/>
              <p:cNvSpPr>
                <a:spLocks noChangeArrowheads="1"/>
              </p:cNvSpPr>
              <p:nvPr/>
            </p:nvSpPr>
            <p:spPr bwMode="auto">
              <a:xfrm>
                <a:off x="2386" y="3412"/>
                <a:ext cx="438" cy="7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36" name="Line 65"/>
            <p:cNvSpPr>
              <a:spLocks noChangeShapeType="1"/>
            </p:cNvSpPr>
            <p:nvPr/>
          </p:nvSpPr>
          <p:spPr bwMode="auto">
            <a:xfrm>
              <a:off x="3944693" y="4775933"/>
              <a:ext cx="1531937" cy="0"/>
            </a:xfrm>
            <a:prstGeom prst="line">
              <a:avLst/>
            </a:prstGeom>
            <a:noFill/>
            <a:ln w="19050">
              <a:solidFill>
                <a:srgbClr val="0066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</a:endParaRPr>
            </a:p>
          </p:txBody>
        </p:sp>
        <p:grpSp>
          <p:nvGrpSpPr>
            <p:cNvPr id="137" name="Group 66"/>
            <p:cNvGrpSpPr>
              <a:grpSpLocks/>
            </p:cNvGrpSpPr>
            <p:nvPr/>
          </p:nvGrpSpPr>
          <p:grpSpPr bwMode="auto">
            <a:xfrm>
              <a:off x="4817818" y="4615596"/>
              <a:ext cx="1104900" cy="322262"/>
              <a:chOff x="2637" y="3350"/>
              <a:chExt cx="696" cy="203"/>
            </a:xfrm>
          </p:grpSpPr>
          <p:sp>
            <p:nvSpPr>
              <p:cNvPr id="138" name="Rectangle 67"/>
              <p:cNvSpPr>
                <a:spLocks noChangeArrowheads="1"/>
              </p:cNvSpPr>
              <p:nvPr/>
            </p:nvSpPr>
            <p:spPr bwMode="auto">
              <a:xfrm>
                <a:off x="2637" y="3350"/>
                <a:ext cx="214" cy="203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39" name="Line 68"/>
              <p:cNvSpPr>
                <a:spLocks noChangeShapeType="1"/>
              </p:cNvSpPr>
              <p:nvPr/>
            </p:nvSpPr>
            <p:spPr bwMode="auto">
              <a:xfrm>
                <a:off x="2853" y="3526"/>
                <a:ext cx="480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lg" len="lg"/>
              </a:ln>
              <a:effectLst/>
              <a:extLst>
                <a:ext uri="{909E8E84-426E-40dd-AFC4-6F175D3DCCD1}">
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40" name="Group 69"/>
            <p:cNvGrpSpPr>
              <a:grpSpLocks/>
            </p:cNvGrpSpPr>
            <p:nvPr/>
          </p:nvGrpSpPr>
          <p:grpSpPr bwMode="auto">
            <a:xfrm>
              <a:off x="5527430" y="4693383"/>
              <a:ext cx="192088" cy="152400"/>
              <a:chOff x="3089" y="3399"/>
              <a:chExt cx="121" cy="96"/>
            </a:xfrm>
          </p:grpSpPr>
          <p:sp>
            <p:nvSpPr>
              <p:cNvPr id="141" name="Line 70"/>
              <p:cNvSpPr>
                <a:spLocks noChangeShapeType="1"/>
              </p:cNvSpPr>
              <p:nvPr/>
            </p:nvSpPr>
            <p:spPr bwMode="auto">
              <a:xfrm>
                <a:off x="3089" y="3399"/>
                <a:ext cx="0" cy="9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 type="arrow" w="med" len="sm"/>
                <a:tailEnd type="arrow" w="med" len="sm"/>
              </a:ln>
              <a:effectLst/>
              <a:extLst>
                <a:ext uri="{909E8E84-426E-40dd-AFC4-6F175D3DCCD1}">
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42" name="Text Box 71"/>
              <p:cNvSpPr txBox="1">
                <a:spLocks noChangeArrowheads="1"/>
              </p:cNvSpPr>
              <p:nvPr/>
            </p:nvSpPr>
            <p:spPr bwMode="auto">
              <a:xfrm>
                <a:off x="3117" y="3399"/>
                <a:ext cx="93" cy="9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ctr"/>
                <a:r>
                  <a:rPr lang="en-US" altLang="ja-JP" sz="1000">
                    <a:solidFill>
                      <a:srgbClr val="000000"/>
                    </a:solidFill>
                  </a:rPr>
                  <a:t>2</a:t>
                </a:r>
                <a:r>
                  <a:rPr lang="en-US" altLang="ja-JP" sz="1000">
                    <a:solidFill>
                      <a:srgbClr val="000000"/>
                    </a:solidFill>
                    <a:latin typeface="Symbol" panose="05050102010706020507" pitchFamily="18" charset="2"/>
                  </a:rPr>
                  <a:t>D</a:t>
                </a:r>
                <a:endParaRPr lang="en-US" altLang="ja-JP" sz="1000" baseline="-25000">
                  <a:solidFill>
                    <a:srgbClr val="000000"/>
                  </a:solidFill>
                  <a:latin typeface="Symbol" panose="05050102010706020507" pitchFamily="18" charset="2"/>
                </a:endParaRPr>
              </a:p>
            </p:txBody>
          </p:sp>
        </p:grpSp>
        <p:sp>
          <p:nvSpPr>
            <p:cNvPr id="143" name="Rectangle 72"/>
            <p:cNvSpPr>
              <a:spLocks noChangeArrowheads="1"/>
            </p:cNvSpPr>
            <p:nvPr/>
          </p:nvSpPr>
          <p:spPr bwMode="auto">
            <a:xfrm>
              <a:off x="6746630" y="4844196"/>
              <a:ext cx="1504950" cy="5873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altLang="ja-JP">
                  <a:solidFill>
                    <a:srgbClr val="0000FF"/>
                  </a:solidFill>
                </a:rPr>
                <a:t>Majorana</a:t>
              </a:r>
            </a:p>
            <a:p>
              <a:pPr>
                <a:lnSpc>
                  <a:spcPct val="90000"/>
                </a:lnSpc>
              </a:pPr>
              <a:r>
                <a:rPr lang="en-US" altLang="ja-JP">
                  <a:solidFill>
                    <a:srgbClr val="0000FF"/>
                  </a:solidFill>
                </a:rPr>
                <a:t>   Edge State</a:t>
              </a:r>
            </a:p>
          </p:txBody>
        </p:sp>
        <p:sp>
          <p:nvSpPr>
            <p:cNvPr id="146" name="Rectangle 22"/>
            <p:cNvSpPr>
              <a:spLocks noChangeArrowheads="1"/>
            </p:cNvSpPr>
            <p:nvPr/>
          </p:nvSpPr>
          <p:spPr bwMode="auto">
            <a:xfrm>
              <a:off x="861645" y="5914781"/>
              <a:ext cx="4746625" cy="523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 marL="342900" indent="-342900">
                <a:spcBef>
                  <a:spcPct val="20000"/>
                </a:spcBef>
                <a:buClr>
                  <a:srgbClr val="0000CC"/>
                </a:buClr>
                <a:buFont typeface="Wingdings" panose="05000000000000000000" pitchFamily="2" charset="2"/>
                <a:buChar char="l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fontAlgn="base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fontAlgn="base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fontAlgn="base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fontAlgn="base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r>
                <a:rPr lang="en-US" altLang="ja-JP" sz="2400" dirty="0" smtClean="0">
                  <a:solidFill>
                    <a:srgbClr val="FF0000"/>
                  </a:solidFill>
                </a:rPr>
                <a:t>Sr</a:t>
              </a:r>
              <a:r>
                <a:rPr lang="en-US" altLang="ja-JP" sz="2400" baseline="-25000" dirty="0" smtClean="0">
                  <a:solidFill>
                    <a:srgbClr val="FF0000"/>
                  </a:solidFill>
                </a:rPr>
                <a:t>2</a:t>
              </a:r>
              <a:r>
                <a:rPr lang="en-US" altLang="ja-JP" sz="2400" dirty="0" smtClean="0">
                  <a:solidFill>
                    <a:srgbClr val="FF0000"/>
                  </a:solidFill>
                </a:rPr>
                <a:t>RuO</a:t>
              </a:r>
              <a:r>
                <a:rPr lang="en-US" altLang="ja-JP" sz="2400" baseline="-25000" dirty="0" smtClean="0">
                  <a:solidFill>
                    <a:srgbClr val="FF0000"/>
                  </a:solidFill>
                </a:rPr>
                <a:t>4</a:t>
              </a:r>
              <a:endParaRPr lang="en-US" altLang="ja-JP" sz="2400" baseline="-25000" dirty="0">
                <a:solidFill>
                  <a:srgbClr val="FF0000"/>
                </a:solidFill>
              </a:endParaRPr>
            </a:p>
          </p:txBody>
        </p:sp>
      </p:grpSp>
      <p:sp>
        <p:nvSpPr>
          <p:cNvPr id="76" name="正方形/長方形 75"/>
          <p:cNvSpPr/>
          <p:nvPr/>
        </p:nvSpPr>
        <p:spPr>
          <a:xfrm>
            <a:off x="8545235" y="2422839"/>
            <a:ext cx="5052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1" hangingPunct="1"/>
            <a:r>
              <a:rPr lang="en-US" altLang="ja-JP" dirty="0" smtClean="0">
                <a:solidFill>
                  <a:srgbClr val="0000FF"/>
                </a:solidFill>
              </a:rPr>
              <a:t>(D)</a:t>
            </a:r>
            <a:endParaRPr lang="en-US" altLang="ja-JP" dirty="0">
              <a:solidFill>
                <a:srgbClr val="0000FF"/>
              </a:solidFill>
            </a:endParaRPr>
          </a:p>
        </p:txBody>
      </p:sp>
      <p:sp>
        <p:nvSpPr>
          <p:cNvPr id="77" name="正方形/長方形 76"/>
          <p:cNvSpPr/>
          <p:nvPr/>
        </p:nvSpPr>
        <p:spPr>
          <a:xfrm>
            <a:off x="8468990" y="3027224"/>
            <a:ext cx="6976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1" hangingPunct="1"/>
            <a:r>
              <a:rPr lang="en-US" altLang="ja-JP" dirty="0" smtClean="0">
                <a:solidFill>
                  <a:srgbClr val="0000FF"/>
                </a:solidFill>
              </a:rPr>
              <a:t>(DIII)</a:t>
            </a:r>
            <a:endParaRPr lang="en-US" altLang="ja-JP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212294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1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931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1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931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3131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80382" y="202834"/>
            <a:ext cx="8359775" cy="719138"/>
          </a:xfrm>
        </p:spPr>
        <p:txBody>
          <a:bodyPr/>
          <a:lstStyle/>
          <a:p>
            <a:r>
              <a:rPr kumimoji="1" lang="en-US" altLang="ja-JP" dirty="0" smtClean="0"/>
              <a:t>Majorana Zer</a:t>
            </a:r>
            <a:r>
              <a:rPr lang="en-US" altLang="ja-JP" dirty="0" smtClean="0"/>
              <a:t>o Mode in Vortices?</a:t>
            </a:r>
            <a:endParaRPr kumimoji="1" lang="ja-JP" altLang="en-US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097" y="1070402"/>
            <a:ext cx="8187060" cy="3594136"/>
          </a:xfrm>
          <a:prstGeom prst="rect">
            <a:avLst/>
          </a:prstGeom>
        </p:spPr>
      </p:pic>
      <p:grpSp>
        <p:nvGrpSpPr>
          <p:cNvPr id="6" name="グループ化 5"/>
          <p:cNvGrpSpPr/>
          <p:nvPr/>
        </p:nvGrpSpPr>
        <p:grpSpPr>
          <a:xfrm>
            <a:off x="720669" y="5254344"/>
            <a:ext cx="3071812" cy="1311176"/>
            <a:chOff x="4572732" y="5546573"/>
            <a:chExt cx="3071812" cy="1311176"/>
          </a:xfrm>
        </p:grpSpPr>
        <p:sp>
          <p:nvSpPr>
            <p:cNvPr id="7" name="Rectangle 33"/>
            <p:cNvSpPr>
              <a:spLocks noChangeArrowheads="1"/>
            </p:cNvSpPr>
            <p:nvPr/>
          </p:nvSpPr>
          <p:spPr bwMode="auto">
            <a:xfrm>
              <a:off x="5499832" y="5546573"/>
              <a:ext cx="2095500" cy="9746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lnSpc>
                  <a:spcPct val="90000"/>
                </a:lnSpc>
                <a:spcAft>
                  <a:spcPts val="400"/>
                </a:spcAft>
              </a:pPr>
              <a:r>
                <a:rPr lang="en-US" altLang="ja-JP" sz="2000" dirty="0" smtClean="0"/>
                <a:t>Cu</a:t>
              </a:r>
              <a:r>
                <a:rPr lang="en-US" altLang="ja-JP" sz="2000" baseline="-25000" dirty="0" smtClean="0"/>
                <a:t>x</a:t>
              </a:r>
              <a:r>
                <a:rPr lang="en-US" altLang="ja-JP" sz="2000" dirty="0" smtClean="0"/>
                <a:t>Bi</a:t>
              </a:r>
              <a:r>
                <a:rPr lang="en-US" altLang="ja-JP" sz="2000" baseline="-25000" dirty="0" smtClean="0"/>
                <a:t>2</a:t>
              </a:r>
              <a:r>
                <a:rPr lang="en-US" altLang="ja-JP" sz="2000" dirty="0" smtClean="0"/>
                <a:t>Se</a:t>
              </a:r>
              <a:r>
                <a:rPr lang="en-US" altLang="ja-JP" sz="2000" baseline="-25000" dirty="0" smtClean="0"/>
                <a:t>3</a:t>
              </a:r>
              <a:endParaRPr lang="en-US" altLang="ja-JP" sz="2000" dirty="0" smtClean="0"/>
            </a:p>
            <a:p>
              <a:pPr>
                <a:lnSpc>
                  <a:spcPct val="90000"/>
                </a:lnSpc>
              </a:pPr>
              <a:r>
                <a:rPr lang="en-US" altLang="ja-JP" sz="2000" dirty="0" smtClean="0">
                  <a:solidFill>
                    <a:srgbClr val="0000FF"/>
                  </a:solidFill>
                </a:rPr>
                <a:t>Majorana </a:t>
              </a:r>
              <a:r>
                <a:rPr lang="en-US" altLang="ja-JP" sz="2000" dirty="0">
                  <a:solidFill>
                    <a:srgbClr val="0000FF"/>
                  </a:solidFill>
                </a:rPr>
                <a:t>zero mode in vortices</a:t>
              </a:r>
            </a:p>
          </p:txBody>
        </p:sp>
        <p:sp>
          <p:nvSpPr>
            <p:cNvPr id="8" name="Rectangle 34"/>
            <p:cNvSpPr>
              <a:spLocks noChangeArrowheads="1"/>
            </p:cNvSpPr>
            <p:nvPr/>
          </p:nvSpPr>
          <p:spPr bwMode="auto">
            <a:xfrm>
              <a:off x="5268057" y="6521199"/>
              <a:ext cx="2376487" cy="3365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ja-JP" sz="1600" dirty="0" err="1"/>
                <a:t>Hosur</a:t>
              </a:r>
              <a:r>
                <a:rPr lang="en-US" altLang="ja-JP" sz="1600" dirty="0"/>
                <a:t> </a:t>
              </a:r>
              <a:r>
                <a:rPr lang="en-US" altLang="ja-JP" sz="1600" i="1" dirty="0"/>
                <a:t>et al.,</a:t>
              </a:r>
              <a:r>
                <a:rPr lang="en-US" altLang="ja-JP" sz="1600" dirty="0"/>
                <a:t> PRL (2011)</a:t>
              </a:r>
            </a:p>
          </p:txBody>
        </p:sp>
        <p:grpSp>
          <p:nvGrpSpPr>
            <p:cNvPr id="9" name="Group 36"/>
            <p:cNvGrpSpPr>
              <a:grpSpLocks/>
            </p:cNvGrpSpPr>
            <p:nvPr/>
          </p:nvGrpSpPr>
          <p:grpSpPr bwMode="auto">
            <a:xfrm>
              <a:off x="4572732" y="5587005"/>
              <a:ext cx="882650" cy="1001712"/>
              <a:chOff x="158" y="3455"/>
              <a:chExt cx="556" cy="631"/>
            </a:xfrm>
          </p:grpSpPr>
          <p:pic>
            <p:nvPicPr>
              <p:cNvPr id="10" name="Picture 37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8" y="3455"/>
                <a:ext cx="556" cy="6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1" name="Oval 38"/>
              <p:cNvSpPr>
                <a:spLocks noChangeArrowheads="1"/>
              </p:cNvSpPr>
              <p:nvPr/>
            </p:nvSpPr>
            <p:spPr bwMode="auto">
              <a:xfrm>
                <a:off x="189" y="3466"/>
                <a:ext cx="491" cy="107"/>
              </a:xfrm>
              <a:prstGeom prst="ellipse">
                <a:avLst/>
              </a:prstGeom>
              <a:solidFill>
                <a:srgbClr val="FF6600">
                  <a:alpha val="31000"/>
                </a:srgb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12" name="Oval 39"/>
              <p:cNvSpPr>
                <a:spLocks noChangeArrowheads="1"/>
              </p:cNvSpPr>
              <p:nvPr/>
            </p:nvSpPr>
            <p:spPr bwMode="auto">
              <a:xfrm>
                <a:off x="186" y="3970"/>
                <a:ext cx="491" cy="107"/>
              </a:xfrm>
              <a:prstGeom prst="ellipse">
                <a:avLst/>
              </a:prstGeom>
              <a:solidFill>
                <a:srgbClr val="FF6600">
                  <a:alpha val="31000"/>
                </a:srgb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</p:grpSp>
      </p:grpSp>
      <p:sp>
        <p:nvSpPr>
          <p:cNvPr id="13" name="右矢印 12"/>
          <p:cNvSpPr/>
          <p:nvPr/>
        </p:nvSpPr>
        <p:spPr>
          <a:xfrm>
            <a:off x="3864989" y="5557834"/>
            <a:ext cx="452487" cy="36764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正方形/長方形 15"/>
          <p:cNvSpPr/>
          <p:nvPr/>
        </p:nvSpPr>
        <p:spPr>
          <a:xfrm>
            <a:off x="4593761" y="5267978"/>
            <a:ext cx="4186331" cy="12516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  <a:spcAft>
                <a:spcPts val="400"/>
              </a:spcAft>
            </a:pPr>
            <a:r>
              <a:rPr lang="en-US" altLang="ja-JP" sz="2000" dirty="0" smtClean="0">
                <a:solidFill>
                  <a:srgbClr val="000000"/>
                </a:solidFill>
              </a:rPr>
              <a:t>Sn</a:t>
            </a:r>
            <a:r>
              <a:rPr lang="en-US" altLang="ja-JP" sz="2000" baseline="-25000" dirty="0" smtClean="0">
                <a:solidFill>
                  <a:srgbClr val="000000"/>
                </a:solidFill>
              </a:rPr>
              <a:t>1-x</a:t>
            </a:r>
            <a:r>
              <a:rPr lang="en-US" altLang="ja-JP" sz="2000" dirty="0" smtClean="0">
                <a:solidFill>
                  <a:srgbClr val="000000"/>
                </a:solidFill>
              </a:rPr>
              <a:t>In</a:t>
            </a:r>
            <a:r>
              <a:rPr lang="en-US" altLang="ja-JP" sz="2000" baseline="-25000" dirty="0" smtClean="0">
                <a:solidFill>
                  <a:srgbClr val="000000"/>
                </a:solidFill>
              </a:rPr>
              <a:t>x</a:t>
            </a:r>
            <a:r>
              <a:rPr lang="en-US" altLang="ja-JP" sz="2000" dirty="0" smtClean="0">
                <a:solidFill>
                  <a:srgbClr val="000000"/>
                </a:solidFill>
              </a:rPr>
              <a:t>Te</a:t>
            </a:r>
            <a:endParaRPr lang="en-US" altLang="ja-JP" sz="2000" dirty="0">
              <a:solidFill>
                <a:srgbClr val="000000"/>
              </a:solidFill>
            </a:endParaRPr>
          </a:p>
          <a:p>
            <a:pPr lvl="0">
              <a:lnSpc>
                <a:spcPct val="90000"/>
              </a:lnSpc>
            </a:pPr>
            <a:r>
              <a:rPr lang="en-US" altLang="ja-JP" sz="2000" dirty="0" smtClean="0">
                <a:solidFill>
                  <a:srgbClr val="006600"/>
                </a:solidFill>
              </a:rPr>
              <a:t>Multiple Majorana zero modes can coexist due to </a:t>
            </a:r>
            <a:r>
              <a:rPr lang="en-US" altLang="ja-JP" sz="2000" dirty="0" smtClean="0">
                <a:solidFill>
                  <a:srgbClr val="0000FF"/>
                </a:solidFill>
              </a:rPr>
              <a:t>additional symmetry </a:t>
            </a:r>
            <a:r>
              <a:rPr lang="en-US" altLang="ja-JP" sz="2000" dirty="0" smtClean="0">
                <a:solidFill>
                  <a:srgbClr val="006600"/>
                </a:solidFill>
              </a:rPr>
              <a:t>to protect them from hybridization</a:t>
            </a:r>
            <a:endParaRPr lang="en-US" altLang="ja-JP" sz="2000" dirty="0">
              <a:solidFill>
                <a:srgbClr val="006600"/>
              </a:solidFill>
            </a:endParaRPr>
          </a:p>
        </p:txBody>
      </p:sp>
      <p:sp>
        <p:nvSpPr>
          <p:cNvPr id="4" name="正方形/長方形 3"/>
          <p:cNvSpPr/>
          <p:nvPr/>
        </p:nvSpPr>
        <p:spPr>
          <a:xfrm>
            <a:off x="441220" y="4752433"/>
            <a:ext cx="384271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ja-JP" sz="2000" b="1" dirty="0" smtClean="0">
                <a:solidFill>
                  <a:srgbClr val="FF0000"/>
                </a:solidFill>
              </a:rPr>
              <a:t>If the bulk SC is conventional:</a:t>
            </a:r>
            <a:endParaRPr lang="en-US" altLang="ja-JP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268360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1810" name="Rectangle 2"/>
          <p:cNvSpPr>
            <a:spLocks noChangeArrowheads="1"/>
          </p:cNvSpPr>
          <p:nvPr/>
        </p:nvSpPr>
        <p:spPr bwMode="auto">
          <a:xfrm>
            <a:off x="1165225" y="2751138"/>
            <a:ext cx="69215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ja-JP" sz="4000" b="0">
                <a:solidFill>
                  <a:srgbClr val="000000"/>
                </a:solidFill>
              </a:rPr>
              <a:t>Natural Heterostructure</a:t>
            </a:r>
            <a:endParaRPr lang="en-US" altLang="ja-JP" sz="4000" b="0" baseline="-250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625840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2834" name="Rectangle 2"/>
          <p:cNvSpPr>
            <a:spLocks noGrp="1" noChangeArrowheads="1"/>
          </p:cNvSpPr>
          <p:nvPr>
            <p:ph type="title"/>
          </p:nvPr>
        </p:nvSpPr>
        <p:spPr>
          <a:xfrm>
            <a:off x="165100" y="160338"/>
            <a:ext cx="8359775" cy="719137"/>
          </a:xfrm>
        </p:spPr>
        <p:txBody>
          <a:bodyPr/>
          <a:lstStyle/>
          <a:p>
            <a:r>
              <a:rPr lang="en-US" altLang="ja-JP" dirty="0"/>
              <a:t>Natural </a:t>
            </a:r>
            <a:r>
              <a:rPr lang="en-US" altLang="ja-JP" dirty="0" smtClean="0"/>
              <a:t>Heterostructure PSBS</a:t>
            </a:r>
            <a:endParaRPr lang="en-US" altLang="ja-JP" dirty="0"/>
          </a:p>
        </p:txBody>
      </p:sp>
      <p:pic>
        <p:nvPicPr>
          <p:cNvPr id="191283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6550" y="1169988"/>
            <a:ext cx="4029075" cy="2416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1283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0813" y="4090988"/>
            <a:ext cx="4281487" cy="2227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1283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52975" y="2408238"/>
            <a:ext cx="4391025" cy="4449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12838" name="Text Box 6"/>
          <p:cNvSpPr txBox="1">
            <a:spLocks noChangeArrowheads="1"/>
          </p:cNvSpPr>
          <p:nvPr/>
        </p:nvSpPr>
        <p:spPr bwMode="auto">
          <a:xfrm>
            <a:off x="4789488" y="819150"/>
            <a:ext cx="3551237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2800" b="0" dirty="0">
                <a:solidFill>
                  <a:srgbClr val="000000"/>
                </a:solidFill>
              </a:rPr>
              <a:t>[(</a:t>
            </a:r>
            <a:r>
              <a:rPr lang="en-US" altLang="ja-JP" sz="2800" b="0" dirty="0" err="1">
                <a:solidFill>
                  <a:srgbClr val="000000"/>
                </a:solidFill>
              </a:rPr>
              <a:t>PbSe</a:t>
            </a:r>
            <a:r>
              <a:rPr lang="en-US" altLang="ja-JP" sz="2800" b="0" dirty="0">
                <a:solidFill>
                  <a:srgbClr val="000000"/>
                </a:solidFill>
              </a:rPr>
              <a:t>)</a:t>
            </a:r>
            <a:r>
              <a:rPr lang="en-US" altLang="ja-JP" sz="2800" b="0" baseline="-25000" dirty="0">
                <a:solidFill>
                  <a:srgbClr val="000000"/>
                </a:solidFill>
              </a:rPr>
              <a:t>5</a:t>
            </a:r>
            <a:r>
              <a:rPr lang="en-US" altLang="ja-JP" sz="2800" b="0" dirty="0">
                <a:solidFill>
                  <a:srgbClr val="000000"/>
                </a:solidFill>
              </a:rPr>
              <a:t>]</a:t>
            </a:r>
            <a:r>
              <a:rPr lang="en-US" altLang="ja-JP" sz="2800" b="0" baseline="-25000" dirty="0">
                <a:solidFill>
                  <a:srgbClr val="000000"/>
                </a:solidFill>
              </a:rPr>
              <a:t>n</a:t>
            </a:r>
            <a:r>
              <a:rPr lang="en-US" altLang="ja-JP" sz="2800" b="0" dirty="0">
                <a:solidFill>
                  <a:srgbClr val="000000"/>
                </a:solidFill>
              </a:rPr>
              <a:t>[(Bi</a:t>
            </a:r>
            <a:r>
              <a:rPr lang="en-US" altLang="ja-JP" sz="2800" b="0" baseline="-25000" dirty="0">
                <a:solidFill>
                  <a:srgbClr val="000000"/>
                </a:solidFill>
              </a:rPr>
              <a:t>2</a:t>
            </a:r>
            <a:r>
              <a:rPr lang="en-US" altLang="ja-JP" sz="2800" b="0" dirty="0">
                <a:solidFill>
                  <a:srgbClr val="000000"/>
                </a:solidFill>
              </a:rPr>
              <a:t>Se</a:t>
            </a:r>
            <a:r>
              <a:rPr lang="en-US" altLang="ja-JP" sz="2800" b="0" baseline="-25000" dirty="0">
                <a:solidFill>
                  <a:srgbClr val="000000"/>
                </a:solidFill>
              </a:rPr>
              <a:t>3</a:t>
            </a:r>
            <a:r>
              <a:rPr lang="en-US" altLang="ja-JP" sz="2800" b="0" dirty="0">
                <a:solidFill>
                  <a:srgbClr val="000000"/>
                </a:solidFill>
              </a:rPr>
              <a:t>)</a:t>
            </a:r>
            <a:r>
              <a:rPr lang="en-US" altLang="ja-JP" sz="2800" b="0" baseline="-25000" dirty="0">
                <a:solidFill>
                  <a:srgbClr val="000000"/>
                </a:solidFill>
              </a:rPr>
              <a:t>3</a:t>
            </a:r>
            <a:r>
              <a:rPr lang="en-US" altLang="ja-JP" sz="2800" b="0" dirty="0">
                <a:solidFill>
                  <a:srgbClr val="000000"/>
                </a:solidFill>
              </a:rPr>
              <a:t>]</a:t>
            </a:r>
            <a:r>
              <a:rPr lang="en-US" altLang="ja-JP" sz="2800" b="0" baseline="-25000" dirty="0">
                <a:solidFill>
                  <a:srgbClr val="000000"/>
                </a:solidFill>
              </a:rPr>
              <a:t>m</a:t>
            </a:r>
          </a:p>
        </p:txBody>
      </p:sp>
      <p:sp>
        <p:nvSpPr>
          <p:cNvPr id="1912839" name="AutoShape 7"/>
          <p:cNvSpPr>
            <a:spLocks/>
          </p:cNvSpPr>
          <p:nvPr/>
        </p:nvSpPr>
        <p:spPr bwMode="auto">
          <a:xfrm>
            <a:off x="4398963" y="4181475"/>
            <a:ext cx="111125" cy="260350"/>
          </a:xfrm>
          <a:prstGeom prst="rightBrace">
            <a:avLst>
              <a:gd name="adj1" fmla="val 19524"/>
              <a:gd name="adj2" fmla="val 50000"/>
            </a:avLst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1912840" name="Line 8"/>
          <p:cNvSpPr>
            <a:spLocks noChangeShapeType="1"/>
          </p:cNvSpPr>
          <p:nvPr/>
        </p:nvSpPr>
        <p:spPr bwMode="auto">
          <a:xfrm flipV="1">
            <a:off x="4511675" y="4094163"/>
            <a:ext cx="417513" cy="211137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noFill/>
              </a14:hiddenFill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1912841" name="Rectangle 9"/>
          <p:cNvSpPr>
            <a:spLocks noChangeArrowheads="1"/>
          </p:cNvSpPr>
          <p:nvPr/>
        </p:nvSpPr>
        <p:spPr bwMode="auto">
          <a:xfrm>
            <a:off x="5348288" y="1560513"/>
            <a:ext cx="842962" cy="455612"/>
          </a:xfrm>
          <a:prstGeom prst="rect">
            <a:avLst/>
          </a:prstGeom>
          <a:noFill/>
          <a:ln w="28575" algn="ctr">
            <a:solidFill>
              <a:srgbClr val="0000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2200" b="0">
                <a:solidFill>
                  <a:srgbClr val="0000FF"/>
                </a:solidFill>
              </a:rPr>
              <a:t>n = 1</a:t>
            </a:r>
            <a:endParaRPr lang="en-US" altLang="en-US" sz="2200" b="0">
              <a:solidFill>
                <a:srgbClr val="0000FF"/>
              </a:solidFill>
              <a:sym typeface="Symbol" panose="05050102010706020507" pitchFamily="18" charset="2"/>
            </a:endParaRPr>
          </a:p>
        </p:txBody>
      </p:sp>
      <p:sp>
        <p:nvSpPr>
          <p:cNvPr id="1912842" name="Rectangle 10"/>
          <p:cNvSpPr>
            <a:spLocks noChangeArrowheads="1"/>
          </p:cNvSpPr>
          <p:nvPr/>
        </p:nvSpPr>
        <p:spPr bwMode="auto">
          <a:xfrm>
            <a:off x="5461000" y="2157413"/>
            <a:ext cx="892175" cy="427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2200" b="0">
                <a:solidFill>
                  <a:srgbClr val="FF0000"/>
                </a:solidFill>
              </a:rPr>
              <a:t>m = 1</a:t>
            </a:r>
            <a:endParaRPr lang="en-US" altLang="en-US" sz="2200" b="0">
              <a:solidFill>
                <a:srgbClr val="FF0000"/>
              </a:solidFill>
              <a:sym typeface="Symbol" panose="05050102010706020507" pitchFamily="18" charset="2"/>
            </a:endParaRPr>
          </a:p>
        </p:txBody>
      </p:sp>
      <p:sp>
        <p:nvSpPr>
          <p:cNvPr id="1912843" name="Rectangle 11"/>
          <p:cNvSpPr>
            <a:spLocks noChangeArrowheads="1"/>
          </p:cNvSpPr>
          <p:nvPr/>
        </p:nvSpPr>
        <p:spPr bwMode="auto">
          <a:xfrm>
            <a:off x="6580188" y="2138363"/>
            <a:ext cx="892175" cy="427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2200" b="0">
                <a:solidFill>
                  <a:srgbClr val="FF0000"/>
                </a:solidFill>
              </a:rPr>
              <a:t>m = 2</a:t>
            </a:r>
            <a:endParaRPr lang="en-US" altLang="en-US" sz="2200" b="0">
              <a:solidFill>
                <a:srgbClr val="FF0000"/>
              </a:solidFill>
              <a:sym typeface="Symbol" panose="05050102010706020507" pitchFamily="18" charset="2"/>
            </a:endParaRPr>
          </a:p>
        </p:txBody>
      </p:sp>
      <p:sp>
        <p:nvSpPr>
          <p:cNvPr id="1912844" name="Rectangle 12"/>
          <p:cNvSpPr>
            <a:spLocks noChangeArrowheads="1"/>
          </p:cNvSpPr>
          <p:nvPr/>
        </p:nvSpPr>
        <p:spPr bwMode="auto">
          <a:xfrm>
            <a:off x="7785100" y="2116138"/>
            <a:ext cx="935038" cy="427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2200" b="0">
                <a:solidFill>
                  <a:srgbClr val="FF0000"/>
                </a:solidFill>
              </a:rPr>
              <a:t>m = </a:t>
            </a:r>
            <a:r>
              <a:rPr lang="en-US" altLang="ja-JP" sz="2200" b="0">
                <a:solidFill>
                  <a:srgbClr val="FF0000"/>
                </a:solidFill>
                <a:sym typeface="Symbol" panose="05050102010706020507" pitchFamily="18" charset="2"/>
              </a:rPr>
              <a:t></a:t>
            </a:r>
            <a:endParaRPr lang="en-US" altLang="en-US" sz="2200" b="0">
              <a:solidFill>
                <a:srgbClr val="FF0000"/>
              </a:solidFill>
              <a:sym typeface="Symbol" panose="05050102010706020507" pitchFamily="18" charset="2"/>
            </a:endParaRPr>
          </a:p>
        </p:txBody>
      </p:sp>
      <p:sp>
        <p:nvSpPr>
          <p:cNvPr id="1912845" name="Rectangle 13"/>
          <p:cNvSpPr>
            <a:spLocks noChangeArrowheads="1"/>
          </p:cNvSpPr>
          <p:nvPr/>
        </p:nvSpPr>
        <p:spPr bwMode="auto">
          <a:xfrm>
            <a:off x="7681913" y="1749425"/>
            <a:ext cx="107473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2000" b="0">
                <a:solidFill>
                  <a:srgbClr val="000000"/>
                </a:solidFill>
              </a:rPr>
              <a:t>(Bi</a:t>
            </a:r>
            <a:r>
              <a:rPr lang="en-US" altLang="ja-JP" sz="2000" b="0" baseline="-25000">
                <a:solidFill>
                  <a:srgbClr val="000000"/>
                </a:solidFill>
              </a:rPr>
              <a:t>2</a:t>
            </a:r>
            <a:r>
              <a:rPr lang="en-US" altLang="ja-JP" sz="2000" b="0">
                <a:solidFill>
                  <a:srgbClr val="000000"/>
                </a:solidFill>
              </a:rPr>
              <a:t>Se</a:t>
            </a:r>
            <a:r>
              <a:rPr lang="en-US" altLang="ja-JP" sz="2000" b="0" baseline="-25000">
                <a:solidFill>
                  <a:srgbClr val="000000"/>
                </a:solidFill>
              </a:rPr>
              <a:t>3</a:t>
            </a:r>
            <a:r>
              <a:rPr lang="en-US" altLang="ja-JP" sz="2000" b="0">
                <a:solidFill>
                  <a:srgbClr val="000000"/>
                </a:solidFill>
              </a:rPr>
              <a:t>)</a:t>
            </a:r>
            <a:endParaRPr lang="en-US" altLang="ja-JP" sz="2000" b="0" baseline="-25000">
              <a:solidFill>
                <a:srgbClr val="000000"/>
              </a:solidFill>
            </a:endParaRPr>
          </a:p>
        </p:txBody>
      </p:sp>
      <p:sp>
        <p:nvSpPr>
          <p:cNvPr id="1912846" name="Rectangle 14"/>
          <p:cNvSpPr>
            <a:spLocks noChangeArrowheads="1"/>
          </p:cNvSpPr>
          <p:nvPr/>
        </p:nvSpPr>
        <p:spPr bwMode="auto">
          <a:xfrm>
            <a:off x="3240088" y="6045200"/>
            <a:ext cx="107473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2000" b="0">
                <a:solidFill>
                  <a:srgbClr val="000000"/>
                </a:solidFill>
              </a:rPr>
              <a:t>(Bi</a:t>
            </a:r>
            <a:r>
              <a:rPr lang="en-US" altLang="ja-JP" sz="2000" b="0" baseline="-25000">
                <a:solidFill>
                  <a:srgbClr val="000000"/>
                </a:solidFill>
              </a:rPr>
              <a:t>2</a:t>
            </a:r>
            <a:r>
              <a:rPr lang="en-US" altLang="ja-JP" sz="2000" b="0">
                <a:solidFill>
                  <a:srgbClr val="000000"/>
                </a:solidFill>
              </a:rPr>
              <a:t>Se</a:t>
            </a:r>
            <a:r>
              <a:rPr lang="en-US" altLang="ja-JP" sz="2000" b="0" baseline="-25000">
                <a:solidFill>
                  <a:srgbClr val="000000"/>
                </a:solidFill>
              </a:rPr>
              <a:t>3</a:t>
            </a:r>
            <a:r>
              <a:rPr lang="en-US" altLang="ja-JP" sz="2000" b="0">
                <a:solidFill>
                  <a:srgbClr val="000000"/>
                </a:solidFill>
              </a:rPr>
              <a:t>)</a:t>
            </a:r>
            <a:endParaRPr lang="en-US" altLang="ja-JP" sz="2000" b="0" baseline="-25000">
              <a:solidFill>
                <a:srgbClr val="000000"/>
              </a:solidFill>
            </a:endParaRPr>
          </a:p>
        </p:txBody>
      </p:sp>
      <p:sp>
        <p:nvSpPr>
          <p:cNvPr id="1912847" name="Rectangle 15"/>
          <p:cNvSpPr>
            <a:spLocks noChangeArrowheads="1"/>
          </p:cNvSpPr>
          <p:nvPr/>
        </p:nvSpPr>
        <p:spPr bwMode="auto">
          <a:xfrm>
            <a:off x="2598738" y="3543300"/>
            <a:ext cx="20351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ja-JP" b="0">
                <a:solidFill>
                  <a:srgbClr val="0000FF"/>
                </a:solidFill>
              </a:rPr>
              <a:t>“Quintuple Layer”</a:t>
            </a:r>
          </a:p>
        </p:txBody>
      </p:sp>
      <p:sp>
        <p:nvSpPr>
          <p:cNvPr id="1912848" name="Rectangle 16"/>
          <p:cNvSpPr>
            <a:spLocks noChangeArrowheads="1"/>
          </p:cNvSpPr>
          <p:nvPr/>
        </p:nvSpPr>
        <p:spPr bwMode="auto">
          <a:xfrm>
            <a:off x="74613" y="6481763"/>
            <a:ext cx="4000069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1600" b="0" dirty="0">
                <a:solidFill>
                  <a:srgbClr val="000000"/>
                </a:solidFill>
              </a:rPr>
              <a:t>Nakayama, Sato, Ando </a:t>
            </a:r>
            <a:r>
              <a:rPr lang="en-US" altLang="ja-JP" sz="1600" b="0" i="1" dirty="0">
                <a:solidFill>
                  <a:srgbClr val="000000"/>
                </a:solidFill>
              </a:rPr>
              <a:t>et al</a:t>
            </a:r>
            <a:r>
              <a:rPr lang="en-US" altLang="ja-JP" sz="1600" b="0" dirty="0">
                <a:solidFill>
                  <a:srgbClr val="000000"/>
                </a:solidFill>
              </a:rPr>
              <a:t>., </a:t>
            </a:r>
            <a:r>
              <a:rPr lang="en-US" altLang="ja-JP" sz="1600" b="0" dirty="0" smtClean="0">
                <a:solidFill>
                  <a:srgbClr val="000000"/>
                </a:solidFill>
              </a:rPr>
              <a:t>PRL (2012</a:t>
            </a:r>
            <a:r>
              <a:rPr lang="en-US" altLang="ja-JP" sz="1600" b="0" dirty="0">
                <a:solidFill>
                  <a:srgbClr val="000000"/>
                </a:solidFill>
              </a:rPr>
              <a:t>)</a:t>
            </a:r>
            <a:r>
              <a:rPr lang="en-US" altLang="ja-JP" sz="1600" dirty="0">
                <a:solidFill>
                  <a:srgbClr val="0000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207957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2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9128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2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9128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2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9128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2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912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2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9128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2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9128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2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9128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12839" grpId="0" animBg="1"/>
      <p:bldP spid="1912840" grpId="0" animBg="1"/>
      <p:bldP spid="1912842" grpId="0"/>
      <p:bldP spid="1912843" grpId="0"/>
      <p:bldP spid="1912844" grpId="0"/>
      <p:bldP spid="191284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385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9700" y="1362075"/>
            <a:ext cx="3859213" cy="1885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13860" name="Rectangle 4"/>
          <p:cNvSpPr>
            <a:spLocks noGrp="1" noChangeArrowheads="1"/>
          </p:cNvSpPr>
          <p:nvPr>
            <p:ph type="title"/>
          </p:nvPr>
        </p:nvSpPr>
        <p:spPr>
          <a:xfrm>
            <a:off x="165100" y="160338"/>
            <a:ext cx="8359775" cy="719137"/>
          </a:xfrm>
        </p:spPr>
        <p:txBody>
          <a:bodyPr/>
          <a:lstStyle/>
          <a:p>
            <a:r>
              <a:rPr lang="en-US" altLang="ja-JP" dirty="0"/>
              <a:t>Natural </a:t>
            </a:r>
            <a:r>
              <a:rPr lang="en-US" altLang="ja-JP" dirty="0" smtClean="0"/>
              <a:t>Heterostructure PSBS</a:t>
            </a:r>
            <a:endParaRPr lang="en-US" altLang="ja-JP" dirty="0"/>
          </a:p>
        </p:txBody>
      </p:sp>
      <p:pic>
        <p:nvPicPr>
          <p:cNvPr id="191386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r="37350"/>
          <a:stretch>
            <a:fillRect/>
          </a:stretch>
        </p:blipFill>
        <p:spPr bwMode="auto">
          <a:xfrm>
            <a:off x="223838" y="3967163"/>
            <a:ext cx="3894137" cy="1931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13862" name="Rectangle 6"/>
          <p:cNvSpPr>
            <a:spLocks noChangeArrowheads="1"/>
          </p:cNvSpPr>
          <p:nvPr/>
        </p:nvSpPr>
        <p:spPr bwMode="auto">
          <a:xfrm>
            <a:off x="474663" y="6497638"/>
            <a:ext cx="363378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1400" b="0">
                <a:solidFill>
                  <a:srgbClr val="000000"/>
                </a:solidFill>
              </a:rPr>
              <a:t>Y. Zhang, Q.K. Xue </a:t>
            </a:r>
            <a:r>
              <a:rPr lang="en-US" altLang="ja-JP" sz="1400" b="0" i="1">
                <a:solidFill>
                  <a:srgbClr val="000000"/>
                </a:solidFill>
              </a:rPr>
              <a:t>et al</a:t>
            </a:r>
            <a:r>
              <a:rPr lang="en-US" altLang="ja-JP" sz="1400" b="0">
                <a:solidFill>
                  <a:srgbClr val="000000"/>
                </a:solidFill>
              </a:rPr>
              <a:t>., Nat. Phys. (2010)</a:t>
            </a:r>
          </a:p>
        </p:txBody>
      </p:sp>
      <p:sp>
        <p:nvSpPr>
          <p:cNvPr id="1913863" name="Rectangle 7"/>
          <p:cNvSpPr>
            <a:spLocks noChangeArrowheads="1"/>
          </p:cNvSpPr>
          <p:nvPr/>
        </p:nvSpPr>
        <p:spPr bwMode="auto">
          <a:xfrm>
            <a:off x="771525" y="1095375"/>
            <a:ext cx="892175" cy="42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2200" b="0">
                <a:solidFill>
                  <a:srgbClr val="FF0000"/>
                </a:solidFill>
              </a:rPr>
              <a:t>m = 1</a:t>
            </a:r>
            <a:endParaRPr lang="en-US" altLang="en-US" sz="2200" b="0">
              <a:solidFill>
                <a:srgbClr val="FF0000"/>
              </a:solidFill>
              <a:sym typeface="Symbol" panose="05050102010706020507" pitchFamily="18" charset="2"/>
            </a:endParaRPr>
          </a:p>
        </p:txBody>
      </p:sp>
      <p:sp>
        <p:nvSpPr>
          <p:cNvPr id="1913864" name="Rectangle 8"/>
          <p:cNvSpPr>
            <a:spLocks noChangeArrowheads="1"/>
          </p:cNvSpPr>
          <p:nvPr/>
        </p:nvSpPr>
        <p:spPr bwMode="auto">
          <a:xfrm>
            <a:off x="1890713" y="1076325"/>
            <a:ext cx="892175" cy="42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2200" b="0">
                <a:solidFill>
                  <a:srgbClr val="FF0000"/>
                </a:solidFill>
              </a:rPr>
              <a:t>m = 2</a:t>
            </a:r>
            <a:endParaRPr lang="en-US" altLang="en-US" sz="2200" b="0">
              <a:solidFill>
                <a:srgbClr val="FF0000"/>
              </a:solidFill>
              <a:sym typeface="Symbol" panose="05050102010706020507" pitchFamily="18" charset="2"/>
            </a:endParaRPr>
          </a:p>
        </p:txBody>
      </p:sp>
      <p:sp>
        <p:nvSpPr>
          <p:cNvPr id="1913865" name="Rectangle 9"/>
          <p:cNvSpPr>
            <a:spLocks noChangeArrowheads="1"/>
          </p:cNvSpPr>
          <p:nvPr/>
        </p:nvSpPr>
        <p:spPr bwMode="auto">
          <a:xfrm>
            <a:off x="2968625" y="1066800"/>
            <a:ext cx="935038" cy="42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2200" b="0">
                <a:solidFill>
                  <a:srgbClr val="FF0000"/>
                </a:solidFill>
              </a:rPr>
              <a:t>m = </a:t>
            </a:r>
            <a:r>
              <a:rPr lang="en-US" altLang="ja-JP" sz="2200" b="0">
                <a:solidFill>
                  <a:srgbClr val="FF0000"/>
                </a:solidFill>
                <a:sym typeface="Symbol" panose="05050102010706020507" pitchFamily="18" charset="2"/>
              </a:rPr>
              <a:t></a:t>
            </a:r>
            <a:endParaRPr lang="en-US" altLang="en-US" sz="2200" b="0">
              <a:solidFill>
                <a:srgbClr val="FF0000"/>
              </a:solidFill>
              <a:sym typeface="Symbol" panose="05050102010706020507" pitchFamily="18" charset="2"/>
            </a:endParaRPr>
          </a:p>
        </p:txBody>
      </p:sp>
      <p:sp>
        <p:nvSpPr>
          <p:cNvPr id="1913866" name="AutoShape 10"/>
          <p:cNvSpPr>
            <a:spLocks noChangeArrowheads="1"/>
          </p:cNvSpPr>
          <p:nvPr/>
        </p:nvSpPr>
        <p:spPr bwMode="auto">
          <a:xfrm>
            <a:off x="1074738" y="3198813"/>
            <a:ext cx="307975" cy="630237"/>
          </a:xfrm>
          <a:prstGeom prst="upDownArrow">
            <a:avLst>
              <a:gd name="adj1" fmla="val 50000"/>
              <a:gd name="adj2" fmla="val 40928"/>
            </a:avLst>
          </a:prstGeom>
          <a:solidFill>
            <a:srgbClr val="0066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1913867" name="AutoShape 11"/>
          <p:cNvSpPr>
            <a:spLocks noChangeArrowheads="1"/>
          </p:cNvSpPr>
          <p:nvPr/>
        </p:nvSpPr>
        <p:spPr bwMode="auto">
          <a:xfrm>
            <a:off x="2243138" y="3230563"/>
            <a:ext cx="307975" cy="630237"/>
          </a:xfrm>
          <a:prstGeom prst="upDownArrow">
            <a:avLst>
              <a:gd name="adj1" fmla="val 50000"/>
              <a:gd name="adj2" fmla="val 40928"/>
            </a:avLst>
          </a:prstGeom>
          <a:solidFill>
            <a:srgbClr val="0066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1913868" name="AutoShape 12"/>
          <p:cNvSpPr>
            <a:spLocks noChangeArrowheads="1"/>
          </p:cNvSpPr>
          <p:nvPr/>
        </p:nvSpPr>
        <p:spPr bwMode="auto">
          <a:xfrm rot="-2144189">
            <a:off x="2846388" y="3149600"/>
            <a:ext cx="307975" cy="765175"/>
          </a:xfrm>
          <a:prstGeom prst="upDownArrow">
            <a:avLst>
              <a:gd name="adj1" fmla="val 50000"/>
              <a:gd name="adj2" fmla="val 49691"/>
            </a:avLst>
          </a:prstGeom>
          <a:solidFill>
            <a:srgbClr val="0066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>
              <a:solidFill>
                <a:srgbClr val="000000"/>
              </a:solidFill>
            </a:endParaRPr>
          </a:p>
        </p:txBody>
      </p:sp>
      <p:sp>
        <p:nvSpPr>
          <p:cNvPr id="1913869" name="Text Box 13"/>
          <p:cNvSpPr txBox="1">
            <a:spLocks noChangeArrowheads="1"/>
          </p:cNvSpPr>
          <p:nvPr/>
        </p:nvSpPr>
        <p:spPr bwMode="auto">
          <a:xfrm>
            <a:off x="4329113" y="4312532"/>
            <a:ext cx="4562475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ja-JP" sz="2400" b="0" dirty="0">
                <a:solidFill>
                  <a:srgbClr val="000000"/>
                </a:solidFill>
              </a:rPr>
              <a:t>Surface states are encapsulated by the insulating </a:t>
            </a:r>
            <a:r>
              <a:rPr lang="en-US" altLang="ja-JP" sz="2400" b="0" dirty="0" err="1">
                <a:solidFill>
                  <a:srgbClr val="000000"/>
                </a:solidFill>
              </a:rPr>
              <a:t>PbSe</a:t>
            </a:r>
            <a:r>
              <a:rPr lang="en-US" altLang="ja-JP" sz="2400" b="0" dirty="0">
                <a:solidFill>
                  <a:srgbClr val="000000"/>
                </a:solidFill>
              </a:rPr>
              <a:t> layer</a:t>
            </a:r>
          </a:p>
        </p:txBody>
      </p:sp>
      <p:sp>
        <p:nvSpPr>
          <p:cNvPr id="1913871" name="Text Box 15"/>
          <p:cNvSpPr txBox="1">
            <a:spLocks noChangeArrowheads="1"/>
          </p:cNvSpPr>
          <p:nvPr/>
        </p:nvSpPr>
        <p:spPr bwMode="auto">
          <a:xfrm>
            <a:off x="4637088" y="6006545"/>
            <a:ext cx="4018766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28575" algn="ctr">
                <a:solidFill>
                  <a:srgbClr val="008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ja-JP" sz="2400" b="1" dirty="0" smtClean="0">
                <a:solidFill>
                  <a:srgbClr val="006600"/>
                </a:solidFill>
                <a:latin typeface="+mn-lt"/>
                <a:ea typeface="HGP創英角ﾎﾟｯﾌﾟ体" panose="040B0A00000000000000" pitchFamily="50" charset="-128"/>
              </a:rPr>
              <a:t>Quasi-2D system with topological “bulk” state !!</a:t>
            </a:r>
            <a:endParaRPr lang="en-US" altLang="ja-JP" sz="2400" b="1" dirty="0">
              <a:solidFill>
                <a:srgbClr val="006600"/>
              </a:solidFill>
              <a:latin typeface="+mn-lt"/>
              <a:ea typeface="HGP創英角ﾎﾟｯﾌﾟ体" panose="040B0A00000000000000" pitchFamily="50" charset="-128"/>
            </a:endParaRPr>
          </a:p>
        </p:txBody>
      </p:sp>
      <p:grpSp>
        <p:nvGrpSpPr>
          <p:cNvPr id="2" name="グループ化 1"/>
          <p:cNvGrpSpPr/>
          <p:nvPr/>
        </p:nvGrpSpPr>
        <p:grpSpPr>
          <a:xfrm>
            <a:off x="4637088" y="5158572"/>
            <a:ext cx="4194175" cy="830997"/>
            <a:chOff x="4637088" y="5158572"/>
            <a:chExt cx="4194175" cy="830997"/>
          </a:xfrm>
        </p:grpSpPr>
        <p:sp>
          <p:nvSpPr>
            <p:cNvPr id="1913870" name="Text Box 14"/>
            <p:cNvSpPr txBox="1">
              <a:spLocks noChangeArrowheads="1"/>
            </p:cNvSpPr>
            <p:nvPr/>
          </p:nvSpPr>
          <p:spPr bwMode="auto">
            <a:xfrm>
              <a:off x="5202238" y="5158572"/>
              <a:ext cx="3629025" cy="8309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altLang="ja-JP" sz="2400" b="0" dirty="0" smtClean="0">
                  <a:solidFill>
                    <a:srgbClr val="0000FF"/>
                  </a:solidFill>
                </a:rPr>
                <a:t>“Surface states” </a:t>
              </a:r>
              <a:r>
                <a:rPr lang="en-US" altLang="ja-JP" sz="2400" b="0" dirty="0">
                  <a:solidFill>
                    <a:srgbClr val="0000FF"/>
                  </a:solidFill>
                </a:rPr>
                <a:t>in every (Bi</a:t>
              </a:r>
              <a:r>
                <a:rPr lang="en-US" altLang="ja-JP" sz="2400" b="0" baseline="-25000" dirty="0">
                  <a:solidFill>
                    <a:srgbClr val="0000FF"/>
                  </a:solidFill>
                </a:rPr>
                <a:t>2</a:t>
              </a:r>
              <a:r>
                <a:rPr lang="en-US" altLang="ja-JP" sz="2400" b="0" dirty="0">
                  <a:solidFill>
                    <a:srgbClr val="0000FF"/>
                  </a:solidFill>
                </a:rPr>
                <a:t>Se</a:t>
              </a:r>
              <a:r>
                <a:rPr lang="en-US" altLang="ja-JP" sz="2400" b="0" baseline="-25000" dirty="0">
                  <a:solidFill>
                    <a:srgbClr val="0000FF"/>
                  </a:solidFill>
                </a:rPr>
                <a:t>3</a:t>
              </a:r>
              <a:r>
                <a:rPr lang="en-US" altLang="ja-JP" sz="2400" b="0" dirty="0">
                  <a:solidFill>
                    <a:srgbClr val="0000FF"/>
                  </a:solidFill>
                </a:rPr>
                <a:t>)</a:t>
              </a:r>
              <a:r>
                <a:rPr lang="en-US" altLang="ja-JP" sz="2400" b="0" baseline="-25000" dirty="0">
                  <a:solidFill>
                    <a:srgbClr val="0000FF"/>
                  </a:solidFill>
                </a:rPr>
                <a:t>m</a:t>
              </a:r>
              <a:r>
                <a:rPr lang="en-US" altLang="ja-JP" sz="2400" b="0" dirty="0">
                  <a:solidFill>
                    <a:srgbClr val="0000FF"/>
                  </a:solidFill>
                </a:rPr>
                <a:t> units?</a:t>
              </a:r>
            </a:p>
          </p:txBody>
        </p:sp>
        <p:sp>
          <p:nvSpPr>
            <p:cNvPr id="1913872" name="AutoShape 16"/>
            <p:cNvSpPr>
              <a:spLocks noChangeArrowheads="1"/>
            </p:cNvSpPr>
            <p:nvPr/>
          </p:nvSpPr>
          <p:spPr bwMode="auto">
            <a:xfrm>
              <a:off x="4637088" y="5404438"/>
              <a:ext cx="501650" cy="307975"/>
            </a:xfrm>
            <a:prstGeom prst="rightArrow">
              <a:avLst>
                <a:gd name="adj1" fmla="val 50000"/>
                <a:gd name="adj2" fmla="val 40722"/>
              </a:avLst>
            </a:prstGeom>
            <a:solidFill>
              <a:srgbClr val="0000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ja-JP" altLang="ja-JP">
                <a:solidFill>
                  <a:srgbClr val="0000FF"/>
                </a:solidFill>
              </a:endParaRPr>
            </a:p>
          </p:txBody>
        </p:sp>
      </p:grpSp>
      <p:sp>
        <p:nvSpPr>
          <p:cNvPr id="1913873" name="Text Box 17"/>
          <p:cNvSpPr txBox="1">
            <a:spLocks noChangeArrowheads="1"/>
          </p:cNvSpPr>
          <p:nvPr/>
        </p:nvSpPr>
        <p:spPr bwMode="auto">
          <a:xfrm>
            <a:off x="700088" y="5992813"/>
            <a:ext cx="3306762" cy="439737"/>
          </a:xfrm>
          <a:prstGeom prst="rect">
            <a:avLst/>
          </a:prstGeom>
          <a:solidFill>
            <a:srgbClr val="FFFF99">
              <a:alpha val="56000"/>
            </a:srgbClr>
          </a:solidFill>
          <a:ln w="28575" algn="ctr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54000" tIns="0" rIns="54000" bIns="46800">
            <a:spAutoFit/>
          </a:bodyPr>
          <a:lstStyle/>
          <a:p>
            <a:r>
              <a:rPr lang="en-US" altLang="ja-JP" sz="2400" b="0">
                <a:solidFill>
                  <a:srgbClr val="FF0000"/>
                </a:solidFill>
              </a:rPr>
              <a:t>Ultra-thin Bi</a:t>
            </a:r>
            <a:r>
              <a:rPr lang="en-US" altLang="ja-JP" sz="2400" b="0" baseline="-25000">
                <a:solidFill>
                  <a:srgbClr val="FF0000"/>
                </a:solidFill>
              </a:rPr>
              <a:t>2</a:t>
            </a:r>
            <a:r>
              <a:rPr lang="en-US" altLang="ja-JP" sz="2400" b="0">
                <a:solidFill>
                  <a:srgbClr val="FF0000"/>
                </a:solidFill>
              </a:rPr>
              <a:t>Se</a:t>
            </a:r>
            <a:r>
              <a:rPr lang="en-US" altLang="ja-JP" sz="2400" b="0" baseline="-25000">
                <a:solidFill>
                  <a:srgbClr val="FF0000"/>
                </a:solidFill>
              </a:rPr>
              <a:t>3</a:t>
            </a:r>
            <a:r>
              <a:rPr lang="en-US" altLang="ja-JP" sz="2400" b="0">
                <a:solidFill>
                  <a:srgbClr val="FF0000"/>
                </a:solidFill>
              </a:rPr>
              <a:t> Films</a:t>
            </a:r>
          </a:p>
        </p:txBody>
      </p:sp>
      <p:pic>
        <p:nvPicPr>
          <p:cNvPr id="1913874" name="Picture 1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78313" y="993187"/>
            <a:ext cx="4714875" cy="3305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13876" name="Rectangle 20"/>
          <p:cNvSpPr>
            <a:spLocks noChangeArrowheads="1"/>
          </p:cNvSpPr>
          <p:nvPr/>
        </p:nvSpPr>
        <p:spPr bwMode="auto">
          <a:xfrm>
            <a:off x="397090" y="840165"/>
            <a:ext cx="4000069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1600" b="0" dirty="0">
                <a:solidFill>
                  <a:srgbClr val="000000"/>
                </a:solidFill>
              </a:rPr>
              <a:t>Nakayama, Sato, Ando </a:t>
            </a:r>
            <a:r>
              <a:rPr lang="en-US" altLang="ja-JP" sz="1600" b="0" i="1" dirty="0">
                <a:solidFill>
                  <a:srgbClr val="000000"/>
                </a:solidFill>
              </a:rPr>
              <a:t>et al</a:t>
            </a:r>
            <a:r>
              <a:rPr lang="en-US" altLang="ja-JP" sz="1600" b="0" dirty="0">
                <a:solidFill>
                  <a:srgbClr val="000000"/>
                </a:solidFill>
              </a:rPr>
              <a:t>., </a:t>
            </a:r>
            <a:r>
              <a:rPr lang="en-US" altLang="ja-JP" sz="1600" b="0" dirty="0" smtClean="0">
                <a:solidFill>
                  <a:srgbClr val="000000"/>
                </a:solidFill>
              </a:rPr>
              <a:t>PRL (2012</a:t>
            </a:r>
            <a:r>
              <a:rPr lang="en-US" altLang="ja-JP" sz="1600" b="0" dirty="0">
                <a:solidFill>
                  <a:srgbClr val="000000"/>
                </a:solidFill>
              </a:rPr>
              <a:t>)</a:t>
            </a:r>
            <a:r>
              <a:rPr lang="en-US" altLang="ja-JP" sz="1600" dirty="0">
                <a:solidFill>
                  <a:srgbClr val="0000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126528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3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9138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3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9138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3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9138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13869" grpId="0"/>
      <p:bldP spid="191387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91802" y="138487"/>
            <a:ext cx="8359775" cy="719138"/>
          </a:xfrm>
        </p:spPr>
        <p:txBody>
          <a:bodyPr/>
          <a:lstStyle/>
          <a:p>
            <a:r>
              <a:rPr kumimoji="1" lang="en-US" altLang="ja-JP" dirty="0" smtClean="0"/>
              <a:t>Cu-</a:t>
            </a:r>
            <a:r>
              <a:rPr lang="en-US" altLang="ja-JP" dirty="0" smtClean="0"/>
              <a:t>intercalation to PSBS m</a:t>
            </a:r>
            <a:r>
              <a:rPr lang="en-US" altLang="ja-JP" baseline="30000" dirty="0" smtClean="0"/>
              <a:t> </a:t>
            </a:r>
            <a:r>
              <a:rPr lang="en-US" altLang="ja-JP" dirty="0" smtClean="0"/>
              <a:t>=</a:t>
            </a:r>
            <a:r>
              <a:rPr lang="en-US" altLang="ja-JP" baseline="30000" dirty="0"/>
              <a:t> </a:t>
            </a:r>
            <a:r>
              <a:rPr lang="en-US" altLang="ja-JP" dirty="0" smtClean="0"/>
              <a:t>2 </a:t>
            </a:r>
            <a:endParaRPr kumimoji="1" lang="ja-JP" altLang="en-US" dirty="0"/>
          </a:p>
        </p:txBody>
      </p:sp>
      <p:grpSp>
        <p:nvGrpSpPr>
          <p:cNvPr id="5" name="グループ化 4"/>
          <p:cNvGrpSpPr/>
          <p:nvPr/>
        </p:nvGrpSpPr>
        <p:grpSpPr>
          <a:xfrm>
            <a:off x="2721332" y="941210"/>
            <a:ext cx="2898415" cy="2752627"/>
            <a:chOff x="571006" y="1225484"/>
            <a:chExt cx="2898415" cy="2752627"/>
          </a:xfrm>
        </p:grpSpPr>
        <p:pic>
          <p:nvPicPr>
            <p:cNvPr id="3" name="図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71006" y="1225484"/>
              <a:ext cx="2823645" cy="2752627"/>
            </a:xfrm>
            <a:prstGeom prst="rect">
              <a:avLst/>
            </a:prstGeom>
          </p:spPr>
        </p:pic>
        <p:pic>
          <p:nvPicPr>
            <p:cNvPr id="4" name="図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362676" y="3127342"/>
              <a:ext cx="106745" cy="153186"/>
            </a:xfrm>
            <a:prstGeom prst="rect">
              <a:avLst/>
            </a:prstGeom>
          </p:spPr>
        </p:pic>
      </p:grpSp>
      <p:pic>
        <p:nvPicPr>
          <p:cNvPr id="6" name="図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48820" y="815590"/>
            <a:ext cx="3198059" cy="2978871"/>
          </a:xfrm>
          <a:prstGeom prst="rect">
            <a:avLst/>
          </a:prstGeom>
        </p:spPr>
      </p:pic>
      <p:grpSp>
        <p:nvGrpSpPr>
          <p:cNvPr id="9" name="Group 53"/>
          <p:cNvGrpSpPr>
            <a:grpSpLocks/>
          </p:cNvGrpSpPr>
          <p:nvPr/>
        </p:nvGrpSpPr>
        <p:grpSpPr bwMode="auto">
          <a:xfrm>
            <a:off x="153689" y="1279299"/>
            <a:ext cx="2463800" cy="2076450"/>
            <a:chOff x="3337" y="651"/>
            <a:chExt cx="1552" cy="1308"/>
          </a:xfrm>
        </p:grpSpPr>
        <p:pic>
          <p:nvPicPr>
            <p:cNvPr id="10" name="Picture 5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37" y="651"/>
              <a:ext cx="1552" cy="13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1" name="Rectangle 55"/>
            <p:cNvSpPr>
              <a:spLocks noChangeArrowheads="1"/>
            </p:cNvSpPr>
            <p:nvPr/>
          </p:nvSpPr>
          <p:spPr bwMode="auto">
            <a:xfrm>
              <a:off x="3424" y="725"/>
              <a:ext cx="192" cy="12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</a:endParaRPr>
            </a:p>
          </p:txBody>
        </p:sp>
      </p:grpSp>
      <p:pic>
        <p:nvPicPr>
          <p:cNvPr id="12" name="図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22165" y="3991553"/>
            <a:ext cx="6018958" cy="2796306"/>
          </a:xfrm>
          <a:prstGeom prst="rect">
            <a:avLst/>
          </a:prstGeom>
        </p:spPr>
      </p:pic>
      <p:sp>
        <p:nvSpPr>
          <p:cNvPr id="19" name="Rectangle 20"/>
          <p:cNvSpPr>
            <a:spLocks noChangeArrowheads="1"/>
          </p:cNvSpPr>
          <p:nvPr/>
        </p:nvSpPr>
        <p:spPr bwMode="auto">
          <a:xfrm>
            <a:off x="159953" y="3653465"/>
            <a:ext cx="3592522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1600" b="0" dirty="0" smtClean="0">
                <a:solidFill>
                  <a:srgbClr val="000000"/>
                </a:solidFill>
              </a:rPr>
              <a:t>Sasaki, Segawa, Ando, PRB (2014)</a:t>
            </a:r>
            <a:r>
              <a:rPr lang="en-US" altLang="ja-JP" sz="1600" dirty="0" smtClean="0">
                <a:solidFill>
                  <a:srgbClr val="000000"/>
                </a:solidFill>
              </a:rPr>
              <a:t> </a:t>
            </a:r>
            <a:endParaRPr lang="en-US" altLang="ja-JP" sz="16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858156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91802" y="138487"/>
            <a:ext cx="8359775" cy="719138"/>
          </a:xfrm>
        </p:spPr>
        <p:txBody>
          <a:bodyPr/>
          <a:lstStyle/>
          <a:p>
            <a:r>
              <a:rPr kumimoji="1" lang="en-US" altLang="ja-JP" dirty="0" smtClean="0"/>
              <a:t>Nearly 100% Volume Fraction</a:t>
            </a:r>
            <a:endParaRPr kumimoji="1" lang="ja-JP" altLang="en-US" dirty="0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308" y="1186669"/>
            <a:ext cx="4312381" cy="3960363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6034" y="1186669"/>
            <a:ext cx="4122286" cy="4072821"/>
          </a:xfrm>
          <a:prstGeom prst="rect">
            <a:avLst/>
          </a:prstGeom>
        </p:spPr>
      </p:pic>
      <p:sp>
        <p:nvSpPr>
          <p:cNvPr id="13" name="Text Box 13"/>
          <p:cNvSpPr txBox="1">
            <a:spLocks noChangeArrowheads="1"/>
          </p:cNvSpPr>
          <p:nvPr/>
        </p:nvSpPr>
        <p:spPr bwMode="auto">
          <a:xfrm>
            <a:off x="2837469" y="5333293"/>
            <a:ext cx="6125193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ja-JP" sz="2400" b="0" dirty="0" smtClean="0"/>
              <a:t>Specific-heat behavior is very different from BCS, suggesting </a:t>
            </a:r>
            <a:r>
              <a:rPr lang="en-US" altLang="ja-JP" sz="2400" b="0" dirty="0" smtClean="0">
                <a:solidFill>
                  <a:srgbClr val="0000FF"/>
                </a:solidFill>
              </a:rPr>
              <a:t>a gap with line nodes</a:t>
            </a:r>
            <a:endParaRPr lang="en-US" altLang="ja-JP" sz="2400" b="0" dirty="0">
              <a:solidFill>
                <a:srgbClr val="0000FF"/>
              </a:solidFill>
            </a:endParaRPr>
          </a:p>
        </p:txBody>
      </p:sp>
      <p:pic>
        <p:nvPicPr>
          <p:cNvPr id="14" name="図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5959" y="1112866"/>
            <a:ext cx="4322361" cy="4025837"/>
          </a:xfrm>
          <a:prstGeom prst="rect">
            <a:avLst/>
          </a:prstGeom>
        </p:spPr>
      </p:pic>
      <p:sp>
        <p:nvSpPr>
          <p:cNvPr id="11" name="Rectangle 20"/>
          <p:cNvSpPr>
            <a:spLocks noChangeArrowheads="1"/>
          </p:cNvSpPr>
          <p:nvPr/>
        </p:nvSpPr>
        <p:spPr bwMode="auto">
          <a:xfrm>
            <a:off x="13004" y="5138703"/>
            <a:ext cx="223477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1600" b="0" dirty="0" smtClean="0">
                <a:solidFill>
                  <a:srgbClr val="000000"/>
                </a:solidFill>
              </a:rPr>
              <a:t>Sasaki, Segawa, Ando</a:t>
            </a:r>
          </a:p>
          <a:p>
            <a:r>
              <a:rPr lang="en-US" altLang="ja-JP" sz="1600" b="0" dirty="0" smtClean="0">
                <a:solidFill>
                  <a:srgbClr val="000000"/>
                </a:solidFill>
              </a:rPr>
              <a:t>PRB (2014)</a:t>
            </a:r>
            <a:r>
              <a:rPr lang="en-US" altLang="ja-JP" sz="1600" dirty="0" smtClean="0">
                <a:solidFill>
                  <a:srgbClr val="000000"/>
                </a:solidFill>
              </a:rPr>
              <a:t> </a:t>
            </a:r>
            <a:endParaRPr lang="en-US" altLang="ja-JP" sz="16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915361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91802" y="138487"/>
            <a:ext cx="8359775" cy="719138"/>
          </a:xfrm>
        </p:spPr>
        <p:txBody>
          <a:bodyPr/>
          <a:lstStyle/>
          <a:p>
            <a:r>
              <a:rPr kumimoji="1" lang="en-US" altLang="ja-JP" dirty="0" smtClean="0"/>
              <a:t>Reproducibility</a:t>
            </a:r>
            <a:endParaRPr kumimoji="1" lang="ja-JP" altLang="en-US" dirty="0"/>
          </a:p>
        </p:txBody>
      </p:sp>
      <p:sp>
        <p:nvSpPr>
          <p:cNvPr id="13" name="Text Box 13"/>
          <p:cNvSpPr txBox="1">
            <a:spLocks noChangeArrowheads="1"/>
          </p:cNvSpPr>
          <p:nvPr/>
        </p:nvSpPr>
        <p:spPr bwMode="auto">
          <a:xfrm>
            <a:off x="4537023" y="5397844"/>
            <a:ext cx="4456751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ja-JP" sz="2400" b="0" dirty="0" err="1" smtClean="0"/>
              <a:t>C</a:t>
            </a:r>
            <a:r>
              <a:rPr lang="en-US" altLang="ja-JP" sz="2400" b="0" baseline="-25000" dirty="0" err="1" smtClean="0"/>
              <a:t>el</a:t>
            </a:r>
            <a:r>
              <a:rPr lang="en-US" altLang="ja-JP" sz="2400" b="0" dirty="0" smtClean="0"/>
              <a:t>(T) is reproducible in two high-volume-fraction samples.</a:t>
            </a:r>
            <a:endParaRPr lang="en-US" altLang="ja-JP" sz="2400" b="0" dirty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802" y="1186669"/>
            <a:ext cx="4245221" cy="3882131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5292" y="1186669"/>
            <a:ext cx="4101309" cy="3901420"/>
          </a:xfrm>
          <a:prstGeom prst="rect">
            <a:avLst/>
          </a:prstGeom>
        </p:spPr>
      </p:pic>
      <p:sp>
        <p:nvSpPr>
          <p:cNvPr id="10" name="Rectangle 20"/>
          <p:cNvSpPr>
            <a:spLocks noChangeArrowheads="1"/>
          </p:cNvSpPr>
          <p:nvPr/>
        </p:nvSpPr>
        <p:spPr bwMode="auto">
          <a:xfrm>
            <a:off x="13004" y="5138703"/>
            <a:ext cx="223477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1600" b="0" dirty="0" smtClean="0">
                <a:solidFill>
                  <a:srgbClr val="000000"/>
                </a:solidFill>
              </a:rPr>
              <a:t>Sasaki, Segawa, Ando</a:t>
            </a:r>
          </a:p>
          <a:p>
            <a:r>
              <a:rPr lang="en-US" altLang="ja-JP" sz="1600" b="0" dirty="0" smtClean="0">
                <a:solidFill>
                  <a:srgbClr val="000000"/>
                </a:solidFill>
              </a:rPr>
              <a:t>PRB (2014)</a:t>
            </a:r>
            <a:r>
              <a:rPr lang="en-US" altLang="ja-JP" sz="1600" dirty="0" smtClean="0">
                <a:solidFill>
                  <a:srgbClr val="000000"/>
                </a:solidFill>
              </a:rPr>
              <a:t> </a:t>
            </a:r>
            <a:endParaRPr lang="en-US" altLang="ja-JP" sz="16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536889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61529" y="169453"/>
            <a:ext cx="8359775" cy="719138"/>
          </a:xfrm>
        </p:spPr>
        <p:txBody>
          <a:bodyPr/>
          <a:lstStyle/>
          <a:p>
            <a:r>
              <a:rPr kumimoji="1" lang="en-US" altLang="ja-JP" dirty="0" smtClean="0"/>
              <a:t>Magnetic-Field Dependence of </a:t>
            </a:r>
            <a:r>
              <a:rPr kumimoji="1" lang="en-US" altLang="ja-JP" dirty="0" err="1" smtClean="0"/>
              <a:t>C</a:t>
            </a:r>
            <a:r>
              <a:rPr kumimoji="1" lang="en-US" altLang="ja-JP" baseline="-25000" dirty="0" err="1" smtClean="0"/>
              <a:t>el</a:t>
            </a:r>
            <a:endParaRPr kumimoji="1" lang="ja-JP" altLang="en-US" baseline="-25000" dirty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540" y="1297385"/>
            <a:ext cx="4907634" cy="3953344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4436" y="1231397"/>
            <a:ext cx="3931695" cy="3925065"/>
          </a:xfrm>
          <a:prstGeom prst="rect">
            <a:avLst/>
          </a:prstGeom>
        </p:spPr>
      </p:pic>
      <mc:AlternateContent>
        <mc:Choice xmlns:mc="http://schemas.openxmlformats.org/markup-compatibility/2006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Requires="a14">
          <p:sp>
            <p:nvSpPr>
              <p:cNvPr id="5" name="Text Box 13"/>
              <p:cNvSpPr txBox="1">
                <a:spLocks noChangeArrowheads="1"/>
              </p:cNvSpPr>
              <p:nvPr/>
            </p:nvSpPr>
            <p:spPr bwMode="auto">
              <a:xfrm>
                <a:off x="3567771" y="5399281"/>
                <a:ext cx="5576229" cy="8657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r>
                  <a:rPr lang="en-US" altLang="ja-JP" sz="2400" b="0" dirty="0" smtClean="0">
                    <a:solidFill>
                      <a:schemeClr val="tx1"/>
                    </a:solidFill>
                  </a:rPr>
                  <a:t>At low T, </a:t>
                </a:r>
                <a14:m>
                  <m:oMath xmlns:m="http://schemas.openxmlformats.org/officeDocument/2006/math" xmlns="">
                    <m:sSub>
                      <m:sSubPr>
                        <m:ctrlPr>
                          <a:rPr lang="en-US" altLang="ja-JP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altLang="ja-JP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𝑒𝑙</m:t>
                        </m:r>
                      </m:sub>
                    </m:sSub>
                    <m:d>
                      <m:dPr>
                        <m:ctrlPr>
                          <a:rPr lang="en-US" altLang="ja-JP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ja-JP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</m:d>
                    <m:r>
                      <m:rPr>
                        <m:nor/>
                      </m:rPr>
                      <a:rPr lang="en-US" altLang="ja-JP" sz="2400" b="0" i="0" dirty="0" smtClean="0">
                        <a:solidFill>
                          <a:schemeClr val="tx1"/>
                        </a:solidFill>
                      </a:rPr>
                      <m:t> </m:t>
                    </m:r>
                    <m:r>
                      <m:rPr>
                        <m:nor/>
                      </m:rPr>
                      <a:rPr lang="en-US" altLang="ja-JP" sz="2400" b="0" i="0" dirty="0" smtClean="0">
                        <a:solidFill>
                          <a:schemeClr val="tx1"/>
                        </a:solidFill>
                      </a:rPr>
                      <m:t>behaves</m:t>
                    </m:r>
                    <m:r>
                      <m:rPr>
                        <m:nor/>
                      </m:rPr>
                      <a:rPr lang="en-US" altLang="ja-JP" sz="2400" b="0" i="0" dirty="0" smtClean="0">
                        <a:solidFill>
                          <a:schemeClr val="tx1"/>
                        </a:solidFill>
                      </a:rPr>
                      <m:t> </m:t>
                    </m:r>
                    <m:r>
                      <m:rPr>
                        <m:nor/>
                      </m:rPr>
                      <a:rPr lang="en-US" altLang="ja-JP" sz="2400" b="0" i="0" dirty="0" smtClean="0">
                        <a:solidFill>
                          <a:schemeClr val="tx1"/>
                        </a:solidFill>
                      </a:rPr>
                      <m:t>as</m:t>
                    </m:r>
                    <m:r>
                      <m:rPr>
                        <m:nor/>
                      </m:rPr>
                      <a:rPr lang="en-US" altLang="ja-JP" sz="2400" b="0" i="0" dirty="0" smtClean="0">
                        <a:solidFill>
                          <a:schemeClr val="tx1"/>
                        </a:solidFill>
                      </a:rPr>
                      <m:t> </m:t>
                    </m:r>
                    <m:r>
                      <a:rPr lang="en-US" altLang="ja-JP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rad>
                      <m:radPr>
                        <m:degHide m:val="on"/>
                        <m:ctrlPr>
                          <a:rPr lang="en-US" altLang="ja-JP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ja-JP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</m:e>
                    </m:rad>
                    <m:r>
                      <a:rPr lang="en-US" altLang="ja-JP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ja-JP" sz="2400" dirty="0" smtClean="0">
                    <a:solidFill>
                      <a:schemeClr val="tx1"/>
                    </a:solidFill>
                  </a:rPr>
                  <a:t>, pointing to the existence of </a:t>
                </a:r>
                <a:r>
                  <a:rPr lang="en-US" altLang="ja-JP" sz="2400" b="1" dirty="0" smtClean="0">
                    <a:solidFill>
                      <a:srgbClr val="0000FF"/>
                    </a:solidFill>
                  </a:rPr>
                  <a:t>line nodes</a:t>
                </a:r>
                <a:r>
                  <a:rPr lang="en-US" altLang="ja-JP" sz="2400" dirty="0" smtClean="0">
                    <a:solidFill>
                      <a:schemeClr val="tx1"/>
                    </a:solidFill>
                  </a:rPr>
                  <a:t>.</a:t>
                </a:r>
                <a:endParaRPr lang="en-US" altLang="ja-JP" sz="2400" b="0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5" name="Text 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567771" y="5399281"/>
                <a:ext cx="5576229" cy="865750"/>
              </a:xfrm>
              <a:prstGeom prst="rect">
                <a:avLst/>
              </a:prstGeom>
              <a:blipFill rotWithShape="0">
                <a:blip r:embed="rId4"/>
                <a:stretch>
                  <a:fillRect l="-1639" t="-1408" r="-219" b="-15493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 xmlns:mc="http://schemas.openxmlformats.org/markup-compatibility/2006" xmlns:p="http://schemas.openxmlformats.org/presentationml/2006/main" xmlns:r="http://schemas.openxmlformats.org/officeDocument/2006/relationships" xmlns:a="http://schemas.openxmlformats.org/drawingml/2006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>
        <mc:Choice xmlns:mc="http://schemas.openxmlformats.org/markup-compatibility/2006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Requires="a14">
          <p:sp>
            <p:nvSpPr>
              <p:cNvPr id="8" name="正方形/長方形 7"/>
              <p:cNvSpPr/>
              <p:nvPr/>
            </p:nvSpPr>
            <p:spPr>
              <a:xfrm>
                <a:off x="7238490" y="2691163"/>
                <a:ext cx="1593770" cy="50276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 xmlns="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ja-JP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sz="24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en-US" altLang="ja-JP" sz="2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𝑪</m:t>
                          </m:r>
                        </m:e>
                        <m:sub>
                          <m:r>
                            <a:rPr lang="en-US" altLang="ja-JP" sz="2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𝒆𝒍</m:t>
                          </m:r>
                        </m:sub>
                      </m:sSub>
                      <m:r>
                        <m:rPr>
                          <m:nor/>
                        </m:rPr>
                        <a:rPr lang="en-US" altLang="ja-JP" sz="2400" b="1" dirty="0">
                          <a:solidFill>
                            <a:srgbClr val="FF0000"/>
                          </a:solidFill>
                        </a:rPr>
                        <m:t> </m:t>
                      </m:r>
                      <m:r>
                        <a:rPr lang="en-US" altLang="ja-JP" sz="24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rad>
                        <m:radPr>
                          <m:degHide m:val="on"/>
                          <m:ctrlPr>
                            <a:rPr lang="en-US" altLang="ja-JP" sz="2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altLang="ja-JP" sz="24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𝑩</m:t>
                          </m:r>
                        </m:e>
                      </m:rad>
                    </m:oMath>
                  </m:oMathPara>
                </a14:m>
                <a:endParaRPr lang="ja-JP" altLang="en-US" b="1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8" name="正方形/長方形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38490" y="2691163"/>
                <a:ext cx="1593770" cy="502766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20"/>
          <p:cNvSpPr>
            <a:spLocks noChangeArrowheads="1"/>
          </p:cNvSpPr>
          <p:nvPr/>
        </p:nvSpPr>
        <p:spPr bwMode="auto">
          <a:xfrm>
            <a:off x="13004" y="5138703"/>
            <a:ext cx="223477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1600" b="0" dirty="0" smtClean="0">
                <a:solidFill>
                  <a:srgbClr val="000000"/>
                </a:solidFill>
              </a:rPr>
              <a:t>Sasaki, Segawa, Ando</a:t>
            </a:r>
          </a:p>
          <a:p>
            <a:r>
              <a:rPr lang="en-US" altLang="ja-JP" sz="1600" b="0" dirty="0" smtClean="0">
                <a:solidFill>
                  <a:srgbClr val="000000"/>
                </a:solidFill>
              </a:rPr>
              <a:t>PRB (2014)</a:t>
            </a:r>
            <a:r>
              <a:rPr lang="en-US" altLang="ja-JP" sz="1600" dirty="0" smtClean="0">
                <a:solidFill>
                  <a:srgbClr val="000000"/>
                </a:solidFill>
              </a:rPr>
              <a:t> </a:t>
            </a:r>
            <a:endParaRPr lang="en-US" altLang="ja-JP" sz="16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887757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/>
          <p:cNvSpPr>
            <a:spLocks noGrp="1" noChangeArrowheads="1"/>
          </p:cNvSpPr>
          <p:nvPr>
            <p:ph type="title"/>
          </p:nvPr>
        </p:nvSpPr>
        <p:spPr>
          <a:xfrm>
            <a:off x="179111" y="178880"/>
            <a:ext cx="8359775" cy="719138"/>
          </a:xfrm>
        </p:spPr>
        <p:txBody>
          <a:bodyPr/>
          <a:lstStyle/>
          <a:p>
            <a:r>
              <a:rPr lang="en-US" altLang="ja-JP" dirty="0" smtClean="0"/>
              <a:t>Implications of Cu-PSBS</a:t>
            </a:r>
            <a:endParaRPr lang="en-US" altLang="ja-JP" dirty="0"/>
          </a:p>
        </p:txBody>
      </p:sp>
      <p:sp>
        <p:nvSpPr>
          <p:cNvPr id="1095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111" y="991484"/>
            <a:ext cx="8921734" cy="5060524"/>
          </a:xfrm>
        </p:spPr>
        <p:txBody>
          <a:bodyPr/>
          <a:lstStyle/>
          <a:p>
            <a:pPr>
              <a:lnSpc>
                <a:spcPct val="110000"/>
              </a:lnSpc>
              <a:spcBef>
                <a:spcPct val="45000"/>
              </a:spcBef>
            </a:pPr>
            <a:r>
              <a:rPr lang="en-US" altLang="ja-JP" sz="2400" dirty="0" smtClean="0"/>
              <a:t>Nodal Gap </a:t>
            </a:r>
            <a:r>
              <a:rPr lang="en-US" altLang="ja-JP" sz="2400" dirty="0" smtClean="0">
                <a:sym typeface="Symbol" panose="05050102010706020507" pitchFamily="18" charset="2"/>
              </a:rPr>
              <a:t> </a:t>
            </a:r>
            <a:r>
              <a:rPr lang="en-US" altLang="ja-JP" sz="2400" dirty="0" smtClean="0">
                <a:solidFill>
                  <a:srgbClr val="0000FF"/>
                </a:solidFill>
                <a:sym typeface="Symbol" panose="05050102010706020507" pitchFamily="18" charset="2"/>
              </a:rPr>
              <a:t>Unconventional SC</a:t>
            </a:r>
            <a:endParaRPr lang="en-US" altLang="ja-JP" sz="2400" dirty="0">
              <a:solidFill>
                <a:srgbClr val="0000FF"/>
              </a:solidFill>
              <a:sym typeface="Symbol" panose="05050102010706020507" pitchFamily="18" charset="2"/>
            </a:endParaRPr>
          </a:p>
          <a:p>
            <a:pPr marL="0" indent="0">
              <a:lnSpc>
                <a:spcPct val="110000"/>
              </a:lnSpc>
              <a:spcBef>
                <a:spcPts val="600"/>
              </a:spcBef>
              <a:buNone/>
            </a:pPr>
            <a:r>
              <a:rPr lang="en-US" altLang="ja-JP" sz="2400" dirty="0" smtClean="0">
                <a:solidFill>
                  <a:srgbClr val="008000"/>
                </a:solidFill>
                <a:sym typeface="Symbol" panose="05050102010706020507" pitchFamily="18" charset="2"/>
              </a:rPr>
              <a:t>None of the previously known superconducting TI presented clear bulk signature of unconventional SC</a:t>
            </a:r>
          </a:p>
          <a:p>
            <a:pPr>
              <a:lnSpc>
                <a:spcPct val="110000"/>
              </a:lnSpc>
              <a:spcBef>
                <a:spcPct val="45000"/>
              </a:spcBef>
            </a:pPr>
            <a:r>
              <a:rPr lang="en-US" altLang="ja-JP" sz="2400" dirty="0" smtClean="0"/>
              <a:t>Sign Changing Gap + Strong Spin-Orbit Coupling   		   </a:t>
            </a:r>
            <a:r>
              <a:rPr lang="en-US" altLang="ja-JP" sz="2400" dirty="0" smtClean="0">
                <a:sym typeface="Symbol" panose="05050102010706020507" pitchFamily="18" charset="2"/>
              </a:rPr>
              <a:t> </a:t>
            </a:r>
            <a:r>
              <a:rPr lang="en-US" altLang="ja-JP" sz="2400" dirty="0" smtClean="0">
                <a:solidFill>
                  <a:srgbClr val="0000FF"/>
                </a:solidFill>
                <a:sym typeface="Symbol" panose="05050102010706020507" pitchFamily="18" charset="2"/>
              </a:rPr>
              <a:t>Spin-split surface Andreev bound state </a:t>
            </a:r>
            <a:r>
              <a:rPr lang="en-US" altLang="ja-JP" sz="2400" dirty="0" smtClean="0">
                <a:sym typeface="Symbol" panose="05050102010706020507" pitchFamily="18" charset="2"/>
              </a:rPr>
              <a:t>				(i.e. </a:t>
            </a:r>
            <a:r>
              <a:rPr lang="en-US" altLang="ja-JP" sz="2400" dirty="0" smtClean="0">
                <a:solidFill>
                  <a:srgbClr val="FF0000"/>
                </a:solidFill>
                <a:sym typeface="Symbol" panose="05050102010706020507" pitchFamily="18" charset="2"/>
              </a:rPr>
              <a:t>Helical Majorana fermions</a:t>
            </a:r>
            <a:r>
              <a:rPr lang="en-US" altLang="ja-JP" sz="2400" dirty="0" smtClean="0">
                <a:sym typeface="Symbol" panose="05050102010706020507" pitchFamily="18" charset="2"/>
              </a:rPr>
              <a:t>)</a:t>
            </a:r>
          </a:p>
          <a:p>
            <a:pPr>
              <a:lnSpc>
                <a:spcPct val="110000"/>
              </a:lnSpc>
              <a:spcBef>
                <a:spcPct val="45000"/>
              </a:spcBef>
            </a:pPr>
            <a:r>
              <a:rPr lang="en-US" altLang="ja-JP" sz="2400" dirty="0" smtClean="0">
                <a:sym typeface="Symbol" panose="05050102010706020507" pitchFamily="18" charset="2"/>
              </a:rPr>
              <a:t>Quasi 2D-Fermi surface</a:t>
            </a:r>
            <a:r>
              <a:rPr lang="en-US" altLang="ja-JP" sz="2400" dirty="0" smtClean="0">
                <a:solidFill>
                  <a:srgbClr val="0000FF"/>
                </a:solidFill>
                <a:sym typeface="Symbol" panose="05050102010706020507" pitchFamily="18" charset="2"/>
              </a:rPr>
              <a:t>						</a:t>
            </a:r>
            <a:r>
              <a:rPr lang="en-US" altLang="ja-JP" sz="2400" dirty="0">
                <a:solidFill>
                  <a:srgbClr val="0000FF"/>
                </a:solidFill>
                <a:sym typeface="Symbol" panose="05050102010706020507" pitchFamily="18" charset="2"/>
              </a:rPr>
              <a:t> </a:t>
            </a:r>
            <a:r>
              <a:rPr lang="en-US" altLang="ja-JP" sz="2400" dirty="0" smtClean="0">
                <a:solidFill>
                  <a:srgbClr val="0000FF"/>
                </a:solidFill>
                <a:sym typeface="Symbol" panose="05050102010706020507" pitchFamily="18" charset="2"/>
              </a:rPr>
              <a:t>  </a:t>
            </a:r>
            <a:r>
              <a:rPr lang="en-US" altLang="ja-JP" sz="2400" dirty="0" smtClean="0">
                <a:sym typeface="Symbol" panose="05050102010706020507" pitchFamily="18" charset="2"/>
              </a:rPr>
              <a:t> </a:t>
            </a:r>
            <a:r>
              <a:rPr lang="en-US" altLang="ja-JP" sz="2400" dirty="0" smtClean="0">
                <a:solidFill>
                  <a:srgbClr val="0000FF"/>
                </a:solidFill>
                <a:sym typeface="Symbol" panose="05050102010706020507" pitchFamily="18" charset="2"/>
              </a:rPr>
              <a:t>Majoranas are on the side 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altLang="ja-JP" sz="2400" dirty="0" smtClean="0">
                <a:solidFill>
                  <a:srgbClr val="0000FF"/>
                </a:solidFill>
                <a:sym typeface="Symbol" panose="05050102010706020507" pitchFamily="18" charset="2"/>
              </a:rPr>
              <a:t>         surface or terrace edge</a:t>
            </a:r>
            <a:endParaRPr lang="en-US" altLang="ja-JP" sz="2400" dirty="0" smtClean="0">
              <a:solidFill>
                <a:srgbClr val="0000FF"/>
              </a:solidFill>
            </a:endParaRPr>
          </a:p>
        </p:txBody>
      </p:sp>
      <p:grpSp>
        <p:nvGrpSpPr>
          <p:cNvPr id="2" name="グループ化 1"/>
          <p:cNvGrpSpPr/>
          <p:nvPr/>
        </p:nvGrpSpPr>
        <p:grpSpPr>
          <a:xfrm>
            <a:off x="6436749" y="2267691"/>
            <a:ext cx="2541548" cy="1668424"/>
            <a:chOff x="6436749" y="2372552"/>
            <a:chExt cx="2541548" cy="1668424"/>
          </a:xfrm>
        </p:grpSpPr>
        <p:sp>
          <p:nvSpPr>
            <p:cNvPr id="6" name="Text Box 9"/>
            <p:cNvSpPr txBox="1">
              <a:spLocks noChangeArrowheads="1"/>
            </p:cNvSpPr>
            <p:nvPr/>
          </p:nvSpPr>
          <p:spPr bwMode="auto">
            <a:xfrm>
              <a:off x="6436749" y="3521746"/>
              <a:ext cx="1533777" cy="400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r>
                <a:rPr lang="en-US" altLang="ja-JP" sz="2000" dirty="0"/>
                <a:t>d-wave gap</a:t>
              </a:r>
            </a:p>
          </p:txBody>
        </p:sp>
        <p:graphicFrame>
          <p:nvGraphicFramePr>
            <p:cNvPr id="7" name="Object 6"/>
            <p:cNvGraphicFramePr>
              <a:graphicFrameLocks noChangeAspect="1"/>
            </p:cNvGraphicFramePr>
            <p:nvPr>
              <p:extLst/>
            </p:nvPr>
          </p:nvGraphicFramePr>
          <p:xfrm>
            <a:off x="7325490" y="2372552"/>
            <a:ext cx="1652807" cy="1668424"/>
          </p:xfrm>
          <a:graphic>
            <a:graphicData uri="http://schemas.openxmlformats.org/presentationml/2006/ole">
              <p:oleObj spid="_x0000_s176156" name="KGPlot" r:id="rId4" imgW="3911400" imgH="3949560" progId="">
                <p:embed/>
              </p:oleObj>
            </a:graphicData>
          </a:graphic>
        </p:graphicFrame>
      </p:grpSp>
      <p:grpSp>
        <p:nvGrpSpPr>
          <p:cNvPr id="18" name="グループ化 17"/>
          <p:cNvGrpSpPr/>
          <p:nvPr/>
        </p:nvGrpSpPr>
        <p:grpSpPr>
          <a:xfrm>
            <a:off x="7479792" y="2340616"/>
            <a:ext cx="1498470" cy="1403227"/>
            <a:chOff x="7479792" y="2340616"/>
            <a:chExt cx="1498470" cy="1403227"/>
          </a:xfrm>
        </p:grpSpPr>
        <p:cxnSp>
          <p:nvCxnSpPr>
            <p:cNvPr id="4" name="直線コネクタ 3"/>
            <p:cNvCxnSpPr/>
            <p:nvPr/>
          </p:nvCxnSpPr>
          <p:spPr>
            <a:xfrm>
              <a:off x="7479792" y="2532888"/>
              <a:ext cx="1344168" cy="1210955"/>
            </a:xfrm>
            <a:prstGeom prst="line">
              <a:avLst/>
            </a:prstGeom>
            <a:ln w="50800">
              <a:solidFill>
                <a:srgbClr val="0066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線矢印コネクタ 10"/>
            <p:cNvCxnSpPr/>
            <p:nvPr/>
          </p:nvCxnSpPr>
          <p:spPr>
            <a:xfrm flipH="1">
              <a:off x="8267590" y="2877312"/>
              <a:ext cx="710672" cy="213360"/>
            </a:xfrm>
            <a:prstGeom prst="straightConnector1">
              <a:avLst/>
            </a:prstGeom>
            <a:ln w="19050">
              <a:solidFill>
                <a:srgbClr val="006600"/>
              </a:solidFill>
              <a:headEnd w="lg" len="lg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線矢印コネクタ 14"/>
            <p:cNvCxnSpPr/>
            <p:nvPr/>
          </p:nvCxnSpPr>
          <p:spPr>
            <a:xfrm flipH="1">
              <a:off x="8182248" y="2340616"/>
              <a:ext cx="221088" cy="655568"/>
            </a:xfrm>
            <a:prstGeom prst="straightConnector1">
              <a:avLst/>
            </a:prstGeom>
            <a:ln w="19050">
              <a:solidFill>
                <a:srgbClr val="006600"/>
              </a:solidFill>
              <a:headEnd type="triangle" w="med" len="lg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2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 l="41979" t="7962" r="28738"/>
          <a:stretch/>
        </p:blipFill>
        <p:spPr bwMode="auto">
          <a:xfrm>
            <a:off x="4815556" y="3926384"/>
            <a:ext cx="1904421" cy="2925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645535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95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095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95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95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95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571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2"/>
          <p:cNvSpPr>
            <a:spLocks noChangeArrowheads="1"/>
          </p:cNvSpPr>
          <p:nvPr/>
        </p:nvSpPr>
        <p:spPr bwMode="auto">
          <a:xfrm>
            <a:off x="419100" y="2751138"/>
            <a:ext cx="8275638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ja-JP" sz="4000" dirty="0" err="1" smtClean="0"/>
              <a:t>SrPtAs</a:t>
            </a:r>
            <a:endParaRPr lang="en-US" altLang="ja-JP" sz="4000" baseline="-25000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179345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1266" name="Rectangle 2"/>
          <p:cNvSpPr>
            <a:spLocks noChangeArrowheads="1"/>
          </p:cNvSpPr>
          <p:nvPr/>
        </p:nvSpPr>
        <p:spPr bwMode="auto">
          <a:xfrm>
            <a:off x="6553200" y="2419350"/>
            <a:ext cx="3698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ja-JP" sz="2400" b="1">
                <a:solidFill>
                  <a:srgbClr val="000000"/>
                </a:solidFill>
              </a:rPr>
              <a:t>Z</a:t>
            </a:r>
            <a:endParaRPr lang="en-US" altLang="ja-JP" sz="2400" b="1" baseline="-25000">
              <a:solidFill>
                <a:srgbClr val="000000"/>
              </a:solidFill>
            </a:endParaRPr>
          </a:p>
        </p:txBody>
      </p:sp>
      <p:sp>
        <p:nvSpPr>
          <p:cNvPr id="193126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Possible Topological Superconductors</a:t>
            </a:r>
          </a:p>
        </p:txBody>
      </p:sp>
      <p:sp>
        <p:nvSpPr>
          <p:cNvPr id="1931268" name="Text Box 4"/>
          <p:cNvSpPr txBox="1">
            <a:spLocks noChangeArrowheads="1"/>
          </p:cNvSpPr>
          <p:nvPr/>
        </p:nvSpPr>
        <p:spPr bwMode="auto">
          <a:xfrm>
            <a:off x="406400" y="3014663"/>
            <a:ext cx="42005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2400">
                <a:solidFill>
                  <a:srgbClr val="000000"/>
                </a:solidFill>
              </a:rPr>
              <a:t>Time-Reversal Invariant (TRI)</a:t>
            </a:r>
          </a:p>
        </p:txBody>
      </p:sp>
      <p:sp>
        <p:nvSpPr>
          <p:cNvPr id="1931269" name="Text Box 5"/>
          <p:cNvSpPr txBox="1">
            <a:spLocks noChangeArrowheads="1"/>
          </p:cNvSpPr>
          <p:nvPr/>
        </p:nvSpPr>
        <p:spPr bwMode="auto">
          <a:xfrm>
            <a:off x="417513" y="2419350"/>
            <a:ext cx="41163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2400">
                <a:solidFill>
                  <a:srgbClr val="000000"/>
                </a:solidFill>
              </a:rPr>
              <a:t>Time-Reversal Broken (TRB)</a:t>
            </a:r>
          </a:p>
        </p:txBody>
      </p:sp>
      <p:sp>
        <p:nvSpPr>
          <p:cNvPr id="1931270" name="Rectangle 6"/>
          <p:cNvSpPr>
            <a:spLocks noChangeArrowheads="1"/>
          </p:cNvSpPr>
          <p:nvPr/>
        </p:nvSpPr>
        <p:spPr bwMode="auto">
          <a:xfrm>
            <a:off x="5086350" y="1858963"/>
            <a:ext cx="5746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ja-JP" sz="2400">
                <a:solidFill>
                  <a:srgbClr val="000000"/>
                </a:solidFill>
              </a:rPr>
              <a:t>1D</a:t>
            </a:r>
          </a:p>
        </p:txBody>
      </p:sp>
      <p:sp>
        <p:nvSpPr>
          <p:cNvPr id="1931271" name="Rectangle 7"/>
          <p:cNvSpPr>
            <a:spLocks noChangeArrowheads="1"/>
          </p:cNvSpPr>
          <p:nvPr/>
        </p:nvSpPr>
        <p:spPr bwMode="auto">
          <a:xfrm>
            <a:off x="6418263" y="1860550"/>
            <a:ext cx="5746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ja-JP" sz="2400">
                <a:solidFill>
                  <a:srgbClr val="000000"/>
                </a:solidFill>
              </a:rPr>
              <a:t>2D</a:t>
            </a:r>
          </a:p>
        </p:txBody>
      </p:sp>
      <p:sp>
        <p:nvSpPr>
          <p:cNvPr id="1931272" name="Rectangle 8"/>
          <p:cNvSpPr>
            <a:spLocks noChangeArrowheads="1"/>
          </p:cNvSpPr>
          <p:nvPr/>
        </p:nvSpPr>
        <p:spPr bwMode="auto">
          <a:xfrm>
            <a:off x="7731125" y="1844675"/>
            <a:ext cx="5746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ja-JP" sz="2400">
                <a:solidFill>
                  <a:srgbClr val="000000"/>
                </a:solidFill>
              </a:rPr>
              <a:t>3D</a:t>
            </a:r>
          </a:p>
        </p:txBody>
      </p:sp>
      <p:sp>
        <p:nvSpPr>
          <p:cNvPr id="1931273" name="Rectangle 9"/>
          <p:cNvSpPr>
            <a:spLocks noChangeArrowheads="1"/>
          </p:cNvSpPr>
          <p:nvPr/>
        </p:nvSpPr>
        <p:spPr bwMode="auto">
          <a:xfrm>
            <a:off x="5159375" y="2425700"/>
            <a:ext cx="482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ja-JP" sz="2400" b="1">
                <a:solidFill>
                  <a:srgbClr val="000000"/>
                </a:solidFill>
              </a:rPr>
              <a:t>Z</a:t>
            </a:r>
            <a:r>
              <a:rPr lang="en-US" altLang="ja-JP" sz="2400" b="1" baseline="-25000">
                <a:solidFill>
                  <a:srgbClr val="000000"/>
                </a:solidFill>
              </a:rPr>
              <a:t>2</a:t>
            </a:r>
          </a:p>
        </p:txBody>
      </p:sp>
      <p:sp>
        <p:nvSpPr>
          <p:cNvPr id="1931274" name="Rectangle 10"/>
          <p:cNvSpPr>
            <a:spLocks noChangeArrowheads="1"/>
          </p:cNvSpPr>
          <p:nvPr/>
        </p:nvSpPr>
        <p:spPr bwMode="auto">
          <a:xfrm>
            <a:off x="5168900" y="3016250"/>
            <a:ext cx="482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ja-JP" sz="2400" b="1">
                <a:solidFill>
                  <a:srgbClr val="000000"/>
                </a:solidFill>
              </a:rPr>
              <a:t>Z</a:t>
            </a:r>
            <a:r>
              <a:rPr lang="en-US" altLang="ja-JP" sz="2400" b="1" baseline="-25000">
                <a:solidFill>
                  <a:srgbClr val="000000"/>
                </a:solidFill>
              </a:rPr>
              <a:t>2</a:t>
            </a:r>
          </a:p>
        </p:txBody>
      </p:sp>
      <p:sp>
        <p:nvSpPr>
          <p:cNvPr id="1931275" name="Rectangle 11"/>
          <p:cNvSpPr>
            <a:spLocks noChangeArrowheads="1"/>
          </p:cNvSpPr>
          <p:nvPr/>
        </p:nvSpPr>
        <p:spPr bwMode="auto">
          <a:xfrm>
            <a:off x="6551613" y="3008313"/>
            <a:ext cx="482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ja-JP" sz="2400" b="1">
                <a:solidFill>
                  <a:srgbClr val="000000"/>
                </a:solidFill>
              </a:rPr>
              <a:t>Z</a:t>
            </a:r>
            <a:r>
              <a:rPr lang="en-US" altLang="ja-JP" sz="2400" b="1" baseline="-25000">
                <a:solidFill>
                  <a:srgbClr val="000000"/>
                </a:solidFill>
              </a:rPr>
              <a:t>2</a:t>
            </a:r>
          </a:p>
        </p:txBody>
      </p:sp>
      <p:sp>
        <p:nvSpPr>
          <p:cNvPr id="1931276" name="Rectangle 12"/>
          <p:cNvSpPr>
            <a:spLocks noChangeArrowheads="1"/>
          </p:cNvSpPr>
          <p:nvPr/>
        </p:nvSpPr>
        <p:spPr bwMode="auto">
          <a:xfrm>
            <a:off x="7953375" y="2990850"/>
            <a:ext cx="3698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ja-JP" sz="2400" b="1">
                <a:solidFill>
                  <a:srgbClr val="000000"/>
                </a:solidFill>
              </a:rPr>
              <a:t>Z</a:t>
            </a:r>
            <a:endParaRPr lang="en-US" altLang="ja-JP" sz="2400" b="1" baseline="-25000">
              <a:solidFill>
                <a:srgbClr val="000000"/>
              </a:solidFill>
            </a:endParaRPr>
          </a:p>
        </p:txBody>
      </p:sp>
      <p:sp>
        <p:nvSpPr>
          <p:cNvPr id="1931277" name="Rectangle 13"/>
          <p:cNvSpPr>
            <a:spLocks noChangeArrowheads="1"/>
          </p:cNvSpPr>
          <p:nvPr/>
        </p:nvSpPr>
        <p:spPr bwMode="auto">
          <a:xfrm>
            <a:off x="7935913" y="2376488"/>
            <a:ext cx="2857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ja-JP" sz="2400" b="1">
                <a:solidFill>
                  <a:srgbClr val="000000"/>
                </a:solidFill>
              </a:rPr>
              <a:t>-</a:t>
            </a:r>
            <a:endParaRPr lang="en-US" altLang="ja-JP" sz="2400" b="1" baseline="-25000">
              <a:solidFill>
                <a:srgbClr val="000000"/>
              </a:solidFill>
            </a:endParaRPr>
          </a:p>
        </p:txBody>
      </p:sp>
      <p:sp>
        <p:nvSpPr>
          <p:cNvPr id="1931278" name="Rectangle 14"/>
          <p:cNvSpPr>
            <a:spLocks noChangeArrowheads="1"/>
          </p:cNvSpPr>
          <p:nvPr/>
        </p:nvSpPr>
        <p:spPr bwMode="auto">
          <a:xfrm>
            <a:off x="849313" y="1600200"/>
            <a:ext cx="367030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1600">
                <a:solidFill>
                  <a:srgbClr val="000000"/>
                </a:solidFill>
              </a:rPr>
              <a:t>Schnyder-Ryu-Furusaki-Ludwig (2008)</a:t>
            </a:r>
          </a:p>
          <a:p>
            <a:r>
              <a:rPr lang="en-US" altLang="ja-JP" sz="1600">
                <a:solidFill>
                  <a:srgbClr val="000000"/>
                </a:solidFill>
              </a:rPr>
              <a:t>Kitaev (2009)</a:t>
            </a:r>
          </a:p>
        </p:txBody>
      </p:sp>
      <p:sp>
        <p:nvSpPr>
          <p:cNvPr id="1931279" name="Rectangle 15"/>
          <p:cNvSpPr>
            <a:spLocks noChangeArrowheads="1"/>
          </p:cNvSpPr>
          <p:nvPr/>
        </p:nvSpPr>
        <p:spPr bwMode="auto">
          <a:xfrm>
            <a:off x="360363" y="1103313"/>
            <a:ext cx="8318500" cy="658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rgbClr val="0000CC"/>
              </a:buClr>
              <a:buFont typeface="Wingdings" panose="05000000000000000000" pitchFamily="2" charset="2"/>
              <a:buChar char="l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r>
              <a:rPr lang="en-US" altLang="ja-JP">
                <a:solidFill>
                  <a:srgbClr val="000000"/>
                </a:solidFill>
              </a:rPr>
              <a:t>“Periodic Table” of topological invariant</a:t>
            </a:r>
          </a:p>
        </p:txBody>
      </p:sp>
      <p:grpSp>
        <p:nvGrpSpPr>
          <p:cNvPr id="1931280" name="Group 16"/>
          <p:cNvGrpSpPr>
            <a:grpSpLocks/>
          </p:cNvGrpSpPr>
          <p:nvPr/>
        </p:nvGrpSpPr>
        <p:grpSpPr bwMode="auto">
          <a:xfrm>
            <a:off x="5148263" y="1492250"/>
            <a:ext cx="1649412" cy="1420813"/>
            <a:chOff x="3243" y="940"/>
            <a:chExt cx="1039" cy="895"/>
          </a:xfrm>
        </p:grpSpPr>
        <p:sp>
          <p:nvSpPr>
            <p:cNvPr id="1931281" name="Line 17"/>
            <p:cNvSpPr>
              <a:spLocks noChangeShapeType="1"/>
            </p:cNvSpPr>
            <p:nvPr/>
          </p:nvSpPr>
          <p:spPr bwMode="auto">
            <a:xfrm flipH="1">
              <a:off x="3501" y="1139"/>
              <a:ext cx="249" cy="442"/>
            </a:xfrm>
            <a:prstGeom prst="line">
              <a:avLst/>
            </a:prstGeom>
            <a:noFill/>
            <a:ln w="9525">
              <a:solidFill>
                <a:srgbClr val="0066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 b="1">
                <a:solidFill>
                  <a:srgbClr val="000000"/>
                </a:solidFill>
              </a:endParaRPr>
            </a:p>
          </p:txBody>
        </p:sp>
        <p:sp>
          <p:nvSpPr>
            <p:cNvPr id="1931282" name="Rectangle 18"/>
            <p:cNvSpPr>
              <a:spLocks noChangeArrowheads="1"/>
            </p:cNvSpPr>
            <p:nvPr/>
          </p:nvSpPr>
          <p:spPr bwMode="auto">
            <a:xfrm>
              <a:off x="3334" y="940"/>
              <a:ext cx="94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altLang="ja-JP">
                  <a:solidFill>
                    <a:srgbClr val="006600"/>
                  </a:solidFill>
                </a:rPr>
                <a:t>Kitaev model</a:t>
              </a:r>
            </a:p>
          </p:txBody>
        </p:sp>
        <p:sp>
          <p:nvSpPr>
            <p:cNvPr id="1931283" name="Oval 19"/>
            <p:cNvSpPr>
              <a:spLocks noChangeArrowheads="1"/>
            </p:cNvSpPr>
            <p:nvPr/>
          </p:nvSpPr>
          <p:spPr bwMode="auto">
            <a:xfrm>
              <a:off x="3243" y="1542"/>
              <a:ext cx="293" cy="293"/>
            </a:xfrm>
            <a:prstGeom prst="ellipse">
              <a:avLst/>
            </a:prstGeom>
            <a:noFill/>
            <a:ln w="28575" algn="ctr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 b="1">
                <a:solidFill>
                  <a:srgbClr val="000000"/>
                </a:solidFill>
              </a:endParaRPr>
            </a:p>
          </p:txBody>
        </p:sp>
      </p:grpSp>
      <p:grpSp>
        <p:nvGrpSpPr>
          <p:cNvPr id="1931290" name="Group 26"/>
          <p:cNvGrpSpPr>
            <a:grpSpLocks/>
          </p:cNvGrpSpPr>
          <p:nvPr/>
        </p:nvGrpSpPr>
        <p:grpSpPr bwMode="auto">
          <a:xfrm>
            <a:off x="4986338" y="2811463"/>
            <a:ext cx="3987800" cy="3938587"/>
            <a:chOff x="3141" y="1771"/>
            <a:chExt cx="2512" cy="2481"/>
          </a:xfrm>
        </p:grpSpPr>
        <p:grpSp>
          <p:nvGrpSpPr>
            <p:cNvPr id="1931291" name="Group 27"/>
            <p:cNvGrpSpPr>
              <a:grpSpLocks/>
            </p:cNvGrpSpPr>
            <p:nvPr/>
          </p:nvGrpSpPr>
          <p:grpSpPr bwMode="auto">
            <a:xfrm>
              <a:off x="3141" y="1771"/>
              <a:ext cx="2512" cy="2480"/>
              <a:chOff x="3141" y="1771"/>
              <a:chExt cx="2512" cy="2480"/>
            </a:xfrm>
          </p:grpSpPr>
          <p:sp>
            <p:nvSpPr>
              <p:cNvPr id="1931292" name="Freeform 28"/>
              <p:cNvSpPr>
                <a:spLocks/>
              </p:cNvSpPr>
              <p:nvPr/>
            </p:nvSpPr>
            <p:spPr bwMode="auto">
              <a:xfrm>
                <a:off x="3498" y="1771"/>
                <a:ext cx="496" cy="506"/>
              </a:xfrm>
              <a:custGeom>
                <a:avLst/>
                <a:gdLst>
                  <a:gd name="T0" fmla="*/ 0 w 614"/>
                  <a:gd name="T1" fmla="*/ 37 h 506"/>
                  <a:gd name="T2" fmla="*/ 166 w 614"/>
                  <a:gd name="T3" fmla="*/ 506 h 506"/>
                  <a:gd name="T4" fmla="*/ 614 w 614"/>
                  <a:gd name="T5" fmla="*/ 506 h 506"/>
                  <a:gd name="T6" fmla="*/ 22 w 614"/>
                  <a:gd name="T7" fmla="*/ 0 h 506"/>
                  <a:gd name="T8" fmla="*/ 0 w 614"/>
                  <a:gd name="T9" fmla="*/ 37 h 5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14" h="506">
                    <a:moveTo>
                      <a:pt x="0" y="37"/>
                    </a:moveTo>
                    <a:lnTo>
                      <a:pt x="166" y="506"/>
                    </a:lnTo>
                    <a:lnTo>
                      <a:pt x="614" y="506"/>
                    </a:lnTo>
                    <a:lnTo>
                      <a:pt x="22" y="0"/>
                    </a:lnTo>
                    <a:lnTo>
                      <a:pt x="0" y="37"/>
                    </a:lnTo>
                    <a:close/>
                  </a:path>
                </a:pathLst>
              </a:custGeom>
              <a:solidFill>
                <a:srgbClr val="0000FF">
                  <a:alpha val="3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pic>
            <p:nvPicPr>
              <p:cNvPr id="1931293" name="Picture 29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23" y="2308"/>
                <a:ext cx="2284" cy="90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931294" name="Rectangle 30"/>
              <p:cNvSpPr>
                <a:spLocks noChangeArrowheads="1"/>
              </p:cNvSpPr>
              <p:nvPr/>
            </p:nvSpPr>
            <p:spPr bwMode="auto">
              <a:xfrm>
                <a:off x="3193" y="3199"/>
                <a:ext cx="2142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ja-JP" sz="2000">
                    <a:solidFill>
                      <a:srgbClr val="FF0000"/>
                    </a:solidFill>
                  </a:rPr>
                  <a:t>1D Nanowire </a:t>
                </a:r>
                <a:r>
                  <a:rPr lang="en-US" altLang="ja-JP" sz="2000">
                    <a:solidFill>
                      <a:srgbClr val="0000FF"/>
                    </a:solidFill>
                  </a:rPr>
                  <a:t>of InSb or InAs</a:t>
                </a:r>
              </a:p>
            </p:txBody>
          </p:sp>
          <p:pic>
            <p:nvPicPr>
              <p:cNvPr id="1931295" name="Picture 31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24" y="3419"/>
                <a:ext cx="1161" cy="7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931296" name="Oval 32"/>
              <p:cNvSpPr>
                <a:spLocks noChangeArrowheads="1"/>
              </p:cNvSpPr>
              <p:nvPr/>
            </p:nvSpPr>
            <p:spPr bwMode="auto">
              <a:xfrm>
                <a:off x="4275" y="3801"/>
                <a:ext cx="76" cy="76"/>
              </a:xfrm>
              <a:prstGeom prst="ellipse">
                <a:avLst/>
              </a:prstGeom>
              <a:solidFill>
                <a:srgbClr val="FF0000"/>
              </a:solidFill>
              <a:ln w="9525" algn="ctr">
                <a:solidFill>
                  <a:srgbClr val="FFFFCC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1931297" name="Line 33"/>
              <p:cNvSpPr>
                <a:spLocks noChangeShapeType="1"/>
              </p:cNvSpPr>
              <p:nvPr/>
            </p:nvSpPr>
            <p:spPr bwMode="auto">
              <a:xfrm flipV="1">
                <a:off x="4026" y="3860"/>
                <a:ext cx="254" cy="5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arrow" w="lg" len="lg"/>
              </a:ln>
              <a:effectLst/>
              <a:extLst>
                <a:ext uri="{909E8E84-426E-40dd-AFC4-6F175D3DCCD1}">
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1931298" name="Rectangle 34"/>
              <p:cNvSpPr>
                <a:spLocks noChangeArrowheads="1"/>
              </p:cNvSpPr>
              <p:nvPr/>
            </p:nvSpPr>
            <p:spPr bwMode="auto">
              <a:xfrm>
                <a:off x="3316" y="3624"/>
                <a:ext cx="756" cy="40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ja-JP">
                    <a:solidFill>
                      <a:srgbClr val="000000"/>
                    </a:solidFill>
                  </a:rPr>
                  <a:t>Majorana</a:t>
                </a:r>
              </a:p>
              <a:p>
                <a:r>
                  <a:rPr lang="en-US" altLang="ja-JP">
                    <a:solidFill>
                      <a:srgbClr val="000000"/>
                    </a:solidFill>
                  </a:rPr>
                  <a:t>End-State</a:t>
                </a:r>
              </a:p>
            </p:txBody>
          </p:sp>
          <p:sp>
            <p:nvSpPr>
              <p:cNvPr id="1931299" name="Oval 35"/>
              <p:cNvSpPr>
                <a:spLocks noChangeArrowheads="1"/>
              </p:cNvSpPr>
              <p:nvPr/>
            </p:nvSpPr>
            <p:spPr bwMode="auto">
              <a:xfrm>
                <a:off x="4580" y="3802"/>
                <a:ext cx="76" cy="76"/>
              </a:xfrm>
              <a:prstGeom prst="ellipse">
                <a:avLst/>
              </a:prstGeom>
              <a:solidFill>
                <a:srgbClr val="FF0000"/>
              </a:solidFill>
              <a:ln w="9525" algn="ctr">
                <a:solidFill>
                  <a:srgbClr val="FFFFCC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1931300" name="Oval 36"/>
              <p:cNvSpPr>
                <a:spLocks noChangeArrowheads="1"/>
              </p:cNvSpPr>
              <p:nvPr/>
            </p:nvSpPr>
            <p:spPr bwMode="auto">
              <a:xfrm>
                <a:off x="4944" y="3803"/>
                <a:ext cx="76" cy="76"/>
              </a:xfrm>
              <a:prstGeom prst="ellipse">
                <a:avLst/>
              </a:prstGeom>
              <a:solidFill>
                <a:srgbClr val="FF0000"/>
              </a:solidFill>
              <a:ln w="9525" algn="ctr">
                <a:solidFill>
                  <a:srgbClr val="FFFFCC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1931301" name="Oval 37"/>
              <p:cNvSpPr>
                <a:spLocks noChangeArrowheads="1"/>
              </p:cNvSpPr>
              <p:nvPr/>
            </p:nvSpPr>
            <p:spPr bwMode="auto">
              <a:xfrm>
                <a:off x="5254" y="3803"/>
                <a:ext cx="76" cy="76"/>
              </a:xfrm>
              <a:prstGeom prst="ellipse">
                <a:avLst/>
              </a:prstGeom>
              <a:solidFill>
                <a:srgbClr val="FF0000"/>
              </a:solidFill>
              <a:ln w="9525" algn="ctr">
                <a:solidFill>
                  <a:srgbClr val="FFFFCC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1931302" name="AutoShape 38"/>
              <p:cNvSpPr>
                <a:spLocks noChangeArrowheads="1"/>
              </p:cNvSpPr>
              <p:nvPr/>
            </p:nvSpPr>
            <p:spPr bwMode="auto">
              <a:xfrm>
                <a:off x="3141" y="2278"/>
                <a:ext cx="2512" cy="1973"/>
              </a:xfrm>
              <a:prstGeom prst="roundRect">
                <a:avLst>
                  <a:gd name="adj" fmla="val 16667"/>
                </a:avLst>
              </a:prstGeom>
              <a:noFill/>
              <a:ln w="28575" algn="ctr">
                <a:solidFill>
                  <a:srgbClr val="0000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931303" name="Rectangle 39"/>
            <p:cNvSpPr>
              <a:spLocks noChangeArrowheads="1"/>
            </p:cNvSpPr>
            <p:nvPr/>
          </p:nvSpPr>
          <p:spPr bwMode="auto">
            <a:xfrm>
              <a:off x="3712" y="2304"/>
              <a:ext cx="117" cy="9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 b="1">
                <a:solidFill>
                  <a:srgbClr val="000000"/>
                </a:solidFill>
              </a:endParaRPr>
            </a:p>
          </p:txBody>
        </p:sp>
        <p:sp>
          <p:nvSpPr>
            <p:cNvPr id="1931304" name="Rectangle 40"/>
            <p:cNvSpPr>
              <a:spLocks noChangeArrowheads="1"/>
            </p:cNvSpPr>
            <p:nvPr/>
          </p:nvSpPr>
          <p:spPr bwMode="auto">
            <a:xfrm>
              <a:off x="4599" y="2311"/>
              <a:ext cx="117" cy="9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 b="1">
                <a:solidFill>
                  <a:srgbClr val="000000"/>
                </a:solidFill>
              </a:endParaRPr>
            </a:p>
          </p:txBody>
        </p:sp>
        <p:sp>
          <p:nvSpPr>
            <p:cNvPr id="1931305" name="Rectangle 41"/>
            <p:cNvSpPr>
              <a:spLocks noChangeArrowheads="1"/>
            </p:cNvSpPr>
            <p:nvPr/>
          </p:nvSpPr>
          <p:spPr bwMode="auto">
            <a:xfrm>
              <a:off x="3506" y="4098"/>
              <a:ext cx="793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ja-JP" sz="1000">
                  <a:solidFill>
                    <a:srgbClr val="000000"/>
                  </a:solidFill>
                </a:rPr>
                <a:t>Alicea, RPP (2012)</a:t>
              </a:r>
            </a:p>
          </p:txBody>
        </p:sp>
      </p:grpSp>
      <p:sp>
        <p:nvSpPr>
          <p:cNvPr id="1931306" name="Rectangle 42"/>
          <p:cNvSpPr>
            <a:spLocks noChangeArrowheads="1"/>
          </p:cNvSpPr>
          <p:nvPr/>
        </p:nvSpPr>
        <p:spPr bwMode="auto">
          <a:xfrm>
            <a:off x="2995613" y="6297613"/>
            <a:ext cx="20161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1400">
                <a:solidFill>
                  <a:srgbClr val="0000FF"/>
                </a:solidFill>
              </a:rPr>
              <a:t>Oreg </a:t>
            </a:r>
            <a:r>
              <a:rPr lang="en-US" altLang="ja-JP" sz="1400" i="1">
                <a:solidFill>
                  <a:srgbClr val="0000FF"/>
                </a:solidFill>
              </a:rPr>
              <a:t>et al</a:t>
            </a:r>
            <a:r>
              <a:rPr lang="en-US" altLang="ja-JP" sz="1400">
                <a:solidFill>
                  <a:srgbClr val="0000FF"/>
                </a:solidFill>
              </a:rPr>
              <a:t>., PRL (2010)</a:t>
            </a:r>
          </a:p>
        </p:txBody>
      </p:sp>
      <p:sp>
        <p:nvSpPr>
          <p:cNvPr id="1931307" name="Rectangle 43"/>
          <p:cNvSpPr>
            <a:spLocks noChangeArrowheads="1"/>
          </p:cNvSpPr>
          <p:nvPr/>
        </p:nvSpPr>
        <p:spPr bwMode="auto">
          <a:xfrm>
            <a:off x="3001963" y="6553200"/>
            <a:ext cx="224313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1400">
                <a:solidFill>
                  <a:srgbClr val="0000FF"/>
                </a:solidFill>
              </a:rPr>
              <a:t>Lutchyn </a:t>
            </a:r>
            <a:r>
              <a:rPr lang="en-US" altLang="ja-JP" sz="1400" i="1">
                <a:solidFill>
                  <a:srgbClr val="0000FF"/>
                </a:solidFill>
              </a:rPr>
              <a:t>et al</a:t>
            </a:r>
            <a:r>
              <a:rPr lang="en-US" altLang="ja-JP" sz="1400">
                <a:solidFill>
                  <a:srgbClr val="0000FF"/>
                </a:solidFill>
              </a:rPr>
              <a:t>., PRL (2010)</a:t>
            </a:r>
          </a:p>
        </p:txBody>
      </p:sp>
      <p:grpSp>
        <p:nvGrpSpPr>
          <p:cNvPr id="1931308" name="Group 44"/>
          <p:cNvGrpSpPr>
            <a:grpSpLocks/>
          </p:cNvGrpSpPr>
          <p:nvPr/>
        </p:nvGrpSpPr>
        <p:grpSpPr bwMode="auto">
          <a:xfrm>
            <a:off x="6913563" y="1173163"/>
            <a:ext cx="2138362" cy="1365250"/>
            <a:chOff x="4355" y="739"/>
            <a:chExt cx="1347" cy="860"/>
          </a:xfrm>
        </p:grpSpPr>
        <p:sp>
          <p:nvSpPr>
            <p:cNvPr id="1931309" name="Line 45"/>
            <p:cNvSpPr>
              <a:spLocks noChangeShapeType="1"/>
            </p:cNvSpPr>
            <p:nvPr/>
          </p:nvSpPr>
          <p:spPr bwMode="auto">
            <a:xfrm flipH="1">
              <a:off x="4355" y="1087"/>
              <a:ext cx="288" cy="512"/>
            </a:xfrm>
            <a:prstGeom prst="line">
              <a:avLst/>
            </a:prstGeom>
            <a:noFill/>
            <a:ln w="9525">
              <a:solidFill>
                <a:srgbClr val="0066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 b="1">
                <a:solidFill>
                  <a:srgbClr val="000000"/>
                </a:solidFill>
              </a:endParaRPr>
            </a:p>
          </p:txBody>
        </p:sp>
        <p:sp>
          <p:nvSpPr>
            <p:cNvPr id="1931310" name="Rectangle 46"/>
            <p:cNvSpPr>
              <a:spLocks noChangeArrowheads="1"/>
            </p:cNvSpPr>
            <p:nvPr/>
          </p:nvSpPr>
          <p:spPr bwMode="auto">
            <a:xfrm>
              <a:off x="4554" y="893"/>
              <a:ext cx="99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altLang="ja-JP">
                  <a:solidFill>
                    <a:srgbClr val="006600"/>
                  </a:solidFill>
                </a:rPr>
                <a:t>Chiral p-wave</a:t>
              </a:r>
            </a:p>
          </p:txBody>
        </p:sp>
        <p:sp>
          <p:nvSpPr>
            <p:cNvPr id="1931311" name="Rectangle 47"/>
            <p:cNvSpPr>
              <a:spLocks noChangeArrowheads="1"/>
            </p:cNvSpPr>
            <p:nvPr/>
          </p:nvSpPr>
          <p:spPr bwMode="auto">
            <a:xfrm>
              <a:off x="4554" y="739"/>
              <a:ext cx="114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altLang="ja-JP">
                  <a:solidFill>
                    <a:srgbClr val="006600"/>
                  </a:solidFill>
                </a:rPr>
                <a:t>SC in TI surface</a:t>
              </a:r>
            </a:p>
          </p:txBody>
        </p:sp>
      </p:grpSp>
      <p:sp>
        <p:nvSpPr>
          <p:cNvPr id="1931312" name="Oval 48"/>
          <p:cNvSpPr>
            <a:spLocks noChangeArrowheads="1"/>
          </p:cNvSpPr>
          <p:nvPr/>
        </p:nvSpPr>
        <p:spPr bwMode="auto">
          <a:xfrm>
            <a:off x="6507163" y="2432050"/>
            <a:ext cx="449262" cy="449263"/>
          </a:xfrm>
          <a:prstGeom prst="ellipse">
            <a:avLst/>
          </a:prstGeom>
          <a:noFill/>
          <a:ln w="28575" algn="ctr">
            <a:solidFill>
              <a:srgbClr val="FF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 b="1">
              <a:solidFill>
                <a:srgbClr val="000000"/>
              </a:solidFill>
            </a:endParaRPr>
          </a:p>
        </p:txBody>
      </p:sp>
      <p:grpSp>
        <p:nvGrpSpPr>
          <p:cNvPr id="49" name="グループ化 48"/>
          <p:cNvGrpSpPr>
            <a:grpSpLocks/>
          </p:cNvGrpSpPr>
          <p:nvPr/>
        </p:nvGrpSpPr>
        <p:grpSpPr bwMode="auto">
          <a:xfrm>
            <a:off x="-7938" y="3618505"/>
            <a:ext cx="4994276" cy="3119437"/>
            <a:chOff x="-8163" y="3635375"/>
            <a:chExt cx="4994501" cy="3120187"/>
          </a:xfrm>
        </p:grpSpPr>
        <p:pic>
          <p:nvPicPr>
            <p:cNvPr id="50" name="図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8163" y="3663383"/>
              <a:ext cx="2290516" cy="30921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" name="Picture 20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33613" y="3635375"/>
              <a:ext cx="2667000" cy="20510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2" name="Rectangle 22"/>
            <p:cNvSpPr>
              <a:spLocks noChangeArrowheads="1"/>
            </p:cNvSpPr>
            <p:nvPr/>
          </p:nvSpPr>
          <p:spPr bwMode="auto">
            <a:xfrm>
              <a:off x="2546350" y="5646738"/>
              <a:ext cx="2439988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0000CC"/>
                </a:buClr>
                <a:buFont typeface="Wingdings" panose="05000000000000000000" pitchFamily="2" charset="2"/>
                <a:buChar char="l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ja-JP" sz="1400"/>
                <a:t>Mourik </a:t>
              </a:r>
              <a:r>
                <a:rPr lang="en-US" altLang="ja-JP" sz="1400" i="1"/>
                <a:t>et al</a:t>
              </a:r>
              <a:r>
                <a:rPr lang="en-US" altLang="ja-JP" sz="1400"/>
                <a:t>., Science (2012)</a:t>
              </a:r>
            </a:p>
          </p:txBody>
        </p:sp>
        <p:sp>
          <p:nvSpPr>
            <p:cNvPr id="53" name="Rectangle 23"/>
            <p:cNvSpPr>
              <a:spLocks noChangeArrowheads="1"/>
            </p:cNvSpPr>
            <p:nvPr/>
          </p:nvSpPr>
          <p:spPr bwMode="auto">
            <a:xfrm>
              <a:off x="2128354" y="6015026"/>
              <a:ext cx="2691763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0000CC"/>
                </a:buClr>
                <a:buFont typeface="Wingdings" panose="05000000000000000000" pitchFamily="2" charset="2"/>
                <a:buChar char="l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ja-JP" sz="1400"/>
                <a:t>Das </a:t>
              </a:r>
              <a:r>
                <a:rPr lang="en-US" altLang="ja-JP" sz="1400" i="1"/>
                <a:t>et al</a:t>
              </a:r>
              <a:r>
                <a:rPr lang="en-US" altLang="ja-JP" sz="1400"/>
                <a:t>., Nature Phys. (2012)</a:t>
              </a:r>
            </a:p>
          </p:txBody>
        </p:sp>
        <p:sp>
          <p:nvSpPr>
            <p:cNvPr id="54" name="Rectangle 24"/>
            <p:cNvSpPr>
              <a:spLocks noChangeArrowheads="1"/>
            </p:cNvSpPr>
            <p:nvPr/>
          </p:nvSpPr>
          <p:spPr bwMode="auto">
            <a:xfrm>
              <a:off x="2474913" y="4913313"/>
              <a:ext cx="757237" cy="5810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0000CC"/>
                </a:buClr>
                <a:buFont typeface="Wingdings" panose="05000000000000000000" pitchFamily="2" charset="2"/>
                <a:buChar char="l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ja-JP" sz="1600">
                  <a:solidFill>
                    <a:srgbClr val="0000FF"/>
                  </a:solidFill>
                </a:rPr>
                <a:t>InSb/</a:t>
              </a:r>
            </a:p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ja-JP" sz="1600">
                  <a:solidFill>
                    <a:srgbClr val="0000FF"/>
                  </a:solidFill>
                </a:rPr>
                <a:t>NbTiN</a:t>
              </a:r>
            </a:p>
          </p:txBody>
        </p:sp>
        <p:sp>
          <p:nvSpPr>
            <p:cNvPr id="55" name="Rectangle 25"/>
            <p:cNvSpPr>
              <a:spLocks noChangeArrowheads="1"/>
            </p:cNvSpPr>
            <p:nvPr/>
          </p:nvSpPr>
          <p:spPr bwMode="auto">
            <a:xfrm>
              <a:off x="236032" y="6154738"/>
              <a:ext cx="827087" cy="3365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0000CC"/>
                </a:buClr>
                <a:buFont typeface="Wingdings" panose="05000000000000000000" pitchFamily="2" charset="2"/>
                <a:buChar char="l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ja-JP" sz="1600">
                  <a:solidFill>
                    <a:srgbClr val="0000FF"/>
                  </a:solidFill>
                </a:rPr>
                <a:t>InAs/Al</a:t>
              </a:r>
            </a:p>
          </p:txBody>
        </p:sp>
      </p:grpSp>
      <p:sp>
        <p:nvSpPr>
          <p:cNvPr id="56" name="正方形/長方形 55"/>
          <p:cNvSpPr/>
          <p:nvPr/>
        </p:nvSpPr>
        <p:spPr>
          <a:xfrm>
            <a:off x="8545235" y="2422839"/>
            <a:ext cx="5052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1" hangingPunct="1"/>
            <a:r>
              <a:rPr lang="en-US" altLang="ja-JP" dirty="0" smtClean="0">
                <a:solidFill>
                  <a:srgbClr val="0000FF"/>
                </a:solidFill>
              </a:rPr>
              <a:t>(D)</a:t>
            </a:r>
            <a:endParaRPr lang="en-US" altLang="ja-JP" dirty="0">
              <a:solidFill>
                <a:srgbClr val="0000FF"/>
              </a:solidFill>
            </a:endParaRPr>
          </a:p>
        </p:txBody>
      </p:sp>
      <p:sp>
        <p:nvSpPr>
          <p:cNvPr id="57" name="正方形/長方形 56"/>
          <p:cNvSpPr/>
          <p:nvPr/>
        </p:nvSpPr>
        <p:spPr>
          <a:xfrm>
            <a:off x="8468990" y="3027224"/>
            <a:ext cx="6976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1" hangingPunct="1"/>
            <a:r>
              <a:rPr lang="en-US" altLang="ja-JP" dirty="0" smtClean="0">
                <a:solidFill>
                  <a:srgbClr val="0000FF"/>
                </a:solidFill>
              </a:rPr>
              <a:t>(DIII)</a:t>
            </a:r>
            <a:endParaRPr lang="en-US" altLang="ja-JP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218689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1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931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1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931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1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931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1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931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5767" y="1134252"/>
            <a:ext cx="3894993" cy="2365935"/>
          </a:xfrm>
          <a:prstGeom prst="rect">
            <a:avLst/>
          </a:prstGeom>
        </p:spPr>
      </p:pic>
      <p:sp>
        <p:nvSpPr>
          <p:cNvPr id="94210" name="Rectangle 2"/>
          <p:cNvSpPr>
            <a:spLocks noChangeArrowheads="1"/>
          </p:cNvSpPr>
          <p:nvPr/>
        </p:nvSpPr>
        <p:spPr bwMode="auto">
          <a:xfrm>
            <a:off x="347492" y="396431"/>
            <a:ext cx="8253561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 sz="4000" dirty="0" err="1" smtClean="0"/>
              <a:t>SrPtAs</a:t>
            </a:r>
            <a:endParaRPr lang="en-US" altLang="ja-JP" sz="4000" dirty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884" y="1591406"/>
            <a:ext cx="4421699" cy="3205581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0937" y="3787282"/>
            <a:ext cx="3349869" cy="2748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06486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グループ化 3"/>
          <p:cNvGrpSpPr/>
          <p:nvPr/>
        </p:nvGrpSpPr>
        <p:grpSpPr>
          <a:xfrm>
            <a:off x="66418" y="-17585"/>
            <a:ext cx="8084051" cy="2295007"/>
            <a:chOff x="66418" y="0"/>
            <a:chExt cx="8084051" cy="2295007"/>
          </a:xfrm>
        </p:grpSpPr>
        <p:pic>
          <p:nvPicPr>
            <p:cNvPr id="2" name="図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6418" y="0"/>
              <a:ext cx="8084051" cy="2086164"/>
            </a:xfrm>
            <a:prstGeom prst="rect">
              <a:avLst/>
            </a:prstGeom>
          </p:spPr>
        </p:pic>
        <p:pic>
          <p:nvPicPr>
            <p:cNvPr id="3" name="図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56036" y="2116625"/>
              <a:ext cx="5801964" cy="178382"/>
            </a:xfrm>
            <a:prstGeom prst="rect">
              <a:avLst/>
            </a:prstGeom>
          </p:spPr>
        </p:pic>
      </p:grpSp>
      <p:pic>
        <p:nvPicPr>
          <p:cNvPr id="5" name="図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857" y="2549767"/>
            <a:ext cx="2961569" cy="2162680"/>
          </a:xfrm>
          <a:prstGeom prst="rect">
            <a:avLst/>
          </a:prstGeom>
        </p:spPr>
      </p:pic>
      <p:sp>
        <p:nvSpPr>
          <p:cNvPr id="6" name="正方形/長方形 5"/>
          <p:cNvSpPr/>
          <p:nvPr/>
        </p:nvSpPr>
        <p:spPr>
          <a:xfrm>
            <a:off x="3257102" y="2540951"/>
            <a:ext cx="2238090" cy="1908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altLang="ja-JP" dirty="0" smtClean="0"/>
              <a:t>Stronger relaxation in the SC state</a:t>
            </a:r>
          </a:p>
          <a:p>
            <a:pPr marL="285750" indent="-285750">
              <a:spcAft>
                <a:spcPts val="600"/>
              </a:spcAft>
              <a:buFont typeface="Symbol" panose="05050102010706020507" pitchFamily="18" charset="2"/>
              <a:buChar char="®"/>
            </a:pPr>
            <a:r>
              <a:rPr lang="en-US" altLang="ja-JP" dirty="0" smtClean="0">
                <a:sym typeface="Symbol" panose="05050102010706020507" pitchFamily="18" charset="2"/>
              </a:rPr>
              <a:t>Appearance of spontaneous magnetic field</a:t>
            </a:r>
          </a:p>
          <a:p>
            <a:pPr marL="285750" indent="-285750">
              <a:spcAft>
                <a:spcPts val="600"/>
              </a:spcAft>
              <a:buFont typeface="Symbol" panose="05050102010706020507" pitchFamily="18" charset="2"/>
              <a:buChar char="®"/>
            </a:pPr>
            <a:r>
              <a:rPr lang="en-US" altLang="ja-JP" dirty="0" smtClean="0">
                <a:sym typeface="Symbol" panose="05050102010706020507" pitchFamily="18" charset="2"/>
              </a:rPr>
              <a:t>TRS breaking</a:t>
            </a:r>
            <a:endParaRPr lang="ja-JP" altLang="en-US" dirty="0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04237" y="2497014"/>
            <a:ext cx="2801208" cy="2667018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2232" y="4756636"/>
            <a:ext cx="2918521" cy="2083777"/>
          </a:xfrm>
          <a:prstGeom prst="rect">
            <a:avLst/>
          </a:prstGeom>
        </p:spPr>
      </p:pic>
      <p:sp>
        <p:nvSpPr>
          <p:cNvPr id="11" name="正方形/長方形 10"/>
          <p:cNvSpPr/>
          <p:nvPr/>
        </p:nvSpPr>
        <p:spPr>
          <a:xfrm>
            <a:off x="3295201" y="4988143"/>
            <a:ext cx="2068106" cy="10002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altLang="ja-JP" dirty="0" smtClean="0"/>
              <a:t>T-dependence of penetration depth</a:t>
            </a:r>
          </a:p>
          <a:p>
            <a:pPr marL="285750" indent="-285750">
              <a:spcAft>
                <a:spcPts val="600"/>
              </a:spcAft>
              <a:buFont typeface="Symbol" panose="05050102010706020507" pitchFamily="18" charset="2"/>
              <a:buChar char="®"/>
            </a:pPr>
            <a:r>
              <a:rPr lang="en-US" altLang="ja-JP" dirty="0" smtClean="0">
                <a:sym typeface="Symbol" panose="05050102010706020507" pitchFamily="18" charset="2"/>
              </a:rPr>
              <a:t>Full gap</a:t>
            </a:r>
            <a:endParaRPr lang="ja-JP" altLang="en-US" dirty="0"/>
          </a:p>
        </p:txBody>
      </p:sp>
      <p:sp>
        <p:nvSpPr>
          <p:cNvPr id="10" name="正方形/長方形 9"/>
          <p:cNvSpPr/>
          <p:nvPr/>
        </p:nvSpPr>
        <p:spPr>
          <a:xfrm>
            <a:off x="5288854" y="5741349"/>
            <a:ext cx="373371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000" b="1" i="1" dirty="0" err="1" smtClean="0">
                <a:solidFill>
                  <a:srgbClr val="FF0000"/>
                </a:solidFill>
              </a:rPr>
              <a:t>d</a:t>
            </a:r>
            <a:r>
              <a:rPr lang="en-US" altLang="ja-JP" sz="2000" b="1" dirty="0" err="1" smtClean="0">
                <a:solidFill>
                  <a:srgbClr val="FF0000"/>
                </a:solidFill>
              </a:rPr>
              <a:t>+</a:t>
            </a:r>
            <a:r>
              <a:rPr lang="en-US" altLang="ja-JP" sz="2000" b="1" i="1" dirty="0" err="1" smtClean="0">
                <a:solidFill>
                  <a:srgbClr val="FF0000"/>
                </a:solidFill>
              </a:rPr>
              <a:t>id</a:t>
            </a:r>
            <a:r>
              <a:rPr lang="en-US" altLang="ja-JP" sz="2000" b="1" dirty="0" smtClean="0">
                <a:solidFill>
                  <a:srgbClr val="FF0000"/>
                </a:solidFill>
              </a:rPr>
              <a:t> (chiral </a:t>
            </a:r>
            <a:r>
              <a:rPr lang="en-US" altLang="ja-JP" sz="2000" b="1" i="1" dirty="0" smtClean="0">
                <a:solidFill>
                  <a:srgbClr val="FF0000"/>
                </a:solidFill>
              </a:rPr>
              <a:t>d</a:t>
            </a:r>
            <a:r>
              <a:rPr lang="en-US" altLang="ja-JP" sz="2000" b="1" dirty="0" smtClean="0">
                <a:solidFill>
                  <a:srgbClr val="FF0000"/>
                </a:solidFill>
              </a:rPr>
              <a:t>-wave) pairing ?</a:t>
            </a:r>
            <a:endParaRPr lang="ja-JP" altLang="en-US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453152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0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1810" name="Rectangle 2"/>
          <p:cNvSpPr>
            <a:spLocks noChangeArrowheads="1"/>
          </p:cNvSpPr>
          <p:nvPr/>
        </p:nvSpPr>
        <p:spPr bwMode="auto">
          <a:xfrm>
            <a:off x="1165225" y="2751138"/>
            <a:ext cx="69215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ja-JP" sz="4000" b="0" dirty="0" smtClean="0">
                <a:solidFill>
                  <a:srgbClr val="000000"/>
                </a:solidFill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065364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6930" name="Rectangle 2"/>
          <p:cNvSpPr>
            <a:spLocks noChangeArrowheads="1"/>
          </p:cNvSpPr>
          <p:nvPr/>
        </p:nvSpPr>
        <p:spPr bwMode="auto">
          <a:xfrm>
            <a:off x="6553200" y="2419350"/>
            <a:ext cx="3698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ja-JP" sz="2400" b="1">
                <a:solidFill>
                  <a:srgbClr val="000000"/>
                </a:solidFill>
              </a:rPr>
              <a:t>Z</a:t>
            </a:r>
            <a:endParaRPr lang="en-US" altLang="ja-JP" sz="2400" b="1" baseline="-25000">
              <a:solidFill>
                <a:srgbClr val="000000"/>
              </a:solidFill>
            </a:endParaRPr>
          </a:p>
        </p:txBody>
      </p:sp>
      <p:sp>
        <p:nvSpPr>
          <p:cNvPr id="191693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/>
              <a:t>Possible Topological Superconductors</a:t>
            </a:r>
          </a:p>
        </p:txBody>
      </p:sp>
      <p:sp>
        <p:nvSpPr>
          <p:cNvPr id="1916932" name="Text Box 4"/>
          <p:cNvSpPr txBox="1">
            <a:spLocks noChangeArrowheads="1"/>
          </p:cNvSpPr>
          <p:nvPr/>
        </p:nvSpPr>
        <p:spPr bwMode="auto">
          <a:xfrm>
            <a:off x="406400" y="3014663"/>
            <a:ext cx="42005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2400">
                <a:solidFill>
                  <a:srgbClr val="000000"/>
                </a:solidFill>
              </a:rPr>
              <a:t>Time-Reversal Invariant (TRI)</a:t>
            </a:r>
          </a:p>
        </p:txBody>
      </p:sp>
      <p:sp>
        <p:nvSpPr>
          <p:cNvPr id="1916933" name="Text Box 5"/>
          <p:cNvSpPr txBox="1">
            <a:spLocks noChangeArrowheads="1"/>
          </p:cNvSpPr>
          <p:nvPr/>
        </p:nvSpPr>
        <p:spPr bwMode="auto">
          <a:xfrm>
            <a:off x="417513" y="2419350"/>
            <a:ext cx="41163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2400">
                <a:solidFill>
                  <a:srgbClr val="000000"/>
                </a:solidFill>
              </a:rPr>
              <a:t>Time-Reversal Broken (TRB)</a:t>
            </a:r>
          </a:p>
        </p:txBody>
      </p:sp>
      <p:sp>
        <p:nvSpPr>
          <p:cNvPr id="1916934" name="Rectangle 6"/>
          <p:cNvSpPr>
            <a:spLocks noChangeArrowheads="1"/>
          </p:cNvSpPr>
          <p:nvPr/>
        </p:nvSpPr>
        <p:spPr bwMode="auto">
          <a:xfrm>
            <a:off x="5086350" y="1858963"/>
            <a:ext cx="5746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ja-JP" sz="2400">
                <a:solidFill>
                  <a:srgbClr val="000000"/>
                </a:solidFill>
              </a:rPr>
              <a:t>1D</a:t>
            </a:r>
          </a:p>
        </p:txBody>
      </p:sp>
      <p:sp>
        <p:nvSpPr>
          <p:cNvPr id="1916935" name="Rectangle 7"/>
          <p:cNvSpPr>
            <a:spLocks noChangeArrowheads="1"/>
          </p:cNvSpPr>
          <p:nvPr/>
        </p:nvSpPr>
        <p:spPr bwMode="auto">
          <a:xfrm>
            <a:off x="6418263" y="1860550"/>
            <a:ext cx="5746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ja-JP" sz="2400">
                <a:solidFill>
                  <a:srgbClr val="000000"/>
                </a:solidFill>
              </a:rPr>
              <a:t>2D</a:t>
            </a:r>
          </a:p>
        </p:txBody>
      </p:sp>
      <p:sp>
        <p:nvSpPr>
          <p:cNvPr id="1916936" name="Rectangle 8"/>
          <p:cNvSpPr>
            <a:spLocks noChangeArrowheads="1"/>
          </p:cNvSpPr>
          <p:nvPr/>
        </p:nvSpPr>
        <p:spPr bwMode="auto">
          <a:xfrm>
            <a:off x="7731125" y="1844675"/>
            <a:ext cx="5746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ja-JP" sz="2400">
                <a:solidFill>
                  <a:srgbClr val="000000"/>
                </a:solidFill>
              </a:rPr>
              <a:t>3D</a:t>
            </a:r>
          </a:p>
        </p:txBody>
      </p:sp>
      <p:sp>
        <p:nvSpPr>
          <p:cNvPr id="1916937" name="Rectangle 9"/>
          <p:cNvSpPr>
            <a:spLocks noChangeArrowheads="1"/>
          </p:cNvSpPr>
          <p:nvPr/>
        </p:nvSpPr>
        <p:spPr bwMode="auto">
          <a:xfrm>
            <a:off x="5159375" y="2425700"/>
            <a:ext cx="482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ja-JP" sz="2400" b="1">
                <a:solidFill>
                  <a:srgbClr val="000000"/>
                </a:solidFill>
              </a:rPr>
              <a:t>Z</a:t>
            </a:r>
            <a:r>
              <a:rPr lang="en-US" altLang="ja-JP" sz="2400" b="1" baseline="-25000">
                <a:solidFill>
                  <a:srgbClr val="000000"/>
                </a:solidFill>
              </a:rPr>
              <a:t>2</a:t>
            </a:r>
          </a:p>
        </p:txBody>
      </p:sp>
      <p:sp>
        <p:nvSpPr>
          <p:cNvPr id="1916938" name="Rectangle 10"/>
          <p:cNvSpPr>
            <a:spLocks noChangeArrowheads="1"/>
          </p:cNvSpPr>
          <p:nvPr/>
        </p:nvSpPr>
        <p:spPr bwMode="auto">
          <a:xfrm>
            <a:off x="5168900" y="3016250"/>
            <a:ext cx="482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ja-JP" sz="2400" b="1">
                <a:solidFill>
                  <a:srgbClr val="000000"/>
                </a:solidFill>
              </a:rPr>
              <a:t>Z</a:t>
            </a:r>
            <a:r>
              <a:rPr lang="en-US" altLang="ja-JP" sz="2400" b="1" baseline="-25000">
                <a:solidFill>
                  <a:srgbClr val="000000"/>
                </a:solidFill>
              </a:rPr>
              <a:t>2</a:t>
            </a:r>
          </a:p>
        </p:txBody>
      </p:sp>
      <p:sp>
        <p:nvSpPr>
          <p:cNvPr id="1916939" name="Rectangle 11"/>
          <p:cNvSpPr>
            <a:spLocks noChangeArrowheads="1"/>
          </p:cNvSpPr>
          <p:nvPr/>
        </p:nvSpPr>
        <p:spPr bwMode="auto">
          <a:xfrm>
            <a:off x="6551613" y="3008313"/>
            <a:ext cx="482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ja-JP" sz="2400" b="1">
                <a:solidFill>
                  <a:srgbClr val="000000"/>
                </a:solidFill>
              </a:rPr>
              <a:t>Z</a:t>
            </a:r>
            <a:r>
              <a:rPr lang="en-US" altLang="ja-JP" sz="2400" b="1" baseline="-25000">
                <a:solidFill>
                  <a:srgbClr val="000000"/>
                </a:solidFill>
              </a:rPr>
              <a:t>2</a:t>
            </a:r>
          </a:p>
        </p:txBody>
      </p:sp>
      <p:sp>
        <p:nvSpPr>
          <p:cNvPr id="1916940" name="Rectangle 12"/>
          <p:cNvSpPr>
            <a:spLocks noChangeArrowheads="1"/>
          </p:cNvSpPr>
          <p:nvPr/>
        </p:nvSpPr>
        <p:spPr bwMode="auto">
          <a:xfrm>
            <a:off x="7953375" y="2990850"/>
            <a:ext cx="3698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ja-JP" sz="2400" b="1">
                <a:solidFill>
                  <a:srgbClr val="000000"/>
                </a:solidFill>
              </a:rPr>
              <a:t>Z</a:t>
            </a:r>
            <a:endParaRPr lang="en-US" altLang="ja-JP" sz="2400" b="1" baseline="-25000">
              <a:solidFill>
                <a:srgbClr val="000000"/>
              </a:solidFill>
            </a:endParaRPr>
          </a:p>
        </p:txBody>
      </p:sp>
      <p:sp>
        <p:nvSpPr>
          <p:cNvPr id="1916941" name="Rectangle 13"/>
          <p:cNvSpPr>
            <a:spLocks noChangeArrowheads="1"/>
          </p:cNvSpPr>
          <p:nvPr/>
        </p:nvSpPr>
        <p:spPr bwMode="auto">
          <a:xfrm>
            <a:off x="7935913" y="2376488"/>
            <a:ext cx="2857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ja-JP" sz="2400" b="1">
                <a:solidFill>
                  <a:srgbClr val="000000"/>
                </a:solidFill>
              </a:rPr>
              <a:t>-</a:t>
            </a:r>
            <a:endParaRPr lang="en-US" altLang="ja-JP" sz="2400" b="1" baseline="-25000">
              <a:solidFill>
                <a:srgbClr val="000000"/>
              </a:solidFill>
            </a:endParaRPr>
          </a:p>
        </p:txBody>
      </p:sp>
      <p:sp>
        <p:nvSpPr>
          <p:cNvPr id="1916942" name="Rectangle 14"/>
          <p:cNvSpPr>
            <a:spLocks noChangeArrowheads="1"/>
          </p:cNvSpPr>
          <p:nvPr/>
        </p:nvSpPr>
        <p:spPr bwMode="auto">
          <a:xfrm>
            <a:off x="849313" y="1600200"/>
            <a:ext cx="367030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1600">
                <a:solidFill>
                  <a:srgbClr val="000000"/>
                </a:solidFill>
              </a:rPr>
              <a:t>Schnyder-Ryu-Furusaki-Ludwig (2008)</a:t>
            </a:r>
          </a:p>
          <a:p>
            <a:r>
              <a:rPr lang="en-US" altLang="ja-JP" sz="1600">
                <a:solidFill>
                  <a:srgbClr val="000000"/>
                </a:solidFill>
              </a:rPr>
              <a:t>Kitaev (2009)</a:t>
            </a:r>
          </a:p>
        </p:txBody>
      </p:sp>
      <p:sp>
        <p:nvSpPr>
          <p:cNvPr id="1916943" name="Rectangle 15"/>
          <p:cNvSpPr>
            <a:spLocks noChangeArrowheads="1"/>
          </p:cNvSpPr>
          <p:nvPr/>
        </p:nvSpPr>
        <p:spPr bwMode="auto">
          <a:xfrm>
            <a:off x="360363" y="1103313"/>
            <a:ext cx="8318500" cy="658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rgbClr val="0000CC"/>
              </a:buClr>
              <a:buFont typeface="Wingdings" panose="05000000000000000000" pitchFamily="2" charset="2"/>
              <a:buChar char="l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r>
              <a:rPr lang="en-US" altLang="ja-JP">
                <a:solidFill>
                  <a:srgbClr val="000000"/>
                </a:solidFill>
              </a:rPr>
              <a:t>“Periodic Table” of topological invariant</a:t>
            </a:r>
          </a:p>
        </p:txBody>
      </p:sp>
      <p:grpSp>
        <p:nvGrpSpPr>
          <p:cNvPr id="1916944" name="Group 16"/>
          <p:cNvGrpSpPr>
            <a:grpSpLocks/>
          </p:cNvGrpSpPr>
          <p:nvPr/>
        </p:nvGrpSpPr>
        <p:grpSpPr bwMode="auto">
          <a:xfrm>
            <a:off x="5148263" y="1492250"/>
            <a:ext cx="1649412" cy="1420813"/>
            <a:chOff x="3243" y="940"/>
            <a:chExt cx="1039" cy="895"/>
          </a:xfrm>
        </p:grpSpPr>
        <p:sp>
          <p:nvSpPr>
            <p:cNvPr id="1916945" name="Line 17"/>
            <p:cNvSpPr>
              <a:spLocks noChangeShapeType="1"/>
            </p:cNvSpPr>
            <p:nvPr/>
          </p:nvSpPr>
          <p:spPr bwMode="auto">
            <a:xfrm flipH="1">
              <a:off x="3501" y="1139"/>
              <a:ext cx="249" cy="442"/>
            </a:xfrm>
            <a:prstGeom prst="line">
              <a:avLst/>
            </a:prstGeom>
            <a:noFill/>
            <a:ln w="9525">
              <a:solidFill>
                <a:srgbClr val="0066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 b="1">
                <a:solidFill>
                  <a:srgbClr val="000000"/>
                </a:solidFill>
              </a:endParaRPr>
            </a:p>
          </p:txBody>
        </p:sp>
        <p:sp>
          <p:nvSpPr>
            <p:cNvPr id="1916946" name="Rectangle 18"/>
            <p:cNvSpPr>
              <a:spLocks noChangeArrowheads="1"/>
            </p:cNvSpPr>
            <p:nvPr/>
          </p:nvSpPr>
          <p:spPr bwMode="auto">
            <a:xfrm>
              <a:off x="3334" y="940"/>
              <a:ext cx="94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altLang="ja-JP">
                  <a:solidFill>
                    <a:srgbClr val="006600"/>
                  </a:solidFill>
                </a:rPr>
                <a:t>Kitaev model</a:t>
              </a:r>
            </a:p>
          </p:txBody>
        </p:sp>
        <p:sp>
          <p:nvSpPr>
            <p:cNvPr id="1916947" name="Oval 19"/>
            <p:cNvSpPr>
              <a:spLocks noChangeArrowheads="1"/>
            </p:cNvSpPr>
            <p:nvPr/>
          </p:nvSpPr>
          <p:spPr bwMode="auto">
            <a:xfrm>
              <a:off x="3243" y="1542"/>
              <a:ext cx="293" cy="293"/>
            </a:xfrm>
            <a:prstGeom prst="ellipse">
              <a:avLst/>
            </a:prstGeom>
            <a:noFill/>
            <a:ln w="28575" algn="ctr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 b="1">
                <a:solidFill>
                  <a:srgbClr val="000000"/>
                </a:solidFill>
              </a:endParaRPr>
            </a:p>
          </p:txBody>
        </p:sp>
      </p:grpSp>
      <p:grpSp>
        <p:nvGrpSpPr>
          <p:cNvPr id="1916954" name="Group 26"/>
          <p:cNvGrpSpPr>
            <a:grpSpLocks/>
          </p:cNvGrpSpPr>
          <p:nvPr/>
        </p:nvGrpSpPr>
        <p:grpSpPr bwMode="auto">
          <a:xfrm>
            <a:off x="6329363" y="3013075"/>
            <a:ext cx="2566987" cy="1233488"/>
            <a:chOff x="3987" y="1898"/>
            <a:chExt cx="1617" cy="777"/>
          </a:xfrm>
        </p:grpSpPr>
        <p:sp>
          <p:nvSpPr>
            <p:cNvPr id="1916955" name="Oval 27"/>
            <p:cNvSpPr>
              <a:spLocks noChangeArrowheads="1"/>
            </p:cNvSpPr>
            <p:nvPr/>
          </p:nvSpPr>
          <p:spPr bwMode="auto">
            <a:xfrm>
              <a:off x="4985" y="1898"/>
              <a:ext cx="283" cy="283"/>
            </a:xfrm>
            <a:prstGeom prst="ellipse">
              <a:avLst/>
            </a:prstGeom>
            <a:noFill/>
            <a:ln w="28575" algn="ctr">
              <a:solidFill>
                <a:srgbClr val="0066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 b="1">
                <a:solidFill>
                  <a:srgbClr val="000000"/>
                </a:solidFill>
              </a:endParaRPr>
            </a:p>
          </p:txBody>
        </p:sp>
        <p:sp>
          <p:nvSpPr>
            <p:cNvPr id="1916956" name="Line 28"/>
            <p:cNvSpPr>
              <a:spLocks noChangeShapeType="1"/>
            </p:cNvSpPr>
            <p:nvPr/>
          </p:nvSpPr>
          <p:spPr bwMode="auto">
            <a:xfrm flipV="1">
              <a:off x="4856" y="2180"/>
              <a:ext cx="197" cy="294"/>
            </a:xfrm>
            <a:prstGeom prst="line">
              <a:avLst/>
            </a:prstGeom>
            <a:noFill/>
            <a:ln w="9525">
              <a:solidFill>
                <a:srgbClr val="0066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 b="1">
                <a:solidFill>
                  <a:srgbClr val="000000"/>
                </a:solidFill>
              </a:endParaRPr>
            </a:p>
          </p:txBody>
        </p:sp>
        <p:sp>
          <p:nvSpPr>
            <p:cNvPr id="1916957" name="Rectangle 29"/>
            <p:cNvSpPr>
              <a:spLocks noChangeArrowheads="1"/>
            </p:cNvSpPr>
            <p:nvPr/>
          </p:nvSpPr>
          <p:spPr bwMode="auto">
            <a:xfrm>
              <a:off x="3987" y="2444"/>
              <a:ext cx="1617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altLang="ja-JP">
                  <a:solidFill>
                    <a:srgbClr val="006600"/>
                  </a:solidFill>
                </a:rPr>
                <a:t>Superfluid </a:t>
              </a:r>
              <a:r>
                <a:rPr lang="en-US" altLang="ja-JP" baseline="30000">
                  <a:solidFill>
                    <a:srgbClr val="006600"/>
                  </a:solidFill>
                </a:rPr>
                <a:t>3</a:t>
              </a:r>
              <a:r>
                <a:rPr lang="en-US" altLang="ja-JP">
                  <a:solidFill>
                    <a:srgbClr val="006600"/>
                  </a:solidFill>
                </a:rPr>
                <a:t>He-B phase</a:t>
              </a:r>
            </a:p>
          </p:txBody>
        </p:sp>
      </p:grpSp>
      <p:sp>
        <p:nvSpPr>
          <p:cNvPr id="1916958" name="Rectangle 30"/>
          <p:cNvSpPr>
            <a:spLocks noChangeArrowheads="1"/>
          </p:cNvSpPr>
          <p:nvPr/>
        </p:nvSpPr>
        <p:spPr bwMode="auto">
          <a:xfrm>
            <a:off x="446088" y="4864100"/>
            <a:ext cx="5010150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en-US" altLang="ja-JP" sz="2400">
                <a:solidFill>
                  <a:srgbClr val="000000"/>
                </a:solidFill>
              </a:rPr>
              <a:t> The surface state may host </a:t>
            </a:r>
          </a:p>
          <a:p>
            <a:r>
              <a:rPr lang="en-US" altLang="ja-JP" sz="2400">
                <a:solidFill>
                  <a:srgbClr val="0000FF"/>
                </a:solidFill>
              </a:rPr>
              <a:t>  </a:t>
            </a:r>
            <a:r>
              <a:rPr lang="en-US" altLang="ja-JP" sz="2400">
                <a:solidFill>
                  <a:srgbClr val="FF0000"/>
                </a:solidFill>
              </a:rPr>
              <a:t>Helical Majorana Fermions </a:t>
            </a:r>
          </a:p>
          <a:p>
            <a:r>
              <a:rPr lang="en-US" altLang="ja-JP" sz="2400">
                <a:solidFill>
                  <a:srgbClr val="0000FF"/>
                </a:solidFill>
              </a:rPr>
              <a:t>  </a:t>
            </a:r>
            <a:r>
              <a:rPr lang="en-US" altLang="ja-JP" sz="2400">
                <a:solidFill>
                  <a:srgbClr val="000000"/>
                </a:solidFill>
              </a:rPr>
              <a:t>that are</a:t>
            </a:r>
            <a:r>
              <a:rPr lang="en-US" altLang="ja-JP" sz="2400">
                <a:solidFill>
                  <a:srgbClr val="0000FF"/>
                </a:solidFill>
              </a:rPr>
              <a:t> itinerant</a:t>
            </a:r>
            <a:r>
              <a:rPr lang="en-US" altLang="ja-JP" sz="2400">
                <a:solidFill>
                  <a:srgbClr val="000000"/>
                </a:solidFill>
              </a:rPr>
              <a:t> </a:t>
            </a:r>
            <a:r>
              <a:rPr lang="en-US" altLang="ja-JP" sz="2400">
                <a:solidFill>
                  <a:srgbClr val="0000FF"/>
                </a:solidFill>
              </a:rPr>
              <a:t>and</a:t>
            </a:r>
            <a:r>
              <a:rPr lang="en-US" altLang="ja-JP" sz="2400">
                <a:solidFill>
                  <a:srgbClr val="000000"/>
                </a:solidFill>
              </a:rPr>
              <a:t> </a:t>
            </a:r>
            <a:r>
              <a:rPr lang="en-US" altLang="ja-JP" sz="2400">
                <a:solidFill>
                  <a:srgbClr val="0000FF"/>
                </a:solidFill>
              </a:rPr>
              <a:t>massless</a:t>
            </a:r>
          </a:p>
        </p:txBody>
      </p:sp>
      <p:grpSp>
        <p:nvGrpSpPr>
          <p:cNvPr id="1916959" name="Group 31"/>
          <p:cNvGrpSpPr>
            <a:grpSpLocks/>
          </p:cNvGrpSpPr>
          <p:nvPr/>
        </p:nvGrpSpPr>
        <p:grpSpPr bwMode="auto">
          <a:xfrm>
            <a:off x="5440363" y="4697413"/>
            <a:ext cx="2613025" cy="1527175"/>
            <a:chOff x="3913" y="3109"/>
            <a:chExt cx="1646" cy="962"/>
          </a:xfrm>
        </p:grpSpPr>
        <p:sp>
          <p:nvSpPr>
            <p:cNvPr id="1916960" name="Line 32"/>
            <p:cNvSpPr>
              <a:spLocks noChangeShapeType="1"/>
            </p:cNvSpPr>
            <p:nvPr/>
          </p:nvSpPr>
          <p:spPr bwMode="auto">
            <a:xfrm>
              <a:off x="3952" y="3979"/>
              <a:ext cx="138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 b="1">
                <a:solidFill>
                  <a:srgbClr val="000000"/>
                </a:solidFill>
              </a:endParaRPr>
            </a:p>
          </p:txBody>
        </p:sp>
        <p:sp>
          <p:nvSpPr>
            <p:cNvPr id="1916961" name="Line 33"/>
            <p:cNvSpPr>
              <a:spLocks noChangeShapeType="1"/>
            </p:cNvSpPr>
            <p:nvPr/>
          </p:nvSpPr>
          <p:spPr bwMode="auto">
            <a:xfrm flipV="1">
              <a:off x="4608" y="3142"/>
              <a:ext cx="0" cy="929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 b="1">
                <a:solidFill>
                  <a:srgbClr val="000000"/>
                </a:solidFill>
              </a:endParaRPr>
            </a:p>
          </p:txBody>
        </p:sp>
        <p:sp>
          <p:nvSpPr>
            <p:cNvPr id="1916962" name="Rectangle 34"/>
            <p:cNvSpPr>
              <a:spLocks noChangeArrowheads="1"/>
            </p:cNvSpPr>
            <p:nvPr/>
          </p:nvSpPr>
          <p:spPr bwMode="auto">
            <a:xfrm>
              <a:off x="4576" y="3109"/>
              <a:ext cx="223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ja-JP" sz="2000">
                  <a:solidFill>
                    <a:srgbClr val="000000"/>
                  </a:solidFill>
                </a:rPr>
                <a:t>E</a:t>
              </a:r>
            </a:p>
          </p:txBody>
        </p:sp>
        <p:sp>
          <p:nvSpPr>
            <p:cNvPr id="1916963" name="Rectangle 35"/>
            <p:cNvSpPr>
              <a:spLocks noChangeArrowheads="1"/>
            </p:cNvSpPr>
            <p:nvPr/>
          </p:nvSpPr>
          <p:spPr bwMode="auto">
            <a:xfrm>
              <a:off x="5311" y="3817"/>
              <a:ext cx="248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ja-JP" sz="2000">
                  <a:solidFill>
                    <a:srgbClr val="000000"/>
                  </a:solidFill>
                </a:rPr>
                <a:t>k</a:t>
              </a:r>
              <a:r>
                <a:rPr lang="en-US" altLang="ja-JP" sz="2000" baseline="-25000">
                  <a:solidFill>
                    <a:srgbClr val="000000"/>
                  </a:solidFill>
                </a:rPr>
                <a:t>y</a:t>
              </a:r>
            </a:p>
          </p:txBody>
        </p:sp>
        <p:sp>
          <p:nvSpPr>
            <p:cNvPr id="1916964" name="Rectangle 36"/>
            <p:cNvSpPr>
              <a:spLocks noChangeArrowheads="1"/>
            </p:cNvSpPr>
            <p:nvPr/>
          </p:nvSpPr>
          <p:spPr bwMode="auto">
            <a:xfrm>
              <a:off x="5257" y="3511"/>
              <a:ext cx="271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ja-JP">
                  <a:solidFill>
                    <a:srgbClr val="0000FF"/>
                  </a:solidFill>
                </a:rPr>
                <a:t>E</a:t>
              </a:r>
              <a:r>
                <a:rPr lang="en-US" altLang="ja-JP" baseline="-25000">
                  <a:solidFill>
                    <a:srgbClr val="0000FF"/>
                  </a:solidFill>
                </a:rPr>
                <a:t>F</a:t>
              </a:r>
            </a:p>
          </p:txBody>
        </p:sp>
        <p:sp>
          <p:nvSpPr>
            <p:cNvPr id="1916965" name="Freeform 37"/>
            <p:cNvSpPr>
              <a:spLocks/>
            </p:cNvSpPr>
            <p:nvPr/>
          </p:nvSpPr>
          <p:spPr bwMode="auto">
            <a:xfrm>
              <a:off x="4274" y="3774"/>
              <a:ext cx="677" cy="203"/>
            </a:xfrm>
            <a:custGeom>
              <a:avLst/>
              <a:gdLst>
                <a:gd name="T0" fmla="*/ 0 w 1136"/>
                <a:gd name="T1" fmla="*/ 0 h 635"/>
                <a:gd name="T2" fmla="*/ 123 w 1136"/>
                <a:gd name="T3" fmla="*/ 251 h 635"/>
                <a:gd name="T4" fmla="*/ 288 w 1136"/>
                <a:gd name="T5" fmla="*/ 485 h 635"/>
                <a:gd name="T6" fmla="*/ 416 w 1136"/>
                <a:gd name="T7" fmla="*/ 592 h 635"/>
                <a:gd name="T8" fmla="*/ 566 w 1136"/>
                <a:gd name="T9" fmla="*/ 635 h 635"/>
                <a:gd name="T10" fmla="*/ 710 w 1136"/>
                <a:gd name="T11" fmla="*/ 592 h 635"/>
                <a:gd name="T12" fmla="*/ 864 w 1136"/>
                <a:gd name="T13" fmla="*/ 480 h 635"/>
                <a:gd name="T14" fmla="*/ 982 w 1136"/>
                <a:gd name="T15" fmla="*/ 320 h 635"/>
                <a:gd name="T16" fmla="*/ 1062 w 1136"/>
                <a:gd name="T17" fmla="*/ 176 h 635"/>
                <a:gd name="T18" fmla="*/ 1136 w 1136"/>
                <a:gd name="T19" fmla="*/ 5 h 6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36" h="635">
                  <a:moveTo>
                    <a:pt x="0" y="0"/>
                  </a:moveTo>
                  <a:cubicBezTo>
                    <a:pt x="20" y="42"/>
                    <a:pt x="75" y="170"/>
                    <a:pt x="123" y="251"/>
                  </a:cubicBezTo>
                  <a:cubicBezTo>
                    <a:pt x="171" y="332"/>
                    <a:pt x="239" y="428"/>
                    <a:pt x="288" y="485"/>
                  </a:cubicBezTo>
                  <a:cubicBezTo>
                    <a:pt x="337" y="542"/>
                    <a:pt x="370" y="567"/>
                    <a:pt x="416" y="592"/>
                  </a:cubicBezTo>
                  <a:cubicBezTo>
                    <a:pt x="462" y="617"/>
                    <a:pt x="517" y="635"/>
                    <a:pt x="566" y="635"/>
                  </a:cubicBezTo>
                  <a:cubicBezTo>
                    <a:pt x="615" y="635"/>
                    <a:pt x="660" y="618"/>
                    <a:pt x="710" y="592"/>
                  </a:cubicBezTo>
                  <a:cubicBezTo>
                    <a:pt x="760" y="566"/>
                    <a:pt x="819" y="525"/>
                    <a:pt x="864" y="480"/>
                  </a:cubicBezTo>
                  <a:cubicBezTo>
                    <a:pt x="909" y="435"/>
                    <a:pt x="949" y="371"/>
                    <a:pt x="982" y="320"/>
                  </a:cubicBezTo>
                  <a:cubicBezTo>
                    <a:pt x="1015" y="269"/>
                    <a:pt x="1036" y="228"/>
                    <a:pt x="1062" y="176"/>
                  </a:cubicBezTo>
                  <a:cubicBezTo>
                    <a:pt x="1088" y="124"/>
                    <a:pt x="1112" y="64"/>
                    <a:pt x="1136" y="5"/>
                  </a:cubicBezTo>
                </a:path>
              </a:pathLst>
            </a:custGeom>
            <a:solidFill>
              <a:srgbClr val="FF0000">
                <a:alpha val="41000"/>
              </a:srgbClr>
            </a:solidFill>
            <a:ln w="28575" cap="flat" cmpd="sng">
              <a:solidFill>
                <a:srgbClr val="FF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 b="1">
                <a:solidFill>
                  <a:srgbClr val="000000"/>
                </a:solidFill>
              </a:endParaRPr>
            </a:p>
          </p:txBody>
        </p:sp>
        <p:sp>
          <p:nvSpPr>
            <p:cNvPr id="1916966" name="Line 38"/>
            <p:cNvSpPr>
              <a:spLocks noChangeShapeType="1"/>
            </p:cNvSpPr>
            <p:nvPr/>
          </p:nvSpPr>
          <p:spPr bwMode="auto">
            <a:xfrm>
              <a:off x="3913" y="3632"/>
              <a:ext cx="1376" cy="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 b="1">
                <a:solidFill>
                  <a:srgbClr val="000000"/>
                </a:solidFill>
              </a:endParaRPr>
            </a:p>
          </p:txBody>
        </p:sp>
        <p:sp>
          <p:nvSpPr>
            <p:cNvPr id="1916967" name="Line 39"/>
            <p:cNvSpPr>
              <a:spLocks noChangeShapeType="1"/>
            </p:cNvSpPr>
            <p:nvPr/>
          </p:nvSpPr>
          <p:spPr bwMode="auto">
            <a:xfrm>
              <a:off x="3920" y="3776"/>
              <a:ext cx="1377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 b="1">
                <a:solidFill>
                  <a:srgbClr val="000000"/>
                </a:solidFill>
              </a:endParaRPr>
            </a:p>
          </p:txBody>
        </p:sp>
        <p:sp>
          <p:nvSpPr>
            <p:cNvPr id="1916968" name="Line 40"/>
            <p:cNvSpPr>
              <a:spLocks noChangeShapeType="1"/>
            </p:cNvSpPr>
            <p:nvPr/>
          </p:nvSpPr>
          <p:spPr bwMode="auto">
            <a:xfrm>
              <a:off x="3914" y="3482"/>
              <a:ext cx="1371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 b="1">
                <a:solidFill>
                  <a:srgbClr val="000000"/>
                </a:solidFill>
              </a:endParaRPr>
            </a:p>
          </p:txBody>
        </p:sp>
        <p:sp>
          <p:nvSpPr>
            <p:cNvPr id="1916969" name="Freeform 41"/>
            <p:cNvSpPr>
              <a:spLocks/>
            </p:cNvSpPr>
            <p:nvPr/>
          </p:nvSpPr>
          <p:spPr bwMode="auto">
            <a:xfrm>
              <a:off x="4036" y="3340"/>
              <a:ext cx="1158" cy="143"/>
            </a:xfrm>
            <a:custGeom>
              <a:avLst/>
              <a:gdLst>
                <a:gd name="T0" fmla="*/ 0 w 1158"/>
                <a:gd name="T1" fmla="*/ 0 h 143"/>
                <a:gd name="T2" fmla="*/ 52 w 1158"/>
                <a:gd name="T3" fmla="*/ 143 h 143"/>
                <a:gd name="T4" fmla="*/ 1086 w 1158"/>
                <a:gd name="T5" fmla="*/ 143 h 143"/>
                <a:gd name="T6" fmla="*/ 1158 w 1158"/>
                <a:gd name="T7" fmla="*/ 6 h 143"/>
                <a:gd name="T8" fmla="*/ 0 w 1158"/>
                <a:gd name="T9" fmla="*/ 0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58" h="143">
                  <a:moveTo>
                    <a:pt x="0" y="0"/>
                  </a:moveTo>
                  <a:lnTo>
                    <a:pt x="52" y="143"/>
                  </a:lnTo>
                  <a:lnTo>
                    <a:pt x="1086" y="143"/>
                  </a:lnTo>
                  <a:lnTo>
                    <a:pt x="1158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37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 b="1">
                <a:solidFill>
                  <a:srgbClr val="000000"/>
                </a:solidFill>
              </a:endParaRPr>
            </a:p>
          </p:txBody>
        </p:sp>
        <p:sp>
          <p:nvSpPr>
            <p:cNvPr id="1916970" name="Freeform 42"/>
            <p:cNvSpPr>
              <a:spLocks/>
            </p:cNvSpPr>
            <p:nvPr/>
          </p:nvSpPr>
          <p:spPr bwMode="auto">
            <a:xfrm>
              <a:off x="4033" y="3340"/>
              <a:ext cx="58" cy="134"/>
            </a:xfrm>
            <a:custGeom>
              <a:avLst/>
              <a:gdLst>
                <a:gd name="T0" fmla="*/ 0 w 58"/>
                <a:gd name="T1" fmla="*/ 0 h 134"/>
                <a:gd name="T2" fmla="*/ 58 w 58"/>
                <a:gd name="T3" fmla="*/ 134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8" h="134">
                  <a:moveTo>
                    <a:pt x="0" y="0"/>
                  </a:moveTo>
                  <a:lnTo>
                    <a:pt x="58" y="134"/>
                  </a:lnTo>
                </a:path>
              </a:pathLst>
            </a:custGeom>
            <a:noFill/>
            <a:ln w="28575" cap="flat" cmpd="sng">
              <a:solidFill>
                <a:srgbClr val="0066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 b="1">
                <a:solidFill>
                  <a:srgbClr val="000000"/>
                </a:solidFill>
              </a:endParaRPr>
            </a:p>
          </p:txBody>
        </p:sp>
        <p:sp>
          <p:nvSpPr>
            <p:cNvPr id="1916971" name="Freeform 43"/>
            <p:cNvSpPr>
              <a:spLocks/>
            </p:cNvSpPr>
            <p:nvPr/>
          </p:nvSpPr>
          <p:spPr bwMode="auto">
            <a:xfrm>
              <a:off x="5136" y="3346"/>
              <a:ext cx="58" cy="131"/>
            </a:xfrm>
            <a:custGeom>
              <a:avLst/>
              <a:gdLst>
                <a:gd name="T0" fmla="*/ 58 w 58"/>
                <a:gd name="T1" fmla="*/ 0 h 131"/>
                <a:gd name="T2" fmla="*/ 0 w 58"/>
                <a:gd name="T3" fmla="*/ 131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8" h="131">
                  <a:moveTo>
                    <a:pt x="58" y="0"/>
                  </a:moveTo>
                  <a:lnTo>
                    <a:pt x="0" y="131"/>
                  </a:lnTo>
                </a:path>
              </a:pathLst>
            </a:custGeom>
            <a:noFill/>
            <a:ln w="28575" cap="flat" cmpd="sng">
              <a:solidFill>
                <a:srgbClr val="0066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 b="1">
                <a:solidFill>
                  <a:srgbClr val="000000"/>
                </a:solidFill>
              </a:endParaRPr>
            </a:p>
          </p:txBody>
        </p:sp>
        <p:sp>
          <p:nvSpPr>
            <p:cNvPr id="1916972" name="Freeform 44"/>
            <p:cNvSpPr>
              <a:spLocks/>
            </p:cNvSpPr>
            <p:nvPr/>
          </p:nvSpPr>
          <p:spPr bwMode="auto">
            <a:xfrm>
              <a:off x="4096" y="3469"/>
              <a:ext cx="1044" cy="4"/>
            </a:xfrm>
            <a:custGeom>
              <a:avLst/>
              <a:gdLst>
                <a:gd name="T0" fmla="*/ 0 w 1044"/>
                <a:gd name="T1" fmla="*/ 0 h 4"/>
                <a:gd name="T2" fmla="*/ 1044 w 1044"/>
                <a:gd name="T3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044" h="4">
                  <a:moveTo>
                    <a:pt x="0" y="0"/>
                  </a:moveTo>
                  <a:lnTo>
                    <a:pt x="1044" y="4"/>
                  </a:lnTo>
                </a:path>
              </a:pathLst>
            </a:custGeom>
            <a:noFill/>
            <a:ln w="28575" cap="flat" cmpd="sng">
              <a:solidFill>
                <a:srgbClr val="0066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 b="1">
                <a:solidFill>
                  <a:srgbClr val="000000"/>
                </a:solidFill>
              </a:endParaRPr>
            </a:p>
          </p:txBody>
        </p:sp>
        <p:sp>
          <p:nvSpPr>
            <p:cNvPr id="1916973" name="Line 45"/>
            <p:cNvSpPr>
              <a:spLocks noChangeShapeType="1"/>
            </p:cNvSpPr>
            <p:nvPr/>
          </p:nvSpPr>
          <p:spPr bwMode="auto">
            <a:xfrm>
              <a:off x="4249" y="3787"/>
              <a:ext cx="702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 b="1">
                <a:solidFill>
                  <a:srgbClr val="000000"/>
                </a:solidFill>
              </a:endParaRPr>
            </a:p>
          </p:txBody>
        </p:sp>
        <p:grpSp>
          <p:nvGrpSpPr>
            <p:cNvPr id="1916974" name="Group 46"/>
            <p:cNvGrpSpPr>
              <a:grpSpLocks/>
            </p:cNvGrpSpPr>
            <p:nvPr/>
          </p:nvGrpSpPr>
          <p:grpSpPr bwMode="auto">
            <a:xfrm>
              <a:off x="4273" y="3480"/>
              <a:ext cx="657" cy="301"/>
              <a:chOff x="4273" y="3565"/>
              <a:chExt cx="657" cy="301"/>
            </a:xfrm>
          </p:grpSpPr>
          <p:sp>
            <p:nvSpPr>
              <p:cNvPr id="1916975" name="Line 47"/>
              <p:cNvSpPr>
                <a:spLocks noChangeShapeType="1"/>
              </p:cNvSpPr>
              <p:nvPr/>
            </p:nvSpPr>
            <p:spPr bwMode="auto">
              <a:xfrm flipV="1">
                <a:off x="4273" y="3722"/>
                <a:ext cx="315" cy="144"/>
              </a:xfrm>
              <a:prstGeom prst="line">
                <a:avLst/>
              </a:prstGeom>
              <a:noFill/>
              <a:ln w="38100">
                <a:solidFill>
                  <a:srgbClr val="990033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1916976" name="Line 48"/>
              <p:cNvSpPr>
                <a:spLocks noChangeShapeType="1"/>
              </p:cNvSpPr>
              <p:nvPr/>
            </p:nvSpPr>
            <p:spPr bwMode="auto">
              <a:xfrm flipV="1">
                <a:off x="4602" y="3565"/>
                <a:ext cx="328" cy="150"/>
              </a:xfrm>
              <a:prstGeom prst="line">
                <a:avLst/>
              </a:prstGeom>
              <a:noFill/>
              <a:ln w="38100">
                <a:solidFill>
                  <a:srgbClr val="990033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916977" name="Line 49"/>
            <p:cNvSpPr>
              <a:spLocks noChangeShapeType="1"/>
            </p:cNvSpPr>
            <p:nvPr/>
          </p:nvSpPr>
          <p:spPr bwMode="auto">
            <a:xfrm>
              <a:off x="4096" y="3487"/>
              <a:ext cx="176" cy="293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 b="1">
                <a:solidFill>
                  <a:srgbClr val="000000"/>
                </a:solidFill>
              </a:endParaRPr>
            </a:p>
          </p:txBody>
        </p:sp>
        <p:sp>
          <p:nvSpPr>
            <p:cNvPr id="1916978" name="Line 50"/>
            <p:cNvSpPr>
              <a:spLocks noChangeShapeType="1"/>
            </p:cNvSpPr>
            <p:nvPr/>
          </p:nvSpPr>
          <p:spPr bwMode="auto">
            <a:xfrm flipH="1">
              <a:off x="4939" y="3483"/>
              <a:ext cx="192" cy="309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 b="1">
                <a:solidFill>
                  <a:srgbClr val="000000"/>
                </a:solidFill>
              </a:endParaRPr>
            </a:p>
          </p:txBody>
        </p:sp>
        <p:grpSp>
          <p:nvGrpSpPr>
            <p:cNvPr id="1916979" name="Group 51"/>
            <p:cNvGrpSpPr>
              <a:grpSpLocks/>
            </p:cNvGrpSpPr>
            <p:nvPr/>
          </p:nvGrpSpPr>
          <p:grpSpPr bwMode="auto">
            <a:xfrm flipH="1">
              <a:off x="4274" y="3476"/>
              <a:ext cx="657" cy="301"/>
              <a:chOff x="4273" y="3565"/>
              <a:chExt cx="657" cy="301"/>
            </a:xfrm>
          </p:grpSpPr>
          <p:sp>
            <p:nvSpPr>
              <p:cNvPr id="1916980" name="Line 52"/>
              <p:cNvSpPr>
                <a:spLocks noChangeShapeType="1"/>
              </p:cNvSpPr>
              <p:nvPr/>
            </p:nvSpPr>
            <p:spPr bwMode="auto">
              <a:xfrm flipV="1">
                <a:off x="4273" y="3722"/>
                <a:ext cx="315" cy="144"/>
              </a:xfrm>
              <a:prstGeom prst="line">
                <a:avLst/>
              </a:prstGeom>
              <a:noFill/>
              <a:ln w="38100">
                <a:solidFill>
                  <a:srgbClr val="FF9900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  <p:sp>
            <p:nvSpPr>
              <p:cNvPr id="1916981" name="Line 53"/>
              <p:cNvSpPr>
                <a:spLocks noChangeShapeType="1"/>
              </p:cNvSpPr>
              <p:nvPr/>
            </p:nvSpPr>
            <p:spPr bwMode="auto">
              <a:xfrm flipV="1">
                <a:off x="4602" y="3565"/>
                <a:ext cx="328" cy="150"/>
              </a:xfrm>
              <a:prstGeom prst="line">
                <a:avLst/>
              </a:prstGeom>
              <a:noFill/>
              <a:ln w="38100">
                <a:solidFill>
                  <a:srgbClr val="FF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 b="1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1916982" name="Rectangle 54"/>
          <p:cNvSpPr>
            <a:spLocks noChangeArrowheads="1"/>
          </p:cNvSpPr>
          <p:nvPr/>
        </p:nvSpPr>
        <p:spPr bwMode="auto">
          <a:xfrm>
            <a:off x="450850" y="4179888"/>
            <a:ext cx="51546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en-US" altLang="ja-JP" sz="2400">
                <a:solidFill>
                  <a:srgbClr val="000000"/>
                </a:solidFill>
              </a:rPr>
              <a:t> </a:t>
            </a:r>
            <a:r>
              <a:rPr lang="en-US" altLang="ja-JP" sz="2400">
                <a:solidFill>
                  <a:srgbClr val="0000FF"/>
                </a:solidFill>
              </a:rPr>
              <a:t>New 3D topological state of matter</a:t>
            </a:r>
          </a:p>
        </p:txBody>
      </p:sp>
      <p:grpSp>
        <p:nvGrpSpPr>
          <p:cNvPr id="1916983" name="Group 55"/>
          <p:cNvGrpSpPr>
            <a:grpSpLocks/>
          </p:cNvGrpSpPr>
          <p:nvPr/>
        </p:nvGrpSpPr>
        <p:grpSpPr bwMode="auto">
          <a:xfrm>
            <a:off x="6913563" y="1173163"/>
            <a:ext cx="2138362" cy="1365250"/>
            <a:chOff x="4355" y="739"/>
            <a:chExt cx="1347" cy="860"/>
          </a:xfrm>
        </p:grpSpPr>
        <p:sp>
          <p:nvSpPr>
            <p:cNvPr id="1916984" name="Line 56"/>
            <p:cNvSpPr>
              <a:spLocks noChangeShapeType="1"/>
            </p:cNvSpPr>
            <p:nvPr/>
          </p:nvSpPr>
          <p:spPr bwMode="auto">
            <a:xfrm flipH="1">
              <a:off x="4355" y="1087"/>
              <a:ext cx="288" cy="512"/>
            </a:xfrm>
            <a:prstGeom prst="line">
              <a:avLst/>
            </a:prstGeom>
            <a:noFill/>
            <a:ln w="9525">
              <a:solidFill>
                <a:srgbClr val="0066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 b="1">
                <a:solidFill>
                  <a:srgbClr val="000000"/>
                </a:solidFill>
              </a:endParaRPr>
            </a:p>
          </p:txBody>
        </p:sp>
        <p:sp>
          <p:nvSpPr>
            <p:cNvPr id="1916985" name="Rectangle 57"/>
            <p:cNvSpPr>
              <a:spLocks noChangeArrowheads="1"/>
            </p:cNvSpPr>
            <p:nvPr/>
          </p:nvSpPr>
          <p:spPr bwMode="auto">
            <a:xfrm>
              <a:off x="4554" y="893"/>
              <a:ext cx="99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altLang="ja-JP">
                  <a:solidFill>
                    <a:srgbClr val="006600"/>
                  </a:solidFill>
                </a:rPr>
                <a:t>Chiral p-wave</a:t>
              </a:r>
            </a:p>
          </p:txBody>
        </p:sp>
        <p:sp>
          <p:nvSpPr>
            <p:cNvPr id="1916986" name="Rectangle 58"/>
            <p:cNvSpPr>
              <a:spLocks noChangeArrowheads="1"/>
            </p:cNvSpPr>
            <p:nvPr/>
          </p:nvSpPr>
          <p:spPr bwMode="auto">
            <a:xfrm>
              <a:off x="4554" y="739"/>
              <a:ext cx="114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altLang="ja-JP">
                  <a:solidFill>
                    <a:srgbClr val="006600"/>
                  </a:solidFill>
                </a:rPr>
                <a:t>SC in TI surface</a:t>
              </a:r>
            </a:p>
          </p:txBody>
        </p:sp>
      </p:grpSp>
      <p:sp>
        <p:nvSpPr>
          <p:cNvPr id="1916987" name="Oval 59"/>
          <p:cNvSpPr>
            <a:spLocks noChangeArrowheads="1"/>
          </p:cNvSpPr>
          <p:nvPr/>
        </p:nvSpPr>
        <p:spPr bwMode="auto">
          <a:xfrm>
            <a:off x="6507163" y="2432050"/>
            <a:ext cx="449262" cy="449263"/>
          </a:xfrm>
          <a:prstGeom prst="ellipse">
            <a:avLst/>
          </a:prstGeom>
          <a:noFill/>
          <a:ln w="28575" algn="ctr">
            <a:solidFill>
              <a:srgbClr val="FF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 b="1">
              <a:solidFill>
                <a:srgbClr val="000000"/>
              </a:solidFill>
            </a:endParaRPr>
          </a:p>
        </p:txBody>
      </p:sp>
      <p:sp>
        <p:nvSpPr>
          <p:cNvPr id="54" name="正方形/長方形 53"/>
          <p:cNvSpPr/>
          <p:nvPr/>
        </p:nvSpPr>
        <p:spPr>
          <a:xfrm>
            <a:off x="8545235" y="2422839"/>
            <a:ext cx="5052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1" hangingPunct="1"/>
            <a:r>
              <a:rPr lang="en-US" altLang="ja-JP" dirty="0" smtClean="0">
                <a:solidFill>
                  <a:srgbClr val="0000FF"/>
                </a:solidFill>
              </a:rPr>
              <a:t>(D)</a:t>
            </a:r>
            <a:endParaRPr lang="en-US" altLang="ja-JP" dirty="0">
              <a:solidFill>
                <a:srgbClr val="0000FF"/>
              </a:solidFill>
            </a:endParaRPr>
          </a:p>
        </p:txBody>
      </p:sp>
      <p:sp>
        <p:nvSpPr>
          <p:cNvPr id="55" name="正方形/長方形 54"/>
          <p:cNvSpPr/>
          <p:nvPr/>
        </p:nvSpPr>
        <p:spPr>
          <a:xfrm>
            <a:off x="8468990" y="3027224"/>
            <a:ext cx="6976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1" hangingPunct="1"/>
            <a:r>
              <a:rPr lang="en-US" altLang="ja-JP" dirty="0" smtClean="0">
                <a:solidFill>
                  <a:srgbClr val="0000FF"/>
                </a:solidFill>
              </a:rPr>
              <a:t>(DIII)</a:t>
            </a:r>
            <a:endParaRPr lang="en-US" altLang="ja-JP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707688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6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9169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69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9169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69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9169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69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9169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title"/>
          </p:nvPr>
        </p:nvSpPr>
        <p:spPr>
          <a:xfrm>
            <a:off x="255588" y="161925"/>
            <a:ext cx="8359775" cy="719138"/>
          </a:xfrm>
        </p:spPr>
        <p:txBody>
          <a:bodyPr/>
          <a:lstStyle/>
          <a:p>
            <a:r>
              <a:rPr lang="en-US" altLang="ja-JP"/>
              <a:t>SC in Cu</a:t>
            </a:r>
            <a:r>
              <a:rPr lang="en-US" altLang="ja-JP" baseline="-25000"/>
              <a:t>x</a:t>
            </a:r>
            <a:r>
              <a:rPr lang="en-US" altLang="ja-JP"/>
              <a:t>Bi</a:t>
            </a:r>
            <a:r>
              <a:rPr lang="en-US" altLang="ja-JP" baseline="-25000"/>
              <a:t>2</a:t>
            </a:r>
            <a:r>
              <a:rPr lang="en-US" altLang="ja-JP"/>
              <a:t>Se</a:t>
            </a:r>
            <a:r>
              <a:rPr lang="en-US" altLang="ja-JP" baseline="-25000"/>
              <a:t>3</a:t>
            </a:r>
            <a:endParaRPr lang="en-US" altLang="ja-JP"/>
          </a:p>
        </p:txBody>
      </p:sp>
      <p:pic>
        <p:nvPicPr>
          <p:cNvPr id="10137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5455" y="1381125"/>
            <a:ext cx="1836738" cy="2335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138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82193" y="1074738"/>
            <a:ext cx="2224087" cy="2522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1381" name="Rectangle 5"/>
          <p:cNvSpPr>
            <a:spLocks noChangeArrowheads="1"/>
          </p:cNvSpPr>
          <p:nvPr/>
        </p:nvSpPr>
        <p:spPr bwMode="auto">
          <a:xfrm>
            <a:off x="183543" y="984250"/>
            <a:ext cx="21621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ja-JP" sz="1600">
                <a:solidFill>
                  <a:srgbClr val="000000"/>
                </a:solidFill>
              </a:rPr>
              <a:t>Hor et al., PRL (2010)</a:t>
            </a:r>
          </a:p>
        </p:txBody>
      </p:sp>
      <p:sp>
        <p:nvSpPr>
          <p:cNvPr id="101382" name="Rectangle 6"/>
          <p:cNvSpPr>
            <a:spLocks noChangeArrowheads="1"/>
          </p:cNvSpPr>
          <p:nvPr/>
        </p:nvSpPr>
        <p:spPr bwMode="auto">
          <a:xfrm>
            <a:off x="362683" y="5542327"/>
            <a:ext cx="2124075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ja-JP" sz="2000" dirty="0">
                <a:solidFill>
                  <a:srgbClr val="FF0000"/>
                </a:solidFill>
              </a:rPr>
              <a:t>Conventional SC State in the bulk</a:t>
            </a:r>
          </a:p>
          <a:p>
            <a:r>
              <a:rPr lang="en-US" altLang="ja-JP" sz="2000" dirty="0">
                <a:solidFill>
                  <a:srgbClr val="0000FF"/>
                </a:solidFill>
                <a:sym typeface="Symbol" panose="05050102010706020507" pitchFamily="18" charset="2"/>
              </a:rPr>
              <a:t> </a:t>
            </a:r>
            <a:r>
              <a:rPr lang="en-US" altLang="ja-JP" sz="2000" dirty="0">
                <a:solidFill>
                  <a:srgbClr val="0000FF"/>
                </a:solidFill>
              </a:rPr>
              <a:t>Proximity SC</a:t>
            </a:r>
          </a:p>
        </p:txBody>
      </p:sp>
      <p:grpSp>
        <p:nvGrpSpPr>
          <p:cNvPr id="101383" name="Group 7"/>
          <p:cNvGrpSpPr>
            <a:grpSpLocks/>
          </p:cNvGrpSpPr>
          <p:nvPr/>
        </p:nvGrpSpPr>
        <p:grpSpPr bwMode="auto">
          <a:xfrm>
            <a:off x="2589946" y="5254990"/>
            <a:ext cx="1687512" cy="1655762"/>
            <a:chOff x="4563" y="2630"/>
            <a:chExt cx="1063" cy="1152"/>
          </a:xfrm>
        </p:grpSpPr>
        <p:sp>
          <p:nvSpPr>
            <p:cNvPr id="101384" name="Line 8"/>
            <p:cNvSpPr>
              <a:spLocks noChangeShapeType="1"/>
            </p:cNvSpPr>
            <p:nvPr/>
          </p:nvSpPr>
          <p:spPr bwMode="auto">
            <a:xfrm flipV="1">
              <a:off x="4584" y="3644"/>
              <a:ext cx="873" cy="5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101385" name="Line 9"/>
            <p:cNvSpPr>
              <a:spLocks noChangeShapeType="1"/>
            </p:cNvSpPr>
            <p:nvPr/>
          </p:nvSpPr>
          <p:spPr bwMode="auto">
            <a:xfrm flipV="1">
              <a:off x="4993" y="2668"/>
              <a:ext cx="0" cy="99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101386" name="Rectangle 10"/>
            <p:cNvSpPr>
              <a:spLocks noChangeArrowheads="1"/>
            </p:cNvSpPr>
            <p:nvPr/>
          </p:nvSpPr>
          <p:spPr bwMode="auto">
            <a:xfrm>
              <a:off x="4970" y="2630"/>
              <a:ext cx="223" cy="2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ja-JP" sz="2000">
                  <a:solidFill>
                    <a:srgbClr val="000000"/>
                  </a:solidFill>
                </a:rPr>
                <a:t>E</a:t>
              </a:r>
            </a:p>
          </p:txBody>
        </p:sp>
        <p:sp>
          <p:nvSpPr>
            <p:cNvPr id="101387" name="Rectangle 11"/>
            <p:cNvSpPr>
              <a:spLocks noChangeArrowheads="1"/>
            </p:cNvSpPr>
            <p:nvPr/>
          </p:nvSpPr>
          <p:spPr bwMode="auto">
            <a:xfrm>
              <a:off x="5430" y="3506"/>
              <a:ext cx="196" cy="2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ja-JP" sz="2000">
                  <a:solidFill>
                    <a:srgbClr val="000000"/>
                  </a:solidFill>
                </a:rPr>
                <a:t>k</a:t>
              </a:r>
              <a:endParaRPr lang="en-US" altLang="ja-JP" sz="2000" baseline="-25000">
                <a:solidFill>
                  <a:srgbClr val="000000"/>
                </a:solidFill>
              </a:endParaRPr>
            </a:p>
          </p:txBody>
        </p:sp>
        <p:sp>
          <p:nvSpPr>
            <p:cNvPr id="101388" name="Rectangle 12"/>
            <p:cNvSpPr>
              <a:spLocks noChangeArrowheads="1"/>
            </p:cNvSpPr>
            <p:nvPr/>
          </p:nvSpPr>
          <p:spPr bwMode="auto">
            <a:xfrm>
              <a:off x="5341" y="2963"/>
              <a:ext cx="271" cy="2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ja-JP">
                  <a:solidFill>
                    <a:srgbClr val="0000FF"/>
                  </a:solidFill>
                </a:rPr>
                <a:t>E</a:t>
              </a:r>
              <a:r>
                <a:rPr lang="en-US" altLang="ja-JP" baseline="-25000">
                  <a:solidFill>
                    <a:srgbClr val="0000FF"/>
                  </a:solidFill>
                </a:rPr>
                <a:t>F</a:t>
              </a:r>
            </a:p>
          </p:txBody>
        </p:sp>
        <p:sp>
          <p:nvSpPr>
            <p:cNvPr id="101389" name="Freeform 13"/>
            <p:cNvSpPr>
              <a:spLocks/>
            </p:cNvSpPr>
            <p:nvPr/>
          </p:nvSpPr>
          <p:spPr bwMode="auto">
            <a:xfrm>
              <a:off x="4816" y="3167"/>
              <a:ext cx="360" cy="129"/>
            </a:xfrm>
            <a:custGeom>
              <a:avLst/>
              <a:gdLst>
                <a:gd name="T0" fmla="*/ 0 w 1136"/>
                <a:gd name="T1" fmla="*/ 0 h 635"/>
                <a:gd name="T2" fmla="*/ 123 w 1136"/>
                <a:gd name="T3" fmla="*/ 251 h 635"/>
                <a:gd name="T4" fmla="*/ 288 w 1136"/>
                <a:gd name="T5" fmla="*/ 485 h 635"/>
                <a:gd name="T6" fmla="*/ 416 w 1136"/>
                <a:gd name="T7" fmla="*/ 592 h 635"/>
                <a:gd name="T8" fmla="*/ 566 w 1136"/>
                <a:gd name="T9" fmla="*/ 635 h 635"/>
                <a:gd name="T10" fmla="*/ 710 w 1136"/>
                <a:gd name="T11" fmla="*/ 592 h 635"/>
                <a:gd name="T12" fmla="*/ 864 w 1136"/>
                <a:gd name="T13" fmla="*/ 480 h 635"/>
                <a:gd name="T14" fmla="*/ 982 w 1136"/>
                <a:gd name="T15" fmla="*/ 320 h 635"/>
                <a:gd name="T16" fmla="*/ 1062 w 1136"/>
                <a:gd name="T17" fmla="*/ 176 h 635"/>
                <a:gd name="T18" fmla="*/ 1136 w 1136"/>
                <a:gd name="T19" fmla="*/ 5 h 6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36" h="635">
                  <a:moveTo>
                    <a:pt x="0" y="0"/>
                  </a:moveTo>
                  <a:cubicBezTo>
                    <a:pt x="20" y="42"/>
                    <a:pt x="75" y="170"/>
                    <a:pt x="123" y="251"/>
                  </a:cubicBezTo>
                  <a:cubicBezTo>
                    <a:pt x="171" y="332"/>
                    <a:pt x="239" y="428"/>
                    <a:pt x="288" y="485"/>
                  </a:cubicBezTo>
                  <a:cubicBezTo>
                    <a:pt x="337" y="542"/>
                    <a:pt x="370" y="567"/>
                    <a:pt x="416" y="592"/>
                  </a:cubicBezTo>
                  <a:cubicBezTo>
                    <a:pt x="462" y="617"/>
                    <a:pt x="517" y="635"/>
                    <a:pt x="566" y="635"/>
                  </a:cubicBezTo>
                  <a:cubicBezTo>
                    <a:pt x="615" y="635"/>
                    <a:pt x="660" y="618"/>
                    <a:pt x="710" y="592"/>
                  </a:cubicBezTo>
                  <a:cubicBezTo>
                    <a:pt x="760" y="566"/>
                    <a:pt x="819" y="525"/>
                    <a:pt x="864" y="480"/>
                  </a:cubicBezTo>
                  <a:cubicBezTo>
                    <a:pt x="909" y="435"/>
                    <a:pt x="949" y="371"/>
                    <a:pt x="982" y="320"/>
                  </a:cubicBezTo>
                  <a:cubicBezTo>
                    <a:pt x="1015" y="269"/>
                    <a:pt x="1036" y="228"/>
                    <a:pt x="1062" y="176"/>
                  </a:cubicBezTo>
                  <a:cubicBezTo>
                    <a:pt x="1088" y="124"/>
                    <a:pt x="1112" y="64"/>
                    <a:pt x="1136" y="5"/>
                  </a:cubicBezTo>
                </a:path>
              </a:pathLst>
            </a:custGeom>
            <a:solidFill>
              <a:srgbClr val="FF0000">
                <a:alpha val="41000"/>
              </a:srgbClr>
            </a:solidFill>
            <a:ln w="28575" cap="flat" cmpd="sng">
              <a:solidFill>
                <a:srgbClr val="FF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101390" name="Line 14"/>
            <p:cNvSpPr>
              <a:spLocks noChangeShapeType="1"/>
            </p:cNvSpPr>
            <p:nvPr/>
          </p:nvSpPr>
          <p:spPr bwMode="auto">
            <a:xfrm flipV="1">
              <a:off x="4577" y="3084"/>
              <a:ext cx="822" cy="5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101391" name="Line 15"/>
            <p:cNvSpPr>
              <a:spLocks noChangeShapeType="1"/>
            </p:cNvSpPr>
            <p:nvPr/>
          </p:nvSpPr>
          <p:spPr bwMode="auto">
            <a:xfrm>
              <a:off x="4585" y="3164"/>
              <a:ext cx="79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101392" name="Line 16"/>
            <p:cNvSpPr>
              <a:spLocks noChangeShapeType="1"/>
            </p:cNvSpPr>
            <p:nvPr/>
          </p:nvSpPr>
          <p:spPr bwMode="auto">
            <a:xfrm>
              <a:off x="4563" y="3003"/>
              <a:ext cx="812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101393" name="Freeform 17"/>
            <p:cNvSpPr>
              <a:spLocks/>
            </p:cNvSpPr>
            <p:nvPr/>
          </p:nvSpPr>
          <p:spPr bwMode="auto">
            <a:xfrm>
              <a:off x="4751" y="2861"/>
              <a:ext cx="485" cy="143"/>
            </a:xfrm>
            <a:custGeom>
              <a:avLst/>
              <a:gdLst>
                <a:gd name="T0" fmla="*/ 0 w 1158"/>
                <a:gd name="T1" fmla="*/ 0 h 143"/>
                <a:gd name="T2" fmla="*/ 52 w 1158"/>
                <a:gd name="T3" fmla="*/ 143 h 143"/>
                <a:gd name="T4" fmla="*/ 1086 w 1158"/>
                <a:gd name="T5" fmla="*/ 143 h 143"/>
                <a:gd name="T6" fmla="*/ 1158 w 1158"/>
                <a:gd name="T7" fmla="*/ 6 h 143"/>
                <a:gd name="T8" fmla="*/ 0 w 1158"/>
                <a:gd name="T9" fmla="*/ 0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58" h="143">
                  <a:moveTo>
                    <a:pt x="0" y="0"/>
                  </a:moveTo>
                  <a:lnTo>
                    <a:pt x="52" y="143"/>
                  </a:lnTo>
                  <a:lnTo>
                    <a:pt x="1086" y="143"/>
                  </a:lnTo>
                  <a:lnTo>
                    <a:pt x="1158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37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101394" name="Freeform 18"/>
            <p:cNvSpPr>
              <a:spLocks/>
            </p:cNvSpPr>
            <p:nvPr/>
          </p:nvSpPr>
          <p:spPr bwMode="auto">
            <a:xfrm>
              <a:off x="4745" y="2866"/>
              <a:ext cx="27" cy="134"/>
            </a:xfrm>
            <a:custGeom>
              <a:avLst/>
              <a:gdLst>
                <a:gd name="T0" fmla="*/ 0 w 58"/>
                <a:gd name="T1" fmla="*/ 0 h 134"/>
                <a:gd name="T2" fmla="*/ 58 w 58"/>
                <a:gd name="T3" fmla="*/ 134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8" h="134">
                  <a:moveTo>
                    <a:pt x="0" y="0"/>
                  </a:moveTo>
                  <a:lnTo>
                    <a:pt x="58" y="134"/>
                  </a:lnTo>
                </a:path>
              </a:pathLst>
            </a:custGeom>
            <a:noFill/>
            <a:ln w="28575" cap="flat" cmpd="sng">
              <a:solidFill>
                <a:srgbClr val="0066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101395" name="Freeform 19"/>
            <p:cNvSpPr>
              <a:spLocks/>
            </p:cNvSpPr>
            <p:nvPr/>
          </p:nvSpPr>
          <p:spPr bwMode="auto">
            <a:xfrm>
              <a:off x="5211" y="2873"/>
              <a:ext cx="27" cy="126"/>
            </a:xfrm>
            <a:custGeom>
              <a:avLst/>
              <a:gdLst>
                <a:gd name="T0" fmla="*/ 58 w 58"/>
                <a:gd name="T1" fmla="*/ 0 h 131"/>
                <a:gd name="T2" fmla="*/ 0 w 58"/>
                <a:gd name="T3" fmla="*/ 131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8" h="131">
                  <a:moveTo>
                    <a:pt x="58" y="0"/>
                  </a:moveTo>
                  <a:lnTo>
                    <a:pt x="0" y="131"/>
                  </a:lnTo>
                </a:path>
              </a:pathLst>
            </a:custGeom>
            <a:noFill/>
            <a:ln w="28575" cap="flat" cmpd="sng">
              <a:solidFill>
                <a:srgbClr val="0066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101396" name="Line 20"/>
            <p:cNvSpPr>
              <a:spLocks noChangeShapeType="1"/>
            </p:cNvSpPr>
            <p:nvPr/>
          </p:nvSpPr>
          <p:spPr bwMode="auto">
            <a:xfrm>
              <a:off x="4771" y="3003"/>
              <a:ext cx="45" cy="154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101397" name="Line 21"/>
            <p:cNvSpPr>
              <a:spLocks noChangeShapeType="1"/>
            </p:cNvSpPr>
            <p:nvPr/>
          </p:nvSpPr>
          <p:spPr bwMode="auto">
            <a:xfrm flipH="1">
              <a:off x="5178" y="3005"/>
              <a:ext cx="36" cy="164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101398" name="Freeform 22"/>
            <p:cNvSpPr>
              <a:spLocks/>
            </p:cNvSpPr>
            <p:nvPr/>
          </p:nvSpPr>
          <p:spPr bwMode="auto">
            <a:xfrm>
              <a:off x="4773" y="3164"/>
              <a:ext cx="400" cy="480"/>
            </a:xfrm>
            <a:custGeom>
              <a:avLst/>
              <a:gdLst>
                <a:gd name="T0" fmla="*/ 0 w 400"/>
                <a:gd name="T1" fmla="*/ 0 h 480"/>
                <a:gd name="T2" fmla="*/ 75 w 400"/>
                <a:gd name="T3" fmla="*/ 149 h 480"/>
                <a:gd name="T4" fmla="*/ 182 w 400"/>
                <a:gd name="T5" fmla="*/ 304 h 480"/>
                <a:gd name="T6" fmla="*/ 272 w 400"/>
                <a:gd name="T7" fmla="*/ 400 h 480"/>
                <a:gd name="T8" fmla="*/ 400 w 400"/>
                <a:gd name="T9" fmla="*/ 480 h 4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0" h="480">
                  <a:moveTo>
                    <a:pt x="0" y="0"/>
                  </a:moveTo>
                  <a:cubicBezTo>
                    <a:pt x="12" y="25"/>
                    <a:pt x="45" y="98"/>
                    <a:pt x="75" y="149"/>
                  </a:cubicBezTo>
                  <a:cubicBezTo>
                    <a:pt x="105" y="200"/>
                    <a:pt x="149" y="262"/>
                    <a:pt x="182" y="304"/>
                  </a:cubicBezTo>
                  <a:cubicBezTo>
                    <a:pt x="215" y="346"/>
                    <a:pt x="236" y="371"/>
                    <a:pt x="272" y="400"/>
                  </a:cubicBezTo>
                  <a:cubicBezTo>
                    <a:pt x="308" y="429"/>
                    <a:pt x="373" y="463"/>
                    <a:pt x="400" y="480"/>
                  </a:cubicBezTo>
                </a:path>
              </a:pathLst>
            </a:custGeom>
            <a:noFill/>
            <a:ln w="28575" cmpd="sng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101399" name="Freeform 23"/>
            <p:cNvSpPr>
              <a:spLocks/>
            </p:cNvSpPr>
            <p:nvPr/>
          </p:nvSpPr>
          <p:spPr bwMode="auto">
            <a:xfrm flipH="1">
              <a:off x="4819" y="3165"/>
              <a:ext cx="400" cy="480"/>
            </a:xfrm>
            <a:custGeom>
              <a:avLst/>
              <a:gdLst>
                <a:gd name="T0" fmla="*/ 0 w 400"/>
                <a:gd name="T1" fmla="*/ 0 h 480"/>
                <a:gd name="T2" fmla="*/ 75 w 400"/>
                <a:gd name="T3" fmla="*/ 149 h 480"/>
                <a:gd name="T4" fmla="*/ 182 w 400"/>
                <a:gd name="T5" fmla="*/ 304 h 480"/>
                <a:gd name="T6" fmla="*/ 272 w 400"/>
                <a:gd name="T7" fmla="*/ 400 h 480"/>
                <a:gd name="T8" fmla="*/ 400 w 400"/>
                <a:gd name="T9" fmla="*/ 480 h 4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0" h="480">
                  <a:moveTo>
                    <a:pt x="0" y="0"/>
                  </a:moveTo>
                  <a:cubicBezTo>
                    <a:pt x="12" y="25"/>
                    <a:pt x="45" y="98"/>
                    <a:pt x="75" y="149"/>
                  </a:cubicBezTo>
                  <a:cubicBezTo>
                    <a:pt x="105" y="200"/>
                    <a:pt x="149" y="262"/>
                    <a:pt x="182" y="304"/>
                  </a:cubicBezTo>
                  <a:cubicBezTo>
                    <a:pt x="215" y="346"/>
                    <a:pt x="236" y="371"/>
                    <a:pt x="272" y="400"/>
                  </a:cubicBezTo>
                  <a:cubicBezTo>
                    <a:pt x="308" y="429"/>
                    <a:pt x="373" y="463"/>
                    <a:pt x="400" y="480"/>
                  </a:cubicBezTo>
                </a:path>
              </a:pathLst>
            </a:custGeom>
            <a:noFill/>
            <a:ln w="28575" cmpd="sng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101400" name="Freeform 24"/>
            <p:cNvSpPr>
              <a:spLocks/>
            </p:cNvSpPr>
            <p:nvPr/>
          </p:nvSpPr>
          <p:spPr bwMode="auto">
            <a:xfrm>
              <a:off x="4701" y="2867"/>
              <a:ext cx="27" cy="134"/>
            </a:xfrm>
            <a:custGeom>
              <a:avLst/>
              <a:gdLst>
                <a:gd name="T0" fmla="*/ 0 w 58"/>
                <a:gd name="T1" fmla="*/ 0 h 134"/>
                <a:gd name="T2" fmla="*/ 58 w 58"/>
                <a:gd name="T3" fmla="*/ 134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8" h="134">
                  <a:moveTo>
                    <a:pt x="0" y="0"/>
                  </a:moveTo>
                  <a:lnTo>
                    <a:pt x="58" y="134"/>
                  </a:lnTo>
                </a:path>
              </a:pathLst>
            </a:custGeom>
            <a:noFill/>
            <a:ln w="28575" cap="flat" cmpd="sng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101401" name="Freeform 25"/>
            <p:cNvSpPr>
              <a:spLocks/>
            </p:cNvSpPr>
            <p:nvPr/>
          </p:nvSpPr>
          <p:spPr bwMode="auto">
            <a:xfrm>
              <a:off x="5251" y="2876"/>
              <a:ext cx="27" cy="126"/>
            </a:xfrm>
            <a:custGeom>
              <a:avLst/>
              <a:gdLst>
                <a:gd name="T0" fmla="*/ 58 w 58"/>
                <a:gd name="T1" fmla="*/ 0 h 131"/>
                <a:gd name="T2" fmla="*/ 0 w 58"/>
                <a:gd name="T3" fmla="*/ 131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8" h="131">
                  <a:moveTo>
                    <a:pt x="58" y="0"/>
                  </a:moveTo>
                  <a:lnTo>
                    <a:pt x="0" y="131"/>
                  </a:lnTo>
                </a:path>
              </a:pathLst>
            </a:custGeom>
            <a:noFill/>
            <a:ln w="28575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101402" name="Line 26"/>
            <p:cNvSpPr>
              <a:spLocks noChangeShapeType="1"/>
            </p:cNvSpPr>
            <p:nvPr/>
          </p:nvSpPr>
          <p:spPr bwMode="auto">
            <a:xfrm>
              <a:off x="4727" y="3004"/>
              <a:ext cx="45" cy="154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101403" name="Line 27"/>
            <p:cNvSpPr>
              <a:spLocks noChangeShapeType="1"/>
            </p:cNvSpPr>
            <p:nvPr/>
          </p:nvSpPr>
          <p:spPr bwMode="auto">
            <a:xfrm flipH="1">
              <a:off x="5218" y="3003"/>
              <a:ext cx="36" cy="164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</a:endParaRPr>
            </a:p>
          </p:txBody>
        </p:sp>
      </p:grpSp>
      <p:sp>
        <p:nvSpPr>
          <p:cNvPr id="101404" name="Rectangle 28"/>
          <p:cNvSpPr>
            <a:spLocks noChangeArrowheads="1"/>
          </p:cNvSpPr>
          <p:nvPr/>
        </p:nvSpPr>
        <p:spPr bwMode="auto">
          <a:xfrm>
            <a:off x="397851" y="3882047"/>
            <a:ext cx="2573338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ja-JP" sz="2000" dirty="0">
                <a:solidFill>
                  <a:srgbClr val="FF0000"/>
                </a:solidFill>
              </a:rPr>
              <a:t>Topological SC </a:t>
            </a:r>
            <a:endParaRPr lang="en-US" altLang="ja-JP" sz="2000" dirty="0" smtClean="0">
              <a:solidFill>
                <a:srgbClr val="FF0000"/>
              </a:solidFill>
            </a:endParaRPr>
          </a:p>
          <a:p>
            <a:r>
              <a:rPr lang="en-US" altLang="ja-JP" sz="2000" dirty="0" smtClean="0">
                <a:solidFill>
                  <a:srgbClr val="FF0000"/>
                </a:solidFill>
              </a:rPr>
              <a:t>State </a:t>
            </a:r>
            <a:r>
              <a:rPr lang="en-US" altLang="ja-JP" sz="2000" dirty="0">
                <a:solidFill>
                  <a:srgbClr val="FF0000"/>
                </a:solidFill>
              </a:rPr>
              <a:t>in the bulk</a:t>
            </a:r>
          </a:p>
          <a:p>
            <a:r>
              <a:rPr lang="en-US" altLang="ja-JP" sz="2000" dirty="0">
                <a:solidFill>
                  <a:srgbClr val="000000"/>
                </a:solidFill>
              </a:rPr>
              <a:t>  </a:t>
            </a:r>
            <a:r>
              <a:rPr lang="en-US" altLang="ja-JP" sz="1600" dirty="0">
                <a:solidFill>
                  <a:srgbClr val="000000"/>
                </a:solidFill>
              </a:rPr>
              <a:t>Fu &amp; Berg, PRL (2010)</a:t>
            </a:r>
          </a:p>
        </p:txBody>
      </p:sp>
      <p:grpSp>
        <p:nvGrpSpPr>
          <p:cNvPr id="101405" name="Group 29"/>
          <p:cNvGrpSpPr>
            <a:grpSpLocks/>
          </p:cNvGrpSpPr>
          <p:nvPr/>
        </p:nvGrpSpPr>
        <p:grpSpPr bwMode="auto">
          <a:xfrm>
            <a:off x="2804867" y="3693135"/>
            <a:ext cx="1468193" cy="1343025"/>
            <a:chOff x="3913" y="3109"/>
            <a:chExt cx="1733" cy="1006"/>
          </a:xfrm>
        </p:grpSpPr>
        <p:sp>
          <p:nvSpPr>
            <p:cNvPr id="101406" name="Line 30"/>
            <p:cNvSpPr>
              <a:spLocks noChangeShapeType="1"/>
            </p:cNvSpPr>
            <p:nvPr/>
          </p:nvSpPr>
          <p:spPr bwMode="auto">
            <a:xfrm>
              <a:off x="3952" y="3979"/>
              <a:ext cx="138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101407" name="Line 31"/>
            <p:cNvSpPr>
              <a:spLocks noChangeShapeType="1"/>
            </p:cNvSpPr>
            <p:nvPr/>
          </p:nvSpPr>
          <p:spPr bwMode="auto">
            <a:xfrm flipV="1">
              <a:off x="4608" y="3142"/>
              <a:ext cx="0" cy="929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101408" name="Rectangle 32"/>
            <p:cNvSpPr>
              <a:spLocks noChangeArrowheads="1"/>
            </p:cNvSpPr>
            <p:nvPr/>
          </p:nvSpPr>
          <p:spPr bwMode="auto">
            <a:xfrm>
              <a:off x="4577" y="3109"/>
              <a:ext cx="321" cy="2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ja-JP" sz="2000">
                  <a:solidFill>
                    <a:srgbClr val="000000"/>
                  </a:solidFill>
                </a:rPr>
                <a:t>E</a:t>
              </a:r>
            </a:p>
          </p:txBody>
        </p:sp>
        <p:sp>
          <p:nvSpPr>
            <p:cNvPr id="101409" name="Rectangle 33"/>
            <p:cNvSpPr>
              <a:spLocks noChangeArrowheads="1"/>
            </p:cNvSpPr>
            <p:nvPr/>
          </p:nvSpPr>
          <p:spPr bwMode="auto">
            <a:xfrm>
              <a:off x="5311" y="3817"/>
              <a:ext cx="282" cy="2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ja-JP" sz="2000">
                  <a:solidFill>
                    <a:srgbClr val="000000"/>
                  </a:solidFill>
                </a:rPr>
                <a:t>k</a:t>
              </a:r>
              <a:endParaRPr lang="en-US" altLang="ja-JP" sz="2000" baseline="-25000">
                <a:solidFill>
                  <a:srgbClr val="000000"/>
                </a:solidFill>
              </a:endParaRPr>
            </a:p>
          </p:txBody>
        </p:sp>
        <p:sp>
          <p:nvSpPr>
            <p:cNvPr id="101410" name="Rectangle 34"/>
            <p:cNvSpPr>
              <a:spLocks noChangeArrowheads="1"/>
            </p:cNvSpPr>
            <p:nvPr/>
          </p:nvSpPr>
          <p:spPr bwMode="auto">
            <a:xfrm>
              <a:off x="5256" y="3511"/>
              <a:ext cx="390" cy="2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ja-JP">
                  <a:solidFill>
                    <a:srgbClr val="0000FF"/>
                  </a:solidFill>
                </a:rPr>
                <a:t>E</a:t>
              </a:r>
              <a:r>
                <a:rPr lang="en-US" altLang="ja-JP" baseline="-25000">
                  <a:solidFill>
                    <a:srgbClr val="0000FF"/>
                  </a:solidFill>
                </a:rPr>
                <a:t>F</a:t>
              </a:r>
            </a:p>
          </p:txBody>
        </p:sp>
        <p:sp>
          <p:nvSpPr>
            <p:cNvPr id="101411" name="Freeform 35"/>
            <p:cNvSpPr>
              <a:spLocks/>
            </p:cNvSpPr>
            <p:nvPr/>
          </p:nvSpPr>
          <p:spPr bwMode="auto">
            <a:xfrm>
              <a:off x="4274" y="3774"/>
              <a:ext cx="677" cy="203"/>
            </a:xfrm>
            <a:custGeom>
              <a:avLst/>
              <a:gdLst>
                <a:gd name="T0" fmla="*/ 0 w 1136"/>
                <a:gd name="T1" fmla="*/ 0 h 635"/>
                <a:gd name="T2" fmla="*/ 123 w 1136"/>
                <a:gd name="T3" fmla="*/ 251 h 635"/>
                <a:gd name="T4" fmla="*/ 288 w 1136"/>
                <a:gd name="T5" fmla="*/ 485 h 635"/>
                <a:gd name="T6" fmla="*/ 416 w 1136"/>
                <a:gd name="T7" fmla="*/ 592 h 635"/>
                <a:gd name="T8" fmla="*/ 566 w 1136"/>
                <a:gd name="T9" fmla="*/ 635 h 635"/>
                <a:gd name="T10" fmla="*/ 710 w 1136"/>
                <a:gd name="T11" fmla="*/ 592 h 635"/>
                <a:gd name="T12" fmla="*/ 864 w 1136"/>
                <a:gd name="T13" fmla="*/ 480 h 635"/>
                <a:gd name="T14" fmla="*/ 982 w 1136"/>
                <a:gd name="T15" fmla="*/ 320 h 635"/>
                <a:gd name="T16" fmla="*/ 1062 w 1136"/>
                <a:gd name="T17" fmla="*/ 176 h 635"/>
                <a:gd name="T18" fmla="*/ 1136 w 1136"/>
                <a:gd name="T19" fmla="*/ 5 h 6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36" h="635">
                  <a:moveTo>
                    <a:pt x="0" y="0"/>
                  </a:moveTo>
                  <a:cubicBezTo>
                    <a:pt x="20" y="42"/>
                    <a:pt x="75" y="170"/>
                    <a:pt x="123" y="251"/>
                  </a:cubicBezTo>
                  <a:cubicBezTo>
                    <a:pt x="171" y="332"/>
                    <a:pt x="239" y="428"/>
                    <a:pt x="288" y="485"/>
                  </a:cubicBezTo>
                  <a:cubicBezTo>
                    <a:pt x="337" y="542"/>
                    <a:pt x="370" y="567"/>
                    <a:pt x="416" y="592"/>
                  </a:cubicBezTo>
                  <a:cubicBezTo>
                    <a:pt x="462" y="617"/>
                    <a:pt x="517" y="635"/>
                    <a:pt x="566" y="635"/>
                  </a:cubicBezTo>
                  <a:cubicBezTo>
                    <a:pt x="615" y="635"/>
                    <a:pt x="660" y="618"/>
                    <a:pt x="710" y="592"/>
                  </a:cubicBezTo>
                  <a:cubicBezTo>
                    <a:pt x="760" y="566"/>
                    <a:pt x="819" y="525"/>
                    <a:pt x="864" y="480"/>
                  </a:cubicBezTo>
                  <a:cubicBezTo>
                    <a:pt x="909" y="435"/>
                    <a:pt x="949" y="371"/>
                    <a:pt x="982" y="320"/>
                  </a:cubicBezTo>
                  <a:cubicBezTo>
                    <a:pt x="1015" y="269"/>
                    <a:pt x="1036" y="228"/>
                    <a:pt x="1062" y="176"/>
                  </a:cubicBezTo>
                  <a:cubicBezTo>
                    <a:pt x="1088" y="124"/>
                    <a:pt x="1112" y="64"/>
                    <a:pt x="1136" y="5"/>
                  </a:cubicBezTo>
                </a:path>
              </a:pathLst>
            </a:custGeom>
            <a:solidFill>
              <a:srgbClr val="FF0000">
                <a:alpha val="41000"/>
              </a:srgbClr>
            </a:solidFill>
            <a:ln w="28575" cap="flat" cmpd="sng">
              <a:solidFill>
                <a:srgbClr val="FF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101412" name="Line 36"/>
            <p:cNvSpPr>
              <a:spLocks noChangeShapeType="1"/>
            </p:cNvSpPr>
            <p:nvPr/>
          </p:nvSpPr>
          <p:spPr bwMode="auto">
            <a:xfrm>
              <a:off x="3913" y="3632"/>
              <a:ext cx="1376" cy="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101413" name="Line 37"/>
            <p:cNvSpPr>
              <a:spLocks noChangeShapeType="1"/>
            </p:cNvSpPr>
            <p:nvPr/>
          </p:nvSpPr>
          <p:spPr bwMode="auto">
            <a:xfrm>
              <a:off x="3920" y="3776"/>
              <a:ext cx="1377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101414" name="Line 38"/>
            <p:cNvSpPr>
              <a:spLocks noChangeShapeType="1"/>
            </p:cNvSpPr>
            <p:nvPr/>
          </p:nvSpPr>
          <p:spPr bwMode="auto">
            <a:xfrm>
              <a:off x="3914" y="3482"/>
              <a:ext cx="1371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101415" name="Freeform 39"/>
            <p:cNvSpPr>
              <a:spLocks/>
            </p:cNvSpPr>
            <p:nvPr/>
          </p:nvSpPr>
          <p:spPr bwMode="auto">
            <a:xfrm>
              <a:off x="4036" y="3340"/>
              <a:ext cx="1158" cy="143"/>
            </a:xfrm>
            <a:custGeom>
              <a:avLst/>
              <a:gdLst>
                <a:gd name="T0" fmla="*/ 0 w 1158"/>
                <a:gd name="T1" fmla="*/ 0 h 143"/>
                <a:gd name="T2" fmla="*/ 52 w 1158"/>
                <a:gd name="T3" fmla="*/ 143 h 143"/>
                <a:gd name="T4" fmla="*/ 1086 w 1158"/>
                <a:gd name="T5" fmla="*/ 143 h 143"/>
                <a:gd name="T6" fmla="*/ 1158 w 1158"/>
                <a:gd name="T7" fmla="*/ 6 h 143"/>
                <a:gd name="T8" fmla="*/ 0 w 1158"/>
                <a:gd name="T9" fmla="*/ 0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58" h="143">
                  <a:moveTo>
                    <a:pt x="0" y="0"/>
                  </a:moveTo>
                  <a:lnTo>
                    <a:pt x="52" y="143"/>
                  </a:lnTo>
                  <a:lnTo>
                    <a:pt x="1086" y="143"/>
                  </a:lnTo>
                  <a:lnTo>
                    <a:pt x="1158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37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101416" name="Freeform 40"/>
            <p:cNvSpPr>
              <a:spLocks/>
            </p:cNvSpPr>
            <p:nvPr/>
          </p:nvSpPr>
          <p:spPr bwMode="auto">
            <a:xfrm>
              <a:off x="4033" y="3340"/>
              <a:ext cx="58" cy="134"/>
            </a:xfrm>
            <a:custGeom>
              <a:avLst/>
              <a:gdLst>
                <a:gd name="T0" fmla="*/ 0 w 58"/>
                <a:gd name="T1" fmla="*/ 0 h 134"/>
                <a:gd name="T2" fmla="*/ 58 w 58"/>
                <a:gd name="T3" fmla="*/ 134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8" h="134">
                  <a:moveTo>
                    <a:pt x="0" y="0"/>
                  </a:moveTo>
                  <a:lnTo>
                    <a:pt x="58" y="134"/>
                  </a:lnTo>
                </a:path>
              </a:pathLst>
            </a:custGeom>
            <a:noFill/>
            <a:ln w="28575" cap="flat" cmpd="sng">
              <a:solidFill>
                <a:srgbClr val="0066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101417" name="Freeform 41"/>
            <p:cNvSpPr>
              <a:spLocks/>
            </p:cNvSpPr>
            <p:nvPr/>
          </p:nvSpPr>
          <p:spPr bwMode="auto">
            <a:xfrm>
              <a:off x="5136" y="3346"/>
              <a:ext cx="58" cy="131"/>
            </a:xfrm>
            <a:custGeom>
              <a:avLst/>
              <a:gdLst>
                <a:gd name="T0" fmla="*/ 58 w 58"/>
                <a:gd name="T1" fmla="*/ 0 h 131"/>
                <a:gd name="T2" fmla="*/ 0 w 58"/>
                <a:gd name="T3" fmla="*/ 131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8" h="131">
                  <a:moveTo>
                    <a:pt x="58" y="0"/>
                  </a:moveTo>
                  <a:lnTo>
                    <a:pt x="0" y="131"/>
                  </a:lnTo>
                </a:path>
              </a:pathLst>
            </a:custGeom>
            <a:noFill/>
            <a:ln w="28575" cap="flat" cmpd="sng">
              <a:solidFill>
                <a:srgbClr val="0066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101418" name="Freeform 42"/>
            <p:cNvSpPr>
              <a:spLocks/>
            </p:cNvSpPr>
            <p:nvPr/>
          </p:nvSpPr>
          <p:spPr bwMode="auto">
            <a:xfrm>
              <a:off x="4096" y="3469"/>
              <a:ext cx="1044" cy="4"/>
            </a:xfrm>
            <a:custGeom>
              <a:avLst/>
              <a:gdLst>
                <a:gd name="T0" fmla="*/ 0 w 1044"/>
                <a:gd name="T1" fmla="*/ 0 h 4"/>
                <a:gd name="T2" fmla="*/ 1044 w 1044"/>
                <a:gd name="T3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044" h="4">
                  <a:moveTo>
                    <a:pt x="0" y="0"/>
                  </a:moveTo>
                  <a:lnTo>
                    <a:pt x="1044" y="4"/>
                  </a:lnTo>
                </a:path>
              </a:pathLst>
            </a:custGeom>
            <a:noFill/>
            <a:ln w="28575" cap="flat" cmpd="sng">
              <a:solidFill>
                <a:srgbClr val="0066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101419" name="Line 43"/>
            <p:cNvSpPr>
              <a:spLocks noChangeShapeType="1"/>
            </p:cNvSpPr>
            <p:nvPr/>
          </p:nvSpPr>
          <p:spPr bwMode="auto">
            <a:xfrm>
              <a:off x="4249" y="3787"/>
              <a:ext cx="702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</a:endParaRPr>
            </a:p>
          </p:txBody>
        </p:sp>
        <p:grpSp>
          <p:nvGrpSpPr>
            <p:cNvPr id="101420" name="Group 44"/>
            <p:cNvGrpSpPr>
              <a:grpSpLocks/>
            </p:cNvGrpSpPr>
            <p:nvPr/>
          </p:nvGrpSpPr>
          <p:grpSpPr bwMode="auto">
            <a:xfrm>
              <a:off x="4273" y="3480"/>
              <a:ext cx="657" cy="301"/>
              <a:chOff x="4273" y="3565"/>
              <a:chExt cx="657" cy="301"/>
            </a:xfrm>
          </p:grpSpPr>
          <p:sp>
            <p:nvSpPr>
              <p:cNvPr id="101421" name="Line 45"/>
              <p:cNvSpPr>
                <a:spLocks noChangeShapeType="1"/>
              </p:cNvSpPr>
              <p:nvPr/>
            </p:nvSpPr>
            <p:spPr bwMode="auto">
              <a:xfrm flipV="1">
                <a:off x="4273" y="3722"/>
                <a:ext cx="315" cy="144"/>
              </a:xfrm>
              <a:prstGeom prst="line">
                <a:avLst/>
              </a:prstGeom>
              <a:noFill/>
              <a:ln w="38100">
                <a:solidFill>
                  <a:srgbClr val="990033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01422" name="Line 46"/>
              <p:cNvSpPr>
                <a:spLocks noChangeShapeType="1"/>
              </p:cNvSpPr>
              <p:nvPr/>
            </p:nvSpPr>
            <p:spPr bwMode="auto">
              <a:xfrm flipV="1">
                <a:off x="4602" y="3565"/>
                <a:ext cx="328" cy="150"/>
              </a:xfrm>
              <a:prstGeom prst="line">
                <a:avLst/>
              </a:prstGeom>
              <a:noFill/>
              <a:ln w="38100">
                <a:solidFill>
                  <a:srgbClr val="990033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01423" name="Line 47"/>
            <p:cNvSpPr>
              <a:spLocks noChangeShapeType="1"/>
            </p:cNvSpPr>
            <p:nvPr/>
          </p:nvSpPr>
          <p:spPr bwMode="auto">
            <a:xfrm>
              <a:off x="4096" y="3487"/>
              <a:ext cx="176" cy="293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101424" name="Line 48"/>
            <p:cNvSpPr>
              <a:spLocks noChangeShapeType="1"/>
            </p:cNvSpPr>
            <p:nvPr/>
          </p:nvSpPr>
          <p:spPr bwMode="auto">
            <a:xfrm flipH="1">
              <a:off x="4939" y="3483"/>
              <a:ext cx="192" cy="309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</a:endParaRPr>
            </a:p>
          </p:txBody>
        </p:sp>
        <p:grpSp>
          <p:nvGrpSpPr>
            <p:cNvPr id="101425" name="Group 49"/>
            <p:cNvGrpSpPr>
              <a:grpSpLocks/>
            </p:cNvGrpSpPr>
            <p:nvPr/>
          </p:nvGrpSpPr>
          <p:grpSpPr bwMode="auto">
            <a:xfrm flipH="1">
              <a:off x="4274" y="3476"/>
              <a:ext cx="657" cy="301"/>
              <a:chOff x="4273" y="3565"/>
              <a:chExt cx="657" cy="301"/>
            </a:xfrm>
          </p:grpSpPr>
          <p:sp>
            <p:nvSpPr>
              <p:cNvPr id="101426" name="Line 50"/>
              <p:cNvSpPr>
                <a:spLocks noChangeShapeType="1"/>
              </p:cNvSpPr>
              <p:nvPr/>
            </p:nvSpPr>
            <p:spPr bwMode="auto">
              <a:xfrm flipV="1">
                <a:off x="4273" y="3722"/>
                <a:ext cx="315" cy="144"/>
              </a:xfrm>
              <a:prstGeom prst="line">
                <a:avLst/>
              </a:prstGeom>
              <a:noFill/>
              <a:ln w="38100">
                <a:solidFill>
                  <a:srgbClr val="FF9900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01427" name="Line 51"/>
              <p:cNvSpPr>
                <a:spLocks noChangeShapeType="1"/>
              </p:cNvSpPr>
              <p:nvPr/>
            </p:nvSpPr>
            <p:spPr bwMode="auto">
              <a:xfrm flipV="1">
                <a:off x="4602" y="3565"/>
                <a:ext cx="328" cy="150"/>
              </a:xfrm>
              <a:prstGeom prst="line">
                <a:avLst/>
              </a:prstGeom>
              <a:noFill/>
              <a:ln w="38100">
                <a:solidFill>
                  <a:srgbClr val="FF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101428" name="Rectangle 52"/>
          <p:cNvSpPr>
            <a:spLocks noChangeArrowheads="1"/>
          </p:cNvSpPr>
          <p:nvPr/>
        </p:nvSpPr>
        <p:spPr bwMode="auto">
          <a:xfrm>
            <a:off x="310539" y="4861535"/>
            <a:ext cx="34417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2000" dirty="0">
                <a:solidFill>
                  <a:srgbClr val="0000FF"/>
                </a:solidFill>
                <a:sym typeface="Symbol" panose="05050102010706020507" pitchFamily="18" charset="2"/>
              </a:rPr>
              <a:t> </a:t>
            </a:r>
            <a:r>
              <a:rPr lang="en-US" altLang="ja-JP" sz="2000" dirty="0">
                <a:solidFill>
                  <a:srgbClr val="0000FF"/>
                </a:solidFill>
              </a:rPr>
              <a:t>Helical Majorana fermions</a:t>
            </a:r>
          </a:p>
        </p:txBody>
      </p:sp>
      <p:grpSp>
        <p:nvGrpSpPr>
          <p:cNvPr id="4" name="グループ化 3"/>
          <p:cNvGrpSpPr/>
          <p:nvPr/>
        </p:nvGrpSpPr>
        <p:grpSpPr>
          <a:xfrm>
            <a:off x="4313538" y="1332870"/>
            <a:ext cx="4794250" cy="1937399"/>
            <a:chOff x="4313538" y="1332870"/>
            <a:chExt cx="4794250" cy="1937399"/>
          </a:xfrm>
        </p:grpSpPr>
        <p:pic>
          <p:nvPicPr>
            <p:cNvPr id="76" name="Picture 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9776" y="2016193"/>
              <a:ext cx="4712679" cy="36787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7" name="Rectangle 7"/>
            <p:cNvSpPr>
              <a:spLocks noChangeArrowheads="1"/>
            </p:cNvSpPr>
            <p:nvPr/>
          </p:nvSpPr>
          <p:spPr bwMode="auto">
            <a:xfrm>
              <a:off x="4313538" y="1332870"/>
              <a:ext cx="4794250" cy="4046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lnSpc>
                  <a:spcPct val="110000"/>
                </a:lnSpc>
                <a:buClr>
                  <a:srgbClr val="0000CC"/>
                </a:buClr>
                <a:buFont typeface="Wingdings" panose="05000000000000000000" pitchFamily="2" charset="2"/>
                <a:buChar char="l"/>
              </a:pPr>
              <a:r>
                <a:rPr lang="en-US" altLang="ja-JP" sz="2000" dirty="0" smtClean="0">
                  <a:solidFill>
                    <a:srgbClr val="000000"/>
                  </a:solidFill>
                </a:rPr>
                <a:t> Four-component Hamiltonian of Bi</a:t>
              </a:r>
              <a:r>
                <a:rPr lang="en-US" altLang="ja-JP" sz="2000" baseline="-25000" dirty="0" smtClean="0">
                  <a:solidFill>
                    <a:srgbClr val="000000"/>
                  </a:solidFill>
                </a:rPr>
                <a:t>2</a:t>
              </a:r>
              <a:r>
                <a:rPr lang="en-US" altLang="ja-JP" sz="2000" dirty="0" smtClean="0">
                  <a:solidFill>
                    <a:srgbClr val="000000"/>
                  </a:solidFill>
                </a:rPr>
                <a:t>Se</a:t>
              </a:r>
              <a:r>
                <a:rPr lang="en-US" altLang="ja-JP" sz="2000" baseline="-25000" dirty="0" smtClean="0">
                  <a:solidFill>
                    <a:srgbClr val="000000"/>
                  </a:solidFill>
                </a:rPr>
                <a:t>3</a:t>
              </a:r>
              <a:r>
                <a:rPr lang="en-US" altLang="ja-JP" sz="2000" dirty="0" smtClean="0">
                  <a:solidFill>
                    <a:srgbClr val="000000"/>
                  </a:solidFill>
                </a:rPr>
                <a:t> </a:t>
              </a:r>
            </a:p>
          </p:txBody>
        </p:sp>
        <p:sp>
          <p:nvSpPr>
            <p:cNvPr id="3" name="正方形/長方形 2"/>
            <p:cNvSpPr/>
            <p:nvPr/>
          </p:nvSpPr>
          <p:spPr>
            <a:xfrm>
              <a:off x="4421317" y="2562383"/>
              <a:ext cx="4532010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ja-JP" sz="2000" dirty="0" smtClean="0">
                  <a:solidFill>
                    <a:srgbClr val="000000"/>
                  </a:solidFill>
                </a:rPr>
                <a:t>with the basis</a:t>
              </a:r>
            </a:p>
            <a:p>
              <a:r>
                <a:rPr lang="en-US" altLang="ja-JP" sz="2000" dirty="0">
                  <a:solidFill>
                    <a:srgbClr val="000000"/>
                  </a:solidFill>
                </a:rPr>
                <a:t> </a:t>
              </a:r>
              <a:r>
                <a:rPr lang="en-US" altLang="ja-JP" sz="2000" dirty="0" smtClean="0">
                  <a:solidFill>
                    <a:srgbClr val="000000"/>
                  </a:solidFill>
                </a:rPr>
                <a:t>  ( </a:t>
              </a:r>
              <a:r>
                <a:rPr lang="en-US" altLang="ja-JP" sz="2000" dirty="0">
                  <a:solidFill>
                    <a:srgbClr val="000000"/>
                  </a:solidFill>
                  <a:sym typeface="Symbol" panose="05050102010706020507" pitchFamily="18" charset="2"/>
                </a:rPr>
                <a:t></a:t>
              </a:r>
              <a:r>
                <a:rPr lang="en-US" altLang="ja-JP" sz="2000" baseline="30000" dirty="0">
                  <a:solidFill>
                    <a:srgbClr val="000000"/>
                  </a:solidFill>
                  <a:sym typeface="Symbol" panose="05050102010706020507" pitchFamily="18" charset="2"/>
                </a:rPr>
                <a:t> </a:t>
              </a:r>
              <a:r>
                <a:rPr lang="en-US" altLang="ja-JP" sz="2000" dirty="0">
                  <a:solidFill>
                    <a:srgbClr val="000000"/>
                  </a:solidFill>
                  <a:sym typeface="Symbol" panose="05050102010706020507" pitchFamily="18" charset="2"/>
                </a:rPr>
                <a:t>P</a:t>
              </a:r>
              <a:r>
                <a:rPr lang="en-US" altLang="ja-JP" sz="2000" dirty="0">
                  <a:solidFill>
                    <a:srgbClr val="000000"/>
                  </a:solidFill>
                </a:rPr>
                <a:t>1</a:t>
              </a:r>
              <a:r>
                <a:rPr lang="en-US" altLang="ja-JP" sz="2000" baseline="-25000" dirty="0">
                  <a:solidFill>
                    <a:srgbClr val="000000"/>
                  </a:solidFill>
                </a:rPr>
                <a:t>z</a:t>
              </a:r>
              <a:r>
                <a:rPr lang="en-US" altLang="ja-JP" sz="2000" baseline="30000" dirty="0"/>
                <a:t>+</a:t>
              </a:r>
              <a:r>
                <a:rPr lang="en-US" altLang="ja-JP" sz="2000" dirty="0">
                  <a:solidFill>
                    <a:srgbClr val="000000"/>
                  </a:solidFill>
                  <a:sym typeface="Symbol" panose="05050102010706020507" pitchFamily="18" charset="2"/>
                </a:rPr>
                <a:t>, </a:t>
              </a:r>
              <a:r>
                <a:rPr lang="en-US" altLang="ja-JP" sz="2000" b="1" dirty="0">
                  <a:solidFill>
                    <a:srgbClr val="000000"/>
                  </a:solidFill>
                  <a:sym typeface="Symbol" panose="05050102010706020507" pitchFamily="18" charset="2"/>
                </a:rPr>
                <a:t> </a:t>
              </a:r>
              <a:r>
                <a:rPr lang="en-US" altLang="ja-JP" sz="2000" dirty="0">
                  <a:solidFill>
                    <a:srgbClr val="000000"/>
                  </a:solidFill>
                </a:rPr>
                <a:t>P1</a:t>
              </a:r>
              <a:r>
                <a:rPr lang="en-US" altLang="ja-JP" sz="2000" baseline="-25000" dirty="0">
                  <a:solidFill>
                    <a:srgbClr val="000000"/>
                  </a:solidFill>
                </a:rPr>
                <a:t>z</a:t>
              </a:r>
              <a:r>
                <a:rPr lang="en-US" altLang="ja-JP" sz="2000" baseline="30000" dirty="0"/>
                <a:t>+</a:t>
              </a:r>
              <a:r>
                <a:rPr lang="en-US" altLang="ja-JP" sz="2000" dirty="0">
                  <a:solidFill>
                    <a:srgbClr val="000000"/>
                  </a:solidFill>
                  <a:sym typeface="Symbol" panose="05050102010706020507" pitchFamily="18" charset="2"/>
                </a:rPr>
                <a:t>, </a:t>
              </a:r>
              <a:r>
                <a:rPr lang="en-US" altLang="ja-JP" sz="2000" b="1" dirty="0">
                  <a:solidFill>
                    <a:srgbClr val="000000"/>
                  </a:solidFill>
                  <a:sym typeface="Symbol" panose="05050102010706020507" pitchFamily="18" charset="2"/>
                </a:rPr>
                <a:t> </a:t>
              </a:r>
              <a:r>
                <a:rPr lang="en-US" altLang="ja-JP" sz="2000" dirty="0">
                  <a:solidFill>
                    <a:srgbClr val="000000"/>
                  </a:solidFill>
                </a:rPr>
                <a:t>P2</a:t>
              </a:r>
              <a:r>
                <a:rPr lang="en-US" altLang="ja-JP" sz="2000" baseline="-25000" dirty="0">
                  <a:solidFill>
                    <a:srgbClr val="000000"/>
                  </a:solidFill>
                </a:rPr>
                <a:t>z</a:t>
              </a:r>
              <a:r>
                <a:rPr lang="en-US" altLang="ja-JP" sz="2000" baseline="30000" dirty="0"/>
                <a:t>-</a:t>
              </a:r>
              <a:r>
                <a:rPr lang="en-US" altLang="ja-JP" sz="2000" dirty="0">
                  <a:solidFill>
                    <a:srgbClr val="000000"/>
                  </a:solidFill>
                  <a:sym typeface="Symbol" panose="05050102010706020507" pitchFamily="18" charset="2"/>
                </a:rPr>
                <a:t>, </a:t>
              </a:r>
              <a:r>
                <a:rPr lang="en-US" altLang="ja-JP" sz="2000" b="1" dirty="0">
                  <a:solidFill>
                    <a:srgbClr val="000000"/>
                  </a:solidFill>
                  <a:sym typeface="Symbol" panose="05050102010706020507" pitchFamily="18" charset="2"/>
                </a:rPr>
                <a:t> </a:t>
              </a:r>
              <a:r>
                <a:rPr lang="en-US" altLang="ja-JP" sz="2000" dirty="0">
                  <a:solidFill>
                    <a:srgbClr val="000000"/>
                  </a:solidFill>
                </a:rPr>
                <a:t>P2</a:t>
              </a:r>
              <a:r>
                <a:rPr lang="en-US" altLang="ja-JP" sz="2000" baseline="-25000" dirty="0">
                  <a:solidFill>
                    <a:srgbClr val="000000"/>
                  </a:solidFill>
                </a:rPr>
                <a:t>z</a:t>
              </a:r>
              <a:r>
                <a:rPr lang="en-US" altLang="ja-JP" sz="2000" baseline="30000" dirty="0"/>
                <a:t>-</a:t>
              </a:r>
              <a:r>
                <a:rPr lang="en-US" altLang="ja-JP" sz="2000" dirty="0">
                  <a:solidFill>
                    <a:srgbClr val="000000"/>
                  </a:solidFill>
                  <a:sym typeface="Symbol" panose="05050102010706020507" pitchFamily="18" charset="2"/>
                </a:rPr>
                <a:t> </a:t>
              </a:r>
              <a:r>
                <a:rPr lang="en-US" altLang="ja-JP" sz="2000" dirty="0">
                  <a:solidFill>
                    <a:srgbClr val="000000"/>
                  </a:solidFill>
                </a:rPr>
                <a:t>)</a:t>
              </a:r>
              <a:endParaRPr lang="ja-JP" altLang="en-US" sz="2000" dirty="0"/>
            </a:p>
          </p:txBody>
        </p:sp>
      </p:grpSp>
      <p:grpSp>
        <p:nvGrpSpPr>
          <p:cNvPr id="78" name="グループ化 77"/>
          <p:cNvGrpSpPr/>
          <p:nvPr/>
        </p:nvGrpSpPr>
        <p:grpSpPr>
          <a:xfrm>
            <a:off x="4572732" y="5587005"/>
            <a:ext cx="3071812" cy="1230312"/>
            <a:chOff x="4572732" y="5587005"/>
            <a:chExt cx="3071812" cy="1230312"/>
          </a:xfrm>
        </p:grpSpPr>
        <p:sp>
          <p:nvSpPr>
            <p:cNvPr id="79" name="Rectangle 33"/>
            <p:cNvSpPr>
              <a:spLocks noChangeArrowheads="1"/>
            </p:cNvSpPr>
            <p:nvPr/>
          </p:nvSpPr>
          <p:spPr bwMode="auto">
            <a:xfrm>
              <a:off x="5461732" y="5839417"/>
              <a:ext cx="2095500" cy="6413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altLang="ja-JP" sz="2000">
                  <a:solidFill>
                    <a:srgbClr val="0000FF"/>
                  </a:solidFill>
                </a:rPr>
                <a:t>Majorana zero mode in vortices</a:t>
              </a:r>
            </a:p>
          </p:txBody>
        </p:sp>
        <p:sp>
          <p:nvSpPr>
            <p:cNvPr id="80" name="Rectangle 34"/>
            <p:cNvSpPr>
              <a:spLocks noChangeArrowheads="1"/>
            </p:cNvSpPr>
            <p:nvPr/>
          </p:nvSpPr>
          <p:spPr bwMode="auto">
            <a:xfrm>
              <a:off x="5268057" y="6480767"/>
              <a:ext cx="2376487" cy="3365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ja-JP" sz="1600"/>
                <a:t>Hosur </a:t>
              </a:r>
              <a:r>
                <a:rPr lang="en-US" altLang="ja-JP" sz="1600" i="1"/>
                <a:t>et al.,</a:t>
              </a:r>
              <a:r>
                <a:rPr lang="en-US" altLang="ja-JP" sz="1600"/>
                <a:t> PRL (2011)</a:t>
              </a:r>
            </a:p>
          </p:txBody>
        </p:sp>
        <p:grpSp>
          <p:nvGrpSpPr>
            <p:cNvPr id="81" name="Group 36"/>
            <p:cNvGrpSpPr>
              <a:grpSpLocks/>
            </p:cNvGrpSpPr>
            <p:nvPr/>
          </p:nvGrpSpPr>
          <p:grpSpPr bwMode="auto">
            <a:xfrm>
              <a:off x="4572732" y="5587005"/>
              <a:ext cx="882650" cy="1001712"/>
              <a:chOff x="158" y="3455"/>
              <a:chExt cx="556" cy="631"/>
            </a:xfrm>
          </p:grpSpPr>
          <p:pic>
            <p:nvPicPr>
              <p:cNvPr id="82" name="Picture 37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8" y="3455"/>
                <a:ext cx="556" cy="6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83" name="Oval 38"/>
              <p:cNvSpPr>
                <a:spLocks noChangeArrowheads="1"/>
              </p:cNvSpPr>
              <p:nvPr/>
            </p:nvSpPr>
            <p:spPr bwMode="auto">
              <a:xfrm>
                <a:off x="189" y="3466"/>
                <a:ext cx="491" cy="107"/>
              </a:xfrm>
              <a:prstGeom prst="ellipse">
                <a:avLst/>
              </a:prstGeom>
              <a:solidFill>
                <a:srgbClr val="FF6600">
                  <a:alpha val="31000"/>
                </a:srgb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84" name="Oval 39"/>
              <p:cNvSpPr>
                <a:spLocks noChangeArrowheads="1"/>
              </p:cNvSpPr>
              <p:nvPr/>
            </p:nvSpPr>
            <p:spPr bwMode="auto">
              <a:xfrm>
                <a:off x="186" y="3970"/>
                <a:ext cx="491" cy="107"/>
              </a:xfrm>
              <a:prstGeom prst="ellipse">
                <a:avLst/>
              </a:prstGeom>
              <a:solidFill>
                <a:srgbClr val="FF6600">
                  <a:alpha val="31000"/>
                </a:srgb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778249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1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01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01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01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01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382" grpId="0"/>
      <p:bldP spid="101404" grpId="0"/>
      <p:bldP spid="10142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title"/>
          </p:nvPr>
        </p:nvSpPr>
        <p:spPr>
          <a:xfrm>
            <a:off x="255588" y="161925"/>
            <a:ext cx="8359775" cy="719138"/>
          </a:xfrm>
        </p:spPr>
        <p:txBody>
          <a:bodyPr/>
          <a:lstStyle/>
          <a:p>
            <a:r>
              <a:rPr lang="en-US" altLang="ja-JP"/>
              <a:t>SC in Cu</a:t>
            </a:r>
            <a:r>
              <a:rPr lang="en-US" altLang="ja-JP" baseline="-25000"/>
              <a:t>x</a:t>
            </a:r>
            <a:r>
              <a:rPr lang="en-US" altLang="ja-JP"/>
              <a:t>Bi</a:t>
            </a:r>
            <a:r>
              <a:rPr lang="en-US" altLang="ja-JP" baseline="-25000"/>
              <a:t>2</a:t>
            </a:r>
            <a:r>
              <a:rPr lang="en-US" altLang="ja-JP"/>
              <a:t>Se</a:t>
            </a:r>
            <a:r>
              <a:rPr lang="en-US" altLang="ja-JP" baseline="-25000"/>
              <a:t>3</a:t>
            </a:r>
            <a:endParaRPr lang="en-US" altLang="ja-JP"/>
          </a:p>
        </p:txBody>
      </p:sp>
      <p:pic>
        <p:nvPicPr>
          <p:cNvPr id="10137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5455" y="1381125"/>
            <a:ext cx="1836738" cy="2335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138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82193" y="1074738"/>
            <a:ext cx="2224087" cy="2522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1381" name="Rectangle 5"/>
          <p:cNvSpPr>
            <a:spLocks noChangeArrowheads="1"/>
          </p:cNvSpPr>
          <p:nvPr/>
        </p:nvSpPr>
        <p:spPr bwMode="auto">
          <a:xfrm>
            <a:off x="183543" y="984250"/>
            <a:ext cx="216217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ja-JP" sz="1600">
                <a:solidFill>
                  <a:srgbClr val="000000"/>
                </a:solidFill>
              </a:rPr>
              <a:t>Hor et al., PRL (2010)</a:t>
            </a:r>
          </a:p>
        </p:txBody>
      </p:sp>
      <p:sp>
        <p:nvSpPr>
          <p:cNvPr id="101382" name="Rectangle 6"/>
          <p:cNvSpPr>
            <a:spLocks noChangeArrowheads="1"/>
          </p:cNvSpPr>
          <p:nvPr/>
        </p:nvSpPr>
        <p:spPr bwMode="auto">
          <a:xfrm>
            <a:off x="362683" y="5542327"/>
            <a:ext cx="2124075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ja-JP" sz="2000" dirty="0">
                <a:solidFill>
                  <a:srgbClr val="FF0000"/>
                </a:solidFill>
              </a:rPr>
              <a:t>Conventional SC State in the bulk</a:t>
            </a:r>
          </a:p>
          <a:p>
            <a:r>
              <a:rPr lang="en-US" altLang="ja-JP" sz="2000" dirty="0">
                <a:solidFill>
                  <a:srgbClr val="0000FF"/>
                </a:solidFill>
                <a:sym typeface="Symbol" panose="05050102010706020507" pitchFamily="18" charset="2"/>
              </a:rPr>
              <a:t> </a:t>
            </a:r>
            <a:r>
              <a:rPr lang="en-US" altLang="ja-JP" sz="2000" dirty="0">
                <a:solidFill>
                  <a:srgbClr val="0000FF"/>
                </a:solidFill>
              </a:rPr>
              <a:t>Proximity SC</a:t>
            </a:r>
          </a:p>
        </p:txBody>
      </p:sp>
      <p:grpSp>
        <p:nvGrpSpPr>
          <p:cNvPr id="101383" name="Group 7"/>
          <p:cNvGrpSpPr>
            <a:grpSpLocks/>
          </p:cNvGrpSpPr>
          <p:nvPr/>
        </p:nvGrpSpPr>
        <p:grpSpPr bwMode="auto">
          <a:xfrm>
            <a:off x="2589946" y="5254990"/>
            <a:ext cx="1687512" cy="1655762"/>
            <a:chOff x="4563" y="2630"/>
            <a:chExt cx="1063" cy="1152"/>
          </a:xfrm>
        </p:grpSpPr>
        <p:sp>
          <p:nvSpPr>
            <p:cNvPr id="101384" name="Line 8"/>
            <p:cNvSpPr>
              <a:spLocks noChangeShapeType="1"/>
            </p:cNvSpPr>
            <p:nvPr/>
          </p:nvSpPr>
          <p:spPr bwMode="auto">
            <a:xfrm flipV="1">
              <a:off x="4584" y="3644"/>
              <a:ext cx="873" cy="5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101385" name="Line 9"/>
            <p:cNvSpPr>
              <a:spLocks noChangeShapeType="1"/>
            </p:cNvSpPr>
            <p:nvPr/>
          </p:nvSpPr>
          <p:spPr bwMode="auto">
            <a:xfrm flipV="1">
              <a:off x="4993" y="2668"/>
              <a:ext cx="0" cy="99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101386" name="Rectangle 10"/>
            <p:cNvSpPr>
              <a:spLocks noChangeArrowheads="1"/>
            </p:cNvSpPr>
            <p:nvPr/>
          </p:nvSpPr>
          <p:spPr bwMode="auto">
            <a:xfrm>
              <a:off x="4970" y="2630"/>
              <a:ext cx="223" cy="2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ja-JP" sz="2000">
                  <a:solidFill>
                    <a:srgbClr val="000000"/>
                  </a:solidFill>
                </a:rPr>
                <a:t>E</a:t>
              </a:r>
            </a:p>
          </p:txBody>
        </p:sp>
        <p:sp>
          <p:nvSpPr>
            <p:cNvPr id="101387" name="Rectangle 11"/>
            <p:cNvSpPr>
              <a:spLocks noChangeArrowheads="1"/>
            </p:cNvSpPr>
            <p:nvPr/>
          </p:nvSpPr>
          <p:spPr bwMode="auto">
            <a:xfrm>
              <a:off x="5430" y="3506"/>
              <a:ext cx="196" cy="2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ja-JP" sz="2000">
                  <a:solidFill>
                    <a:srgbClr val="000000"/>
                  </a:solidFill>
                </a:rPr>
                <a:t>k</a:t>
              </a:r>
              <a:endParaRPr lang="en-US" altLang="ja-JP" sz="2000" baseline="-25000">
                <a:solidFill>
                  <a:srgbClr val="000000"/>
                </a:solidFill>
              </a:endParaRPr>
            </a:p>
          </p:txBody>
        </p:sp>
        <p:sp>
          <p:nvSpPr>
            <p:cNvPr id="101388" name="Rectangle 12"/>
            <p:cNvSpPr>
              <a:spLocks noChangeArrowheads="1"/>
            </p:cNvSpPr>
            <p:nvPr/>
          </p:nvSpPr>
          <p:spPr bwMode="auto">
            <a:xfrm>
              <a:off x="5341" y="2963"/>
              <a:ext cx="271" cy="2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ja-JP">
                  <a:solidFill>
                    <a:srgbClr val="0000FF"/>
                  </a:solidFill>
                </a:rPr>
                <a:t>E</a:t>
              </a:r>
              <a:r>
                <a:rPr lang="en-US" altLang="ja-JP" baseline="-25000">
                  <a:solidFill>
                    <a:srgbClr val="0000FF"/>
                  </a:solidFill>
                </a:rPr>
                <a:t>F</a:t>
              </a:r>
            </a:p>
          </p:txBody>
        </p:sp>
        <p:sp>
          <p:nvSpPr>
            <p:cNvPr id="101389" name="Freeform 13"/>
            <p:cNvSpPr>
              <a:spLocks/>
            </p:cNvSpPr>
            <p:nvPr/>
          </p:nvSpPr>
          <p:spPr bwMode="auto">
            <a:xfrm>
              <a:off x="4816" y="3167"/>
              <a:ext cx="360" cy="129"/>
            </a:xfrm>
            <a:custGeom>
              <a:avLst/>
              <a:gdLst>
                <a:gd name="T0" fmla="*/ 0 w 1136"/>
                <a:gd name="T1" fmla="*/ 0 h 635"/>
                <a:gd name="T2" fmla="*/ 123 w 1136"/>
                <a:gd name="T3" fmla="*/ 251 h 635"/>
                <a:gd name="T4" fmla="*/ 288 w 1136"/>
                <a:gd name="T5" fmla="*/ 485 h 635"/>
                <a:gd name="T6" fmla="*/ 416 w 1136"/>
                <a:gd name="T7" fmla="*/ 592 h 635"/>
                <a:gd name="T8" fmla="*/ 566 w 1136"/>
                <a:gd name="T9" fmla="*/ 635 h 635"/>
                <a:gd name="T10" fmla="*/ 710 w 1136"/>
                <a:gd name="T11" fmla="*/ 592 h 635"/>
                <a:gd name="T12" fmla="*/ 864 w 1136"/>
                <a:gd name="T13" fmla="*/ 480 h 635"/>
                <a:gd name="T14" fmla="*/ 982 w 1136"/>
                <a:gd name="T15" fmla="*/ 320 h 635"/>
                <a:gd name="T16" fmla="*/ 1062 w 1136"/>
                <a:gd name="T17" fmla="*/ 176 h 635"/>
                <a:gd name="T18" fmla="*/ 1136 w 1136"/>
                <a:gd name="T19" fmla="*/ 5 h 6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36" h="635">
                  <a:moveTo>
                    <a:pt x="0" y="0"/>
                  </a:moveTo>
                  <a:cubicBezTo>
                    <a:pt x="20" y="42"/>
                    <a:pt x="75" y="170"/>
                    <a:pt x="123" y="251"/>
                  </a:cubicBezTo>
                  <a:cubicBezTo>
                    <a:pt x="171" y="332"/>
                    <a:pt x="239" y="428"/>
                    <a:pt x="288" y="485"/>
                  </a:cubicBezTo>
                  <a:cubicBezTo>
                    <a:pt x="337" y="542"/>
                    <a:pt x="370" y="567"/>
                    <a:pt x="416" y="592"/>
                  </a:cubicBezTo>
                  <a:cubicBezTo>
                    <a:pt x="462" y="617"/>
                    <a:pt x="517" y="635"/>
                    <a:pt x="566" y="635"/>
                  </a:cubicBezTo>
                  <a:cubicBezTo>
                    <a:pt x="615" y="635"/>
                    <a:pt x="660" y="618"/>
                    <a:pt x="710" y="592"/>
                  </a:cubicBezTo>
                  <a:cubicBezTo>
                    <a:pt x="760" y="566"/>
                    <a:pt x="819" y="525"/>
                    <a:pt x="864" y="480"/>
                  </a:cubicBezTo>
                  <a:cubicBezTo>
                    <a:pt x="909" y="435"/>
                    <a:pt x="949" y="371"/>
                    <a:pt x="982" y="320"/>
                  </a:cubicBezTo>
                  <a:cubicBezTo>
                    <a:pt x="1015" y="269"/>
                    <a:pt x="1036" y="228"/>
                    <a:pt x="1062" y="176"/>
                  </a:cubicBezTo>
                  <a:cubicBezTo>
                    <a:pt x="1088" y="124"/>
                    <a:pt x="1112" y="64"/>
                    <a:pt x="1136" y="5"/>
                  </a:cubicBezTo>
                </a:path>
              </a:pathLst>
            </a:custGeom>
            <a:solidFill>
              <a:srgbClr val="FF0000">
                <a:alpha val="41000"/>
              </a:srgbClr>
            </a:solidFill>
            <a:ln w="28575" cap="flat" cmpd="sng">
              <a:solidFill>
                <a:srgbClr val="FF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101390" name="Line 14"/>
            <p:cNvSpPr>
              <a:spLocks noChangeShapeType="1"/>
            </p:cNvSpPr>
            <p:nvPr/>
          </p:nvSpPr>
          <p:spPr bwMode="auto">
            <a:xfrm flipV="1">
              <a:off x="4577" y="3084"/>
              <a:ext cx="822" cy="5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101391" name="Line 15"/>
            <p:cNvSpPr>
              <a:spLocks noChangeShapeType="1"/>
            </p:cNvSpPr>
            <p:nvPr/>
          </p:nvSpPr>
          <p:spPr bwMode="auto">
            <a:xfrm>
              <a:off x="4585" y="3164"/>
              <a:ext cx="79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101392" name="Line 16"/>
            <p:cNvSpPr>
              <a:spLocks noChangeShapeType="1"/>
            </p:cNvSpPr>
            <p:nvPr/>
          </p:nvSpPr>
          <p:spPr bwMode="auto">
            <a:xfrm>
              <a:off x="4563" y="3003"/>
              <a:ext cx="812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101393" name="Freeform 17"/>
            <p:cNvSpPr>
              <a:spLocks/>
            </p:cNvSpPr>
            <p:nvPr/>
          </p:nvSpPr>
          <p:spPr bwMode="auto">
            <a:xfrm>
              <a:off x="4751" y="2861"/>
              <a:ext cx="485" cy="143"/>
            </a:xfrm>
            <a:custGeom>
              <a:avLst/>
              <a:gdLst>
                <a:gd name="T0" fmla="*/ 0 w 1158"/>
                <a:gd name="T1" fmla="*/ 0 h 143"/>
                <a:gd name="T2" fmla="*/ 52 w 1158"/>
                <a:gd name="T3" fmla="*/ 143 h 143"/>
                <a:gd name="T4" fmla="*/ 1086 w 1158"/>
                <a:gd name="T5" fmla="*/ 143 h 143"/>
                <a:gd name="T6" fmla="*/ 1158 w 1158"/>
                <a:gd name="T7" fmla="*/ 6 h 143"/>
                <a:gd name="T8" fmla="*/ 0 w 1158"/>
                <a:gd name="T9" fmla="*/ 0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58" h="143">
                  <a:moveTo>
                    <a:pt x="0" y="0"/>
                  </a:moveTo>
                  <a:lnTo>
                    <a:pt x="52" y="143"/>
                  </a:lnTo>
                  <a:lnTo>
                    <a:pt x="1086" y="143"/>
                  </a:lnTo>
                  <a:lnTo>
                    <a:pt x="1158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37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101394" name="Freeform 18"/>
            <p:cNvSpPr>
              <a:spLocks/>
            </p:cNvSpPr>
            <p:nvPr/>
          </p:nvSpPr>
          <p:spPr bwMode="auto">
            <a:xfrm>
              <a:off x="4745" y="2866"/>
              <a:ext cx="27" cy="134"/>
            </a:xfrm>
            <a:custGeom>
              <a:avLst/>
              <a:gdLst>
                <a:gd name="T0" fmla="*/ 0 w 58"/>
                <a:gd name="T1" fmla="*/ 0 h 134"/>
                <a:gd name="T2" fmla="*/ 58 w 58"/>
                <a:gd name="T3" fmla="*/ 134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8" h="134">
                  <a:moveTo>
                    <a:pt x="0" y="0"/>
                  </a:moveTo>
                  <a:lnTo>
                    <a:pt x="58" y="134"/>
                  </a:lnTo>
                </a:path>
              </a:pathLst>
            </a:custGeom>
            <a:noFill/>
            <a:ln w="28575" cap="flat" cmpd="sng">
              <a:solidFill>
                <a:srgbClr val="0066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101395" name="Freeform 19"/>
            <p:cNvSpPr>
              <a:spLocks/>
            </p:cNvSpPr>
            <p:nvPr/>
          </p:nvSpPr>
          <p:spPr bwMode="auto">
            <a:xfrm>
              <a:off x="5211" y="2873"/>
              <a:ext cx="27" cy="126"/>
            </a:xfrm>
            <a:custGeom>
              <a:avLst/>
              <a:gdLst>
                <a:gd name="T0" fmla="*/ 58 w 58"/>
                <a:gd name="T1" fmla="*/ 0 h 131"/>
                <a:gd name="T2" fmla="*/ 0 w 58"/>
                <a:gd name="T3" fmla="*/ 131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8" h="131">
                  <a:moveTo>
                    <a:pt x="58" y="0"/>
                  </a:moveTo>
                  <a:lnTo>
                    <a:pt x="0" y="131"/>
                  </a:lnTo>
                </a:path>
              </a:pathLst>
            </a:custGeom>
            <a:noFill/>
            <a:ln w="28575" cap="flat" cmpd="sng">
              <a:solidFill>
                <a:srgbClr val="0066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101396" name="Line 20"/>
            <p:cNvSpPr>
              <a:spLocks noChangeShapeType="1"/>
            </p:cNvSpPr>
            <p:nvPr/>
          </p:nvSpPr>
          <p:spPr bwMode="auto">
            <a:xfrm>
              <a:off x="4771" y="3003"/>
              <a:ext cx="45" cy="154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101397" name="Line 21"/>
            <p:cNvSpPr>
              <a:spLocks noChangeShapeType="1"/>
            </p:cNvSpPr>
            <p:nvPr/>
          </p:nvSpPr>
          <p:spPr bwMode="auto">
            <a:xfrm flipH="1">
              <a:off x="5178" y="3005"/>
              <a:ext cx="36" cy="164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101398" name="Freeform 22"/>
            <p:cNvSpPr>
              <a:spLocks/>
            </p:cNvSpPr>
            <p:nvPr/>
          </p:nvSpPr>
          <p:spPr bwMode="auto">
            <a:xfrm>
              <a:off x="4773" y="3164"/>
              <a:ext cx="400" cy="480"/>
            </a:xfrm>
            <a:custGeom>
              <a:avLst/>
              <a:gdLst>
                <a:gd name="T0" fmla="*/ 0 w 400"/>
                <a:gd name="T1" fmla="*/ 0 h 480"/>
                <a:gd name="T2" fmla="*/ 75 w 400"/>
                <a:gd name="T3" fmla="*/ 149 h 480"/>
                <a:gd name="T4" fmla="*/ 182 w 400"/>
                <a:gd name="T5" fmla="*/ 304 h 480"/>
                <a:gd name="T6" fmla="*/ 272 w 400"/>
                <a:gd name="T7" fmla="*/ 400 h 480"/>
                <a:gd name="T8" fmla="*/ 400 w 400"/>
                <a:gd name="T9" fmla="*/ 480 h 4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0" h="480">
                  <a:moveTo>
                    <a:pt x="0" y="0"/>
                  </a:moveTo>
                  <a:cubicBezTo>
                    <a:pt x="12" y="25"/>
                    <a:pt x="45" y="98"/>
                    <a:pt x="75" y="149"/>
                  </a:cubicBezTo>
                  <a:cubicBezTo>
                    <a:pt x="105" y="200"/>
                    <a:pt x="149" y="262"/>
                    <a:pt x="182" y="304"/>
                  </a:cubicBezTo>
                  <a:cubicBezTo>
                    <a:pt x="215" y="346"/>
                    <a:pt x="236" y="371"/>
                    <a:pt x="272" y="400"/>
                  </a:cubicBezTo>
                  <a:cubicBezTo>
                    <a:pt x="308" y="429"/>
                    <a:pt x="373" y="463"/>
                    <a:pt x="400" y="480"/>
                  </a:cubicBezTo>
                </a:path>
              </a:pathLst>
            </a:custGeom>
            <a:noFill/>
            <a:ln w="28575" cmpd="sng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101399" name="Freeform 23"/>
            <p:cNvSpPr>
              <a:spLocks/>
            </p:cNvSpPr>
            <p:nvPr/>
          </p:nvSpPr>
          <p:spPr bwMode="auto">
            <a:xfrm flipH="1">
              <a:off x="4819" y="3165"/>
              <a:ext cx="400" cy="480"/>
            </a:xfrm>
            <a:custGeom>
              <a:avLst/>
              <a:gdLst>
                <a:gd name="T0" fmla="*/ 0 w 400"/>
                <a:gd name="T1" fmla="*/ 0 h 480"/>
                <a:gd name="T2" fmla="*/ 75 w 400"/>
                <a:gd name="T3" fmla="*/ 149 h 480"/>
                <a:gd name="T4" fmla="*/ 182 w 400"/>
                <a:gd name="T5" fmla="*/ 304 h 480"/>
                <a:gd name="T6" fmla="*/ 272 w 400"/>
                <a:gd name="T7" fmla="*/ 400 h 480"/>
                <a:gd name="T8" fmla="*/ 400 w 400"/>
                <a:gd name="T9" fmla="*/ 480 h 4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0" h="480">
                  <a:moveTo>
                    <a:pt x="0" y="0"/>
                  </a:moveTo>
                  <a:cubicBezTo>
                    <a:pt x="12" y="25"/>
                    <a:pt x="45" y="98"/>
                    <a:pt x="75" y="149"/>
                  </a:cubicBezTo>
                  <a:cubicBezTo>
                    <a:pt x="105" y="200"/>
                    <a:pt x="149" y="262"/>
                    <a:pt x="182" y="304"/>
                  </a:cubicBezTo>
                  <a:cubicBezTo>
                    <a:pt x="215" y="346"/>
                    <a:pt x="236" y="371"/>
                    <a:pt x="272" y="400"/>
                  </a:cubicBezTo>
                  <a:cubicBezTo>
                    <a:pt x="308" y="429"/>
                    <a:pt x="373" y="463"/>
                    <a:pt x="400" y="480"/>
                  </a:cubicBezTo>
                </a:path>
              </a:pathLst>
            </a:custGeom>
            <a:noFill/>
            <a:ln w="28575" cmpd="sng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101400" name="Freeform 24"/>
            <p:cNvSpPr>
              <a:spLocks/>
            </p:cNvSpPr>
            <p:nvPr/>
          </p:nvSpPr>
          <p:spPr bwMode="auto">
            <a:xfrm>
              <a:off x="4701" y="2867"/>
              <a:ext cx="27" cy="134"/>
            </a:xfrm>
            <a:custGeom>
              <a:avLst/>
              <a:gdLst>
                <a:gd name="T0" fmla="*/ 0 w 58"/>
                <a:gd name="T1" fmla="*/ 0 h 134"/>
                <a:gd name="T2" fmla="*/ 58 w 58"/>
                <a:gd name="T3" fmla="*/ 134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8" h="134">
                  <a:moveTo>
                    <a:pt x="0" y="0"/>
                  </a:moveTo>
                  <a:lnTo>
                    <a:pt x="58" y="134"/>
                  </a:lnTo>
                </a:path>
              </a:pathLst>
            </a:custGeom>
            <a:noFill/>
            <a:ln w="28575" cap="flat" cmpd="sng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101401" name="Freeform 25"/>
            <p:cNvSpPr>
              <a:spLocks/>
            </p:cNvSpPr>
            <p:nvPr/>
          </p:nvSpPr>
          <p:spPr bwMode="auto">
            <a:xfrm>
              <a:off x="5251" y="2876"/>
              <a:ext cx="27" cy="126"/>
            </a:xfrm>
            <a:custGeom>
              <a:avLst/>
              <a:gdLst>
                <a:gd name="T0" fmla="*/ 58 w 58"/>
                <a:gd name="T1" fmla="*/ 0 h 131"/>
                <a:gd name="T2" fmla="*/ 0 w 58"/>
                <a:gd name="T3" fmla="*/ 131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8" h="131">
                  <a:moveTo>
                    <a:pt x="58" y="0"/>
                  </a:moveTo>
                  <a:lnTo>
                    <a:pt x="0" y="131"/>
                  </a:lnTo>
                </a:path>
              </a:pathLst>
            </a:custGeom>
            <a:noFill/>
            <a:ln w="28575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101402" name="Line 26"/>
            <p:cNvSpPr>
              <a:spLocks noChangeShapeType="1"/>
            </p:cNvSpPr>
            <p:nvPr/>
          </p:nvSpPr>
          <p:spPr bwMode="auto">
            <a:xfrm>
              <a:off x="4727" y="3004"/>
              <a:ext cx="45" cy="154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101403" name="Line 27"/>
            <p:cNvSpPr>
              <a:spLocks noChangeShapeType="1"/>
            </p:cNvSpPr>
            <p:nvPr/>
          </p:nvSpPr>
          <p:spPr bwMode="auto">
            <a:xfrm flipH="1">
              <a:off x="5218" y="3003"/>
              <a:ext cx="36" cy="164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</a:endParaRPr>
            </a:p>
          </p:txBody>
        </p:sp>
      </p:grpSp>
      <p:sp>
        <p:nvSpPr>
          <p:cNvPr id="101404" name="Rectangle 28"/>
          <p:cNvSpPr>
            <a:spLocks noChangeArrowheads="1"/>
          </p:cNvSpPr>
          <p:nvPr/>
        </p:nvSpPr>
        <p:spPr bwMode="auto">
          <a:xfrm>
            <a:off x="397851" y="3882047"/>
            <a:ext cx="2573338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ja-JP" sz="2000" dirty="0">
                <a:solidFill>
                  <a:srgbClr val="FF0000"/>
                </a:solidFill>
              </a:rPr>
              <a:t>Topological SC </a:t>
            </a:r>
            <a:endParaRPr lang="en-US" altLang="ja-JP" sz="2000" dirty="0" smtClean="0">
              <a:solidFill>
                <a:srgbClr val="FF0000"/>
              </a:solidFill>
            </a:endParaRPr>
          </a:p>
          <a:p>
            <a:r>
              <a:rPr lang="en-US" altLang="ja-JP" sz="2000" dirty="0" smtClean="0">
                <a:solidFill>
                  <a:srgbClr val="FF0000"/>
                </a:solidFill>
              </a:rPr>
              <a:t>State </a:t>
            </a:r>
            <a:r>
              <a:rPr lang="en-US" altLang="ja-JP" sz="2000" dirty="0">
                <a:solidFill>
                  <a:srgbClr val="FF0000"/>
                </a:solidFill>
              </a:rPr>
              <a:t>in the bulk</a:t>
            </a:r>
          </a:p>
          <a:p>
            <a:r>
              <a:rPr lang="en-US" altLang="ja-JP" sz="2000" dirty="0">
                <a:solidFill>
                  <a:srgbClr val="000000"/>
                </a:solidFill>
              </a:rPr>
              <a:t>  </a:t>
            </a:r>
            <a:r>
              <a:rPr lang="en-US" altLang="ja-JP" sz="1600" dirty="0">
                <a:solidFill>
                  <a:srgbClr val="000000"/>
                </a:solidFill>
              </a:rPr>
              <a:t>Fu &amp; Berg, PRL (2010)</a:t>
            </a:r>
          </a:p>
        </p:txBody>
      </p:sp>
      <p:grpSp>
        <p:nvGrpSpPr>
          <p:cNvPr id="101405" name="Group 29"/>
          <p:cNvGrpSpPr>
            <a:grpSpLocks/>
          </p:cNvGrpSpPr>
          <p:nvPr/>
        </p:nvGrpSpPr>
        <p:grpSpPr bwMode="auto">
          <a:xfrm>
            <a:off x="2804867" y="3693135"/>
            <a:ext cx="1468193" cy="1343025"/>
            <a:chOff x="3913" y="3109"/>
            <a:chExt cx="1733" cy="1006"/>
          </a:xfrm>
        </p:grpSpPr>
        <p:sp>
          <p:nvSpPr>
            <p:cNvPr id="101406" name="Line 30"/>
            <p:cNvSpPr>
              <a:spLocks noChangeShapeType="1"/>
            </p:cNvSpPr>
            <p:nvPr/>
          </p:nvSpPr>
          <p:spPr bwMode="auto">
            <a:xfrm>
              <a:off x="3952" y="3979"/>
              <a:ext cx="138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101407" name="Line 31"/>
            <p:cNvSpPr>
              <a:spLocks noChangeShapeType="1"/>
            </p:cNvSpPr>
            <p:nvPr/>
          </p:nvSpPr>
          <p:spPr bwMode="auto">
            <a:xfrm flipV="1">
              <a:off x="4608" y="3142"/>
              <a:ext cx="0" cy="929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101408" name="Rectangle 32"/>
            <p:cNvSpPr>
              <a:spLocks noChangeArrowheads="1"/>
            </p:cNvSpPr>
            <p:nvPr/>
          </p:nvSpPr>
          <p:spPr bwMode="auto">
            <a:xfrm>
              <a:off x="4577" y="3109"/>
              <a:ext cx="321" cy="2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ja-JP" sz="2000">
                  <a:solidFill>
                    <a:srgbClr val="000000"/>
                  </a:solidFill>
                </a:rPr>
                <a:t>E</a:t>
              </a:r>
            </a:p>
          </p:txBody>
        </p:sp>
        <p:sp>
          <p:nvSpPr>
            <p:cNvPr id="101409" name="Rectangle 33"/>
            <p:cNvSpPr>
              <a:spLocks noChangeArrowheads="1"/>
            </p:cNvSpPr>
            <p:nvPr/>
          </p:nvSpPr>
          <p:spPr bwMode="auto">
            <a:xfrm>
              <a:off x="5311" y="3817"/>
              <a:ext cx="282" cy="2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ja-JP" sz="2000">
                  <a:solidFill>
                    <a:srgbClr val="000000"/>
                  </a:solidFill>
                </a:rPr>
                <a:t>k</a:t>
              </a:r>
              <a:endParaRPr lang="en-US" altLang="ja-JP" sz="2000" baseline="-25000">
                <a:solidFill>
                  <a:srgbClr val="000000"/>
                </a:solidFill>
              </a:endParaRPr>
            </a:p>
          </p:txBody>
        </p:sp>
        <p:sp>
          <p:nvSpPr>
            <p:cNvPr id="101410" name="Rectangle 34"/>
            <p:cNvSpPr>
              <a:spLocks noChangeArrowheads="1"/>
            </p:cNvSpPr>
            <p:nvPr/>
          </p:nvSpPr>
          <p:spPr bwMode="auto">
            <a:xfrm>
              <a:off x="5256" y="3511"/>
              <a:ext cx="390" cy="2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ja-JP">
                  <a:solidFill>
                    <a:srgbClr val="0000FF"/>
                  </a:solidFill>
                </a:rPr>
                <a:t>E</a:t>
              </a:r>
              <a:r>
                <a:rPr lang="en-US" altLang="ja-JP" baseline="-25000">
                  <a:solidFill>
                    <a:srgbClr val="0000FF"/>
                  </a:solidFill>
                </a:rPr>
                <a:t>F</a:t>
              </a:r>
            </a:p>
          </p:txBody>
        </p:sp>
        <p:sp>
          <p:nvSpPr>
            <p:cNvPr id="101411" name="Freeform 35"/>
            <p:cNvSpPr>
              <a:spLocks/>
            </p:cNvSpPr>
            <p:nvPr/>
          </p:nvSpPr>
          <p:spPr bwMode="auto">
            <a:xfrm>
              <a:off x="4274" y="3774"/>
              <a:ext cx="677" cy="203"/>
            </a:xfrm>
            <a:custGeom>
              <a:avLst/>
              <a:gdLst>
                <a:gd name="T0" fmla="*/ 0 w 1136"/>
                <a:gd name="T1" fmla="*/ 0 h 635"/>
                <a:gd name="T2" fmla="*/ 123 w 1136"/>
                <a:gd name="T3" fmla="*/ 251 h 635"/>
                <a:gd name="T4" fmla="*/ 288 w 1136"/>
                <a:gd name="T5" fmla="*/ 485 h 635"/>
                <a:gd name="T6" fmla="*/ 416 w 1136"/>
                <a:gd name="T7" fmla="*/ 592 h 635"/>
                <a:gd name="T8" fmla="*/ 566 w 1136"/>
                <a:gd name="T9" fmla="*/ 635 h 635"/>
                <a:gd name="T10" fmla="*/ 710 w 1136"/>
                <a:gd name="T11" fmla="*/ 592 h 635"/>
                <a:gd name="T12" fmla="*/ 864 w 1136"/>
                <a:gd name="T13" fmla="*/ 480 h 635"/>
                <a:gd name="T14" fmla="*/ 982 w 1136"/>
                <a:gd name="T15" fmla="*/ 320 h 635"/>
                <a:gd name="T16" fmla="*/ 1062 w 1136"/>
                <a:gd name="T17" fmla="*/ 176 h 635"/>
                <a:gd name="T18" fmla="*/ 1136 w 1136"/>
                <a:gd name="T19" fmla="*/ 5 h 6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36" h="635">
                  <a:moveTo>
                    <a:pt x="0" y="0"/>
                  </a:moveTo>
                  <a:cubicBezTo>
                    <a:pt x="20" y="42"/>
                    <a:pt x="75" y="170"/>
                    <a:pt x="123" y="251"/>
                  </a:cubicBezTo>
                  <a:cubicBezTo>
                    <a:pt x="171" y="332"/>
                    <a:pt x="239" y="428"/>
                    <a:pt x="288" y="485"/>
                  </a:cubicBezTo>
                  <a:cubicBezTo>
                    <a:pt x="337" y="542"/>
                    <a:pt x="370" y="567"/>
                    <a:pt x="416" y="592"/>
                  </a:cubicBezTo>
                  <a:cubicBezTo>
                    <a:pt x="462" y="617"/>
                    <a:pt x="517" y="635"/>
                    <a:pt x="566" y="635"/>
                  </a:cubicBezTo>
                  <a:cubicBezTo>
                    <a:pt x="615" y="635"/>
                    <a:pt x="660" y="618"/>
                    <a:pt x="710" y="592"/>
                  </a:cubicBezTo>
                  <a:cubicBezTo>
                    <a:pt x="760" y="566"/>
                    <a:pt x="819" y="525"/>
                    <a:pt x="864" y="480"/>
                  </a:cubicBezTo>
                  <a:cubicBezTo>
                    <a:pt x="909" y="435"/>
                    <a:pt x="949" y="371"/>
                    <a:pt x="982" y="320"/>
                  </a:cubicBezTo>
                  <a:cubicBezTo>
                    <a:pt x="1015" y="269"/>
                    <a:pt x="1036" y="228"/>
                    <a:pt x="1062" y="176"/>
                  </a:cubicBezTo>
                  <a:cubicBezTo>
                    <a:pt x="1088" y="124"/>
                    <a:pt x="1112" y="64"/>
                    <a:pt x="1136" y="5"/>
                  </a:cubicBezTo>
                </a:path>
              </a:pathLst>
            </a:custGeom>
            <a:solidFill>
              <a:srgbClr val="FF0000">
                <a:alpha val="41000"/>
              </a:srgbClr>
            </a:solidFill>
            <a:ln w="28575" cap="flat" cmpd="sng">
              <a:solidFill>
                <a:srgbClr val="FF0000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101412" name="Line 36"/>
            <p:cNvSpPr>
              <a:spLocks noChangeShapeType="1"/>
            </p:cNvSpPr>
            <p:nvPr/>
          </p:nvSpPr>
          <p:spPr bwMode="auto">
            <a:xfrm>
              <a:off x="3913" y="3632"/>
              <a:ext cx="1376" cy="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101413" name="Line 37"/>
            <p:cNvSpPr>
              <a:spLocks noChangeShapeType="1"/>
            </p:cNvSpPr>
            <p:nvPr/>
          </p:nvSpPr>
          <p:spPr bwMode="auto">
            <a:xfrm>
              <a:off x="3920" y="3776"/>
              <a:ext cx="1377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101414" name="Line 38"/>
            <p:cNvSpPr>
              <a:spLocks noChangeShapeType="1"/>
            </p:cNvSpPr>
            <p:nvPr/>
          </p:nvSpPr>
          <p:spPr bwMode="auto">
            <a:xfrm>
              <a:off x="3914" y="3482"/>
              <a:ext cx="1371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101415" name="Freeform 39"/>
            <p:cNvSpPr>
              <a:spLocks/>
            </p:cNvSpPr>
            <p:nvPr/>
          </p:nvSpPr>
          <p:spPr bwMode="auto">
            <a:xfrm>
              <a:off x="4036" y="3340"/>
              <a:ext cx="1158" cy="143"/>
            </a:xfrm>
            <a:custGeom>
              <a:avLst/>
              <a:gdLst>
                <a:gd name="T0" fmla="*/ 0 w 1158"/>
                <a:gd name="T1" fmla="*/ 0 h 143"/>
                <a:gd name="T2" fmla="*/ 52 w 1158"/>
                <a:gd name="T3" fmla="*/ 143 h 143"/>
                <a:gd name="T4" fmla="*/ 1086 w 1158"/>
                <a:gd name="T5" fmla="*/ 143 h 143"/>
                <a:gd name="T6" fmla="*/ 1158 w 1158"/>
                <a:gd name="T7" fmla="*/ 6 h 143"/>
                <a:gd name="T8" fmla="*/ 0 w 1158"/>
                <a:gd name="T9" fmla="*/ 0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58" h="143">
                  <a:moveTo>
                    <a:pt x="0" y="0"/>
                  </a:moveTo>
                  <a:lnTo>
                    <a:pt x="52" y="143"/>
                  </a:lnTo>
                  <a:lnTo>
                    <a:pt x="1086" y="143"/>
                  </a:lnTo>
                  <a:lnTo>
                    <a:pt x="1158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37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101416" name="Freeform 40"/>
            <p:cNvSpPr>
              <a:spLocks/>
            </p:cNvSpPr>
            <p:nvPr/>
          </p:nvSpPr>
          <p:spPr bwMode="auto">
            <a:xfrm>
              <a:off x="4033" y="3340"/>
              <a:ext cx="58" cy="134"/>
            </a:xfrm>
            <a:custGeom>
              <a:avLst/>
              <a:gdLst>
                <a:gd name="T0" fmla="*/ 0 w 58"/>
                <a:gd name="T1" fmla="*/ 0 h 134"/>
                <a:gd name="T2" fmla="*/ 58 w 58"/>
                <a:gd name="T3" fmla="*/ 134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8" h="134">
                  <a:moveTo>
                    <a:pt x="0" y="0"/>
                  </a:moveTo>
                  <a:lnTo>
                    <a:pt x="58" y="134"/>
                  </a:lnTo>
                </a:path>
              </a:pathLst>
            </a:custGeom>
            <a:noFill/>
            <a:ln w="28575" cap="flat" cmpd="sng">
              <a:solidFill>
                <a:srgbClr val="0066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101417" name="Freeform 41"/>
            <p:cNvSpPr>
              <a:spLocks/>
            </p:cNvSpPr>
            <p:nvPr/>
          </p:nvSpPr>
          <p:spPr bwMode="auto">
            <a:xfrm>
              <a:off x="5136" y="3346"/>
              <a:ext cx="58" cy="131"/>
            </a:xfrm>
            <a:custGeom>
              <a:avLst/>
              <a:gdLst>
                <a:gd name="T0" fmla="*/ 58 w 58"/>
                <a:gd name="T1" fmla="*/ 0 h 131"/>
                <a:gd name="T2" fmla="*/ 0 w 58"/>
                <a:gd name="T3" fmla="*/ 131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8" h="131">
                  <a:moveTo>
                    <a:pt x="58" y="0"/>
                  </a:moveTo>
                  <a:lnTo>
                    <a:pt x="0" y="131"/>
                  </a:lnTo>
                </a:path>
              </a:pathLst>
            </a:custGeom>
            <a:noFill/>
            <a:ln w="28575" cap="flat" cmpd="sng">
              <a:solidFill>
                <a:srgbClr val="0066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101418" name="Freeform 42"/>
            <p:cNvSpPr>
              <a:spLocks/>
            </p:cNvSpPr>
            <p:nvPr/>
          </p:nvSpPr>
          <p:spPr bwMode="auto">
            <a:xfrm>
              <a:off x="4096" y="3469"/>
              <a:ext cx="1044" cy="4"/>
            </a:xfrm>
            <a:custGeom>
              <a:avLst/>
              <a:gdLst>
                <a:gd name="T0" fmla="*/ 0 w 1044"/>
                <a:gd name="T1" fmla="*/ 0 h 4"/>
                <a:gd name="T2" fmla="*/ 1044 w 1044"/>
                <a:gd name="T3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044" h="4">
                  <a:moveTo>
                    <a:pt x="0" y="0"/>
                  </a:moveTo>
                  <a:lnTo>
                    <a:pt x="1044" y="4"/>
                  </a:lnTo>
                </a:path>
              </a:pathLst>
            </a:custGeom>
            <a:noFill/>
            <a:ln w="28575" cap="flat" cmpd="sng">
              <a:solidFill>
                <a:srgbClr val="0066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101419" name="Line 43"/>
            <p:cNvSpPr>
              <a:spLocks noChangeShapeType="1"/>
            </p:cNvSpPr>
            <p:nvPr/>
          </p:nvSpPr>
          <p:spPr bwMode="auto">
            <a:xfrm>
              <a:off x="4249" y="3787"/>
              <a:ext cx="702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</a:endParaRPr>
            </a:p>
          </p:txBody>
        </p:sp>
        <p:grpSp>
          <p:nvGrpSpPr>
            <p:cNvPr id="101420" name="Group 44"/>
            <p:cNvGrpSpPr>
              <a:grpSpLocks/>
            </p:cNvGrpSpPr>
            <p:nvPr/>
          </p:nvGrpSpPr>
          <p:grpSpPr bwMode="auto">
            <a:xfrm>
              <a:off x="4273" y="3480"/>
              <a:ext cx="657" cy="301"/>
              <a:chOff x="4273" y="3565"/>
              <a:chExt cx="657" cy="301"/>
            </a:xfrm>
          </p:grpSpPr>
          <p:sp>
            <p:nvSpPr>
              <p:cNvPr id="101421" name="Line 45"/>
              <p:cNvSpPr>
                <a:spLocks noChangeShapeType="1"/>
              </p:cNvSpPr>
              <p:nvPr/>
            </p:nvSpPr>
            <p:spPr bwMode="auto">
              <a:xfrm flipV="1">
                <a:off x="4273" y="3722"/>
                <a:ext cx="315" cy="144"/>
              </a:xfrm>
              <a:prstGeom prst="line">
                <a:avLst/>
              </a:prstGeom>
              <a:noFill/>
              <a:ln w="38100">
                <a:solidFill>
                  <a:srgbClr val="990033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01422" name="Line 46"/>
              <p:cNvSpPr>
                <a:spLocks noChangeShapeType="1"/>
              </p:cNvSpPr>
              <p:nvPr/>
            </p:nvSpPr>
            <p:spPr bwMode="auto">
              <a:xfrm flipV="1">
                <a:off x="4602" y="3565"/>
                <a:ext cx="328" cy="150"/>
              </a:xfrm>
              <a:prstGeom prst="line">
                <a:avLst/>
              </a:prstGeom>
              <a:noFill/>
              <a:ln w="38100">
                <a:solidFill>
                  <a:srgbClr val="990033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01423" name="Line 47"/>
            <p:cNvSpPr>
              <a:spLocks noChangeShapeType="1"/>
            </p:cNvSpPr>
            <p:nvPr/>
          </p:nvSpPr>
          <p:spPr bwMode="auto">
            <a:xfrm>
              <a:off x="4096" y="3487"/>
              <a:ext cx="176" cy="293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</a:endParaRPr>
            </a:p>
          </p:txBody>
        </p:sp>
        <p:sp>
          <p:nvSpPr>
            <p:cNvPr id="101424" name="Line 48"/>
            <p:cNvSpPr>
              <a:spLocks noChangeShapeType="1"/>
            </p:cNvSpPr>
            <p:nvPr/>
          </p:nvSpPr>
          <p:spPr bwMode="auto">
            <a:xfrm flipH="1">
              <a:off x="4939" y="3483"/>
              <a:ext cx="192" cy="309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>
                <a:solidFill>
                  <a:srgbClr val="000000"/>
                </a:solidFill>
              </a:endParaRPr>
            </a:p>
          </p:txBody>
        </p:sp>
        <p:grpSp>
          <p:nvGrpSpPr>
            <p:cNvPr id="101425" name="Group 49"/>
            <p:cNvGrpSpPr>
              <a:grpSpLocks/>
            </p:cNvGrpSpPr>
            <p:nvPr/>
          </p:nvGrpSpPr>
          <p:grpSpPr bwMode="auto">
            <a:xfrm flipH="1">
              <a:off x="4274" y="3476"/>
              <a:ext cx="657" cy="301"/>
              <a:chOff x="4273" y="3565"/>
              <a:chExt cx="657" cy="301"/>
            </a:xfrm>
          </p:grpSpPr>
          <p:sp>
            <p:nvSpPr>
              <p:cNvPr id="101426" name="Line 50"/>
              <p:cNvSpPr>
                <a:spLocks noChangeShapeType="1"/>
              </p:cNvSpPr>
              <p:nvPr/>
            </p:nvSpPr>
            <p:spPr bwMode="auto">
              <a:xfrm flipV="1">
                <a:off x="4273" y="3722"/>
                <a:ext cx="315" cy="144"/>
              </a:xfrm>
              <a:prstGeom prst="line">
                <a:avLst/>
              </a:prstGeom>
              <a:noFill/>
              <a:ln w="38100">
                <a:solidFill>
                  <a:srgbClr val="FF9900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01427" name="Line 51"/>
              <p:cNvSpPr>
                <a:spLocks noChangeShapeType="1"/>
              </p:cNvSpPr>
              <p:nvPr/>
            </p:nvSpPr>
            <p:spPr bwMode="auto">
              <a:xfrm flipV="1">
                <a:off x="4602" y="3565"/>
                <a:ext cx="328" cy="150"/>
              </a:xfrm>
              <a:prstGeom prst="line">
                <a:avLst/>
              </a:prstGeom>
              <a:noFill/>
              <a:ln w="38100">
                <a:solidFill>
                  <a:srgbClr val="FF99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ja-JP" altLang="en-US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101428" name="Rectangle 52"/>
          <p:cNvSpPr>
            <a:spLocks noChangeArrowheads="1"/>
          </p:cNvSpPr>
          <p:nvPr/>
        </p:nvSpPr>
        <p:spPr bwMode="auto">
          <a:xfrm>
            <a:off x="310539" y="4861535"/>
            <a:ext cx="34417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2000" dirty="0">
                <a:solidFill>
                  <a:srgbClr val="0000FF"/>
                </a:solidFill>
                <a:sym typeface="Symbol" panose="05050102010706020507" pitchFamily="18" charset="2"/>
              </a:rPr>
              <a:t> </a:t>
            </a:r>
            <a:r>
              <a:rPr lang="en-US" altLang="ja-JP" sz="2000" dirty="0">
                <a:solidFill>
                  <a:srgbClr val="0000FF"/>
                </a:solidFill>
              </a:rPr>
              <a:t>Helical Majorana fermions</a:t>
            </a:r>
          </a:p>
        </p:txBody>
      </p:sp>
      <p:grpSp>
        <p:nvGrpSpPr>
          <p:cNvPr id="101429" name="Group 53"/>
          <p:cNvGrpSpPr>
            <a:grpSpLocks/>
          </p:cNvGrpSpPr>
          <p:nvPr/>
        </p:nvGrpSpPr>
        <p:grpSpPr bwMode="auto">
          <a:xfrm>
            <a:off x="4805363" y="674688"/>
            <a:ext cx="2463800" cy="2076450"/>
            <a:chOff x="3337" y="651"/>
            <a:chExt cx="1552" cy="1308"/>
          </a:xfrm>
        </p:grpSpPr>
        <p:pic>
          <p:nvPicPr>
            <p:cNvPr id="101430" name="Picture 5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37" y="651"/>
              <a:ext cx="1552" cy="13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01431" name="Rectangle 55"/>
            <p:cNvSpPr>
              <a:spLocks noChangeArrowheads="1"/>
            </p:cNvSpPr>
            <p:nvPr/>
          </p:nvSpPr>
          <p:spPr bwMode="auto">
            <a:xfrm>
              <a:off x="3424" y="725"/>
              <a:ext cx="192" cy="12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ja-JP" altLang="en-US">
                <a:solidFill>
                  <a:srgbClr val="000000"/>
                </a:solidFill>
              </a:endParaRPr>
            </a:p>
          </p:txBody>
        </p:sp>
      </p:grpSp>
      <p:pic>
        <p:nvPicPr>
          <p:cNvPr id="101432" name="Picture 5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94575" y="1514475"/>
            <a:ext cx="1517650" cy="1125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1433" name="Picture 5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67238" y="3265488"/>
            <a:ext cx="2208212" cy="2003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1434" name="Picture 5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24663" y="3270250"/>
            <a:ext cx="2081212" cy="2363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1435" name="Rectangle 59"/>
          <p:cNvSpPr>
            <a:spLocks noChangeArrowheads="1"/>
          </p:cNvSpPr>
          <p:nvPr/>
        </p:nvSpPr>
        <p:spPr bwMode="auto">
          <a:xfrm>
            <a:off x="4840288" y="2940050"/>
            <a:ext cx="1885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b="1">
                <a:solidFill>
                  <a:srgbClr val="0000FF"/>
                </a:solidFill>
              </a:rPr>
              <a:t>Zero Resistivity</a:t>
            </a:r>
          </a:p>
        </p:txBody>
      </p:sp>
      <p:sp>
        <p:nvSpPr>
          <p:cNvPr id="101436" name="Rectangle 60"/>
          <p:cNvSpPr>
            <a:spLocks noChangeArrowheads="1"/>
          </p:cNvSpPr>
          <p:nvPr/>
        </p:nvSpPr>
        <p:spPr bwMode="auto">
          <a:xfrm>
            <a:off x="6819900" y="2944813"/>
            <a:ext cx="2292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b="1">
                <a:solidFill>
                  <a:srgbClr val="0000FF"/>
                </a:solidFill>
              </a:rPr>
              <a:t>Specific Heat Jump</a:t>
            </a:r>
          </a:p>
        </p:txBody>
      </p:sp>
      <p:sp>
        <p:nvSpPr>
          <p:cNvPr id="101437" name="Rectangle 61"/>
          <p:cNvSpPr>
            <a:spLocks noChangeArrowheads="1"/>
          </p:cNvSpPr>
          <p:nvPr/>
        </p:nvSpPr>
        <p:spPr bwMode="auto">
          <a:xfrm>
            <a:off x="7113588" y="3729038"/>
            <a:ext cx="10477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b="1">
                <a:solidFill>
                  <a:srgbClr val="0000FF"/>
                </a:solidFill>
              </a:rPr>
              <a:t>SC V.F. </a:t>
            </a:r>
          </a:p>
          <a:p>
            <a:r>
              <a:rPr lang="en-US" altLang="ja-JP" b="1">
                <a:solidFill>
                  <a:srgbClr val="0000FF"/>
                </a:solidFill>
                <a:sym typeface="Symbol" panose="05050102010706020507" pitchFamily="18" charset="2"/>
              </a:rPr>
              <a:t></a:t>
            </a:r>
            <a:r>
              <a:rPr lang="en-US" altLang="ja-JP" b="1" baseline="30000">
                <a:solidFill>
                  <a:srgbClr val="0000FF"/>
                </a:solidFill>
                <a:sym typeface="Symbol" panose="05050102010706020507" pitchFamily="18" charset="2"/>
              </a:rPr>
              <a:t> </a:t>
            </a:r>
            <a:r>
              <a:rPr lang="en-US" altLang="ja-JP" b="1">
                <a:solidFill>
                  <a:srgbClr val="0000FF"/>
                </a:solidFill>
                <a:sym typeface="Symbol" panose="05050102010706020507" pitchFamily="18" charset="2"/>
              </a:rPr>
              <a:t>70%</a:t>
            </a:r>
          </a:p>
        </p:txBody>
      </p:sp>
      <p:sp>
        <p:nvSpPr>
          <p:cNvPr id="62" name="Rectangle 15"/>
          <p:cNvSpPr>
            <a:spLocks noChangeArrowheads="1"/>
          </p:cNvSpPr>
          <p:nvPr/>
        </p:nvSpPr>
        <p:spPr bwMode="auto">
          <a:xfrm>
            <a:off x="4693905" y="1579074"/>
            <a:ext cx="4212703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0000CC"/>
              </a:buClr>
              <a:buFont typeface="Wingdings" panose="05000000000000000000" pitchFamily="2" charset="2"/>
              <a:buChar char="l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ja-JP" sz="2400" b="1" dirty="0">
                <a:solidFill>
                  <a:srgbClr val="006600"/>
                </a:solidFill>
              </a:rPr>
              <a:t>Problem</a:t>
            </a:r>
            <a:r>
              <a:rPr lang="en-US" altLang="ja-JP" sz="2400" dirty="0">
                <a:solidFill>
                  <a:srgbClr val="006600"/>
                </a:solidFill>
              </a:rPr>
              <a:t>: </a:t>
            </a:r>
            <a:endParaRPr lang="en-US" altLang="ja-JP" sz="2400" dirty="0" smtClean="0">
              <a:solidFill>
                <a:srgbClr val="006600"/>
              </a:solidFill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ja-JP" sz="2400" dirty="0" smtClean="0">
                <a:solidFill>
                  <a:srgbClr val="006600"/>
                </a:solidFill>
              </a:rPr>
              <a:t>Sample </a:t>
            </a:r>
            <a:r>
              <a:rPr lang="en-US" altLang="ja-JP" sz="2400" dirty="0">
                <a:solidFill>
                  <a:srgbClr val="006600"/>
                </a:solidFill>
              </a:rPr>
              <a:t>is difficult to </a:t>
            </a:r>
            <a:r>
              <a:rPr lang="en-US" altLang="ja-JP" sz="2400" dirty="0" smtClean="0">
                <a:solidFill>
                  <a:srgbClr val="006600"/>
                </a:solidFill>
              </a:rPr>
              <a:t>prepare</a:t>
            </a:r>
            <a:r>
              <a:rPr lang="en-US" altLang="ja-JP" sz="2400" dirty="0">
                <a:solidFill>
                  <a:srgbClr val="006600"/>
                </a:solidFill>
              </a:rPr>
              <a:t>, shielding fraction is low.</a:t>
            </a:r>
          </a:p>
        </p:txBody>
      </p:sp>
      <p:grpSp>
        <p:nvGrpSpPr>
          <p:cNvPr id="5" name="グループ化 4"/>
          <p:cNvGrpSpPr/>
          <p:nvPr/>
        </p:nvGrpSpPr>
        <p:grpSpPr>
          <a:xfrm>
            <a:off x="4572732" y="5587005"/>
            <a:ext cx="3071812" cy="1230312"/>
            <a:chOff x="4572732" y="5587005"/>
            <a:chExt cx="3071812" cy="1230312"/>
          </a:xfrm>
        </p:grpSpPr>
        <p:sp>
          <p:nvSpPr>
            <p:cNvPr id="70" name="Rectangle 33"/>
            <p:cNvSpPr>
              <a:spLocks noChangeArrowheads="1"/>
            </p:cNvSpPr>
            <p:nvPr/>
          </p:nvSpPr>
          <p:spPr bwMode="auto">
            <a:xfrm>
              <a:off x="5461732" y="5839417"/>
              <a:ext cx="2095500" cy="6413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altLang="ja-JP" sz="2000">
                  <a:solidFill>
                    <a:srgbClr val="0000FF"/>
                  </a:solidFill>
                </a:rPr>
                <a:t>Majorana zero mode in vortices</a:t>
              </a:r>
            </a:p>
          </p:txBody>
        </p:sp>
        <p:sp>
          <p:nvSpPr>
            <p:cNvPr id="71" name="Rectangle 34"/>
            <p:cNvSpPr>
              <a:spLocks noChangeArrowheads="1"/>
            </p:cNvSpPr>
            <p:nvPr/>
          </p:nvSpPr>
          <p:spPr bwMode="auto">
            <a:xfrm>
              <a:off x="5268057" y="6480767"/>
              <a:ext cx="2376487" cy="3365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ja-JP" sz="1600"/>
                <a:t>Hosur </a:t>
              </a:r>
              <a:r>
                <a:rPr lang="en-US" altLang="ja-JP" sz="1600" i="1"/>
                <a:t>et al.,</a:t>
              </a:r>
              <a:r>
                <a:rPr lang="en-US" altLang="ja-JP" sz="1600"/>
                <a:t> PRL (2011)</a:t>
              </a:r>
            </a:p>
          </p:txBody>
        </p:sp>
        <p:grpSp>
          <p:nvGrpSpPr>
            <p:cNvPr id="72" name="Group 36"/>
            <p:cNvGrpSpPr>
              <a:grpSpLocks/>
            </p:cNvGrpSpPr>
            <p:nvPr/>
          </p:nvGrpSpPr>
          <p:grpSpPr bwMode="auto">
            <a:xfrm>
              <a:off x="4572732" y="5587005"/>
              <a:ext cx="882650" cy="1001712"/>
              <a:chOff x="158" y="3455"/>
              <a:chExt cx="556" cy="631"/>
            </a:xfrm>
          </p:grpSpPr>
          <p:pic>
            <p:nvPicPr>
              <p:cNvPr id="73" name="Picture 37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8" y="3455"/>
                <a:ext cx="556" cy="6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74" name="Oval 38"/>
              <p:cNvSpPr>
                <a:spLocks noChangeArrowheads="1"/>
              </p:cNvSpPr>
              <p:nvPr/>
            </p:nvSpPr>
            <p:spPr bwMode="auto">
              <a:xfrm>
                <a:off x="189" y="3466"/>
                <a:ext cx="491" cy="107"/>
              </a:xfrm>
              <a:prstGeom prst="ellipse">
                <a:avLst/>
              </a:prstGeom>
              <a:solidFill>
                <a:srgbClr val="FF6600">
                  <a:alpha val="31000"/>
                </a:srgb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75" name="Oval 39"/>
              <p:cNvSpPr>
                <a:spLocks noChangeArrowheads="1"/>
              </p:cNvSpPr>
              <p:nvPr/>
            </p:nvSpPr>
            <p:spPr bwMode="auto">
              <a:xfrm>
                <a:off x="186" y="3970"/>
                <a:ext cx="491" cy="107"/>
              </a:xfrm>
              <a:prstGeom prst="ellipse">
                <a:avLst/>
              </a:prstGeom>
              <a:solidFill>
                <a:srgbClr val="FF6600">
                  <a:alpha val="31000"/>
                </a:srgb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ja-JP" alt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983514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014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014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014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01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01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01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101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435" grpId="0"/>
      <p:bldP spid="101436" grpId="0"/>
      <p:bldP spid="101437" grpId="0"/>
      <p:bldP spid="62" grpId="0"/>
      <p:bldP spid="62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46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43450" y="915988"/>
            <a:ext cx="4214813" cy="2728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9461" name="テキスト ボックス 12"/>
          <p:cNvSpPr txBox="1">
            <a:spLocks noChangeArrowheads="1"/>
          </p:cNvSpPr>
          <p:nvPr/>
        </p:nvSpPr>
        <p:spPr bwMode="auto">
          <a:xfrm>
            <a:off x="4787900" y="903288"/>
            <a:ext cx="38052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r>
              <a:rPr lang="en-US" altLang="ja-JP" sz="2000" smtClean="0">
                <a:solidFill>
                  <a:srgbClr val="FFFFFF"/>
                </a:solidFill>
                <a:cs typeface="Arial" panose="020B0604020202020204" pitchFamily="34" charset="0"/>
              </a:rPr>
              <a:t>SEM image of an actual sample</a:t>
            </a:r>
          </a:p>
        </p:txBody>
      </p:sp>
      <p:pic>
        <p:nvPicPr>
          <p:cNvPr id="189462" name="Picture 6" descr="C:\Users\SSasaki\Desktop\point contact image_v3_3.t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7988" y="1035050"/>
            <a:ext cx="2651125" cy="271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9463" name="テキスト ボックス 8"/>
          <p:cNvSpPr txBox="1">
            <a:spLocks noChangeArrowheads="1"/>
          </p:cNvSpPr>
          <p:nvPr/>
        </p:nvSpPr>
        <p:spPr bwMode="auto">
          <a:xfrm>
            <a:off x="2360613" y="3498850"/>
            <a:ext cx="24384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r>
              <a:rPr lang="en-US" altLang="ja-JP" sz="1600" smtClean="0">
                <a:solidFill>
                  <a:srgbClr val="000000"/>
                </a:solidFill>
                <a:cs typeface="Arial" panose="020B0604020202020204" pitchFamily="34" charset="0"/>
              </a:rPr>
              <a:t>(Ag particle size </a:t>
            </a:r>
            <a:r>
              <a:rPr lang="en-US" altLang="ja-JP" sz="1600" smtClean="0">
                <a:solidFill>
                  <a:srgbClr val="000000"/>
                </a:solidFill>
                <a:cs typeface="Arial" panose="020B0604020202020204" pitchFamily="34" charset="0"/>
                <a:sym typeface="Symbol" panose="05050102010706020507" pitchFamily="18" charset="2"/>
              </a:rPr>
              <a:t>~</a:t>
            </a:r>
            <a:r>
              <a:rPr lang="en-US" altLang="ja-JP" sz="1600" smtClean="0">
                <a:solidFill>
                  <a:srgbClr val="000000"/>
                </a:solidFill>
                <a:cs typeface="Arial" panose="020B0604020202020204" pitchFamily="34" charset="0"/>
              </a:rPr>
              <a:t>50 nm)</a:t>
            </a:r>
          </a:p>
        </p:txBody>
      </p:sp>
      <p:sp>
        <p:nvSpPr>
          <p:cNvPr id="189464" name="Rectangle 24"/>
          <p:cNvSpPr>
            <a:spLocks noChangeArrowheads="1"/>
          </p:cNvSpPr>
          <p:nvPr/>
        </p:nvSpPr>
        <p:spPr bwMode="auto">
          <a:xfrm>
            <a:off x="5510213" y="528638"/>
            <a:ext cx="33845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mtClean="0">
                <a:solidFill>
                  <a:srgbClr val="000000"/>
                </a:solidFill>
              </a:rPr>
              <a:t>Sasaki, Ando </a:t>
            </a:r>
            <a:r>
              <a:rPr lang="en-US" altLang="ja-JP" i="1" smtClean="0">
                <a:solidFill>
                  <a:srgbClr val="000000"/>
                </a:solidFill>
              </a:rPr>
              <a:t>et al</a:t>
            </a:r>
            <a:r>
              <a:rPr lang="en-US" altLang="ja-JP" smtClean="0">
                <a:solidFill>
                  <a:srgbClr val="000000"/>
                </a:solidFill>
              </a:rPr>
              <a:t>., PRL (2011)</a:t>
            </a:r>
          </a:p>
        </p:txBody>
      </p:sp>
      <p:grpSp>
        <p:nvGrpSpPr>
          <p:cNvPr id="189465" name="Group 25"/>
          <p:cNvGrpSpPr>
            <a:grpSpLocks/>
          </p:cNvGrpSpPr>
          <p:nvPr/>
        </p:nvGrpSpPr>
        <p:grpSpPr bwMode="auto">
          <a:xfrm>
            <a:off x="3165475" y="1004888"/>
            <a:ext cx="1501775" cy="2074862"/>
            <a:chOff x="1999" y="660"/>
            <a:chExt cx="946" cy="1307"/>
          </a:xfrm>
        </p:grpSpPr>
        <p:pic>
          <p:nvPicPr>
            <p:cNvPr id="189466" name="Picture 26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9" y="660"/>
              <a:ext cx="946" cy="13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89467" name="Picture 27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52" y="731"/>
              <a:ext cx="145" cy="1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89468" name="テキスト ボックス 12"/>
            <p:cNvSpPr txBox="1">
              <a:spLocks noChangeArrowheads="1"/>
            </p:cNvSpPr>
            <p:nvPr/>
          </p:nvSpPr>
          <p:spPr bwMode="auto">
            <a:xfrm>
              <a:off x="2026" y="673"/>
              <a:ext cx="883" cy="3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r>
                <a:rPr lang="en-US" altLang="ja-JP" sz="1400" b="1" smtClean="0">
                  <a:solidFill>
                    <a:srgbClr val="FFFFFF"/>
                  </a:solidFill>
                  <a:cs typeface="Arial" panose="020B0604020202020204" pitchFamily="34" charset="0"/>
                </a:rPr>
                <a:t>Ag particles on the surface</a:t>
              </a:r>
            </a:p>
          </p:txBody>
        </p:sp>
      </p:grpSp>
      <p:sp>
        <p:nvSpPr>
          <p:cNvPr id="4" name="タイトル 1"/>
          <p:cNvSpPr>
            <a:spLocks noGrp="1"/>
          </p:cNvSpPr>
          <p:nvPr>
            <p:ph type="title" idx="4294967295"/>
          </p:nvPr>
        </p:nvSpPr>
        <p:spPr>
          <a:xfrm>
            <a:off x="341313" y="150813"/>
            <a:ext cx="8229600" cy="635000"/>
          </a:xfrm>
        </p:spPr>
        <p:txBody>
          <a:bodyPr>
            <a:noAutofit/>
          </a:bodyPr>
          <a:lstStyle/>
          <a:p>
            <a:r>
              <a:rPr lang="en-US" altLang="ja-JP"/>
              <a:t>“Soft” Point Contact</a:t>
            </a:r>
          </a:p>
        </p:txBody>
      </p:sp>
      <p:pic>
        <p:nvPicPr>
          <p:cNvPr id="189447" name="Picture 1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49313" y="4229100"/>
            <a:ext cx="2905125" cy="2509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9448" name="テキスト ボックス 9"/>
          <p:cNvSpPr txBox="1">
            <a:spLocks noChangeArrowheads="1"/>
          </p:cNvSpPr>
          <p:nvPr/>
        </p:nvSpPr>
        <p:spPr bwMode="auto">
          <a:xfrm>
            <a:off x="388938" y="4130675"/>
            <a:ext cx="601662" cy="48577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r>
              <a:rPr lang="en-US" altLang="ja-JP" sz="2400" b="1" smtClean="0">
                <a:solidFill>
                  <a:srgbClr val="000000"/>
                </a:solidFill>
                <a:cs typeface="Arial" panose="020B0604020202020204" pitchFamily="34" charset="0"/>
              </a:rPr>
              <a:t>Sn</a:t>
            </a:r>
          </a:p>
        </p:txBody>
      </p:sp>
      <p:pic>
        <p:nvPicPr>
          <p:cNvPr id="189449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59450" y="4276725"/>
            <a:ext cx="2859088" cy="2557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9450" name="Rectangle 10"/>
          <p:cNvSpPr>
            <a:spLocks noChangeArrowheads="1"/>
          </p:cNvSpPr>
          <p:nvPr/>
        </p:nvSpPr>
        <p:spPr bwMode="auto">
          <a:xfrm>
            <a:off x="4133850" y="4097338"/>
            <a:ext cx="1635125" cy="485775"/>
          </a:xfrm>
          <a:prstGeom prst="rect">
            <a:avLst/>
          </a:prstGeom>
          <a:noFill/>
          <a:ln w="2857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2400" b="1" smtClean="0">
                <a:solidFill>
                  <a:srgbClr val="000000"/>
                </a:solidFill>
                <a:cs typeface="Arial" panose="020B0604020202020204" pitchFamily="34" charset="0"/>
              </a:rPr>
              <a:t>Cu</a:t>
            </a:r>
            <a:r>
              <a:rPr lang="en-US" altLang="ja-JP" sz="2400" b="1" baseline="-25000" smtClean="0">
                <a:solidFill>
                  <a:srgbClr val="000000"/>
                </a:solidFill>
                <a:cs typeface="Arial" panose="020B0604020202020204" pitchFamily="34" charset="0"/>
              </a:rPr>
              <a:t>x</a:t>
            </a:r>
            <a:r>
              <a:rPr lang="en-US" altLang="ja-JP" sz="2400" b="1" smtClean="0">
                <a:solidFill>
                  <a:srgbClr val="000000"/>
                </a:solidFill>
                <a:cs typeface="Arial" panose="020B0604020202020204" pitchFamily="34" charset="0"/>
              </a:rPr>
              <a:t>Bi</a:t>
            </a:r>
            <a:r>
              <a:rPr lang="en-US" altLang="ja-JP" sz="2400" b="1" baseline="-25000" smtClean="0">
                <a:solidFill>
                  <a:srgbClr val="000000"/>
                </a:solidFill>
                <a:cs typeface="Arial" panose="020B0604020202020204" pitchFamily="34" charset="0"/>
              </a:rPr>
              <a:t>2</a:t>
            </a:r>
            <a:r>
              <a:rPr lang="en-US" altLang="ja-JP" sz="2400" b="1" smtClean="0">
                <a:solidFill>
                  <a:srgbClr val="000000"/>
                </a:solidFill>
                <a:cs typeface="Arial" panose="020B0604020202020204" pitchFamily="34" charset="0"/>
              </a:rPr>
              <a:t>Se</a:t>
            </a:r>
            <a:r>
              <a:rPr lang="en-US" altLang="ja-JP" sz="2400" b="1" baseline="-25000" smtClean="0">
                <a:solidFill>
                  <a:srgbClr val="000000"/>
                </a:solidFill>
                <a:cs typeface="Arial" panose="020B0604020202020204" pitchFamily="34" charset="0"/>
              </a:rPr>
              <a:t>3</a:t>
            </a:r>
          </a:p>
        </p:txBody>
      </p:sp>
      <p:graphicFrame>
        <p:nvGraphicFramePr>
          <p:cNvPr id="189451" name="Object 11"/>
          <p:cNvGraphicFramePr>
            <a:graphicFrameLocks noChangeAspect="1"/>
          </p:cNvGraphicFramePr>
          <p:nvPr/>
        </p:nvGraphicFramePr>
        <p:xfrm>
          <a:off x="563563" y="6410325"/>
          <a:ext cx="889000" cy="431800"/>
        </p:xfrm>
        <a:graphic>
          <a:graphicData uri="http://schemas.openxmlformats.org/presentationml/2006/ole">
            <p:oleObj spid="_x0000_s177166" name="数式" r:id="rId10" imgW="888840" imgH="431640" progId="Equation.3">
              <p:embed/>
            </p:oleObj>
          </a:graphicData>
        </a:graphic>
      </p:graphicFrame>
      <p:pic>
        <p:nvPicPr>
          <p:cNvPr id="189452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25913" y="4675188"/>
            <a:ext cx="1500187" cy="151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9456" name="Picture 16" descr="400px-Andreev_reflection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81525" y="4186238"/>
            <a:ext cx="2709863" cy="20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正方形/長方形 1"/>
          <p:cNvSpPr/>
          <p:nvPr/>
        </p:nvSpPr>
        <p:spPr>
          <a:xfrm>
            <a:off x="6352022" y="4287839"/>
            <a:ext cx="8644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b="1" dirty="0" smtClean="0">
                <a:solidFill>
                  <a:srgbClr val="FF0000"/>
                </a:solidFill>
              </a:rPr>
              <a:t>T-dep.</a:t>
            </a:r>
            <a:endParaRPr lang="ja-JP" altLang="en-US" dirty="0"/>
          </a:p>
        </p:txBody>
      </p:sp>
      <p:sp>
        <p:nvSpPr>
          <p:cNvPr id="23" name="正方形/長方形 22"/>
          <p:cNvSpPr/>
          <p:nvPr/>
        </p:nvSpPr>
        <p:spPr>
          <a:xfrm>
            <a:off x="6859186" y="1629236"/>
            <a:ext cx="9028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b="1" dirty="0">
                <a:solidFill>
                  <a:srgbClr val="FF0000"/>
                </a:solidFill>
              </a:rPr>
              <a:t>B</a:t>
            </a:r>
            <a:r>
              <a:rPr lang="en-US" altLang="ja-JP" b="1" dirty="0" smtClean="0">
                <a:solidFill>
                  <a:srgbClr val="FF0000"/>
                </a:solidFill>
              </a:rPr>
              <a:t>-dep.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266814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89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1894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9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894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894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894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9450" grpId="0" animBg="1"/>
      <p:bldP spid="2" grpId="0"/>
      <p:bldP spid="2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タイトル 1"/>
          <p:cNvSpPr txBox="1">
            <a:spLocks/>
          </p:cNvSpPr>
          <p:nvPr/>
        </p:nvSpPr>
        <p:spPr bwMode="auto">
          <a:xfrm>
            <a:off x="114300" y="114300"/>
            <a:ext cx="90043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0000CC"/>
              </a:buClr>
              <a:buFont typeface="Wingdings" panose="05000000000000000000" pitchFamily="2" charset="2"/>
              <a:buChar char="l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ja-JP" sz="3600">
                <a:solidFill>
                  <a:srgbClr val="0000CC"/>
                </a:solidFill>
              </a:rPr>
              <a:t>Effects of Heating and/or Critical Currents?</a:t>
            </a:r>
          </a:p>
        </p:txBody>
      </p:sp>
      <p:sp>
        <p:nvSpPr>
          <p:cNvPr id="18435" name="テキスト ボックス 76"/>
          <p:cNvSpPr txBox="1">
            <a:spLocks noChangeArrowheads="1"/>
          </p:cNvSpPr>
          <p:nvPr/>
        </p:nvSpPr>
        <p:spPr bwMode="auto">
          <a:xfrm>
            <a:off x="463550" y="957263"/>
            <a:ext cx="34448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0000CC"/>
              </a:buClr>
              <a:buFont typeface="Wingdings" panose="05000000000000000000" pitchFamily="2" charset="2"/>
              <a:buChar char="l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ja-JP" sz="2000"/>
              <a:t>Example of a spurious ZBCP</a:t>
            </a:r>
          </a:p>
        </p:txBody>
      </p:sp>
      <p:grpSp>
        <p:nvGrpSpPr>
          <p:cNvPr id="18436" name="Group 4"/>
          <p:cNvGrpSpPr>
            <a:grpSpLocks/>
          </p:cNvGrpSpPr>
          <p:nvPr/>
        </p:nvGrpSpPr>
        <p:grpSpPr bwMode="auto">
          <a:xfrm>
            <a:off x="360363" y="1573213"/>
            <a:ext cx="3133725" cy="2673350"/>
            <a:chOff x="232" y="950"/>
            <a:chExt cx="1974" cy="1684"/>
          </a:xfrm>
        </p:grpSpPr>
        <p:pic>
          <p:nvPicPr>
            <p:cNvPr id="18475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7" y="950"/>
              <a:ext cx="1759" cy="15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476" name="Rectangle 6"/>
            <p:cNvSpPr>
              <a:spLocks noChangeArrowheads="1"/>
            </p:cNvSpPr>
            <p:nvPr/>
          </p:nvSpPr>
          <p:spPr bwMode="auto">
            <a:xfrm rot="-5400000">
              <a:off x="52" y="1508"/>
              <a:ext cx="572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0000CC"/>
                </a:buClr>
                <a:buFont typeface="Wingdings" panose="05000000000000000000" pitchFamily="2" charset="2"/>
                <a:buChar char="l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ja-JP" sz="1600"/>
                <a:t>G(V)/G</a:t>
              </a:r>
              <a:r>
                <a:rPr lang="en-US" altLang="ja-JP" sz="1600" baseline="-25000"/>
                <a:t>n</a:t>
              </a:r>
            </a:p>
          </p:txBody>
        </p:sp>
        <p:sp>
          <p:nvSpPr>
            <p:cNvPr id="18477" name="Rectangle 7"/>
            <p:cNvSpPr>
              <a:spLocks noChangeArrowheads="1"/>
            </p:cNvSpPr>
            <p:nvPr/>
          </p:nvSpPr>
          <p:spPr bwMode="auto">
            <a:xfrm>
              <a:off x="1157" y="2422"/>
              <a:ext cx="515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0000CC"/>
                </a:buClr>
                <a:buFont typeface="Wingdings" panose="05000000000000000000" pitchFamily="2" charset="2"/>
                <a:buChar char="l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ja-JP" sz="1600"/>
                <a:t>V (mV)</a:t>
              </a:r>
            </a:p>
          </p:txBody>
        </p:sp>
      </p:grpSp>
      <p:grpSp>
        <p:nvGrpSpPr>
          <p:cNvPr id="18437" name="Group 8"/>
          <p:cNvGrpSpPr>
            <a:grpSpLocks/>
          </p:cNvGrpSpPr>
          <p:nvPr/>
        </p:nvGrpSpPr>
        <p:grpSpPr bwMode="auto">
          <a:xfrm>
            <a:off x="230188" y="5129213"/>
            <a:ext cx="4608512" cy="1589087"/>
            <a:chOff x="2835" y="3120"/>
            <a:chExt cx="2903" cy="1001"/>
          </a:xfrm>
        </p:grpSpPr>
        <p:pic>
          <p:nvPicPr>
            <p:cNvPr id="18449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44" y="3442"/>
              <a:ext cx="794" cy="6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50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41" y="3392"/>
              <a:ext cx="794" cy="6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51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38" y="3342"/>
              <a:ext cx="793" cy="6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52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35" y="3283"/>
              <a:ext cx="793" cy="6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8453" name="グループ化 27"/>
            <p:cNvGrpSpPr>
              <a:grpSpLocks/>
            </p:cNvGrpSpPr>
            <p:nvPr/>
          </p:nvGrpSpPr>
          <p:grpSpPr bwMode="auto">
            <a:xfrm>
              <a:off x="4354" y="3502"/>
              <a:ext cx="658" cy="136"/>
              <a:chOff x="6912260" y="1484784"/>
              <a:chExt cx="1044116" cy="216024"/>
            </a:xfrm>
          </p:grpSpPr>
          <p:sp>
            <p:nvSpPr>
              <p:cNvPr id="23" name="正方形/長方形 22"/>
              <p:cNvSpPr/>
              <p:nvPr/>
            </p:nvSpPr>
            <p:spPr>
              <a:xfrm>
                <a:off x="7235968" y="1484784"/>
                <a:ext cx="360205" cy="10801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/>
              </a:p>
            </p:txBody>
          </p:sp>
          <p:sp>
            <p:nvSpPr>
              <p:cNvPr id="24" name="正方形/長方形 23"/>
              <p:cNvSpPr/>
              <p:nvPr/>
            </p:nvSpPr>
            <p:spPr>
              <a:xfrm>
                <a:off x="7559675" y="1521317"/>
                <a:ext cx="217392" cy="17949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/>
              </a:p>
            </p:txBody>
          </p:sp>
          <p:sp>
            <p:nvSpPr>
              <p:cNvPr id="25" name="正方形/長方形 24"/>
              <p:cNvSpPr/>
              <p:nvPr/>
            </p:nvSpPr>
            <p:spPr>
              <a:xfrm>
                <a:off x="6912260" y="1521317"/>
                <a:ext cx="396701" cy="14295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/>
              </a:p>
            </p:txBody>
          </p:sp>
          <p:sp>
            <p:nvSpPr>
              <p:cNvPr id="26" name="正方形/長方形 25"/>
              <p:cNvSpPr/>
              <p:nvPr/>
            </p:nvSpPr>
            <p:spPr>
              <a:xfrm>
                <a:off x="7740571" y="1484784"/>
                <a:ext cx="215805" cy="14454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/>
              </a:p>
            </p:txBody>
          </p:sp>
          <p:sp>
            <p:nvSpPr>
              <p:cNvPr id="27" name="正方形/長方形 26"/>
              <p:cNvSpPr/>
              <p:nvPr/>
            </p:nvSpPr>
            <p:spPr>
              <a:xfrm>
                <a:off x="7091569" y="1511786"/>
                <a:ext cx="217391" cy="17949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ja-JP" altLang="en-US"/>
              </a:p>
            </p:txBody>
          </p:sp>
        </p:grpSp>
        <p:sp>
          <p:nvSpPr>
            <p:cNvPr id="30" name="正方形/長方形 29"/>
            <p:cNvSpPr/>
            <p:nvPr/>
          </p:nvSpPr>
          <p:spPr>
            <a:xfrm>
              <a:off x="3833" y="3457"/>
              <a:ext cx="226" cy="1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/>
            </a:p>
          </p:txBody>
        </p:sp>
        <p:sp>
          <p:nvSpPr>
            <p:cNvPr id="31" name="正方形/長方形 30"/>
            <p:cNvSpPr/>
            <p:nvPr/>
          </p:nvSpPr>
          <p:spPr>
            <a:xfrm>
              <a:off x="4059" y="3479"/>
              <a:ext cx="114" cy="15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/>
            </a:p>
          </p:txBody>
        </p:sp>
        <p:sp>
          <p:nvSpPr>
            <p:cNvPr id="32" name="正方形/長方形 31"/>
            <p:cNvSpPr/>
            <p:nvPr/>
          </p:nvSpPr>
          <p:spPr>
            <a:xfrm>
              <a:off x="3637" y="3525"/>
              <a:ext cx="273" cy="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/>
            </a:p>
          </p:txBody>
        </p:sp>
        <p:sp>
          <p:nvSpPr>
            <p:cNvPr id="33" name="正方形/長方形 32"/>
            <p:cNvSpPr/>
            <p:nvPr/>
          </p:nvSpPr>
          <p:spPr>
            <a:xfrm>
              <a:off x="4037" y="3479"/>
              <a:ext cx="272" cy="1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/>
            </a:p>
          </p:txBody>
        </p:sp>
        <p:sp>
          <p:nvSpPr>
            <p:cNvPr id="34" name="正方形/長方形 33"/>
            <p:cNvSpPr/>
            <p:nvPr/>
          </p:nvSpPr>
          <p:spPr>
            <a:xfrm>
              <a:off x="3765" y="3457"/>
              <a:ext cx="136" cy="18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/>
            </a:p>
          </p:txBody>
        </p:sp>
        <p:sp>
          <p:nvSpPr>
            <p:cNvPr id="35" name="正方形/長方形 34"/>
            <p:cNvSpPr/>
            <p:nvPr/>
          </p:nvSpPr>
          <p:spPr>
            <a:xfrm>
              <a:off x="3129" y="3389"/>
              <a:ext cx="227" cy="18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/>
            </a:p>
          </p:txBody>
        </p:sp>
        <p:sp>
          <p:nvSpPr>
            <p:cNvPr id="36" name="正方形/長方形 35"/>
            <p:cNvSpPr/>
            <p:nvPr/>
          </p:nvSpPr>
          <p:spPr>
            <a:xfrm>
              <a:off x="3334" y="3457"/>
              <a:ext cx="113" cy="15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ja-JP" smtClean="0">
                  <a:solidFill>
                    <a:srgbClr val="FFFFFF"/>
                  </a:solidFill>
                  <a:latin typeface="Calibri" panose="020F0502020204030204" pitchFamily="34" charset="0"/>
                </a:rPr>
                <a:t>0</a:t>
              </a:r>
            </a:p>
          </p:txBody>
        </p:sp>
        <p:sp>
          <p:nvSpPr>
            <p:cNvPr id="37" name="正方形/長方形 36"/>
            <p:cNvSpPr/>
            <p:nvPr/>
          </p:nvSpPr>
          <p:spPr>
            <a:xfrm>
              <a:off x="2934" y="3411"/>
              <a:ext cx="273" cy="18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/>
            </a:p>
          </p:txBody>
        </p:sp>
        <p:sp>
          <p:nvSpPr>
            <p:cNvPr id="38" name="正方形/長方形 37"/>
            <p:cNvSpPr/>
            <p:nvPr/>
          </p:nvSpPr>
          <p:spPr>
            <a:xfrm>
              <a:off x="3334" y="3411"/>
              <a:ext cx="272" cy="18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/>
            </a:p>
          </p:txBody>
        </p:sp>
        <p:sp>
          <p:nvSpPr>
            <p:cNvPr id="39" name="正方形/長方形 38"/>
            <p:cNvSpPr/>
            <p:nvPr/>
          </p:nvSpPr>
          <p:spPr>
            <a:xfrm>
              <a:off x="3084" y="3434"/>
              <a:ext cx="136" cy="18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ja-JP" altLang="en-US"/>
            </a:p>
          </p:txBody>
        </p:sp>
        <p:cxnSp>
          <p:nvCxnSpPr>
            <p:cNvPr id="70" name="直線コネクタ 69"/>
            <p:cNvCxnSpPr/>
            <p:nvPr/>
          </p:nvCxnSpPr>
          <p:spPr>
            <a:xfrm>
              <a:off x="2930" y="3570"/>
              <a:ext cx="2782" cy="0"/>
            </a:xfrm>
            <a:prstGeom prst="line">
              <a:avLst/>
            </a:prstGeom>
            <a:ln w="190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465" name="テキスト ボックス 70"/>
            <p:cNvSpPr txBox="1">
              <a:spLocks noChangeArrowheads="1"/>
            </p:cNvSpPr>
            <p:nvPr/>
          </p:nvSpPr>
          <p:spPr bwMode="auto">
            <a:xfrm>
              <a:off x="5239" y="3269"/>
              <a:ext cx="292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0000CC"/>
                </a:buClr>
                <a:buFont typeface="Wingdings" panose="05000000000000000000" pitchFamily="2" charset="2"/>
                <a:buChar char="l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ja-JP" sz="1800">
                  <a:latin typeface="Calibri" panose="020F0502020204030204" pitchFamily="34" charset="0"/>
                </a:rPr>
                <a:t>0 T</a:t>
              </a:r>
            </a:p>
          </p:txBody>
        </p:sp>
        <p:sp>
          <p:nvSpPr>
            <p:cNvPr id="18466" name="テキスト ボックス 71"/>
            <p:cNvSpPr txBox="1">
              <a:spLocks noChangeArrowheads="1"/>
            </p:cNvSpPr>
            <p:nvPr/>
          </p:nvSpPr>
          <p:spPr bwMode="auto">
            <a:xfrm>
              <a:off x="4472" y="3224"/>
              <a:ext cx="401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0000CC"/>
                </a:buClr>
                <a:buFont typeface="Wingdings" panose="05000000000000000000" pitchFamily="2" charset="2"/>
                <a:buChar char="l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ja-JP" sz="1800">
                  <a:latin typeface="Calibri" panose="020F0502020204030204" pitchFamily="34" charset="0"/>
                </a:rPr>
                <a:t>0.5 T</a:t>
              </a:r>
            </a:p>
          </p:txBody>
        </p:sp>
        <p:sp>
          <p:nvSpPr>
            <p:cNvPr id="18467" name="テキスト ボックス 72"/>
            <p:cNvSpPr txBox="1">
              <a:spLocks noChangeArrowheads="1"/>
            </p:cNvSpPr>
            <p:nvPr/>
          </p:nvSpPr>
          <p:spPr bwMode="auto">
            <a:xfrm>
              <a:off x="3742" y="3178"/>
              <a:ext cx="47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0000CC"/>
                </a:buClr>
                <a:buFont typeface="Wingdings" panose="05000000000000000000" pitchFamily="2" charset="2"/>
                <a:buChar char="l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ja-JP" sz="1800">
                  <a:latin typeface="Calibri" panose="020F0502020204030204" pitchFamily="34" charset="0"/>
                </a:rPr>
                <a:t>0.75 T</a:t>
              </a:r>
            </a:p>
          </p:txBody>
        </p:sp>
        <p:cxnSp>
          <p:nvCxnSpPr>
            <p:cNvPr id="20" name="直線コネクタ 19"/>
            <p:cNvCxnSpPr/>
            <p:nvPr/>
          </p:nvCxnSpPr>
          <p:spPr>
            <a:xfrm>
              <a:off x="2912" y="3638"/>
              <a:ext cx="2800" cy="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469" name="テキスト ボックス 73"/>
            <p:cNvSpPr txBox="1">
              <a:spLocks noChangeArrowheads="1"/>
            </p:cNvSpPr>
            <p:nvPr/>
          </p:nvSpPr>
          <p:spPr bwMode="auto">
            <a:xfrm>
              <a:off x="3112" y="3120"/>
              <a:ext cx="292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0000CC"/>
                </a:buClr>
                <a:buFont typeface="Wingdings" panose="05000000000000000000" pitchFamily="2" charset="2"/>
                <a:buChar char="l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ja-JP" sz="1800">
                  <a:latin typeface="Calibri" panose="020F0502020204030204" pitchFamily="34" charset="0"/>
                </a:rPr>
                <a:t>1 T</a:t>
              </a:r>
            </a:p>
          </p:txBody>
        </p:sp>
      </p:grpSp>
      <p:sp>
        <p:nvSpPr>
          <p:cNvPr id="18438" name="Rectangle 11"/>
          <p:cNvSpPr>
            <a:spLocks noChangeArrowheads="1"/>
          </p:cNvSpPr>
          <p:nvPr/>
        </p:nvSpPr>
        <p:spPr bwMode="auto">
          <a:xfrm>
            <a:off x="1123950" y="1354138"/>
            <a:ext cx="25717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000CC"/>
              </a:buClr>
              <a:buFont typeface="Wingdings" panose="05000000000000000000" pitchFamily="2" charset="2"/>
              <a:buChar char="l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ja-JP" sz="1600"/>
              <a:t>Sheet et al., PRB (2004)</a:t>
            </a:r>
          </a:p>
        </p:txBody>
      </p:sp>
      <p:sp>
        <p:nvSpPr>
          <p:cNvPr id="18439" name="Rectangle 36"/>
          <p:cNvSpPr>
            <a:spLocks noChangeArrowheads="1"/>
          </p:cNvSpPr>
          <p:nvPr/>
        </p:nvSpPr>
        <p:spPr bwMode="auto">
          <a:xfrm>
            <a:off x="219075" y="4251325"/>
            <a:ext cx="45720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000CC"/>
              </a:buClr>
              <a:buFont typeface="Wingdings" panose="05000000000000000000" pitchFamily="2" charset="2"/>
              <a:buChar char="l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lnSpc>
                <a:spcPct val="110000"/>
              </a:lnSpc>
            </a:pPr>
            <a:r>
              <a:rPr lang="en-US" altLang="ja-JP" sz="2000"/>
              <a:t> Dip position moves with H</a:t>
            </a:r>
          </a:p>
          <a:p>
            <a:pPr eaLnBrk="1" hangingPunct="1">
              <a:lnSpc>
                <a:spcPct val="110000"/>
              </a:lnSpc>
            </a:pPr>
            <a:r>
              <a:rPr lang="en-US" altLang="ja-JP" sz="2000"/>
              <a:t> Peak height is insensitive to H</a:t>
            </a:r>
          </a:p>
        </p:txBody>
      </p:sp>
      <p:grpSp>
        <p:nvGrpSpPr>
          <p:cNvPr id="199717" name="Group 37"/>
          <p:cNvGrpSpPr>
            <a:grpSpLocks/>
          </p:cNvGrpSpPr>
          <p:nvPr/>
        </p:nvGrpSpPr>
        <p:grpSpPr bwMode="auto">
          <a:xfrm>
            <a:off x="3698875" y="874713"/>
            <a:ext cx="5041900" cy="5708650"/>
            <a:chOff x="2330" y="551"/>
            <a:chExt cx="3176" cy="3596"/>
          </a:xfrm>
        </p:grpSpPr>
        <p:graphicFrame>
          <p:nvGraphicFramePr>
            <p:cNvPr id="18443" name="Object 38"/>
            <p:cNvGraphicFramePr>
              <a:graphicFrameLocks noChangeAspect="1"/>
            </p:cNvGraphicFramePr>
            <p:nvPr/>
          </p:nvGraphicFramePr>
          <p:xfrm>
            <a:off x="2330" y="785"/>
            <a:ext cx="2313" cy="2111"/>
          </p:xfrm>
          <a:graphic>
            <a:graphicData uri="http://schemas.openxmlformats.org/presentationml/2006/ole">
              <p:oleObj spid="_x0000_s178190" name="ｸﾞﾗﾌ" r:id="rId5" imgW="4158691" imgH="2905354" progId="">
                <p:embed/>
              </p:oleObj>
            </a:graphicData>
          </a:graphic>
        </p:graphicFrame>
        <p:sp>
          <p:nvSpPr>
            <p:cNvPr id="18444" name="テキスト ボックス 4"/>
            <p:cNvSpPr txBox="1">
              <a:spLocks noChangeArrowheads="1"/>
            </p:cNvSpPr>
            <p:nvPr/>
          </p:nvSpPr>
          <p:spPr bwMode="auto">
            <a:xfrm>
              <a:off x="3276" y="551"/>
              <a:ext cx="874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0000CC"/>
                </a:buClr>
                <a:buFont typeface="Wingdings" panose="05000000000000000000" pitchFamily="2" charset="2"/>
                <a:buChar char="l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ja-JP" sz="2400" i="1">
                  <a:latin typeface="Calibri" panose="020F0502020204030204" pitchFamily="34" charset="0"/>
                </a:rPr>
                <a:t>T</a:t>
              </a:r>
              <a:r>
                <a:rPr lang="en-US" altLang="ja-JP" sz="2400">
                  <a:latin typeface="Calibri" panose="020F0502020204030204" pitchFamily="34" charset="0"/>
                </a:rPr>
                <a:t> = 0.35 K</a:t>
              </a:r>
            </a:p>
          </p:txBody>
        </p:sp>
        <p:sp>
          <p:nvSpPr>
            <p:cNvPr id="18445" name="Rectangle 40"/>
            <p:cNvSpPr>
              <a:spLocks noChangeArrowheads="1"/>
            </p:cNvSpPr>
            <p:nvPr/>
          </p:nvSpPr>
          <p:spPr bwMode="auto">
            <a:xfrm>
              <a:off x="3081" y="2922"/>
              <a:ext cx="2362" cy="4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rgbClr val="0000CC"/>
                </a:buClr>
                <a:buFont typeface="Wingdings" panose="05000000000000000000" pitchFamily="2" charset="2"/>
                <a:buChar char="l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lnSpc>
                  <a:spcPct val="110000"/>
                </a:lnSpc>
                <a:spcBef>
                  <a:spcPct val="0"/>
                </a:spcBef>
              </a:pPr>
              <a:r>
                <a:rPr lang="en-US" altLang="ja-JP" sz="2000"/>
                <a:t> H dependence is completely </a:t>
              </a:r>
            </a:p>
            <a:p>
              <a:pPr eaLnBrk="1" hangingPunct="1">
                <a:lnSpc>
                  <a:spcPct val="110000"/>
                </a:lnSpc>
                <a:spcBef>
                  <a:spcPct val="0"/>
                </a:spcBef>
                <a:buFont typeface="Wingdings" panose="05000000000000000000" pitchFamily="2" charset="2"/>
                <a:buNone/>
              </a:pPr>
              <a:r>
                <a:rPr lang="en-US" altLang="ja-JP" sz="2000"/>
                <a:t>   different!</a:t>
              </a:r>
            </a:p>
          </p:txBody>
        </p:sp>
        <p:sp>
          <p:nvSpPr>
            <p:cNvPr id="18446" name="Rectangle 41"/>
            <p:cNvSpPr>
              <a:spLocks noChangeArrowheads="1"/>
            </p:cNvSpPr>
            <p:nvPr/>
          </p:nvSpPr>
          <p:spPr bwMode="auto">
            <a:xfrm>
              <a:off x="2926" y="853"/>
              <a:ext cx="56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0000CC"/>
                </a:buClr>
                <a:buFont typeface="Wingdings" panose="05000000000000000000" pitchFamily="2" charset="2"/>
                <a:buChar char="l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ja-JP" sz="1800" b="1">
                  <a:solidFill>
                    <a:srgbClr val="0000FF"/>
                  </a:solidFill>
                  <a:sym typeface="Symbol" panose="05050102010706020507" pitchFamily="18" charset="2"/>
                </a:rPr>
                <a:t>H-dep.</a:t>
              </a:r>
            </a:p>
          </p:txBody>
        </p:sp>
        <p:sp>
          <p:nvSpPr>
            <p:cNvPr id="18447" name="Rectangle 42"/>
            <p:cNvSpPr>
              <a:spLocks noChangeArrowheads="1"/>
            </p:cNvSpPr>
            <p:nvPr/>
          </p:nvSpPr>
          <p:spPr bwMode="auto">
            <a:xfrm>
              <a:off x="3377" y="3537"/>
              <a:ext cx="2092" cy="5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rgbClr val="0000CC"/>
                </a:buClr>
                <a:buFont typeface="Wingdings" panose="05000000000000000000" pitchFamily="2" charset="2"/>
                <a:buChar char="l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ja-JP" sz="1800" dirty="0">
                  <a:solidFill>
                    <a:srgbClr val="0000FF"/>
                  </a:solidFill>
                </a:rPr>
                <a:t>Reflectionless tunneling would </a:t>
              </a:r>
            </a:p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ja-JP" sz="1800" dirty="0">
                  <a:solidFill>
                    <a:srgbClr val="0000FF"/>
                  </a:solidFill>
                </a:rPr>
                <a:t>be governed by L</a:t>
              </a:r>
              <a:r>
                <a:rPr lang="en-US" altLang="ja-JP" sz="1800" baseline="-25000" dirty="0">
                  <a:solidFill>
                    <a:srgbClr val="0000FF"/>
                  </a:solidFill>
                  <a:latin typeface="Symbol" panose="05050102010706020507" pitchFamily="18" charset="2"/>
                </a:rPr>
                <a:t>f</a:t>
              </a:r>
              <a:r>
                <a:rPr lang="en-US" altLang="ja-JP" sz="1800" dirty="0">
                  <a:solidFill>
                    <a:srgbClr val="0000FF"/>
                  </a:solidFill>
                </a:rPr>
                <a:t> ~ 1 </a:t>
              </a:r>
              <a:r>
                <a:rPr lang="en-US" altLang="ja-JP" sz="1800" dirty="0">
                  <a:solidFill>
                    <a:srgbClr val="0000FF"/>
                  </a:solidFill>
                  <a:latin typeface="Symbol" panose="05050102010706020507" pitchFamily="18" charset="2"/>
                </a:rPr>
                <a:t>m</a:t>
              </a:r>
              <a:r>
                <a:rPr lang="en-US" altLang="ja-JP" sz="1800" dirty="0">
                  <a:solidFill>
                    <a:srgbClr val="0000FF"/>
                  </a:solidFill>
                </a:rPr>
                <a:t>m and </a:t>
              </a:r>
            </a:p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r>
                <a:rPr lang="en-US" altLang="ja-JP" sz="1800" dirty="0">
                  <a:solidFill>
                    <a:srgbClr val="0000FF"/>
                  </a:solidFill>
                </a:rPr>
                <a:t>suppressed with ~1 </a:t>
              </a:r>
              <a:r>
                <a:rPr lang="en-US" altLang="ja-JP" sz="1800" dirty="0" err="1">
                  <a:solidFill>
                    <a:srgbClr val="0000FF"/>
                  </a:solidFill>
                </a:rPr>
                <a:t>mT.</a:t>
              </a:r>
              <a:endParaRPr lang="en-US" altLang="ja-JP" sz="1800" dirty="0">
                <a:solidFill>
                  <a:srgbClr val="0000FF"/>
                </a:solidFill>
              </a:endParaRPr>
            </a:p>
          </p:txBody>
        </p:sp>
        <p:sp>
          <p:nvSpPr>
            <p:cNvPr id="18448" name="AutoShape 43"/>
            <p:cNvSpPr>
              <a:spLocks noChangeArrowheads="1"/>
            </p:cNvSpPr>
            <p:nvPr/>
          </p:nvSpPr>
          <p:spPr bwMode="auto">
            <a:xfrm>
              <a:off x="3317" y="3554"/>
              <a:ext cx="2189" cy="593"/>
            </a:xfrm>
            <a:prstGeom prst="bracketPair">
              <a:avLst>
                <a:gd name="adj" fmla="val 16667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rgbClr val="0000CC"/>
                </a:buClr>
                <a:buFont typeface="Wingdings" panose="05000000000000000000" pitchFamily="2" charset="2"/>
                <a:buChar char="l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8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20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ja-JP" altLang="en-US" sz="1800"/>
            </a:p>
          </p:txBody>
        </p:sp>
      </p:grpSp>
      <p:pic>
        <p:nvPicPr>
          <p:cNvPr id="199724" name="Picture 4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427913" y="2454275"/>
            <a:ext cx="1716087" cy="2141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9725" name="Rectangle 45"/>
          <p:cNvSpPr>
            <a:spLocks noChangeArrowheads="1"/>
          </p:cNvSpPr>
          <p:nvPr/>
        </p:nvSpPr>
        <p:spPr bwMode="auto">
          <a:xfrm rot="21004457">
            <a:off x="5325394" y="1698790"/>
            <a:ext cx="3583250" cy="707886"/>
          </a:xfrm>
          <a:prstGeom prst="rect">
            <a:avLst/>
          </a:prstGeom>
          <a:solidFill>
            <a:srgbClr val="FFFFCC"/>
          </a:solidFill>
          <a:ln w="28575" algn="ctr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0000CC"/>
              </a:buClr>
              <a:buFont typeface="Wingdings" panose="05000000000000000000" pitchFamily="2" charset="2"/>
              <a:buChar char="l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ja-JP" sz="2000" b="1" dirty="0">
                <a:solidFill>
                  <a:srgbClr val="FF0000"/>
                </a:solidFill>
              </a:rPr>
              <a:t>Andreev bound state due to an unconventional SC state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943641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997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97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97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997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5426" name="Rectangle 2"/>
          <p:cNvSpPr>
            <a:spLocks noGrp="1" noChangeArrowheads="1"/>
          </p:cNvSpPr>
          <p:nvPr>
            <p:ph type="title"/>
          </p:nvPr>
        </p:nvSpPr>
        <p:spPr>
          <a:xfrm>
            <a:off x="165100" y="111125"/>
            <a:ext cx="8359775" cy="719138"/>
          </a:xfrm>
        </p:spPr>
        <p:txBody>
          <a:bodyPr/>
          <a:lstStyle/>
          <a:p>
            <a:r>
              <a:rPr lang="en-US" altLang="ja-JP"/>
              <a:t>Possible SC States in Cu</a:t>
            </a:r>
            <a:r>
              <a:rPr lang="en-US" altLang="ja-JP" baseline="-25000"/>
              <a:t>x</a:t>
            </a:r>
            <a:r>
              <a:rPr lang="en-US" altLang="ja-JP"/>
              <a:t>Bi</a:t>
            </a:r>
            <a:r>
              <a:rPr lang="en-US" altLang="ja-JP" baseline="-25000"/>
              <a:t>2</a:t>
            </a:r>
            <a:r>
              <a:rPr lang="en-US" altLang="ja-JP"/>
              <a:t>Se</a:t>
            </a:r>
            <a:r>
              <a:rPr lang="en-US" altLang="ja-JP" baseline="-25000"/>
              <a:t>3</a:t>
            </a:r>
          </a:p>
        </p:txBody>
      </p:sp>
      <p:grpSp>
        <p:nvGrpSpPr>
          <p:cNvPr id="1895427" name="Group 3"/>
          <p:cNvGrpSpPr>
            <a:grpSpLocks/>
          </p:cNvGrpSpPr>
          <p:nvPr/>
        </p:nvGrpSpPr>
        <p:grpSpPr bwMode="auto">
          <a:xfrm>
            <a:off x="630238" y="2244725"/>
            <a:ext cx="5365751" cy="2894013"/>
            <a:chOff x="148" y="2388"/>
            <a:chExt cx="3380" cy="1823"/>
          </a:xfrm>
        </p:grpSpPr>
        <p:pic>
          <p:nvPicPr>
            <p:cNvPr id="1895428" name="Picture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3" y="2388"/>
              <a:ext cx="3375" cy="18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895429" name="Rectangle 5"/>
            <p:cNvSpPr>
              <a:spLocks noChangeArrowheads="1"/>
            </p:cNvSpPr>
            <p:nvPr/>
          </p:nvSpPr>
          <p:spPr bwMode="auto">
            <a:xfrm>
              <a:off x="148" y="3183"/>
              <a:ext cx="3339" cy="997"/>
            </a:xfrm>
            <a:prstGeom prst="rect">
              <a:avLst/>
            </a:prstGeom>
            <a:noFill/>
            <a:ln w="28575" algn="ctr">
              <a:solidFill>
                <a:srgbClr val="FF0000"/>
              </a:solidFill>
              <a:prstDash val="dash"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ja-JP" altLang="ja-JP" b="0">
                <a:solidFill>
                  <a:srgbClr val="FF0000"/>
                </a:solidFill>
              </a:endParaRPr>
            </a:p>
          </p:txBody>
        </p:sp>
      </p:grpSp>
      <p:pic>
        <p:nvPicPr>
          <p:cNvPr id="189543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0563" y="1525588"/>
            <a:ext cx="5694362" cy="44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95431" name="Rectangle 7"/>
          <p:cNvSpPr>
            <a:spLocks noChangeArrowheads="1"/>
          </p:cNvSpPr>
          <p:nvPr/>
        </p:nvSpPr>
        <p:spPr bwMode="auto">
          <a:xfrm>
            <a:off x="87922" y="908050"/>
            <a:ext cx="8972917" cy="404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buClr>
                <a:srgbClr val="0000CC"/>
              </a:buClr>
              <a:buFont typeface="Wingdings" panose="05000000000000000000" pitchFamily="2" charset="2"/>
              <a:buChar char="l"/>
            </a:pPr>
            <a:r>
              <a:rPr lang="en-US" altLang="ja-JP" sz="2000" b="0" dirty="0"/>
              <a:t> Four-component Hamiltonian of Bi</a:t>
            </a:r>
            <a:r>
              <a:rPr lang="en-US" altLang="ja-JP" sz="2000" b="0" baseline="-25000" dirty="0"/>
              <a:t>2</a:t>
            </a:r>
            <a:r>
              <a:rPr lang="en-US" altLang="ja-JP" sz="2000" b="0" dirty="0"/>
              <a:t>Se</a:t>
            </a:r>
            <a:r>
              <a:rPr lang="en-US" altLang="ja-JP" sz="2000" b="0" baseline="-25000" dirty="0"/>
              <a:t>3</a:t>
            </a:r>
            <a:r>
              <a:rPr lang="en-US" altLang="ja-JP" sz="2000" b="0" dirty="0"/>
              <a:t>  </a:t>
            </a:r>
            <a:r>
              <a:rPr lang="en-US" altLang="ja-JP" sz="2000" dirty="0">
                <a:solidFill>
                  <a:srgbClr val="000000"/>
                </a:solidFill>
              </a:rPr>
              <a:t>( </a:t>
            </a:r>
            <a:r>
              <a:rPr lang="en-US" altLang="ja-JP" sz="2000" dirty="0">
                <a:solidFill>
                  <a:srgbClr val="000000"/>
                </a:solidFill>
                <a:sym typeface="Symbol" panose="05050102010706020507" pitchFamily="18" charset="2"/>
              </a:rPr>
              <a:t></a:t>
            </a:r>
            <a:r>
              <a:rPr lang="en-US" altLang="ja-JP" sz="2000" baseline="30000" dirty="0">
                <a:solidFill>
                  <a:srgbClr val="000000"/>
                </a:solidFill>
                <a:sym typeface="Symbol" panose="05050102010706020507" pitchFamily="18" charset="2"/>
              </a:rPr>
              <a:t> </a:t>
            </a:r>
            <a:r>
              <a:rPr lang="en-US" altLang="ja-JP" sz="2000" dirty="0" smtClean="0">
                <a:solidFill>
                  <a:srgbClr val="000000"/>
                </a:solidFill>
                <a:sym typeface="Symbol" panose="05050102010706020507" pitchFamily="18" charset="2"/>
              </a:rPr>
              <a:t>P</a:t>
            </a:r>
            <a:r>
              <a:rPr lang="en-US" altLang="ja-JP" sz="2000" dirty="0" smtClean="0">
                <a:solidFill>
                  <a:srgbClr val="000000"/>
                </a:solidFill>
              </a:rPr>
              <a:t>1</a:t>
            </a:r>
            <a:r>
              <a:rPr lang="en-US" altLang="ja-JP" sz="2000" baseline="-25000" dirty="0" smtClean="0">
                <a:solidFill>
                  <a:srgbClr val="000000"/>
                </a:solidFill>
              </a:rPr>
              <a:t>z</a:t>
            </a:r>
            <a:r>
              <a:rPr lang="en-US" altLang="ja-JP" sz="2000" baseline="30000" dirty="0"/>
              <a:t>+</a:t>
            </a:r>
            <a:r>
              <a:rPr lang="en-US" altLang="ja-JP" sz="2000" dirty="0" smtClean="0">
                <a:solidFill>
                  <a:srgbClr val="000000"/>
                </a:solidFill>
                <a:sym typeface="Symbol" panose="05050102010706020507" pitchFamily="18" charset="2"/>
              </a:rPr>
              <a:t></a:t>
            </a:r>
            <a:r>
              <a:rPr lang="en-US" altLang="ja-JP" sz="2000" dirty="0">
                <a:solidFill>
                  <a:srgbClr val="000000"/>
                </a:solidFill>
                <a:sym typeface="Symbol" panose="05050102010706020507" pitchFamily="18" charset="2"/>
              </a:rPr>
              <a:t>, </a:t>
            </a:r>
            <a:r>
              <a:rPr lang="en-US" altLang="ja-JP" sz="2000" b="1" dirty="0">
                <a:solidFill>
                  <a:srgbClr val="000000"/>
                </a:solidFill>
                <a:sym typeface="Symbol" panose="05050102010706020507" pitchFamily="18" charset="2"/>
              </a:rPr>
              <a:t> </a:t>
            </a:r>
            <a:r>
              <a:rPr lang="en-US" altLang="ja-JP" sz="2000" dirty="0" smtClean="0">
                <a:solidFill>
                  <a:srgbClr val="000000"/>
                </a:solidFill>
              </a:rPr>
              <a:t>P1</a:t>
            </a:r>
            <a:r>
              <a:rPr lang="en-US" altLang="ja-JP" sz="2000" baseline="-25000" dirty="0" smtClean="0">
                <a:solidFill>
                  <a:srgbClr val="000000"/>
                </a:solidFill>
              </a:rPr>
              <a:t>z</a:t>
            </a:r>
            <a:r>
              <a:rPr lang="en-US" altLang="ja-JP" sz="2000" baseline="30000" dirty="0"/>
              <a:t>+</a:t>
            </a:r>
            <a:r>
              <a:rPr lang="en-US" altLang="ja-JP" sz="2000" dirty="0" smtClean="0">
                <a:solidFill>
                  <a:srgbClr val="000000"/>
                </a:solidFill>
                <a:sym typeface="Symbol" panose="05050102010706020507" pitchFamily="18" charset="2"/>
              </a:rPr>
              <a:t></a:t>
            </a:r>
            <a:r>
              <a:rPr lang="en-US" altLang="ja-JP" sz="2000" dirty="0">
                <a:solidFill>
                  <a:srgbClr val="000000"/>
                </a:solidFill>
                <a:sym typeface="Symbol" panose="05050102010706020507" pitchFamily="18" charset="2"/>
              </a:rPr>
              <a:t>, </a:t>
            </a:r>
            <a:r>
              <a:rPr lang="en-US" altLang="ja-JP" sz="2000" b="1" dirty="0">
                <a:solidFill>
                  <a:srgbClr val="000000"/>
                </a:solidFill>
                <a:sym typeface="Symbol" panose="05050102010706020507" pitchFamily="18" charset="2"/>
              </a:rPr>
              <a:t> </a:t>
            </a:r>
            <a:r>
              <a:rPr lang="en-US" altLang="ja-JP" sz="2000" dirty="0" smtClean="0">
                <a:solidFill>
                  <a:srgbClr val="000000"/>
                </a:solidFill>
              </a:rPr>
              <a:t>P2</a:t>
            </a:r>
            <a:r>
              <a:rPr lang="en-US" altLang="ja-JP" sz="2000" baseline="-25000" dirty="0" smtClean="0">
                <a:solidFill>
                  <a:srgbClr val="000000"/>
                </a:solidFill>
              </a:rPr>
              <a:t>z</a:t>
            </a:r>
            <a:r>
              <a:rPr lang="en-US" altLang="ja-JP" sz="2000" baseline="30000" dirty="0" smtClean="0"/>
              <a:t>-</a:t>
            </a:r>
            <a:r>
              <a:rPr lang="en-US" altLang="ja-JP" sz="2000" dirty="0" smtClean="0">
                <a:solidFill>
                  <a:srgbClr val="000000"/>
                </a:solidFill>
                <a:sym typeface="Symbol" panose="05050102010706020507" pitchFamily="18" charset="2"/>
              </a:rPr>
              <a:t></a:t>
            </a:r>
            <a:r>
              <a:rPr lang="en-US" altLang="ja-JP" sz="2000" dirty="0">
                <a:solidFill>
                  <a:srgbClr val="000000"/>
                </a:solidFill>
                <a:sym typeface="Symbol" panose="05050102010706020507" pitchFamily="18" charset="2"/>
              </a:rPr>
              <a:t>, </a:t>
            </a:r>
            <a:r>
              <a:rPr lang="en-US" altLang="ja-JP" sz="2000" b="1" dirty="0">
                <a:solidFill>
                  <a:srgbClr val="000000"/>
                </a:solidFill>
                <a:sym typeface="Symbol" panose="05050102010706020507" pitchFamily="18" charset="2"/>
              </a:rPr>
              <a:t> </a:t>
            </a:r>
            <a:r>
              <a:rPr lang="en-US" altLang="ja-JP" sz="2000" dirty="0" smtClean="0">
                <a:solidFill>
                  <a:srgbClr val="000000"/>
                </a:solidFill>
              </a:rPr>
              <a:t>P2</a:t>
            </a:r>
            <a:r>
              <a:rPr lang="en-US" altLang="ja-JP" sz="2000" baseline="-25000" dirty="0" smtClean="0">
                <a:solidFill>
                  <a:srgbClr val="000000"/>
                </a:solidFill>
              </a:rPr>
              <a:t>z</a:t>
            </a:r>
            <a:r>
              <a:rPr lang="en-US" altLang="ja-JP" sz="2000" baseline="30000" dirty="0" smtClean="0"/>
              <a:t>-</a:t>
            </a:r>
            <a:r>
              <a:rPr lang="en-US" altLang="ja-JP" sz="2000" dirty="0" smtClean="0">
                <a:solidFill>
                  <a:srgbClr val="000000"/>
                </a:solidFill>
                <a:sym typeface="Symbol" panose="05050102010706020507" pitchFamily="18" charset="2"/>
              </a:rPr>
              <a:t> </a:t>
            </a:r>
            <a:r>
              <a:rPr lang="en-US" altLang="ja-JP" sz="2000" dirty="0" smtClean="0">
                <a:solidFill>
                  <a:srgbClr val="000000"/>
                </a:solidFill>
              </a:rPr>
              <a:t>)</a:t>
            </a:r>
            <a:endParaRPr lang="ja-JP" altLang="en-US" sz="2000" dirty="0"/>
          </a:p>
        </p:txBody>
      </p:sp>
      <p:grpSp>
        <p:nvGrpSpPr>
          <p:cNvPr id="1895432" name="Group 8"/>
          <p:cNvGrpSpPr>
            <a:grpSpLocks/>
          </p:cNvGrpSpPr>
          <p:nvPr/>
        </p:nvGrpSpPr>
        <p:grpSpPr bwMode="auto">
          <a:xfrm>
            <a:off x="635641" y="2716213"/>
            <a:ext cx="5307014" cy="755650"/>
            <a:chOff x="409" y="1541"/>
            <a:chExt cx="3343" cy="476"/>
          </a:xfrm>
        </p:grpSpPr>
        <p:sp>
          <p:nvSpPr>
            <p:cNvPr id="1895433" name="Line 9"/>
            <p:cNvSpPr>
              <a:spLocks noChangeShapeType="1"/>
            </p:cNvSpPr>
            <p:nvPr/>
          </p:nvSpPr>
          <p:spPr bwMode="auto">
            <a:xfrm>
              <a:off x="436" y="1541"/>
              <a:ext cx="3316" cy="467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895434" name="Line 10"/>
            <p:cNvSpPr>
              <a:spLocks noChangeShapeType="1"/>
            </p:cNvSpPr>
            <p:nvPr/>
          </p:nvSpPr>
          <p:spPr bwMode="auto">
            <a:xfrm flipV="1">
              <a:off x="409" y="1550"/>
              <a:ext cx="3316" cy="467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noFill/>
                </a14:hiddenFill>
              </a:ext>
              <a:ext uri="{AF507438-7753-43e0-B8FC-AC1667EBCBE1}">
  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</p:grpSp>
      <p:pic>
        <p:nvPicPr>
          <p:cNvPr id="1895435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05550" y="2212975"/>
            <a:ext cx="2338388" cy="212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95437" name="Rectangle 13"/>
          <p:cNvSpPr>
            <a:spLocks noChangeArrowheads="1"/>
          </p:cNvSpPr>
          <p:nvPr/>
        </p:nvSpPr>
        <p:spPr bwMode="auto">
          <a:xfrm>
            <a:off x="6691313" y="4359275"/>
            <a:ext cx="211137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ja-JP" b="0"/>
              <a:t>Sasaki, Ando </a:t>
            </a:r>
            <a:r>
              <a:rPr lang="en-US" altLang="ja-JP" b="0" i="1"/>
              <a:t>et al</a:t>
            </a:r>
            <a:r>
              <a:rPr lang="en-US" altLang="ja-JP" b="0"/>
              <a:t>., PRL (2011)</a:t>
            </a:r>
          </a:p>
        </p:txBody>
      </p:sp>
      <p:sp>
        <p:nvSpPr>
          <p:cNvPr id="1895459" name="Rectangle 35"/>
          <p:cNvSpPr>
            <a:spLocks noChangeArrowheads="1"/>
          </p:cNvSpPr>
          <p:nvPr/>
        </p:nvSpPr>
        <p:spPr bwMode="auto">
          <a:xfrm>
            <a:off x="1060450" y="5718175"/>
            <a:ext cx="7118350" cy="850900"/>
          </a:xfrm>
          <a:prstGeom prst="rect">
            <a:avLst/>
          </a:prstGeom>
          <a:noFill/>
          <a:ln w="28575" algn="ctr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ja-JP" sz="2400" b="0">
                <a:solidFill>
                  <a:srgbClr val="FF0000"/>
                </a:solidFill>
              </a:rPr>
              <a:t>All odd-parity states are topologically non-trivial </a:t>
            </a:r>
            <a:r>
              <a:rPr lang="en-US" altLang="ja-JP" sz="2400" b="0"/>
              <a:t>and host </a:t>
            </a:r>
            <a:r>
              <a:rPr lang="en-US" altLang="ja-JP" sz="2400" b="0">
                <a:solidFill>
                  <a:srgbClr val="0000FF"/>
                </a:solidFill>
              </a:rPr>
              <a:t>helical Majorana fermions</a:t>
            </a:r>
            <a:r>
              <a:rPr lang="en-US" altLang="ja-JP" sz="2400" b="0"/>
              <a:t> on the surface</a:t>
            </a:r>
          </a:p>
        </p:txBody>
      </p:sp>
      <p:sp>
        <p:nvSpPr>
          <p:cNvPr id="1895460" name="Rectangle 36"/>
          <p:cNvSpPr>
            <a:spLocks noChangeArrowheads="1"/>
          </p:cNvSpPr>
          <p:nvPr/>
        </p:nvSpPr>
        <p:spPr bwMode="auto">
          <a:xfrm>
            <a:off x="3560763" y="5160963"/>
            <a:ext cx="25082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b="0"/>
              <a:t>Fu &amp; Berg, PRL (2010)</a:t>
            </a: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769514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5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8954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5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895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5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895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5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895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5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8954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5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895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95437" grpId="0"/>
      <p:bldP spid="1895459" grpId="0" animBg="1"/>
      <p:bldP spid="1895460" grpId="0"/>
    </p:bldLst>
  </p:timing>
</p:sld>
</file>

<file path=ppt/theme/theme1.xml><?xml version="1.0" encoding="utf-8"?>
<a:theme xmlns:a="http://schemas.openxmlformats.org/drawingml/2006/main" name="7_Ando_CRIEPI">
  <a:themeElements>
    <a:clrScheme name="Ando_CRIEPI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Ando_CRIEPI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>
          <a:noFill/>
        </a:ln>
        <a:effectLst/>
        <a:extLst>
          <a:ext uri="{91240B29-F687-4f45-9708-019B960494DF}">
            <a14:hiddenLine xmlns:a14="http://schemas.microsoft.com/office/drawing/2010/main" xmlns:a="http://schemas.openxmlformats.org/drawingml/2006/main" xmlns="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 xmlns:a="http://schemas.openxmlformats.org/drawingml/2006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ＭＳ Ｐゴシック" panose="020B0600070205080204" pitchFamily="50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>
          <a:noFill/>
        </a:ln>
        <a:effectLst/>
        <a:extLst>
          <a:ext uri="{91240B29-F687-4f45-9708-019B960494DF}">
            <a14:hiddenLine xmlns:a14="http://schemas.microsoft.com/office/drawing/2010/main" xmlns:a="http://schemas.openxmlformats.org/drawingml/2006/main" xmlns="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 xmlns:a="http://schemas.openxmlformats.org/drawingml/2006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ＭＳ Ｐゴシック" panose="020B0600070205080204" pitchFamily="50" charset="-128"/>
          </a:defRPr>
        </a:defPPr>
      </a:lstStyle>
    </a:lnDef>
  </a:objectDefaults>
  <a:extraClrSchemeLst>
    <a:extraClrScheme>
      <a:clrScheme name="Ando_CRIEPI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ndo_CRIEPI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ndo_CRIEPI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ndo_CRIEPI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ndo_CRIEPI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ndo_CRIEPI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ndo_CRIEPI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xmlns:a="http://schemas.openxmlformats.org/drawingml/2006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xmlns:a="http://schemas.openxmlformats.org/drawingml/2006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2738</TotalTime>
  <Words>1742</Words>
  <Application>Microsoft Macintosh PowerPoint</Application>
  <PresentationFormat>Presentación en pantalla (4:3)</PresentationFormat>
  <Paragraphs>379</Paragraphs>
  <Slides>32</Slides>
  <Notes>5</Notes>
  <HiddenSlides>0</HiddenSlides>
  <MMClips>0</MMClips>
  <ScaleCrop>false</ScaleCrop>
  <HeadingPairs>
    <vt:vector size="6" baseType="variant">
      <vt:variant>
        <vt:lpstr>Plantilla de diseño</vt:lpstr>
      </vt:variant>
      <vt:variant>
        <vt:i4>1</vt:i4>
      </vt:variant>
      <vt:variant>
        <vt:lpstr>Servidores OLE incrustados</vt:lpstr>
      </vt:variant>
      <vt:variant>
        <vt:i4>3</vt:i4>
      </vt:variant>
      <vt:variant>
        <vt:lpstr>Títulos de diapositiva</vt:lpstr>
      </vt:variant>
      <vt:variant>
        <vt:i4>32</vt:i4>
      </vt:variant>
    </vt:vector>
  </HeadingPairs>
  <TitlesOfParts>
    <vt:vector size="36" baseType="lpstr">
      <vt:lpstr>7_Ando_CRIEPI</vt:lpstr>
      <vt:lpstr>数式</vt:lpstr>
      <vt:lpstr>ｸﾞﾗﾌ</vt:lpstr>
      <vt:lpstr>KGPlot</vt:lpstr>
      <vt:lpstr>Diapositiva 1</vt:lpstr>
      <vt:lpstr>Possible Topological Superconductors</vt:lpstr>
      <vt:lpstr>Possible Topological Superconductors</vt:lpstr>
      <vt:lpstr>Possible Topological Superconductors</vt:lpstr>
      <vt:lpstr>SC in CuxBi2Se3</vt:lpstr>
      <vt:lpstr>SC in CuxBi2Se3</vt:lpstr>
      <vt:lpstr>“Soft” Point Contact</vt:lpstr>
      <vt:lpstr>Diapositiva 8</vt:lpstr>
      <vt:lpstr>Possible SC States in CuxBi2Se3</vt:lpstr>
      <vt:lpstr>Unconventional SC States in CuxBi2Se3</vt:lpstr>
      <vt:lpstr>Controversy in CuxBi2Se3</vt:lpstr>
      <vt:lpstr>Controversy in CuxBi2Se3</vt:lpstr>
      <vt:lpstr>Diapositiva 13</vt:lpstr>
      <vt:lpstr>Topological Crystalline Insulator SnTe</vt:lpstr>
      <vt:lpstr>In-doped SnTe Superconductor </vt:lpstr>
      <vt:lpstr>In-doped SnTe</vt:lpstr>
      <vt:lpstr>SnTe vs. PbTe</vt:lpstr>
      <vt:lpstr>Possible SC States in Sn1-xInxTe</vt:lpstr>
      <vt:lpstr>Possible SC States in Sn1-xInxTe</vt:lpstr>
      <vt:lpstr>Majorana Zero Mode in Vortices?</vt:lpstr>
      <vt:lpstr>Diapositiva 21</vt:lpstr>
      <vt:lpstr>Natural Heterostructure PSBS</vt:lpstr>
      <vt:lpstr>Natural Heterostructure PSBS</vt:lpstr>
      <vt:lpstr>Cu-intercalation to PSBS m = 2 </vt:lpstr>
      <vt:lpstr>Nearly 100% Volume Fraction</vt:lpstr>
      <vt:lpstr>Reproducibility</vt:lpstr>
      <vt:lpstr>Magnetic-Field Dependence of Cel</vt:lpstr>
      <vt:lpstr>Implications of Cu-PSBS</vt:lpstr>
      <vt:lpstr>Diapositiva 29</vt:lpstr>
      <vt:lpstr>Diapositiva 30</vt:lpstr>
      <vt:lpstr>Diapositiva 31</vt:lpstr>
      <vt:lpstr>Diapositiva 32</vt:lpstr>
    </vt:vector>
  </TitlesOfParts>
  <Company>Osaka University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Exploring Topological Insulator and Superconductor Materials</dc:title>
  <dc:creator>Yoichi Ando</dc:creator>
  <cp:lastModifiedBy>dario becioux</cp:lastModifiedBy>
  <cp:revision>183</cp:revision>
  <dcterms:created xsi:type="dcterms:W3CDTF">2015-04-23T07:10:16Z</dcterms:created>
  <dcterms:modified xsi:type="dcterms:W3CDTF">2015-04-23T07:12:57Z</dcterms:modified>
</cp:coreProperties>
</file>