
<file path=[Content_Types].xml><?xml version="1.0" encoding="utf-8"?>
<Types xmlns="http://schemas.openxmlformats.org/package/2006/content-types">
  <Override PartName="/ppt/slides/slide30.xml" ContentType="application/vnd.openxmlformats-officedocument.presentationml.slide+xml"/>
  <Override PartName="/ppt/slideLayouts/slideLayout149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35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2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9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125.xml" ContentType="application/vnd.openxmlformats-officedocument.presentationml.slideLayout+xml"/>
  <Override PartName="/ppt/embeddings/oleObject8.bin" ContentType="application/vnd.openxmlformats-officedocument.oleObject"/>
  <Override PartName="/ppt/slideLayouts/slideLayout75.xml" ContentType="application/vnd.openxmlformats-officedocument.presentationml.slideLayout+xml"/>
  <Default Extension="xml" ContentType="application/xml"/>
  <Override PartName="/ppt/slideLayouts/slideLayout1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s/slide20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5.xml" ContentType="application/vnd.openxmlformats-officedocument.presentationml.slideMaster+xml"/>
  <Override PartName="/ppt/embeddings/oleObject6.bin" ContentType="application/vnd.openxmlformats-officedocument.oleObject"/>
  <Override PartName="/ppt/slideMasters/slideMaster18.xml" ContentType="application/vnd.openxmlformats-officedocument.presentationml.slideMaster+xml"/>
  <Override PartName="/ppt/slideLayouts/slideLayout7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7.xml" ContentType="application/vnd.openxmlformats-officedocument.presentationml.notesSlide+xml"/>
  <Override PartName="/ppt/slideLayouts/slideLayout10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59.xml" ContentType="application/vnd.openxmlformats-officedocument.presentationml.slideLayout+xml"/>
  <Override PartName="/ppt/slideLayouts/slideLayout51.xml" ContentType="application/vnd.openxmlformats-officedocument.presentationml.slideLayout+xml"/>
  <Default Extension="jpeg" ContentType="image/jpeg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87.xml" ContentType="application/vnd.openxmlformats-officedocument.presentationml.slideLayout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embeddings/oleObject4.bin" ContentType="application/vnd.openxmlformats-officedocument.oleObject"/>
  <Override PartName="/ppt/slideLayouts/slideLayout179.xml" ContentType="application/vnd.openxmlformats-officedocument.presentationml.slideLayout+xml"/>
  <Override PartName="/ppt/slideMasters/slideMaster16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Layouts/slideLayout157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7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39.xml" ContentType="application/vnd.openxmlformats-officedocument.presentationml.slide+xml"/>
  <Override PartName="/ppt/slideLayouts/slideLayout113.xml" ContentType="application/vnd.openxmlformats-officedocument.presentationml.slideLayout+xml"/>
  <Override PartName="/ppt/embeddings/oleObject2.bin" ContentType="application/vnd.openxmlformats-officedocument.oleObject"/>
  <Override PartName="/ppt/slideLayouts/slideLayout6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Layouts/slideLayout155.xml" ContentType="application/vnd.openxmlformats-officedocument.presentationml.slideLayout+xml"/>
  <Override PartName="/ppt/slideLayouts/slideLayout28.xml" ContentType="application/vnd.openxmlformats-officedocument.presentationml.slideLayout+xml"/>
  <Override PartName="/ppt/embeddings/Microsoft_Editor_de_ecuaciones9.bin" ContentType="application/vnd.openxmlformats-officedocument.oleObject"/>
  <Override PartName="/ppt/slideLayouts/slideLayout133.xml" ContentType="application/vnd.openxmlformats-officedocument.presentationml.slideLayout+xml"/>
  <Override PartName="/ppt/embeddings/oleObject12.bin" ContentType="application/vnd.openxmlformats-officedocument.oleObject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175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s/slide3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3.xml" ContentType="application/vnd.openxmlformats-officedocument.presentationml.slideLayout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Layouts/slideLayout1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embeddings/Microsoft_Editor_de_ecuaciones7.bin" ContentType="application/vnd.openxmlformats-officedocument.oleObject"/>
  <Override PartName="/ppt/slideLayouts/slideLayout131.xml" ContentType="application/vnd.openxmlformats-officedocument.presentationml.slideLayout+xml"/>
  <Override PartName="/ppt/embeddings/oleObject10.bin" ContentType="application/vnd.openxmlformats-officedocument.oleObject"/>
  <Override PartName="/ppt/slideLayouts/slideLayout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notesSlides/notesSlide8.xml" ContentType="application/vnd.openxmlformats-officedocument.presentationml.notesSlide+xml"/>
  <Override PartName="/ppt/theme/theme5.xml" ContentType="application/vnd.openxmlformats-officedocument.theme+xml"/>
  <Override PartName="/ppt/slideLayouts/slideLayout17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s/slide35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16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151.xml" ContentType="application/vnd.openxmlformats-officedocument.presentationml.slideLayout+xml"/>
  <Override PartName="/ppt/embeddings/oleObject17.bin" ContentType="application/vnd.openxmlformats-officedocument.oleObject"/>
  <Override PartName="/ppt/slideLayouts/slideLayout1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embeddings/Microsoft_Editor_de_ecuaciones5.bin" ContentType="application/vnd.openxmlformats-officedocument.oleObject"/>
  <Override PartName="/ppt/slideLayouts/slideLayout66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slideLayouts/slideLayout171.xml" ContentType="application/vnd.openxmlformats-officedocument.presentationml.slideLayout+xml"/>
  <Override PartName="/ppt/slides/slide33.xml" ContentType="application/vnd.openxmlformats-officedocument.presentationml.slide+xml"/>
  <Override PartName="/ppt/viewProps.xml" ContentType="application/vnd.openxmlformats-officedocument.presentationml.viewProps+xml"/>
  <Override PartName="/ppt/notesSlides/notesSlide14.xml" ContentType="application/vnd.openxmlformats-officedocument.presentationml.notesSlide+xml"/>
  <Override PartName="/ppt/slideLayouts/slideLayout16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38.xml" ContentType="application/vnd.openxmlformats-officedocument.presentationml.slideLayout+xml"/>
  <Override PartName="/ppt/tags/tag1.xml" ContentType="application/vnd.openxmlformats-officedocument.presentationml.tags+xml"/>
  <Override PartName="/ppt/embeddings/oleObject15.bin" ContentType="application/vnd.openxmlformats-officedocument.oleObject"/>
  <Override PartName="/ppt/slides/slide11.xml" ContentType="application/vnd.openxmlformats-officedocument.presentationml.slide+xml"/>
  <Override PartName="/ppt/slideLayouts/slideLayout1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embeddings/Microsoft_Editor_de_ecuaciones3.bin" ContentType="application/vnd.openxmlformats-officedocument.oleObject"/>
  <Override PartName="/ppt/slideLayouts/slideLayout108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31.xml" ContentType="application/vnd.openxmlformats-officedocument.presentationml.slide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36.xml" ContentType="application/vnd.openxmlformats-officedocument.presentationml.slideLayout+xml"/>
  <Override PartName="/ppt/embeddings/oleObject13.bin" ContentType="application/vnd.openxmlformats-officedocument.oleObject"/>
  <Override PartName="/ppt/slideLayouts/slideLayout128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.xml" ContentType="application/vnd.openxmlformats-officedocument.presentationml.slideLayout+xml"/>
  <Override PartName="/ppt/embeddings/Microsoft_Editor_de_ecuaciones1.bin" ContentType="application/vnd.openxmlformats-officedocument.oleObject"/>
  <Override PartName="/ppt/slideLayouts/slideLayout106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26.xml" ContentType="application/vnd.openxmlformats-officedocument.presentationml.slideLayout+xml"/>
  <Override PartName="/ppt/embeddings/oleObject9.bin" ContentType="application/vnd.openxmlformats-officedocument.oleObject"/>
  <Override PartName="/ppt/slideLayouts/slideLayout7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10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5.xml" ContentType="application/vnd.openxmlformats-officedocument.theme+xml"/>
  <Override PartName="/ppt/slides/slide21.xml" ContentType="application/vnd.openxmlformats-officedocument.presentationml.slide+xml"/>
  <Override PartName="/ppt/slideLayouts/slideLayout96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Masters/slideMaster6.xml" ContentType="application/vnd.openxmlformats-officedocument.presentationml.slideMaster+xml"/>
  <Override PartName="/ppt/embeddings/oleObject7.bin" ContentType="application/vnd.openxmlformats-officedocument.oleObject"/>
  <Override PartName="/ppt/slideLayouts/slideLayout74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Masters/slideMaster4.xml" ContentType="application/vnd.openxmlformats-officedocument.presentationml.slideMaster+xml"/>
  <Override PartName="/ppt/embeddings/oleObject5.bin" ContentType="application/vnd.openxmlformats-officedocument.oleObject"/>
  <Override PartName="/ppt/slideMasters/slideMaster17.xml" ContentType="application/vnd.openxmlformats-officedocument.presentationml.slideMaster+xml"/>
  <Override PartName="/ppt/slideLayouts/slideLayout7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158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Masters/slideMaster2.xml" ContentType="application/vnd.openxmlformats-officedocument.presentationml.slideMaster+xml"/>
  <Override PartName="/ppt/embeddings/oleObject3.bin" ContentType="application/vnd.openxmlformats-officedocument.oleObject"/>
  <Override PartName="/ppt/slideLayouts/slideLayout178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Layouts/slideLayout156.xml" ContentType="application/vnd.openxmlformats-officedocument.presentationml.slideLayout+xml"/>
  <Override PartName="/ppt/slideLayouts/slideLayout29.xml" ContentType="application/vnd.openxmlformats-officedocument.presentationml.slideLayout+xml"/>
  <Default Extension="vml" ContentType="application/vnd.openxmlformats-officedocument.vmlDrawing"/>
  <Override PartName="/ppt/slideLayouts/slideLayout90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ableStyles.xml" ContentType="application/vnd.openxmlformats-officedocument.presentationml.tableStyles+xml"/>
  <Override PartName="/ppt/slideLayouts/slideLayout176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112.xml" ContentType="application/vnd.openxmlformats-officedocument.presentationml.slideLayout+xml"/>
  <Override PartName="/ppt/embeddings/oleObject1.bin" ContentType="application/vnd.openxmlformats-officedocument.oleObject"/>
  <Override PartName="/ppt/slideLayouts/slideLayout49.xml" ContentType="application/vnd.openxmlformats-officedocument.presentationml.slideLayout+xml"/>
  <Override PartName="/ppt/slideLayouts/slideLayout62.xml" ContentType="application/vnd.openxmlformats-officedocument.presentationml.slideLayout+xml"/>
  <Default Extension="bin" ContentType="application/vnd.openxmlformats-officedocument.presentationml.printerSettings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4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embeddings/Microsoft_Editor_de_ecuaciones8.bin" ContentType="application/vnd.openxmlformats-officedocument.oleObject"/>
  <Override PartName="/ppt/slideLayouts/slideLayout132.xml" ContentType="application/vnd.openxmlformats-officedocument.presentationml.slideLayout+xml"/>
  <Override PartName="/ppt/embeddings/oleObject11.bin" ContentType="application/vnd.openxmlformats-officedocument.oleObject"/>
  <Override PartName="/ppt/slideLayouts/slideLayout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9.xml" ContentType="application/vnd.openxmlformats-officedocument.presentationml.notesSlide+xml"/>
  <Override PartName="/ppt/theme/theme6.xml" ContentType="application/vnd.openxmlformats-officedocument.theme+xml"/>
  <Override PartName="/ppt/slideLayouts/slideLayout17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Layouts/slideLayout89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embeddings/Microsoft_Editor_de_ecuaciones6.bin" ContentType="application/vnd.openxmlformats-officedocument.oleObject"/>
  <Override PartName="/ppt/slideLayouts/slideLayout13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15.xml" ContentType="application/vnd.openxmlformats-officedocument.presentationml.notesSlide+xml"/>
  <Override PartName="/ppt/slideLayouts/slideLayout166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50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Default Extension="wmf" ContentType="image/x-wmf"/>
  <Override PartName="/ppt/embeddings/oleObject16.bin" ContentType="application/vnd.openxmlformats-officedocument.oleObject"/>
  <Override PartName="/ppt/slideLayouts/slideLayout144.xml" ContentType="application/vnd.openxmlformats-officedocument.presentationml.slideLayout+xml"/>
  <Override PartName="/ppt/slideLayouts/slideLayout23.xml" ContentType="application/vnd.openxmlformats-officedocument.presentationml.slideLayout+xml"/>
  <Default Extension="emf" ContentType="image/x-emf"/>
  <Default Extension="rels" ContentType="application/vnd.openxmlformats-package.relationships+xml"/>
  <Override PartName="/ppt/slideLayouts/slideLayout17.xml" ContentType="application/vnd.openxmlformats-officedocument.presentationml.slideLayout+xml"/>
  <Override PartName="/ppt/embeddings/Microsoft_Editor_de_ecuaciones4.bin" ContentType="application/vnd.openxmlformats-officedocument.oleObject"/>
  <Override PartName="/ppt/slideLayouts/slideLayout65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170.xml" ContentType="application/vnd.openxmlformats-officedocument.presentationml.slideLayout+xml"/>
  <Override PartName="/ppt/slides/slide32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6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37.xml" ContentType="application/vnd.openxmlformats-officedocument.presentationml.slideLayout+xml"/>
  <Override PartName="/ppt/embeddings/oleObject14.bin" ContentType="application/vnd.openxmlformats-officedocument.oleObject"/>
  <Override PartName="/ppt/slides/slide10.xml" ContentType="application/vnd.openxmlformats-officedocument.presentationml.slide+xml"/>
  <Override PartName="/ppt/slideLayouts/slideLayout129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5.xml" ContentType="application/vnd.openxmlformats-officedocument.presentationml.slideLayout+xml"/>
  <Override PartName="/ppt/embeddings/Microsoft_Editor_de_ecuaciones2.bin" ContentType="application/vnd.openxmlformats-officedocument.oleObject"/>
  <Override PartName="/ppt/presProps.xml" ContentType="application/vnd.openxmlformats-officedocument.presentationml.presProps+xml"/>
  <Override PartName="/ppt/slideLayouts/slideLayout10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0" r:id="rId1"/>
    <p:sldMasterId id="2147483652" r:id="rId2"/>
    <p:sldMasterId id="2147483832" r:id="rId3"/>
    <p:sldMasterId id="2147483844" r:id="rId4"/>
    <p:sldMasterId id="2147483856" r:id="rId5"/>
    <p:sldMasterId id="2147483929" r:id="rId6"/>
    <p:sldMasterId id="2147483979" r:id="rId7"/>
    <p:sldMasterId id="2147484015" r:id="rId8"/>
    <p:sldMasterId id="2147484085" r:id="rId9"/>
    <p:sldMasterId id="2147484276" r:id="rId10"/>
    <p:sldMasterId id="2147484287" r:id="rId11"/>
    <p:sldMasterId id="2147484290" r:id="rId12"/>
    <p:sldMasterId id="2147484304" r:id="rId13"/>
    <p:sldMasterId id="2147484328" r:id="rId14"/>
    <p:sldMasterId id="2147484413" r:id="rId15"/>
    <p:sldMasterId id="2147484427" r:id="rId16"/>
    <p:sldMasterId id="2147484443" r:id="rId17"/>
    <p:sldMasterId id="2147484450" r:id="rId18"/>
  </p:sldMasterIdLst>
  <p:notesMasterIdLst>
    <p:notesMasterId r:id="rId62"/>
  </p:notesMasterIdLst>
  <p:sldIdLst>
    <p:sldId id="902" r:id="rId19"/>
    <p:sldId id="794" r:id="rId20"/>
    <p:sldId id="796" r:id="rId21"/>
    <p:sldId id="903" r:id="rId22"/>
    <p:sldId id="798" r:id="rId23"/>
    <p:sldId id="795" r:id="rId24"/>
    <p:sldId id="799" r:id="rId25"/>
    <p:sldId id="801" r:id="rId26"/>
    <p:sldId id="802" r:id="rId27"/>
    <p:sldId id="803" r:id="rId28"/>
    <p:sldId id="805" r:id="rId29"/>
    <p:sldId id="806" r:id="rId30"/>
    <p:sldId id="895" r:id="rId31"/>
    <p:sldId id="811" r:id="rId32"/>
    <p:sldId id="814" r:id="rId33"/>
    <p:sldId id="872" r:id="rId34"/>
    <p:sldId id="819" r:id="rId35"/>
    <p:sldId id="879" r:id="rId36"/>
    <p:sldId id="820" r:id="rId37"/>
    <p:sldId id="821" r:id="rId38"/>
    <p:sldId id="840" r:id="rId39"/>
    <p:sldId id="822" r:id="rId40"/>
    <p:sldId id="818" r:id="rId41"/>
    <p:sldId id="823" r:id="rId42"/>
    <p:sldId id="824" r:id="rId43"/>
    <p:sldId id="825" r:id="rId44"/>
    <p:sldId id="826" r:id="rId45"/>
    <p:sldId id="827" r:id="rId46"/>
    <p:sldId id="828" r:id="rId47"/>
    <p:sldId id="829" r:id="rId48"/>
    <p:sldId id="830" r:id="rId49"/>
    <p:sldId id="831" r:id="rId50"/>
    <p:sldId id="837" r:id="rId51"/>
    <p:sldId id="832" r:id="rId52"/>
    <p:sldId id="833" r:id="rId53"/>
    <p:sldId id="834" r:id="rId54"/>
    <p:sldId id="835" r:id="rId55"/>
    <p:sldId id="836" r:id="rId56"/>
    <p:sldId id="880" r:id="rId57"/>
    <p:sldId id="884" r:id="rId58"/>
    <p:sldId id="838" r:id="rId59"/>
    <p:sldId id="888" r:id="rId60"/>
    <p:sldId id="905" r:id="rId61"/>
  </p:sldIdLst>
  <p:sldSz cx="9144000" cy="6858000" type="screen4x3"/>
  <p:notesSz cx="7010400" cy="9236075"/>
  <p:defaultTextStyle>
    <a:defPPr>
      <a:defRPr lang="he-IL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177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353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53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706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5883" algn="l" defTabSz="914353" rtl="0" eaLnBrk="1" latinLnBrk="0" hangingPunct="1">
      <a:defRPr sz="28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060" algn="l" defTabSz="914353" rtl="0" eaLnBrk="1" latinLnBrk="0" hangingPunct="1">
      <a:defRPr sz="28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236" algn="l" defTabSz="914353" rtl="0" eaLnBrk="1" latinLnBrk="0" hangingPunct="1">
      <a:defRPr sz="28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413" algn="l" defTabSz="914353" rtl="0" eaLnBrk="1" latinLnBrk="0" hangingPunct="1">
      <a:defRPr sz="2800" b="1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Default Section" id="{C35624A5-8426-4491-A684-D0427FF1CFDB}">
          <p14:sldIdLst>
            <p14:sldId id="639"/>
            <p14:sldId id="852"/>
            <p14:sldId id="891"/>
            <p14:sldId id="892"/>
            <p14:sldId id="893"/>
            <p14:sldId id="894"/>
            <p14:sldId id="896"/>
            <p14:sldId id="593"/>
            <p14:sldId id="654"/>
            <p14:sldId id="671"/>
            <p14:sldId id="853"/>
            <p14:sldId id="656"/>
            <p14:sldId id="682"/>
            <p14:sldId id="676"/>
            <p14:sldId id="673"/>
            <p14:sldId id="595"/>
            <p14:sldId id="691"/>
            <p14:sldId id="674"/>
            <p14:sldId id="692"/>
            <p14:sldId id="702"/>
            <p14:sldId id="695"/>
            <p14:sldId id="881"/>
            <p14:sldId id="696"/>
            <p14:sldId id="687"/>
            <p14:sldId id="666"/>
            <p14:sldId id="667"/>
            <p14:sldId id="679"/>
            <p14:sldId id="854"/>
            <p14:sldId id="855"/>
            <p14:sldId id="685"/>
            <p14:sldId id="675"/>
            <p14:sldId id="690"/>
            <p14:sldId id="697"/>
            <p14:sldId id="706"/>
            <p14:sldId id="698"/>
            <p14:sldId id="710"/>
            <p14:sldId id="720"/>
            <p14:sldId id="725"/>
            <p14:sldId id="704"/>
            <p14:sldId id="705"/>
            <p14:sldId id="709"/>
            <p14:sldId id="711"/>
            <p14:sldId id="602"/>
            <p14:sldId id="603"/>
            <p14:sldId id="604"/>
            <p14:sldId id="606"/>
            <p14:sldId id="607"/>
            <p14:sldId id="721"/>
            <p14:sldId id="713"/>
            <p14:sldId id="712"/>
            <p14:sldId id="751"/>
            <p14:sldId id="752"/>
            <p14:sldId id="753"/>
            <p14:sldId id="755"/>
            <p14:sldId id="724"/>
            <p14:sldId id="882"/>
            <p14:sldId id="900"/>
            <p14:sldId id="726"/>
            <p14:sldId id="728"/>
            <p14:sldId id="729"/>
            <p14:sldId id="813"/>
            <p14:sldId id="731"/>
            <p14:sldId id="759"/>
            <p14:sldId id="760"/>
            <p14:sldId id="733"/>
            <p14:sldId id="734"/>
            <p14:sldId id="762"/>
            <p14:sldId id="761"/>
            <p14:sldId id="735"/>
            <p14:sldId id="736"/>
            <p14:sldId id="741"/>
            <p14:sldId id="859"/>
            <p14:sldId id="793"/>
            <p14:sldId id="742"/>
            <p14:sldId id="743"/>
            <p14:sldId id="871"/>
            <p14:sldId id="875"/>
            <p14:sldId id="769"/>
            <p14:sldId id="770"/>
            <p14:sldId id="771"/>
            <p14:sldId id="772"/>
            <p14:sldId id="773"/>
            <p14:sldId id="774"/>
            <p14:sldId id="778"/>
            <p14:sldId id="780"/>
            <p14:sldId id="782"/>
            <p14:sldId id="783"/>
            <p14:sldId id="784"/>
            <p14:sldId id="785"/>
            <p14:sldId id="786"/>
            <p14:sldId id="787"/>
            <p14:sldId id="788"/>
            <p14:sldId id="789"/>
            <p14:sldId id="790"/>
            <p14:sldId id="791"/>
            <p14:sldId id="792"/>
            <p14:sldId id="862"/>
            <p14:sldId id="863"/>
            <p14:sldId id="864"/>
            <p14:sldId id="865"/>
            <p14:sldId id="866"/>
            <p14:sldId id="867"/>
            <p14:sldId id="868"/>
            <p14:sldId id="869"/>
            <p14:sldId id="870"/>
            <p14:sldId id="883"/>
            <p14:sldId id="902"/>
            <p14:sldId id="794"/>
            <p14:sldId id="796"/>
            <p14:sldId id="903"/>
            <p14:sldId id="798"/>
            <p14:sldId id="795"/>
            <p14:sldId id="799"/>
            <p14:sldId id="801"/>
            <p14:sldId id="802"/>
            <p14:sldId id="803"/>
            <p14:sldId id="805"/>
            <p14:sldId id="806"/>
            <p14:sldId id="895"/>
            <p14:sldId id="811"/>
          </p14:sldIdLst>
        </p14:section>
        <p14:section name="Untitled Section" id="{2CDC3F82-4623-47D4-97C6-D2AC12835753}">
          <p14:sldIdLst>
            <p14:sldId id="814"/>
            <p14:sldId id="872"/>
            <p14:sldId id="819"/>
            <p14:sldId id="879"/>
            <p14:sldId id="820"/>
            <p14:sldId id="821"/>
            <p14:sldId id="840"/>
            <p14:sldId id="822"/>
            <p14:sldId id="818"/>
            <p14:sldId id="823"/>
            <p14:sldId id="824"/>
            <p14:sldId id="825"/>
            <p14:sldId id="826"/>
            <p14:sldId id="827"/>
            <p14:sldId id="828"/>
            <p14:sldId id="829"/>
            <p14:sldId id="830"/>
            <p14:sldId id="831"/>
            <p14:sldId id="837"/>
            <p14:sldId id="832"/>
            <p14:sldId id="833"/>
            <p14:sldId id="834"/>
            <p14:sldId id="835"/>
            <p14:sldId id="836"/>
            <p14:sldId id="880"/>
            <p14:sldId id="884"/>
            <p14:sldId id="838"/>
            <p14:sldId id="888"/>
            <p14:sldId id="905"/>
            <p14:sldId id="898"/>
            <p14:sldId id="847"/>
            <p14:sldId id="850"/>
            <p14:sldId id="857"/>
            <p14:sldId id="873"/>
            <p14:sldId id="897"/>
            <p14:sldId id="901"/>
            <p14:sldId id="9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339933"/>
    <a:srgbClr val="0066FF"/>
    <a:srgbClr val="3333FF"/>
    <a:srgbClr val="3366FF"/>
    <a:srgbClr val="A6A6A6"/>
    <a:srgbClr val="BFBFBF"/>
    <a:srgbClr val="C0C0C0"/>
    <a:srgbClr val="00CC99"/>
    <a:srgbClr val="FF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napVertSplitter="1" vertBarState="minimized" horzBarState="maximized">
    <p:restoredLeft sz="11583" autoAdjust="0"/>
    <p:restoredTop sz="94567" autoAdjust="0"/>
  </p:normalViewPr>
  <p:slideViewPr>
    <p:cSldViewPr snapToGrid="0">
      <p:cViewPr>
        <p:scale>
          <a:sx n="100" d="100"/>
          <a:sy n="100" d="100"/>
        </p:scale>
        <p:origin x="-114" y="-168"/>
      </p:cViewPr>
      <p:guideLst>
        <p:guide orient="horz" pos="2160"/>
        <p:guide pos="227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8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32.xml"/><Relationship Id="rId51" Type="http://schemas.openxmlformats.org/officeDocument/2006/relationships/slide" Target="slides/slide33.xml"/><Relationship Id="rId52" Type="http://schemas.openxmlformats.org/officeDocument/2006/relationships/slide" Target="slides/slide34.xml"/><Relationship Id="rId53" Type="http://schemas.openxmlformats.org/officeDocument/2006/relationships/slide" Target="slides/slide35.xml"/><Relationship Id="rId54" Type="http://schemas.openxmlformats.org/officeDocument/2006/relationships/slide" Target="slides/slide36.xml"/><Relationship Id="rId55" Type="http://schemas.openxmlformats.org/officeDocument/2006/relationships/slide" Target="slides/slide37.xml"/><Relationship Id="rId56" Type="http://schemas.openxmlformats.org/officeDocument/2006/relationships/slide" Target="slides/slide38.xml"/><Relationship Id="rId57" Type="http://schemas.openxmlformats.org/officeDocument/2006/relationships/slide" Target="slides/slide39.xml"/><Relationship Id="rId58" Type="http://schemas.openxmlformats.org/officeDocument/2006/relationships/slide" Target="slides/slide40.xml"/><Relationship Id="rId59" Type="http://schemas.openxmlformats.org/officeDocument/2006/relationships/slide" Target="slides/slide41.xml"/><Relationship Id="rId40" Type="http://schemas.openxmlformats.org/officeDocument/2006/relationships/slide" Target="slides/slide22.xml"/><Relationship Id="rId41" Type="http://schemas.openxmlformats.org/officeDocument/2006/relationships/slide" Target="slides/slide23.xml"/><Relationship Id="rId42" Type="http://schemas.openxmlformats.org/officeDocument/2006/relationships/slide" Target="slides/slide24.xml"/><Relationship Id="rId43" Type="http://schemas.openxmlformats.org/officeDocument/2006/relationships/slide" Target="slides/slide25.xml"/><Relationship Id="rId44" Type="http://schemas.openxmlformats.org/officeDocument/2006/relationships/slide" Target="slides/slide26.xml"/><Relationship Id="rId45" Type="http://schemas.openxmlformats.org/officeDocument/2006/relationships/slide" Target="slides/slide27.xml"/><Relationship Id="rId46" Type="http://schemas.openxmlformats.org/officeDocument/2006/relationships/slide" Target="slides/slide28.xml"/><Relationship Id="rId47" Type="http://schemas.openxmlformats.org/officeDocument/2006/relationships/slide" Target="slides/slide29.xml"/><Relationship Id="rId48" Type="http://schemas.openxmlformats.org/officeDocument/2006/relationships/slide" Target="slides/slide30.xml"/><Relationship Id="rId49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37" Type="http://schemas.openxmlformats.org/officeDocument/2006/relationships/slide" Target="slides/slide19.xml"/><Relationship Id="rId38" Type="http://schemas.openxmlformats.org/officeDocument/2006/relationships/slide" Target="slides/slide20.xml"/><Relationship Id="rId39" Type="http://schemas.openxmlformats.org/officeDocument/2006/relationships/slide" Target="slides/slide21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60" Type="http://schemas.openxmlformats.org/officeDocument/2006/relationships/slide" Target="slides/slide42.xml"/><Relationship Id="rId61" Type="http://schemas.openxmlformats.org/officeDocument/2006/relationships/slide" Target="slides/slide43.xml"/><Relationship Id="rId62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e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w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wmf"/><Relationship Id="rId8" Type="http://schemas.openxmlformats.org/officeDocument/2006/relationships/image" Target="../media/image29.emf"/><Relationship Id="rId9" Type="http://schemas.openxmlformats.org/officeDocument/2006/relationships/image" Target="../media/image30.w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 b="0"/>
            </a:lvl1pPr>
          </a:lstStyle>
          <a:p>
            <a:endParaRPr lang="en-US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 b="0"/>
            </a:lvl1pPr>
          </a:lstStyle>
          <a:p>
            <a:endParaRPr lang="en-US"/>
          </a:p>
        </p:txBody>
      </p:sp>
      <p:sp>
        <p:nvSpPr>
          <p:cNvPr id="253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53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 b="0"/>
            </a:lvl1pPr>
          </a:lstStyle>
          <a:p>
            <a:endParaRPr lang="en-US"/>
          </a:p>
        </p:txBody>
      </p:sp>
      <p:sp>
        <p:nvSpPr>
          <p:cNvPr id="253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 b="0"/>
            </a:lvl1pPr>
          </a:lstStyle>
          <a:p>
            <a:fld id="{ABA1A37C-3BE1-460B-9748-74A78216206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7047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177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353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53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706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defTabSz="931863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defTabSz="931863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defTabSz="931863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defTabSz="931863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777C85-185E-4D62-93AC-DBD834B79898}" type="slidenum">
              <a:rPr lang="en-US" alt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6450" cy="3462338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6450" cy="346233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6450" cy="3462338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6450" cy="346233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0" y="8773318"/>
            <a:ext cx="3038161" cy="46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18" tIns="46409" rIns="92818" bIns="46409" anchor="b"/>
          <a:lstStyle>
            <a:lvl1pPr defTabSz="922338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defTabSz="922338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defTabSz="922338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defTabSz="922338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defTabSz="922338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defTabSz="92233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defTabSz="92233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defTabSz="92233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defTabSz="92233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rtl="1"/>
            <a:fld id="{8A4C938C-D264-4360-BD5F-47939AD7420F}" type="slidenum">
              <a:rPr lang="he-IL" sz="1200" b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rtl="1"/>
              <a:t>31</a:t>
            </a:fld>
            <a:endParaRPr lang="en-US" sz="1200" b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6450" cy="346233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6450" cy="3462338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defTabSz="931863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defTabSz="931863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defTabSz="931863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defTabSz="931863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82C35E-B327-484C-99C3-2500570A5671}" type="slidenum">
              <a:rPr lang="en-US" alt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1863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1863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1863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1863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defTabSz="931863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defTabSz="931863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defTabSz="931863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defTabSz="931863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96E65A0-11BF-4532-8D42-4C9DF10F341A}" type="slidenum">
              <a:rPr lang="en-US" alt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BD56B-E13E-4BBD-A1CA-A26F87DED9A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767"/>
            <a:ext cx="5607050" cy="4155919"/>
          </a:xfrm>
        </p:spPr>
        <p:txBody>
          <a:bodyPr/>
          <a:lstStyle/>
          <a:p>
            <a:r>
              <a:rPr lang="en-US" altLang="en-US"/>
              <a:t>Now we would like to show how an excitation can be formed in a FQH system, and find its charge. We will show that these excitations have a fractional charge, and try to relate them to the CFs we talked about earlier.</a:t>
            </a:r>
          </a:p>
          <a:p>
            <a:r>
              <a:rPr lang="en-US" altLang="en-US"/>
              <a:t>Let us assume that the 2d system is set in a FQH state of filling factor nu. The long and transverse cond. Are the following.</a:t>
            </a:r>
          </a:p>
          <a:p>
            <a:r>
              <a:rPr lang="en-US" altLang="en-US"/>
              <a:t>To demostrate the idea we will work in the polar model. Recall that the y is r and x is theta.</a:t>
            </a:r>
          </a:p>
          <a:p>
            <a:r>
              <a:rPr lang="en-US" altLang="en-US"/>
              <a:t>As before, a magnetic flux is applied to the system in addition to the uniform B, through a hole in the middle of the sample. The flux is varied adiabatically from 0 to phi_0.</a:t>
            </a:r>
          </a:p>
          <a:p>
            <a:r>
              <a:rPr lang="en-US" altLang="en-US"/>
              <a:t>This flux change in time generates electric field in the azimuthal direction according to dphi/dt=Edl</a:t>
            </a:r>
          </a:p>
          <a:p>
            <a:r>
              <a:rPr lang="en-US" altLang="en-US"/>
              <a:t>The resulting current is in the perp direction, since sigma-xx=0, and equals Jr=…</a:t>
            </a:r>
          </a:p>
          <a:p>
            <a:r>
              <a:rPr lang="en-US" altLang="en-US"/>
              <a:t>i.e as long as the flux continues to change, there’s current in r direction, and as it stops, a charge polarization is retained, since this hall voltage created can only generate theta-current, which will not change this charge deplition.</a:t>
            </a:r>
          </a:p>
          <a:p>
            <a:r>
              <a:rPr lang="en-US" altLang="en-US"/>
              <a:t>Lets compute this charge access. </a:t>
            </a:r>
          </a:p>
          <a:p>
            <a:r>
              <a:rPr lang="en-US" altLang="en-US"/>
              <a:t>Integrate over time the current, which is current density multiplied by the circumference.this is a simple integral which equals the integral of phi_dot over time, I.e, the total flux, phi_0. All together, it turns out that the charge is a fraction of the eletron charge. </a:t>
            </a:r>
          </a:p>
          <a:p>
            <a:r>
              <a:rPr lang="en-US" altLang="en-US"/>
              <a:t>By varying the flux adiabatically we assured that the system remains in an eigenstate (adiabatic theorem), and since we varied the flu by 1 flux quanta, the spectrum is the same as it was for zero flux.</a:t>
            </a:r>
          </a:p>
          <a:p>
            <a:r>
              <a:rPr lang="en-US" altLang="en-US"/>
              <a:t>These two facts combined lead to the coclusion that by the above procedure one creates an excitation (eigenstate different from the groundstate), with a finite life time due to zero conductivity. Such an excitation is usually called a quasiparticle, or can also be a few qp’s.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Note that since sigma-xx =sigma yy=0, the voltage created in the r-direction due to the deplition, remains even when the flux stops changing. This y-voltage cannot lead to any y-current, or at least only to an exponentially small one </a:t>
            </a:r>
            <a:r>
              <a:rPr lang="en-US" altLang="en-US">
                <a:sym typeface="Wingdings" pitchFamily="2" charset="2"/>
              </a:rPr>
              <a:t> long living excitation=a quasiparticle, of charge Q. (may also be a bunch of qp’s.)</a:t>
            </a: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16450" cy="3462338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587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69757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139700"/>
            <a:ext cx="8077200" cy="595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496755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9700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2867888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457950" y="6275557"/>
            <a:ext cx="2057400" cy="52512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‹Nr.›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1195577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6457950" y="6275557"/>
            <a:ext cx="2057400" cy="52512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‹Nr.›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43000" y="10"/>
            <a:ext cx="6858000" cy="3509963"/>
          </a:xfrm>
          <a:prstGeom prst="rect">
            <a:avLst/>
          </a:prstGeom>
        </p:spPr>
        <p:txBody>
          <a:bodyPr lIns="45711" tIns="45711" rIns="45711" bIns="45711" anchor="b"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143000" y="3602103"/>
            <a:ext cx="6858000" cy="3255963"/>
          </a:xfrm>
          <a:prstGeom prst="rect">
            <a:avLst/>
          </a:prstGeom>
        </p:spPr>
        <p:txBody>
          <a:bodyPr lIns="45711" tIns="45711" rIns="45711" bIns="45711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2428405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8"/>
            <a:ext cx="7772400" cy="1470025"/>
          </a:xfrm>
          <a:prstGeom prst="rect">
            <a:avLst/>
          </a:prstGeom>
        </p:spPr>
        <p:txBody>
          <a:bodyPr lIns="91425" tIns="45713" rIns="91425" bIns="4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5" tIns="45713" rIns="91425" bIns="45713"/>
          <a:lstStyle>
            <a:lvl1pPr marL="0" indent="0" algn="ctr">
              <a:buNone/>
              <a:defRPr/>
            </a:lvl1pPr>
            <a:lvl2pPr marL="457130" indent="0" algn="ctr">
              <a:buNone/>
              <a:defRPr/>
            </a:lvl2pPr>
            <a:lvl3pPr marL="914259" indent="0" algn="ctr">
              <a:buNone/>
              <a:defRPr/>
            </a:lvl3pPr>
            <a:lvl4pPr marL="1371390" indent="0" algn="ctr">
              <a:buNone/>
              <a:defRPr/>
            </a:lvl4pPr>
            <a:lvl5pPr marL="1828519" indent="0" algn="ctr">
              <a:buNone/>
              <a:defRPr/>
            </a:lvl5pPr>
            <a:lvl6pPr marL="2285649" indent="0" algn="ctr">
              <a:buNone/>
              <a:defRPr/>
            </a:lvl6pPr>
            <a:lvl7pPr marL="2742780" indent="0" algn="ctr">
              <a:buNone/>
              <a:defRPr/>
            </a:lvl7pPr>
            <a:lvl8pPr marL="3199908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69578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5" tIns="45713" rIns="91425" bIns="4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lIns="91425" tIns="45713" rIns="91425" bIns="457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16377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5"/>
            <a:ext cx="7772400" cy="1362075"/>
          </a:xfrm>
          <a:prstGeom prst="rect">
            <a:avLst/>
          </a:prstGeom>
        </p:spPr>
        <p:txBody>
          <a:bodyPr lIns="91425" tIns="45713" rIns="91425" bIns="45713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lIns="91425" tIns="45713" rIns="91425" bIns="45713" anchor="b"/>
          <a:lstStyle>
            <a:lvl1pPr marL="0" indent="0">
              <a:buNone/>
              <a:defRPr sz="2000"/>
            </a:lvl1pPr>
            <a:lvl2pPr marL="457130" indent="0">
              <a:buNone/>
              <a:defRPr sz="1800"/>
            </a:lvl2pPr>
            <a:lvl3pPr marL="914259" indent="0">
              <a:buNone/>
              <a:defRPr sz="1600"/>
            </a:lvl3pPr>
            <a:lvl4pPr marL="1371390" indent="0">
              <a:buNone/>
              <a:defRPr sz="1400"/>
            </a:lvl4pPr>
            <a:lvl5pPr marL="1828519" indent="0">
              <a:buNone/>
              <a:defRPr sz="1400"/>
            </a:lvl5pPr>
            <a:lvl6pPr marL="2285649" indent="0">
              <a:buNone/>
              <a:defRPr sz="1400"/>
            </a:lvl6pPr>
            <a:lvl7pPr marL="2742780" indent="0">
              <a:buNone/>
              <a:defRPr sz="1400"/>
            </a:lvl7pPr>
            <a:lvl8pPr marL="3199908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57728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5" tIns="45713" rIns="91425" bIns="4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60417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25" tIns="45713" rIns="91425" bIns="45713"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7" y="1535113"/>
            <a:ext cx="4041775" cy="639762"/>
          </a:xfrm>
          <a:prstGeom prst="rect">
            <a:avLst/>
          </a:prstGeom>
        </p:spPr>
        <p:txBody>
          <a:bodyPr lIns="91425" tIns="45713" rIns="91425" bIns="45713"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52802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5" tIns="45713" rIns="91425" bIns="4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129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63106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58165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25" tIns="45713" rIns="91425" bIns="45713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5"/>
            <a:ext cx="5111750" cy="58531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lIns="91425" tIns="45713" rIns="91425" bIns="45713"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51526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5" tIns="45713" rIns="91425" bIns="45713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5" tIns="45713" rIns="91425" bIns="45713"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25" tIns="45713" rIns="91425" bIns="45713"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49594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5" tIns="45713" rIns="91425" bIns="4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eaVert" lIns="91425" tIns="45713" rIns="91425" bIns="457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63623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  <a:prstGeom prst="rect">
            <a:avLst/>
          </a:prstGeom>
        </p:spPr>
        <p:txBody>
          <a:bodyPr vert="eaVert" lIns="91425" tIns="45713" rIns="91425" bIns="4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3"/>
            <a:ext cx="6019800" cy="5851525"/>
          </a:xfrm>
          <a:prstGeom prst="rect">
            <a:avLst/>
          </a:prstGeom>
        </p:spPr>
        <p:txBody>
          <a:bodyPr vert="eaVert" lIns="91425" tIns="45713" rIns="91425" bIns="457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3200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5" tIns="45713" rIns="91425" bIns="4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17"/>
            <a:ext cx="4038600" cy="4525963"/>
          </a:xfrm>
          <a:prstGeom prst="rect">
            <a:avLst/>
          </a:prstGeom>
        </p:spPr>
        <p:txBody>
          <a:bodyPr lIns="91425" tIns="45713" rIns="91425" bIns="457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  <a:prstGeom prst="rect">
            <a:avLst/>
          </a:prstGeom>
        </p:spPr>
        <p:txBody>
          <a:bodyPr lIns="91425" tIns="45713" rIns="91425" bIns="457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59702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457950" y="6353456"/>
            <a:ext cx="2057400" cy="369328"/>
          </a:xfrm>
          <a:prstGeom prst="rect">
            <a:avLst/>
          </a:prstGeom>
        </p:spPr>
        <p:txBody>
          <a:bodyPr lIns="91425" tIns="45713" rIns="91425" bIns="45713"/>
          <a:lstStyle/>
          <a:p>
            <a:pPr rtl="1" eaLnBrk="0" hangingPunct="0"/>
            <a:fld id="{86CB4B4D-7CA3-9044-876B-883B54F8677D}" type="slidenum">
              <a:rPr sz="1800" b="0">
                <a:solidFill>
                  <a:srgbClr val="FFFFFF"/>
                </a:solidFill>
                <a:ea typeface="ＭＳ Ｐゴシック" pitchFamily="34" charset="-128"/>
              </a:rPr>
              <a:pPr rtl="1" eaLnBrk="0" hangingPunct="0"/>
              <a:t>‹Nr.›</a:t>
            </a:fld>
            <a:endParaRPr sz="1800" b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4"/>
          </a:xfrm>
          <a:prstGeom prst="rect">
            <a:avLst/>
          </a:prstGeom>
        </p:spPr>
        <p:txBody>
          <a:bodyPr lIns="91425" tIns="45713" rIns="91425" bIns="45713"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91425" tIns="45713" rIns="91425" bIns="45713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0806806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88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0" indent="0" algn="ctr">
              <a:buNone/>
              <a:defRPr/>
            </a:lvl2pPr>
            <a:lvl3pPr marL="914259" indent="0" algn="ctr">
              <a:buNone/>
              <a:defRPr/>
            </a:lvl3pPr>
            <a:lvl4pPr marL="1371390" indent="0" algn="ctr">
              <a:buNone/>
              <a:defRPr/>
            </a:lvl4pPr>
            <a:lvl5pPr marL="1828519" indent="0" algn="ctr">
              <a:buNone/>
              <a:defRPr/>
            </a:lvl5pPr>
            <a:lvl6pPr marL="2285649" indent="0" algn="ctr">
              <a:buNone/>
              <a:defRPr/>
            </a:lvl6pPr>
            <a:lvl7pPr marL="2742780" indent="0" algn="ctr">
              <a:buNone/>
              <a:defRPr/>
            </a:lvl7pPr>
            <a:lvl8pPr marL="3199908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7678299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5862915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37422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4640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1266830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4960989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3472061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457950" y="6359115"/>
            <a:ext cx="2057400" cy="358139"/>
          </a:xfrm>
          <a:prstGeom prst="rect">
            <a:avLst/>
          </a:prstGeom>
        </p:spPr>
        <p:txBody>
          <a:bodyPr lIns="91425" tIns="45713" rIns="91425" bIns="45713"/>
          <a:lstStyle/>
          <a:p>
            <a:pPr rtl="1" eaLnBrk="0" hangingPunct="0"/>
            <a:fld id="{86CB4B4D-7CA3-9044-876B-883B54F8677D}" type="slidenum">
              <a:rPr sz="1800" b="0">
                <a:solidFill>
                  <a:srgbClr val="FFFFFF"/>
                </a:solidFill>
                <a:ea typeface="ＭＳ Ｐゴシック" pitchFamily="34" charset="-128"/>
              </a:rPr>
              <a:pPr rtl="1" eaLnBrk="0" hangingPunct="0"/>
              <a:t>‹Nr.›</a:t>
            </a:fld>
            <a:endParaRPr sz="1800" b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6116005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70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70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1" algn="ctr">
              <a:spcBef>
                <a:spcPts val="0"/>
              </a:spcBef>
              <a:buSzTx/>
              <a:buNone/>
              <a:defRPr sz="2200"/>
            </a:lvl2pPr>
            <a:lvl3pPr marL="0" indent="321440" algn="ctr">
              <a:spcBef>
                <a:spcPts val="0"/>
              </a:spcBef>
              <a:buSzTx/>
              <a:buNone/>
              <a:defRPr sz="2200"/>
            </a:lvl3pPr>
            <a:lvl4pPr marL="0" indent="482161" algn="ctr">
              <a:spcBef>
                <a:spcPts val="0"/>
              </a:spcBef>
              <a:buSzTx/>
              <a:buNone/>
              <a:defRPr sz="2200"/>
            </a:lvl4pPr>
            <a:lvl5pPr marL="0" indent="642882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4402119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92970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892970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1" algn="ctr">
              <a:spcBef>
                <a:spcPts val="0"/>
              </a:spcBef>
              <a:buSzTx/>
              <a:buNone/>
              <a:defRPr sz="2200"/>
            </a:lvl2pPr>
            <a:lvl3pPr marL="0" indent="321440" algn="ctr">
              <a:spcBef>
                <a:spcPts val="0"/>
              </a:spcBef>
              <a:buSzTx/>
              <a:buNone/>
              <a:defRPr sz="2200"/>
            </a:lvl3pPr>
            <a:lvl4pPr marL="0" indent="482161" algn="ctr">
              <a:spcBef>
                <a:spcPts val="0"/>
              </a:spcBef>
              <a:buSzTx/>
              <a:buNone/>
              <a:defRPr sz="2200"/>
            </a:lvl4pPr>
            <a:lvl5pPr marL="0" indent="642882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1796900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70" y="2268141"/>
            <a:ext cx="7358063" cy="23217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8696872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69726" y="3348634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1" algn="ctr">
              <a:spcBef>
                <a:spcPts val="0"/>
              </a:spcBef>
              <a:buSzTx/>
              <a:buNone/>
              <a:defRPr sz="2200"/>
            </a:lvl2pPr>
            <a:lvl3pPr marL="0" indent="321440" algn="ctr">
              <a:spcBef>
                <a:spcPts val="0"/>
              </a:spcBef>
              <a:buSzTx/>
              <a:buNone/>
              <a:defRPr sz="2200"/>
            </a:lvl3pPr>
            <a:lvl4pPr marL="0" indent="482161" algn="ctr">
              <a:spcBef>
                <a:spcPts val="0"/>
              </a:spcBef>
              <a:buSzTx/>
              <a:buNone/>
              <a:defRPr sz="2200"/>
            </a:lvl4pPr>
            <a:lvl5pPr marL="0" indent="642882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6206649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7670651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151083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74295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669726" y="1830587"/>
            <a:ext cx="3750469" cy="4420195"/>
          </a:xfrm>
          <a:prstGeom prst="rect">
            <a:avLst/>
          </a:prstGeom>
        </p:spPr>
        <p:txBody>
          <a:bodyPr/>
          <a:lstStyle>
            <a:lvl1pPr marL="241080" indent="-241080">
              <a:spcBef>
                <a:spcPts val="2250"/>
              </a:spcBef>
              <a:defRPr sz="2000"/>
            </a:lvl1pPr>
            <a:lvl2pPr marL="482161" indent="-241080">
              <a:spcBef>
                <a:spcPts val="2250"/>
              </a:spcBef>
              <a:defRPr sz="2000"/>
            </a:lvl2pPr>
            <a:lvl3pPr marL="723242" indent="-241080">
              <a:spcBef>
                <a:spcPts val="2250"/>
              </a:spcBef>
              <a:defRPr sz="2000"/>
            </a:lvl3pPr>
            <a:lvl4pPr marL="964323" indent="-241080">
              <a:spcBef>
                <a:spcPts val="2250"/>
              </a:spcBef>
              <a:defRPr sz="2000"/>
            </a:lvl4pPr>
            <a:lvl5pPr marL="1205403" indent="-241080">
              <a:spcBef>
                <a:spcPts val="2250"/>
              </a:spcBef>
              <a:defRPr sz="2000"/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0546395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669727" y="892970"/>
            <a:ext cx="7804547" cy="50720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0681460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4331325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4676632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0091451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7715733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550E-D490-4D33-8FEB-524CC3D76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EE45-5640-41C5-B7B4-2B2114245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78434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550E-D490-4D33-8FEB-524CC3D76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EE45-5640-41C5-B7B4-2B2114245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48720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550E-D490-4D33-8FEB-524CC3D76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EE45-5640-41C5-B7B4-2B2114245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17033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550E-D490-4D33-8FEB-524CC3D76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EE45-5640-41C5-B7B4-2B2114245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735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  <a:prstGeom prst="rect">
            <a:avLst/>
          </a:prstGeom>
        </p:spPr>
        <p:txBody>
          <a:bodyPr lIns="91435" tIns="45718" rIns="91435" bIns="45718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12636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550E-D490-4D33-8FEB-524CC3D76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EE45-5640-41C5-B7B4-2B2114245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43190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550E-D490-4D33-8FEB-524CC3D76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EE45-5640-41C5-B7B4-2B2114245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35057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550E-D490-4D33-8FEB-524CC3D76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EE45-5640-41C5-B7B4-2B2114245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11190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550E-D490-4D33-8FEB-524CC3D76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EE45-5640-41C5-B7B4-2B2114245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39124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550E-D490-4D33-8FEB-524CC3D76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EE45-5640-41C5-B7B4-2B2114245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04668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550E-D490-4D33-8FEB-524CC3D76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EE45-5640-41C5-B7B4-2B2114245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33000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550E-D490-4D33-8FEB-524CC3D76D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EE45-5640-41C5-B7B4-2B21142459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68695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6921822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70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70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1" algn="ctr">
              <a:spcBef>
                <a:spcPts val="0"/>
              </a:spcBef>
              <a:buSzTx/>
              <a:buNone/>
              <a:defRPr sz="2200"/>
            </a:lvl2pPr>
            <a:lvl3pPr marL="0" indent="321440" algn="ctr">
              <a:spcBef>
                <a:spcPts val="0"/>
              </a:spcBef>
              <a:buSzTx/>
              <a:buNone/>
              <a:defRPr sz="2200"/>
            </a:lvl3pPr>
            <a:lvl4pPr marL="0" indent="482161" algn="ctr">
              <a:spcBef>
                <a:spcPts val="0"/>
              </a:spcBef>
              <a:buSzTx/>
              <a:buNone/>
              <a:defRPr sz="2200"/>
            </a:lvl4pPr>
            <a:lvl5pPr marL="0" indent="642882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986131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143000" y="10"/>
            <a:ext cx="6858000" cy="3509963"/>
          </a:xfrm>
          <a:prstGeom prst="rect">
            <a:avLst/>
          </a:prstGeom>
        </p:spPr>
        <p:txBody>
          <a:bodyPr lIns="45713" tIns="45713" rIns="45713" bIns="45713" anchor="b">
            <a:normAutofit/>
          </a:bodyPr>
          <a:lstStyle>
            <a:lvl1pPr algn="ctr" defTabSz="914259">
              <a:lnSpc>
                <a:spcPct val="90000"/>
              </a:lnSpc>
              <a:defRPr sz="6000">
                <a:uFill>
                  <a:solidFill/>
                </a:uFill>
                <a:latin typeface="+mn-lt"/>
                <a:ea typeface="+mn-ea"/>
                <a:cs typeface="+mn-cs"/>
                <a:sym typeface="Calibri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6000">
                <a:uFill>
                  <a:solidFill/>
                </a:u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143000" y="3602091"/>
            <a:ext cx="6858000" cy="3255963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algn="ctr" defTabSz="914259">
              <a:lnSpc>
                <a:spcPct val="90000"/>
              </a:lnSpc>
              <a:spcBef>
                <a:spcPts val="1000"/>
              </a:spcBef>
              <a:defRPr sz="2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indent="457130" algn="ctr" defTabSz="914259">
              <a:lnSpc>
                <a:spcPct val="90000"/>
              </a:lnSpc>
              <a:spcBef>
                <a:spcPts val="1000"/>
              </a:spcBef>
              <a:defRPr sz="2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indent="914259" algn="ctr" defTabSz="914259">
              <a:lnSpc>
                <a:spcPct val="90000"/>
              </a:lnSpc>
              <a:spcBef>
                <a:spcPts val="1000"/>
              </a:spcBef>
              <a:defRPr sz="2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indent="1371390" algn="ctr" defTabSz="914259">
              <a:lnSpc>
                <a:spcPct val="90000"/>
              </a:lnSpc>
              <a:spcBef>
                <a:spcPts val="1000"/>
              </a:spcBef>
              <a:defRPr sz="2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indent="1828519" algn="ctr" defTabSz="914259">
              <a:lnSpc>
                <a:spcPct val="90000"/>
              </a:lnSpc>
              <a:spcBef>
                <a:spcPts val="1000"/>
              </a:spcBef>
              <a:defRPr sz="24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6457950" y="6400468"/>
            <a:ext cx="2057400" cy="276997"/>
          </a:xfrm>
          <a:prstGeom prst="rect">
            <a:avLst/>
          </a:prstGeom>
        </p:spPr>
        <p:txBody>
          <a:bodyPr lIns="45713" tIns="45713" rIns="45713" bIns="45713"/>
          <a:lstStyle>
            <a:lvl1pPr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065736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511180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628650" y="230197"/>
            <a:ext cx="7886700" cy="1595439"/>
          </a:xfrm>
          <a:prstGeom prst="rect">
            <a:avLst/>
          </a:prstGeom>
        </p:spPr>
        <p:txBody>
          <a:bodyPr lIns="45713" tIns="45713" rIns="45713" bIns="45713" anchor="ctr">
            <a:normAutofit/>
          </a:bodyPr>
          <a:lstStyle>
            <a:lvl1pPr defTabSz="914259">
              <a:lnSpc>
                <a:spcPct val="90000"/>
              </a:lnSpc>
              <a:defRPr sz="4400">
                <a:uFill>
                  <a:solidFill/>
                </a:uFill>
                <a:latin typeface="+mn-lt"/>
                <a:ea typeface="+mn-ea"/>
                <a:cs typeface="+mn-cs"/>
                <a:sym typeface="Calibri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628650" y="1825676"/>
            <a:ext cx="7886700" cy="5032375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marL="228564" indent="-228564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23789" indent="-266659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234250" indent="-319989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726936" indent="-355546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184064" indent="-355546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457950" y="6400468"/>
            <a:ext cx="2057400" cy="276997"/>
          </a:xfrm>
          <a:prstGeom prst="rect">
            <a:avLst/>
          </a:prstGeom>
        </p:spPr>
        <p:txBody>
          <a:bodyPr lIns="45713" tIns="45713" rIns="45713" bIns="45713"/>
          <a:lstStyle>
            <a:lvl1pPr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904017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23888" y="54"/>
            <a:ext cx="7886700" cy="4562475"/>
          </a:xfrm>
          <a:prstGeom prst="rect">
            <a:avLst/>
          </a:prstGeom>
        </p:spPr>
        <p:txBody>
          <a:bodyPr lIns="45713" tIns="45713" rIns="45713" bIns="45713" anchor="b">
            <a:normAutofit/>
          </a:bodyPr>
          <a:lstStyle>
            <a:lvl1pPr defTabSz="914259">
              <a:lnSpc>
                <a:spcPct val="90000"/>
              </a:lnSpc>
              <a:defRPr sz="6000">
                <a:uFill>
                  <a:solidFill/>
                </a:uFill>
                <a:latin typeface="+mn-lt"/>
                <a:ea typeface="+mn-ea"/>
                <a:cs typeface="+mn-cs"/>
                <a:sym typeface="Calibri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6000">
                <a:uFill>
                  <a:solidFill/>
                </a:u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623888" y="4589462"/>
            <a:ext cx="7886700" cy="2268538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defTabSz="914259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indent="457130" defTabSz="914259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indent="914259" defTabSz="914259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indent="1371390" defTabSz="914259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indent="1828519" defTabSz="914259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6457950" y="6400468"/>
            <a:ext cx="2057400" cy="276997"/>
          </a:xfrm>
          <a:prstGeom prst="rect">
            <a:avLst/>
          </a:prstGeom>
        </p:spPr>
        <p:txBody>
          <a:bodyPr lIns="45713" tIns="45713" rIns="45713" bIns="45713"/>
          <a:lstStyle>
            <a:lvl1pPr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4223711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28650" y="230197"/>
            <a:ext cx="7886700" cy="1595439"/>
          </a:xfrm>
          <a:prstGeom prst="rect">
            <a:avLst/>
          </a:prstGeom>
        </p:spPr>
        <p:txBody>
          <a:bodyPr lIns="45713" tIns="45713" rIns="45713" bIns="45713" anchor="ctr">
            <a:normAutofit/>
          </a:bodyPr>
          <a:lstStyle>
            <a:lvl1pPr defTabSz="914259">
              <a:lnSpc>
                <a:spcPct val="90000"/>
              </a:lnSpc>
              <a:defRPr sz="4400">
                <a:uFill>
                  <a:solidFill/>
                </a:uFill>
                <a:latin typeface="+mn-lt"/>
                <a:ea typeface="+mn-ea"/>
                <a:cs typeface="+mn-cs"/>
                <a:sym typeface="Calibri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28650" y="1825676"/>
            <a:ext cx="3886200" cy="5032375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marL="228564" indent="-228564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23789" indent="-266659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234250" indent="-319989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726936" indent="-355546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184064" indent="-355546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457950" y="6400468"/>
            <a:ext cx="2057400" cy="276997"/>
          </a:xfrm>
          <a:prstGeom prst="rect">
            <a:avLst/>
          </a:prstGeom>
        </p:spPr>
        <p:txBody>
          <a:bodyPr lIns="45713" tIns="45713" rIns="45713" bIns="45713"/>
          <a:lstStyle>
            <a:lvl1pPr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0658097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629858" y="365135"/>
            <a:ext cx="7886701" cy="1325563"/>
          </a:xfrm>
          <a:prstGeom prst="rect">
            <a:avLst/>
          </a:prstGeom>
        </p:spPr>
        <p:txBody>
          <a:bodyPr lIns="45713" tIns="45713" rIns="45713" bIns="45713" anchor="ctr">
            <a:normAutofit/>
          </a:bodyPr>
          <a:lstStyle>
            <a:lvl1pPr defTabSz="914259">
              <a:lnSpc>
                <a:spcPct val="90000"/>
              </a:lnSpc>
              <a:defRPr sz="4400">
                <a:uFill>
                  <a:solidFill/>
                </a:uFill>
                <a:latin typeface="+mn-lt"/>
                <a:ea typeface="+mn-ea"/>
                <a:cs typeface="+mn-cs"/>
                <a:sym typeface="Calibri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29841" y="1681172"/>
            <a:ext cx="3868342" cy="823913"/>
          </a:xfrm>
          <a:prstGeom prst="rect">
            <a:avLst/>
          </a:prstGeom>
        </p:spPr>
        <p:txBody>
          <a:bodyPr lIns="45713" tIns="45713" rIns="45713" bIns="45713" anchor="b">
            <a:normAutofit/>
          </a:bodyPr>
          <a:lstStyle>
            <a:lvl1pPr defTabSz="914259">
              <a:lnSpc>
                <a:spcPct val="90000"/>
              </a:lnSpc>
              <a:spcBef>
                <a:spcPts val="1000"/>
              </a:spcBef>
              <a:defRPr sz="2400" b="1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indent="457130" defTabSz="914259">
              <a:lnSpc>
                <a:spcPct val="90000"/>
              </a:lnSpc>
              <a:spcBef>
                <a:spcPts val="1000"/>
              </a:spcBef>
              <a:defRPr sz="2400" b="1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indent="914259" defTabSz="914259">
              <a:lnSpc>
                <a:spcPct val="90000"/>
              </a:lnSpc>
              <a:spcBef>
                <a:spcPts val="1000"/>
              </a:spcBef>
              <a:defRPr sz="2400" b="1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indent="1371390" defTabSz="914259">
              <a:lnSpc>
                <a:spcPct val="90000"/>
              </a:lnSpc>
              <a:spcBef>
                <a:spcPts val="1000"/>
              </a:spcBef>
              <a:defRPr sz="2400" b="1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indent="1828519" defTabSz="914259">
              <a:lnSpc>
                <a:spcPct val="90000"/>
              </a:lnSpc>
              <a:spcBef>
                <a:spcPts val="1000"/>
              </a:spcBef>
              <a:defRPr sz="2400" b="1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Body Level One</a:t>
            </a:r>
          </a:p>
          <a:p>
            <a:pPr lvl="1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Body Level Two</a:t>
            </a:r>
          </a:p>
          <a:p>
            <a:pPr lvl="2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Body Level Three</a:t>
            </a:r>
          </a:p>
          <a:p>
            <a:pPr lvl="3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Body Level Four</a:t>
            </a:r>
          </a:p>
          <a:p>
            <a:pPr lvl="4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457950" y="6400468"/>
            <a:ext cx="2057400" cy="276997"/>
          </a:xfrm>
          <a:prstGeom prst="rect">
            <a:avLst/>
          </a:prstGeom>
        </p:spPr>
        <p:txBody>
          <a:bodyPr lIns="45713" tIns="45713" rIns="45713" bIns="45713"/>
          <a:lstStyle>
            <a:lvl1pPr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4115678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28650" y="365135"/>
            <a:ext cx="7886700" cy="1325563"/>
          </a:xfrm>
          <a:prstGeom prst="rect">
            <a:avLst/>
          </a:prstGeom>
        </p:spPr>
        <p:txBody>
          <a:bodyPr lIns="45713" tIns="45713" rIns="45713" bIns="45713" anchor="ctr">
            <a:normAutofit/>
          </a:bodyPr>
          <a:lstStyle>
            <a:lvl1pPr defTabSz="914259">
              <a:lnSpc>
                <a:spcPct val="90000"/>
              </a:lnSpc>
              <a:defRPr sz="4400">
                <a:uFill>
                  <a:solidFill/>
                </a:uFill>
                <a:latin typeface="+mn-lt"/>
                <a:ea typeface="+mn-ea"/>
                <a:cs typeface="+mn-cs"/>
                <a:sym typeface="Calibri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6457950" y="6400468"/>
            <a:ext cx="2057400" cy="276997"/>
          </a:xfrm>
          <a:prstGeom prst="rect">
            <a:avLst/>
          </a:prstGeom>
        </p:spPr>
        <p:txBody>
          <a:bodyPr lIns="45713" tIns="45713" rIns="45713" bIns="45713"/>
          <a:lstStyle>
            <a:lvl1pPr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8240416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6457950" y="6400468"/>
            <a:ext cx="2057400" cy="276997"/>
          </a:xfrm>
          <a:prstGeom prst="rect">
            <a:avLst/>
          </a:prstGeom>
        </p:spPr>
        <p:txBody>
          <a:bodyPr lIns="45713" tIns="45713" rIns="45713" bIns="45713"/>
          <a:lstStyle>
            <a:lvl1pPr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4921679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629869" y="0"/>
            <a:ext cx="2949179" cy="2057400"/>
          </a:xfrm>
          <a:prstGeom prst="rect">
            <a:avLst/>
          </a:prstGeom>
        </p:spPr>
        <p:txBody>
          <a:bodyPr lIns="45713" tIns="45713" rIns="45713" bIns="45713" anchor="b">
            <a:normAutofit/>
          </a:bodyPr>
          <a:lstStyle>
            <a:lvl1pPr defTabSz="914259">
              <a:lnSpc>
                <a:spcPct val="90000"/>
              </a:lnSpc>
              <a:defRPr sz="3200">
                <a:uFill>
                  <a:solidFill/>
                </a:uFill>
                <a:latin typeface="+mn-lt"/>
                <a:ea typeface="+mn-ea"/>
                <a:cs typeface="+mn-cs"/>
                <a:sym typeface="Calibri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887399" y="987429"/>
            <a:ext cx="4629151" cy="5870575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marL="228564" indent="-228564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18347" indent="-261216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219012" indent="-304753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737093" indent="-365703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194224" indent="-365703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6457950" y="6400468"/>
            <a:ext cx="2057400" cy="276997"/>
          </a:xfrm>
          <a:prstGeom prst="rect">
            <a:avLst/>
          </a:prstGeom>
        </p:spPr>
        <p:txBody>
          <a:bodyPr lIns="45713" tIns="45713" rIns="45713" bIns="45713"/>
          <a:lstStyle>
            <a:lvl1pPr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5573627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29869" y="0"/>
            <a:ext cx="2949179" cy="2057400"/>
          </a:xfrm>
          <a:prstGeom prst="rect">
            <a:avLst/>
          </a:prstGeom>
        </p:spPr>
        <p:txBody>
          <a:bodyPr lIns="45713" tIns="45713" rIns="45713" bIns="45713" anchor="b">
            <a:normAutofit/>
          </a:bodyPr>
          <a:lstStyle>
            <a:lvl1pPr defTabSz="914259">
              <a:lnSpc>
                <a:spcPct val="90000"/>
              </a:lnSpc>
              <a:defRPr sz="3200">
                <a:uFill>
                  <a:solidFill/>
                </a:uFill>
                <a:latin typeface="+mn-lt"/>
                <a:ea typeface="+mn-ea"/>
                <a:cs typeface="+mn-cs"/>
                <a:sym typeface="Calibri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629869" y="2057400"/>
            <a:ext cx="2949179" cy="4800600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defTabSz="914259">
              <a:lnSpc>
                <a:spcPct val="90000"/>
              </a:lnSpc>
              <a:spcBef>
                <a:spcPts val="1000"/>
              </a:spcBef>
              <a:defRPr sz="1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indent="457130" defTabSz="914259">
              <a:lnSpc>
                <a:spcPct val="90000"/>
              </a:lnSpc>
              <a:spcBef>
                <a:spcPts val="1000"/>
              </a:spcBef>
              <a:defRPr sz="1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indent="914259" defTabSz="914259">
              <a:lnSpc>
                <a:spcPct val="90000"/>
              </a:lnSpc>
              <a:spcBef>
                <a:spcPts val="1000"/>
              </a:spcBef>
              <a:defRPr sz="1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indent="1371390" defTabSz="914259">
              <a:lnSpc>
                <a:spcPct val="90000"/>
              </a:lnSpc>
              <a:spcBef>
                <a:spcPts val="1000"/>
              </a:spcBef>
              <a:defRPr sz="1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indent="1828519" defTabSz="914259">
              <a:lnSpc>
                <a:spcPct val="90000"/>
              </a:lnSpc>
              <a:spcBef>
                <a:spcPts val="1000"/>
              </a:spcBef>
              <a:defRPr sz="16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6457950" y="6400468"/>
            <a:ext cx="2057400" cy="276997"/>
          </a:xfrm>
          <a:prstGeom prst="rect">
            <a:avLst/>
          </a:prstGeom>
        </p:spPr>
        <p:txBody>
          <a:bodyPr lIns="45713" tIns="45713" rIns="45713" bIns="45713"/>
          <a:lstStyle>
            <a:lvl1pPr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447278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28650" y="230197"/>
            <a:ext cx="7886700" cy="1595439"/>
          </a:xfrm>
          <a:prstGeom prst="rect">
            <a:avLst/>
          </a:prstGeom>
        </p:spPr>
        <p:txBody>
          <a:bodyPr lIns="45713" tIns="45713" rIns="45713" bIns="45713" anchor="ctr">
            <a:normAutofit/>
          </a:bodyPr>
          <a:lstStyle>
            <a:lvl1pPr defTabSz="914259">
              <a:lnSpc>
                <a:spcPct val="90000"/>
              </a:lnSpc>
              <a:defRPr sz="4400">
                <a:uFill>
                  <a:solidFill/>
                </a:uFill>
                <a:latin typeface="+mn-lt"/>
                <a:ea typeface="+mn-ea"/>
                <a:cs typeface="+mn-cs"/>
                <a:sym typeface="Calibri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628650" y="1825676"/>
            <a:ext cx="7886700" cy="5032375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marL="228564" indent="-228564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23789" indent="-266659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234250" indent="-319989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726936" indent="-355546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184064" indent="-355546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457950" y="6400468"/>
            <a:ext cx="2057400" cy="276997"/>
          </a:xfrm>
          <a:prstGeom prst="rect">
            <a:avLst/>
          </a:prstGeom>
        </p:spPr>
        <p:txBody>
          <a:bodyPr lIns="45713" tIns="45713" rIns="45713" bIns="45713"/>
          <a:lstStyle>
            <a:lvl1pPr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0112729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543676" y="0"/>
            <a:ext cx="1971675" cy="6542088"/>
          </a:xfrm>
          <a:prstGeom prst="rect">
            <a:avLst/>
          </a:prstGeom>
        </p:spPr>
        <p:txBody>
          <a:bodyPr lIns="45713" tIns="45713" rIns="45713" bIns="45713" anchor="ctr">
            <a:normAutofit/>
          </a:bodyPr>
          <a:lstStyle>
            <a:lvl1pPr defTabSz="914259">
              <a:lnSpc>
                <a:spcPct val="90000"/>
              </a:lnSpc>
              <a:defRPr sz="4400">
                <a:uFill>
                  <a:solidFill/>
                </a:uFill>
                <a:latin typeface="+mn-lt"/>
                <a:ea typeface="+mn-ea"/>
                <a:cs typeface="+mn-cs"/>
                <a:sym typeface="Calibri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628656" y="365127"/>
            <a:ext cx="5800725" cy="6492875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marL="228564" indent="-228564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23789" indent="-266659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234250" indent="-319989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726936" indent="-355546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184064" indent="-355546" defTabSz="91425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6457950" y="6400468"/>
            <a:ext cx="2057400" cy="276997"/>
          </a:xfrm>
          <a:prstGeom prst="rect">
            <a:avLst/>
          </a:prstGeom>
        </p:spPr>
        <p:txBody>
          <a:bodyPr lIns="45713" tIns="45713" rIns="45713" bIns="45713"/>
          <a:lstStyle>
            <a:lvl1pPr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799334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90324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6457950" y="6321766"/>
            <a:ext cx="2057400" cy="4328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‹Nr.›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143000" y="10"/>
            <a:ext cx="6858000" cy="3509963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143000" y="3602091"/>
            <a:ext cx="6858000" cy="325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5504831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6457950" y="6321766"/>
            <a:ext cx="2057400" cy="4328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‹Nr.›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6711658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6457950" y="6321766"/>
            <a:ext cx="2057400" cy="4328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‹Nr.›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6410799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6457950" y="6321766"/>
            <a:ext cx="2057400" cy="43281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‹Nr.›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2998208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972779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3275603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6725080"/>
      </p:ext>
    </p:extLst>
  </p:cSld>
  <p:clrMapOvr>
    <a:masterClrMapping/>
  </p:clrMapOvr>
  <p:transition spd="slow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9766759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5712939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713696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780064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550344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73592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524047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19229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294773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75724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13415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648459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786738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847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706830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8606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5"/>
            <a:ext cx="5111750" cy="585311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014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5918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0183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61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3250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7688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5456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5101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7897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2615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169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033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7685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5457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380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562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9172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6226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5025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  <a:prstGeom prst="rect">
            <a:avLst/>
          </a:prstGeom>
        </p:spPr>
        <p:txBody>
          <a:bodyPr lIns="91435" tIns="45718" rIns="91435" bIns="45718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9024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1511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64779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131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5087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3192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5"/>
            <a:ext cx="5111750" cy="585311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6855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35" tIns="45718" rIns="91435" bIns="4571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9654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7458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8831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8E984-22BC-41C4-B071-8C71BE8F2435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4034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55C9B-DF49-4604-900C-D916A4FFE3A1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63202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44FFD-D11C-4D6F-9D60-9AE15F36154A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6720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B8B33-C337-4B05-8528-407DFC254C72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9804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93AD0-C1D6-4851-A7DB-273277E025FE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215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30185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54BF0-CF12-445B-99D5-6A25B3CBA078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77611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C23CA-5089-483C-AEF5-BB2A7E77E615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2895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B261D-B9C9-4280-9947-62EA82A69F28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6548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99E38-5453-4D1B-A5AB-FAF1F7EF3211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04003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B1CE5-5A57-4A1A-B029-4C293CDC161F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2083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3CF91-F987-4F6B-9FB3-21A3A1F691EB}" type="slidenum">
              <a:rPr lang="en-US" altLang="en-US">
                <a:solidFill>
                  <a:srgbClr val="000000"/>
                </a:solidFill>
              </a:rPr>
              <a:pPr/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178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501020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790265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5377937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0359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94157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1115201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3621168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422778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430080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8176459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638268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139700"/>
            <a:ext cx="2019300" cy="59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39700"/>
            <a:ext cx="5905500" cy="59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1386520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139700"/>
            <a:ext cx="8077200" cy="595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804859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139700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2919057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265295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55023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9604066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7170998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4188188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8240119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9342676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3236410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0252184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9937451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4790971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139700"/>
            <a:ext cx="2019300" cy="59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39700"/>
            <a:ext cx="5905500" cy="59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42240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39500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98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0" indent="0" algn="ctr">
              <a:buNone/>
              <a:defRPr/>
            </a:lvl2pPr>
            <a:lvl3pPr marL="914259" indent="0" algn="ctr">
              <a:buNone/>
              <a:defRPr/>
            </a:lvl3pPr>
            <a:lvl4pPr marL="1371390" indent="0" algn="ctr">
              <a:buNone/>
              <a:defRPr/>
            </a:lvl4pPr>
            <a:lvl5pPr marL="1828519" indent="0" algn="ctr">
              <a:buNone/>
              <a:defRPr/>
            </a:lvl5pPr>
            <a:lvl6pPr marL="2285649" indent="0" algn="ctr">
              <a:buNone/>
              <a:defRPr/>
            </a:lvl6pPr>
            <a:lvl7pPr marL="2742780" indent="0" algn="ctr">
              <a:buNone/>
              <a:defRPr/>
            </a:lvl7pPr>
            <a:lvl8pPr marL="3199908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8200353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5344568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0355202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1965672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2087065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5041681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457950" y="6359125"/>
            <a:ext cx="2057400" cy="358139"/>
          </a:xfrm>
          <a:prstGeom prst="rect">
            <a:avLst/>
          </a:prstGeom>
        </p:spPr>
        <p:txBody>
          <a:bodyPr lIns="91425" tIns="45713" rIns="91425" bIns="45713"/>
          <a:lstStyle/>
          <a:p>
            <a:pPr rtl="1" eaLnBrk="0" hangingPunct="0"/>
            <a:fld id="{86CB4B4D-7CA3-9044-876B-883B54F8677D}" type="slidenum">
              <a:rPr sz="1800" b="0">
                <a:solidFill>
                  <a:srgbClr val="FFFFFF"/>
                </a:solidFill>
                <a:ea typeface="ＭＳ Ｐゴシック" pitchFamily="34" charset="-128"/>
              </a:rPr>
              <a:pPr rtl="1" eaLnBrk="0" hangingPunct="0"/>
              <a:t>‹Nr.›</a:t>
            </a:fld>
            <a:endParaRPr sz="1800" b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5693970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88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0" indent="0" algn="ctr">
              <a:buNone/>
              <a:defRPr/>
            </a:lvl2pPr>
            <a:lvl3pPr marL="914259" indent="0" algn="ctr">
              <a:buNone/>
              <a:defRPr/>
            </a:lvl3pPr>
            <a:lvl4pPr marL="1371390" indent="0" algn="ctr">
              <a:buNone/>
              <a:defRPr/>
            </a:lvl4pPr>
            <a:lvl5pPr marL="1828519" indent="0" algn="ctr">
              <a:buNone/>
              <a:defRPr/>
            </a:lvl5pPr>
            <a:lvl6pPr marL="2285649" indent="0" algn="ctr">
              <a:buNone/>
              <a:defRPr/>
            </a:lvl6pPr>
            <a:lvl7pPr marL="2742780" indent="0" algn="ctr">
              <a:buNone/>
              <a:defRPr/>
            </a:lvl7pPr>
            <a:lvl8pPr marL="3199908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3736301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2381184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866593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80966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5463873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6077550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029284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1719358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5393836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2163179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0441548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3053729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כותרת ו-4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166860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139700"/>
            <a:ext cx="7772400" cy="698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8253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theme" Target="../theme/theme10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16.xml"/><Relationship Id="rId14" Type="http://schemas.openxmlformats.org/officeDocument/2006/relationships/theme" Target="../theme/theme12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theme" Target="../theme/theme13.xml"/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5.xml"/><Relationship Id="rId13" Type="http://schemas.openxmlformats.org/officeDocument/2006/relationships/theme" Target="../theme/theme14.xm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48.xml"/><Relationship Id="rId14" Type="http://schemas.openxmlformats.org/officeDocument/2006/relationships/theme" Target="../theme/theme15.xml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63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69.xml"/><Relationship Id="rId7" Type="http://schemas.openxmlformats.org/officeDocument/2006/relationships/theme" Target="../theme/theme17.xml"/><Relationship Id="rId1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65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0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theme" Target="../theme/theme8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theme" Target="../theme/theme9.xml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 userDrawn="1"/>
        </p:nvSpPr>
        <p:spPr bwMode="auto">
          <a:xfrm>
            <a:off x="0" y="990600"/>
            <a:ext cx="9144000" cy="381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 userDrawn="1"/>
        </p:nvSpPr>
        <p:spPr bwMode="auto">
          <a:xfrm>
            <a:off x="0" y="1371600"/>
            <a:ext cx="9144000" cy="54864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tint val="4431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381001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ctr" rtl="1"/>
            <a:endParaRPr lang="en-US" sz="1800" b="0"/>
          </a:p>
        </p:txBody>
      </p:sp>
      <p:sp>
        <p:nvSpPr>
          <p:cNvPr id="4102" name="Rectangle 6"/>
          <p:cNvSpPr>
            <a:spLocks noChangeArrowheads="1"/>
          </p:cNvSpPr>
          <p:nvPr userDrawn="1"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bg1">
              <a:alpha val="1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 userDrawn="1"/>
        </p:nvSpPr>
        <p:spPr bwMode="auto">
          <a:xfrm>
            <a:off x="533401" y="457200"/>
            <a:ext cx="8077200" cy="10668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5pPr>
      <a:lvl6pPr marL="457177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6pPr>
      <a:lvl7pPr marL="914353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7pPr>
      <a:lvl8pPr marL="1371530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8pPr>
      <a:lvl9pPr marL="1828706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9pPr>
    </p:titleStyle>
    <p:bodyStyle>
      <a:lvl1pPr marL="342882" indent="-342882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742912" indent="-285736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2pPr>
      <a:lvl3pPr marL="1142942" indent="-2285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cs typeface="+mn-cs"/>
        </a:defRPr>
      </a:lvl3pPr>
      <a:lvl4pPr marL="1600118" indent="-228588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4pPr>
      <a:lvl5pPr marL="205729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117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r" rtl="1">
              <a:defRPr/>
            </a:pPr>
            <a:endParaRPr lang="en-US" sz="12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17600"/>
            <a:ext cx="9144000" cy="111125"/>
          </a:xfrm>
          <a:prstGeom prst="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r" rtl="1">
              <a:defRPr/>
            </a:pPr>
            <a:endParaRPr lang="en-US" sz="12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9700"/>
            <a:ext cx="7772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387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</p:sldLayoutIdLst>
  <p:transition spd="med"/>
  <p:txStyles>
    <p:titleStyle>
      <a:lvl1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5pPr>
      <a:lvl6pPr marL="457177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6pPr>
      <a:lvl7pPr marL="914353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7pPr>
      <a:lvl8pPr marL="1371530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8pPr>
      <a:lvl9pPr marL="1828706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457950" y="6351299"/>
            <a:ext cx="2057400" cy="373644"/>
          </a:xfrm>
          <a:prstGeom prst="rect">
            <a:avLst/>
          </a:prstGeom>
          <a:ln w="12700">
            <a:miter lim="400000"/>
          </a:ln>
        </p:spPr>
        <p:txBody>
          <a:bodyPr lIns="45711" tIns="45711" rIns="45711" bIns="45711" anchor="ctr">
            <a:spAutoFit/>
          </a:bodyPr>
          <a:lstStyle>
            <a:lvl1pPr algn="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sz="1800" b="0" kern="0" smtClean="0">
                <a:solidFill>
                  <a:sysClr val="windowText" lastClr="000000"/>
                </a:solidFill>
              </a:rPr>
              <a:pPr rtl="1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4"/>
          </a:xfrm>
          <a:prstGeom prst="rect">
            <a:avLst/>
          </a:prstGeom>
          <a:ln w="12700">
            <a:miter lim="400000"/>
          </a:ln>
        </p:spPr>
        <p:txBody>
          <a:bodyPr lIns="45713" tIns="45713" rIns="45713" bIns="45713"/>
          <a:lstStyle/>
          <a:p>
            <a:pPr lvl="0"/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3" tIns="45713" rIns="45713" bIns="45713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383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</p:sldLayoutIdLst>
  <p:transition spd="med"/>
  <p:txStyles>
    <p:titleStyle>
      <a:lvl1pPr defTabSz="457130">
        <a:defRPr sz="1200">
          <a:latin typeface="+mj-lt"/>
          <a:ea typeface="+mj-ea"/>
          <a:cs typeface="+mj-cs"/>
          <a:sym typeface="Helvetica"/>
        </a:defRPr>
      </a:lvl1pPr>
      <a:lvl2pPr defTabSz="457130">
        <a:defRPr sz="1200">
          <a:latin typeface="+mj-lt"/>
          <a:ea typeface="+mj-ea"/>
          <a:cs typeface="+mj-cs"/>
          <a:sym typeface="Helvetica"/>
        </a:defRPr>
      </a:lvl2pPr>
      <a:lvl3pPr defTabSz="457130">
        <a:defRPr sz="1200">
          <a:latin typeface="+mj-lt"/>
          <a:ea typeface="+mj-ea"/>
          <a:cs typeface="+mj-cs"/>
          <a:sym typeface="Helvetica"/>
        </a:defRPr>
      </a:lvl3pPr>
      <a:lvl4pPr defTabSz="457130">
        <a:defRPr sz="1200">
          <a:latin typeface="+mj-lt"/>
          <a:ea typeface="+mj-ea"/>
          <a:cs typeface="+mj-cs"/>
          <a:sym typeface="Helvetica"/>
        </a:defRPr>
      </a:lvl4pPr>
      <a:lvl5pPr defTabSz="457130">
        <a:defRPr sz="1200">
          <a:latin typeface="+mj-lt"/>
          <a:ea typeface="+mj-ea"/>
          <a:cs typeface="+mj-cs"/>
          <a:sym typeface="Helvetica"/>
        </a:defRPr>
      </a:lvl5pPr>
      <a:lvl6pPr indent="457130" defTabSz="457130">
        <a:defRPr sz="1200">
          <a:latin typeface="+mj-lt"/>
          <a:ea typeface="+mj-ea"/>
          <a:cs typeface="+mj-cs"/>
          <a:sym typeface="Helvetica"/>
        </a:defRPr>
      </a:lvl6pPr>
      <a:lvl7pPr indent="914259" defTabSz="457130">
        <a:defRPr sz="1200">
          <a:latin typeface="+mj-lt"/>
          <a:ea typeface="+mj-ea"/>
          <a:cs typeface="+mj-cs"/>
          <a:sym typeface="Helvetica"/>
        </a:defRPr>
      </a:lvl7pPr>
      <a:lvl8pPr indent="1371390" defTabSz="457130">
        <a:defRPr sz="1200">
          <a:latin typeface="+mj-lt"/>
          <a:ea typeface="+mj-ea"/>
          <a:cs typeface="+mj-cs"/>
          <a:sym typeface="Helvetica"/>
        </a:defRPr>
      </a:lvl8pPr>
      <a:lvl9pPr indent="1828519" defTabSz="457130">
        <a:defRPr sz="1200">
          <a:latin typeface="+mj-lt"/>
          <a:ea typeface="+mj-ea"/>
          <a:cs typeface="+mj-cs"/>
          <a:sym typeface="Helvetica"/>
        </a:defRPr>
      </a:lvl9pPr>
    </p:titleStyle>
    <p:bodyStyle>
      <a:lvl1pPr defTabSz="457130">
        <a:defRPr sz="1200">
          <a:latin typeface="+mj-lt"/>
          <a:ea typeface="+mj-ea"/>
          <a:cs typeface="+mj-cs"/>
          <a:sym typeface="Helvetica"/>
        </a:defRPr>
      </a:lvl1pPr>
      <a:lvl2pPr indent="228564" defTabSz="457130">
        <a:defRPr sz="1200">
          <a:latin typeface="+mj-lt"/>
          <a:ea typeface="+mj-ea"/>
          <a:cs typeface="+mj-cs"/>
          <a:sym typeface="Helvetica"/>
        </a:defRPr>
      </a:lvl2pPr>
      <a:lvl3pPr indent="457130" defTabSz="457130">
        <a:defRPr sz="1200">
          <a:latin typeface="+mj-lt"/>
          <a:ea typeface="+mj-ea"/>
          <a:cs typeface="+mj-cs"/>
          <a:sym typeface="Helvetica"/>
        </a:defRPr>
      </a:lvl3pPr>
      <a:lvl4pPr indent="685695" defTabSz="457130">
        <a:defRPr sz="1200">
          <a:latin typeface="+mj-lt"/>
          <a:ea typeface="+mj-ea"/>
          <a:cs typeface="+mj-cs"/>
          <a:sym typeface="Helvetica"/>
        </a:defRPr>
      </a:lvl4pPr>
      <a:lvl5pPr indent="914259" defTabSz="457130">
        <a:defRPr sz="1200">
          <a:latin typeface="+mj-lt"/>
          <a:ea typeface="+mj-ea"/>
          <a:cs typeface="+mj-cs"/>
          <a:sym typeface="Helvetica"/>
        </a:defRPr>
      </a:lvl5pPr>
      <a:lvl6pPr indent="1371390" defTabSz="457130">
        <a:defRPr sz="1200">
          <a:latin typeface="+mj-lt"/>
          <a:ea typeface="+mj-ea"/>
          <a:cs typeface="+mj-cs"/>
          <a:sym typeface="Helvetica"/>
        </a:defRPr>
      </a:lvl6pPr>
      <a:lvl7pPr indent="1828519" defTabSz="457130">
        <a:defRPr sz="1200">
          <a:latin typeface="+mj-lt"/>
          <a:ea typeface="+mj-ea"/>
          <a:cs typeface="+mj-cs"/>
          <a:sym typeface="Helvetica"/>
        </a:defRPr>
      </a:lvl7pPr>
      <a:lvl8pPr indent="2285649" defTabSz="457130">
        <a:defRPr sz="1200">
          <a:latin typeface="+mj-lt"/>
          <a:ea typeface="+mj-ea"/>
          <a:cs typeface="+mj-cs"/>
          <a:sym typeface="Helvetica"/>
        </a:defRPr>
      </a:lvl8pPr>
      <a:lvl9pPr indent="2742780" defTabSz="457130">
        <a:defRPr sz="1200">
          <a:latin typeface="+mj-lt"/>
          <a:ea typeface="+mj-ea"/>
          <a:cs typeface="+mj-cs"/>
          <a:sym typeface="Helvetica"/>
        </a:defRPr>
      </a:lvl9pPr>
    </p:bodyStyle>
    <p:otherStyle>
      <a:lvl1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130"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259"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390"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519"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505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  <p:sldLayoutId id="2147484303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3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259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39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519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48" indent="-342848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824" indent="-228564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954" indent="-228564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085" indent="-228564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215" indent="-228564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344" indent="-228564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475" indent="-228564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603" indent="-228564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117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r" rtl="1"/>
            <a:endParaRPr lang="en-US" sz="12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17663"/>
            <a:ext cx="9144000" cy="111125"/>
          </a:xfrm>
          <a:prstGeom prst="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algn="r" rtl="1">
              <a:defRPr/>
            </a:pPr>
            <a:endParaRPr lang="en-US" sz="12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9700"/>
            <a:ext cx="7772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084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charset="0"/>
          <a:ea typeface="ＭＳ Ｐゴシック" charset="0"/>
          <a:cs typeface="ＭＳ Ｐゴシック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130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6pPr>
      <a:lvl7pPr marL="914259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7pPr>
      <a:lvl8pPr marL="1371390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8pPr>
      <a:lvl9pPr marL="1828519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742836" indent="-28570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0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0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312540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830587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717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  <p:sldLayoutId id="2147484340" r:id="rId12"/>
  </p:sldLayoutIdLst>
  <p:transition spd="med"/>
  <p:txStyles>
    <p:titleStyle>
      <a:lvl1pPr algn="ctr" defTabSz="410730">
        <a:defRPr sz="5600">
          <a:latin typeface="+mn-lt"/>
          <a:ea typeface="+mn-ea"/>
          <a:cs typeface="+mn-cs"/>
          <a:sym typeface="Helvetica Light"/>
        </a:defRPr>
      </a:lvl1pPr>
      <a:lvl2pPr indent="160721" algn="ctr" defTabSz="410730">
        <a:defRPr sz="5600">
          <a:latin typeface="+mn-lt"/>
          <a:ea typeface="+mn-ea"/>
          <a:cs typeface="+mn-cs"/>
          <a:sym typeface="Helvetica Light"/>
        </a:defRPr>
      </a:lvl2pPr>
      <a:lvl3pPr indent="321440" algn="ctr" defTabSz="410730">
        <a:defRPr sz="5600">
          <a:latin typeface="+mn-lt"/>
          <a:ea typeface="+mn-ea"/>
          <a:cs typeface="+mn-cs"/>
          <a:sym typeface="Helvetica Light"/>
        </a:defRPr>
      </a:lvl3pPr>
      <a:lvl4pPr indent="482161" algn="ctr" defTabSz="410730">
        <a:defRPr sz="5600">
          <a:latin typeface="+mn-lt"/>
          <a:ea typeface="+mn-ea"/>
          <a:cs typeface="+mn-cs"/>
          <a:sym typeface="Helvetica Light"/>
        </a:defRPr>
      </a:lvl4pPr>
      <a:lvl5pPr indent="642882" algn="ctr" defTabSz="410730">
        <a:defRPr sz="5600">
          <a:latin typeface="+mn-lt"/>
          <a:ea typeface="+mn-ea"/>
          <a:cs typeface="+mn-cs"/>
          <a:sym typeface="Helvetica Light"/>
        </a:defRPr>
      </a:lvl5pPr>
      <a:lvl6pPr indent="803602" algn="ctr" defTabSz="410730">
        <a:defRPr sz="5600">
          <a:latin typeface="+mn-lt"/>
          <a:ea typeface="+mn-ea"/>
          <a:cs typeface="+mn-cs"/>
          <a:sym typeface="Helvetica Light"/>
        </a:defRPr>
      </a:lvl6pPr>
      <a:lvl7pPr indent="964323" algn="ctr" defTabSz="410730">
        <a:defRPr sz="5600">
          <a:latin typeface="+mn-lt"/>
          <a:ea typeface="+mn-ea"/>
          <a:cs typeface="+mn-cs"/>
          <a:sym typeface="Helvetica Light"/>
        </a:defRPr>
      </a:lvl7pPr>
      <a:lvl8pPr indent="1125044" algn="ctr" defTabSz="410730">
        <a:defRPr sz="5600">
          <a:latin typeface="+mn-lt"/>
          <a:ea typeface="+mn-ea"/>
          <a:cs typeface="+mn-cs"/>
          <a:sym typeface="Helvetica Light"/>
        </a:defRPr>
      </a:lvl8pPr>
      <a:lvl9pPr indent="1285763" algn="ctr" defTabSz="410730">
        <a:defRPr sz="5600">
          <a:latin typeface="+mn-lt"/>
          <a:ea typeface="+mn-ea"/>
          <a:cs typeface="+mn-cs"/>
          <a:sym typeface="Helvetica Light"/>
        </a:defRPr>
      </a:lvl9pPr>
    </p:titleStyle>
    <p:bodyStyle>
      <a:lvl1pPr marL="312512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1pPr>
      <a:lvl2pPr marL="625024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2pPr>
      <a:lvl3pPr marL="937536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3pPr>
      <a:lvl4pPr marL="1250048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4pPr>
      <a:lvl5pPr marL="1562560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5pPr>
      <a:lvl6pPr marL="1875072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6pPr>
      <a:lvl7pPr marL="2187584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7pPr>
      <a:lvl8pPr marL="2500096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8pPr>
      <a:lvl9pPr marL="2812608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BA9550E-D490-4D33-8FEB-524CC3D76D24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22/4/15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1EBEE45-5640-41C5-B7B4-2B211424596F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147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  <p:sldLayoutId id="2147484425" r:id="rId12"/>
    <p:sldLayoutId id="2147484426" r:id="rId13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457950" y="6397507"/>
            <a:ext cx="2057400" cy="2813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>
                <a:uFillTx/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sz="1800" b="0" kern="0" smtClean="0">
                <a:solidFill>
                  <a:sysClr val="windowText" lastClr="000000"/>
                </a:solidFill>
                <a:latin typeface="Calibri"/>
                <a:ea typeface="ＭＳ Ｐゴシック" pitchFamily="34" charset="-128"/>
                <a:cs typeface="Calibri"/>
                <a:sym typeface="Calibri"/>
              </a:rPr>
              <a:pPr rtl="1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US" sz="1800" b="0" kern="0">
              <a:solidFill>
                <a:sysClr val="windowText" lastClr="000000"/>
              </a:solidFill>
              <a:latin typeface="Calibri"/>
              <a:ea typeface="ＭＳ Ｐゴシック" pitchFamily="34" charset="-128"/>
              <a:cs typeface="Calibri"/>
              <a:sym typeface="Calibri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325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1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1200"/>
              <a:t>Body Level One</a:t>
            </a:r>
          </a:p>
          <a:p>
            <a:pPr lvl="1">
              <a:defRPr sz="1800"/>
            </a:pPr>
            <a:r>
              <a:rPr sz="1200"/>
              <a:t>Body Level Two</a:t>
            </a:r>
          </a:p>
          <a:p>
            <a:pPr lvl="2">
              <a:defRPr sz="1800"/>
            </a:pPr>
            <a:r>
              <a:rPr sz="1200"/>
              <a:t>Body Level Three</a:t>
            </a:r>
          </a:p>
          <a:p>
            <a:pPr lvl="3">
              <a:defRPr sz="1800"/>
            </a:pPr>
            <a:r>
              <a:rPr sz="1200"/>
              <a:t>Body Level Four</a:t>
            </a:r>
          </a:p>
          <a:p>
            <a:pPr lvl="4">
              <a:defRPr sz="1800"/>
            </a:pPr>
            <a:r>
              <a:rPr sz="1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061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</p:sldLayoutIdLst>
  <p:transition spd="med"/>
  <p:txStyles>
    <p:titleStyle>
      <a:lvl1pPr defTabSz="457130">
        <a:defRPr sz="1200">
          <a:latin typeface="+mj-lt"/>
          <a:ea typeface="+mj-ea"/>
          <a:cs typeface="+mj-cs"/>
          <a:sym typeface="Helvetica"/>
        </a:defRPr>
      </a:lvl1pPr>
      <a:lvl2pPr defTabSz="457130">
        <a:defRPr sz="1200">
          <a:latin typeface="+mj-lt"/>
          <a:ea typeface="+mj-ea"/>
          <a:cs typeface="+mj-cs"/>
          <a:sym typeface="Helvetica"/>
        </a:defRPr>
      </a:lvl2pPr>
      <a:lvl3pPr defTabSz="457130">
        <a:defRPr sz="1200">
          <a:latin typeface="+mj-lt"/>
          <a:ea typeface="+mj-ea"/>
          <a:cs typeface="+mj-cs"/>
          <a:sym typeface="Helvetica"/>
        </a:defRPr>
      </a:lvl3pPr>
      <a:lvl4pPr defTabSz="457130">
        <a:defRPr sz="1200">
          <a:latin typeface="+mj-lt"/>
          <a:ea typeface="+mj-ea"/>
          <a:cs typeface="+mj-cs"/>
          <a:sym typeface="Helvetica"/>
        </a:defRPr>
      </a:lvl4pPr>
      <a:lvl5pPr defTabSz="457130">
        <a:defRPr sz="1200">
          <a:latin typeface="+mj-lt"/>
          <a:ea typeface="+mj-ea"/>
          <a:cs typeface="+mj-cs"/>
          <a:sym typeface="Helvetica"/>
        </a:defRPr>
      </a:lvl5pPr>
      <a:lvl6pPr defTabSz="457130">
        <a:defRPr sz="1200">
          <a:latin typeface="+mj-lt"/>
          <a:ea typeface="+mj-ea"/>
          <a:cs typeface="+mj-cs"/>
          <a:sym typeface="Helvetica"/>
        </a:defRPr>
      </a:lvl6pPr>
      <a:lvl7pPr defTabSz="457130">
        <a:defRPr sz="1200">
          <a:latin typeface="+mj-lt"/>
          <a:ea typeface="+mj-ea"/>
          <a:cs typeface="+mj-cs"/>
          <a:sym typeface="Helvetica"/>
        </a:defRPr>
      </a:lvl7pPr>
      <a:lvl8pPr defTabSz="457130">
        <a:defRPr sz="1200">
          <a:latin typeface="+mj-lt"/>
          <a:ea typeface="+mj-ea"/>
          <a:cs typeface="+mj-cs"/>
          <a:sym typeface="Helvetica"/>
        </a:defRPr>
      </a:lvl8pPr>
      <a:lvl9pPr defTabSz="457130">
        <a:defRPr sz="1200">
          <a:latin typeface="+mj-lt"/>
          <a:ea typeface="+mj-ea"/>
          <a:cs typeface="+mj-cs"/>
          <a:sym typeface="Helvetica"/>
        </a:defRPr>
      </a:lvl9pPr>
    </p:titleStyle>
    <p:bodyStyle>
      <a:lvl1pPr defTabSz="457130">
        <a:defRPr sz="1200">
          <a:latin typeface="+mj-lt"/>
          <a:ea typeface="+mj-ea"/>
          <a:cs typeface="+mj-cs"/>
          <a:sym typeface="Helvetica"/>
        </a:defRPr>
      </a:lvl1pPr>
      <a:lvl2pPr defTabSz="457130">
        <a:defRPr sz="1200">
          <a:latin typeface="+mj-lt"/>
          <a:ea typeface="+mj-ea"/>
          <a:cs typeface="+mj-cs"/>
          <a:sym typeface="Helvetica"/>
        </a:defRPr>
      </a:lvl2pPr>
      <a:lvl3pPr defTabSz="457130">
        <a:defRPr sz="1200">
          <a:latin typeface="+mj-lt"/>
          <a:ea typeface="+mj-ea"/>
          <a:cs typeface="+mj-cs"/>
          <a:sym typeface="Helvetica"/>
        </a:defRPr>
      </a:lvl3pPr>
      <a:lvl4pPr defTabSz="457130">
        <a:defRPr sz="1200">
          <a:latin typeface="+mj-lt"/>
          <a:ea typeface="+mj-ea"/>
          <a:cs typeface="+mj-cs"/>
          <a:sym typeface="Helvetica"/>
        </a:defRPr>
      </a:lvl4pPr>
      <a:lvl5pPr defTabSz="457130">
        <a:defRPr sz="1200">
          <a:latin typeface="+mj-lt"/>
          <a:ea typeface="+mj-ea"/>
          <a:cs typeface="+mj-cs"/>
          <a:sym typeface="Helvetica"/>
        </a:defRPr>
      </a:lvl5pPr>
      <a:lvl6pPr defTabSz="457130">
        <a:defRPr sz="1200">
          <a:latin typeface="+mj-lt"/>
          <a:ea typeface="+mj-ea"/>
          <a:cs typeface="+mj-cs"/>
          <a:sym typeface="Helvetica"/>
        </a:defRPr>
      </a:lvl6pPr>
      <a:lvl7pPr defTabSz="457130">
        <a:defRPr sz="1200">
          <a:latin typeface="+mj-lt"/>
          <a:ea typeface="+mj-ea"/>
          <a:cs typeface="+mj-cs"/>
          <a:sym typeface="Helvetica"/>
        </a:defRPr>
      </a:lvl7pPr>
      <a:lvl8pPr defTabSz="457130">
        <a:defRPr sz="1200">
          <a:latin typeface="+mj-lt"/>
          <a:ea typeface="+mj-ea"/>
          <a:cs typeface="+mj-cs"/>
          <a:sym typeface="Helvetica"/>
        </a:defRPr>
      </a:lvl8pPr>
      <a:lvl9pPr defTabSz="457130">
        <a:defRPr sz="1200">
          <a:latin typeface="+mj-lt"/>
          <a:ea typeface="+mj-ea"/>
          <a:cs typeface="+mj-cs"/>
          <a:sym typeface="Helvetica"/>
        </a:defRPr>
      </a:lvl9pPr>
    </p:bodyStyle>
    <p:otherStyle>
      <a:lvl1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117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algn="l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algn="l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algn="l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algn="l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r" rtl="1"/>
            <a:endParaRPr lang="en-US" altLang="en-US" sz="1200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17600"/>
            <a:ext cx="9144000" cy="111125"/>
          </a:xfrm>
          <a:prstGeom prst="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 sz="1200" b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9700"/>
            <a:ext cx="7772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379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charset="0"/>
          <a:ea typeface="ＭＳ Ｐゴシック" charset="0"/>
          <a:cs typeface="ＭＳ Ｐゴシック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 userDrawn="1"/>
        </p:nvSpPr>
        <p:spPr bwMode="auto">
          <a:xfrm>
            <a:off x="0" y="990600"/>
            <a:ext cx="9144000" cy="381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 userDrawn="1"/>
        </p:nvSpPr>
        <p:spPr bwMode="auto">
          <a:xfrm>
            <a:off x="0" y="1371600"/>
            <a:ext cx="9144000" cy="54864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tint val="4431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381000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rtl="1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 userDrawn="1"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bg1">
              <a:alpha val="1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7" name="Rectangle 11"/>
          <p:cNvSpPr>
            <a:spLocks noChangeArrowheads="1"/>
          </p:cNvSpPr>
          <p:nvPr userDrawn="1"/>
        </p:nvSpPr>
        <p:spPr bwMode="auto">
          <a:xfrm>
            <a:off x="533400" y="457200"/>
            <a:ext cx="8077200" cy="10668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298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93539" name="Rectangle 3"/>
          <p:cNvSpPr>
            <a:spLocks noChangeArrowheads="1"/>
          </p:cNvSpPr>
          <p:nvPr userDrawn="1"/>
        </p:nvSpPr>
        <p:spPr bwMode="auto">
          <a:xfrm>
            <a:off x="0" y="990600"/>
            <a:ext cx="9144000" cy="381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93540" name="Rectangle 4"/>
          <p:cNvSpPr>
            <a:spLocks noChangeArrowheads="1"/>
          </p:cNvSpPr>
          <p:nvPr userDrawn="1"/>
        </p:nvSpPr>
        <p:spPr bwMode="auto">
          <a:xfrm>
            <a:off x="0" y="1371600"/>
            <a:ext cx="9144000" cy="54864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tint val="4431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93541" name="Rectangle 5"/>
          <p:cNvSpPr>
            <a:spLocks noChangeArrowheads="1"/>
          </p:cNvSpPr>
          <p:nvPr userDrawn="1"/>
        </p:nvSpPr>
        <p:spPr bwMode="auto">
          <a:xfrm>
            <a:off x="381001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93542" name="Rectangle 6"/>
          <p:cNvSpPr>
            <a:spLocks noChangeArrowheads="1"/>
          </p:cNvSpPr>
          <p:nvPr userDrawn="1"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bg1">
              <a:alpha val="1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5pPr>
      <a:lvl6pPr marL="457177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6pPr>
      <a:lvl7pPr marL="914353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7pPr>
      <a:lvl8pPr marL="1371530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8pPr>
      <a:lvl9pPr marL="1828706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9pPr>
    </p:titleStyle>
    <p:bodyStyle>
      <a:lvl1pPr marL="342882" indent="-342882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742912" indent="-285736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2pPr>
      <a:lvl3pPr marL="1142942" indent="-2285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cs typeface="+mn-cs"/>
        </a:defRPr>
      </a:lvl3pPr>
      <a:lvl4pPr marL="1600118" indent="-228588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4pPr>
      <a:lvl5pPr marL="205729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 userDrawn="1"/>
        </p:nvSpPr>
        <p:spPr bwMode="auto">
          <a:xfrm>
            <a:off x="0" y="990600"/>
            <a:ext cx="9144000" cy="381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 userDrawn="1"/>
        </p:nvSpPr>
        <p:spPr bwMode="auto">
          <a:xfrm>
            <a:off x="0" y="1371600"/>
            <a:ext cx="9144000" cy="54864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tint val="4431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381001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pPr algn="ctr" rtl="1"/>
            <a:endParaRPr lang="en-US" sz="1800" b="0" smtClean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 userDrawn="1"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bg1">
              <a:alpha val="1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7" name="Rectangle 11"/>
          <p:cNvSpPr>
            <a:spLocks noChangeArrowheads="1"/>
          </p:cNvSpPr>
          <p:nvPr userDrawn="1"/>
        </p:nvSpPr>
        <p:spPr bwMode="auto">
          <a:xfrm>
            <a:off x="533401" y="457200"/>
            <a:ext cx="8077200" cy="10668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304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5pPr>
      <a:lvl6pPr marL="457177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6pPr>
      <a:lvl7pPr marL="914353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7pPr>
      <a:lvl8pPr marL="1371530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8pPr>
      <a:lvl9pPr marL="1828706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9pPr>
    </p:titleStyle>
    <p:bodyStyle>
      <a:lvl1pPr marL="342882" indent="-342882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742912" indent="-285736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2pPr>
      <a:lvl3pPr marL="1142942" indent="-2285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cs typeface="+mn-cs"/>
        </a:defRPr>
      </a:lvl3pPr>
      <a:lvl4pPr marL="1600118" indent="-228588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4pPr>
      <a:lvl5pPr marL="205729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3539" name="Rectangle 3"/>
          <p:cNvSpPr>
            <a:spLocks noChangeArrowheads="1"/>
          </p:cNvSpPr>
          <p:nvPr userDrawn="1"/>
        </p:nvSpPr>
        <p:spPr bwMode="auto">
          <a:xfrm>
            <a:off x="0" y="990600"/>
            <a:ext cx="9144000" cy="381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3540" name="Rectangle 4"/>
          <p:cNvSpPr>
            <a:spLocks noChangeArrowheads="1"/>
          </p:cNvSpPr>
          <p:nvPr userDrawn="1"/>
        </p:nvSpPr>
        <p:spPr bwMode="auto">
          <a:xfrm>
            <a:off x="0" y="1371600"/>
            <a:ext cx="9144000" cy="54864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99">
                  <a:gamma/>
                  <a:tint val="4431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3541" name="Rectangle 5"/>
          <p:cNvSpPr>
            <a:spLocks noChangeArrowheads="1"/>
          </p:cNvSpPr>
          <p:nvPr userDrawn="1"/>
        </p:nvSpPr>
        <p:spPr bwMode="auto">
          <a:xfrm>
            <a:off x="381001" y="304800"/>
            <a:ext cx="83820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3542" name="Rectangle 6"/>
          <p:cNvSpPr>
            <a:spLocks noChangeArrowheads="1"/>
          </p:cNvSpPr>
          <p:nvPr userDrawn="1"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bg1">
              <a:alpha val="1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973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5pPr>
      <a:lvl6pPr marL="457177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6pPr>
      <a:lvl7pPr marL="914353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7pPr>
      <a:lvl8pPr marL="1371530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8pPr>
      <a:lvl9pPr marL="1828706" algn="l" rtl="1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Tahoma" pitchFamily="34" charset="0"/>
          <a:cs typeface="Tahoma" pitchFamily="34" charset="0"/>
        </a:defRPr>
      </a:lvl9pPr>
    </p:titleStyle>
    <p:bodyStyle>
      <a:lvl1pPr marL="342882" indent="-342882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742912" indent="-285736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2pPr>
      <a:lvl3pPr marL="1142942" indent="-2285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cs typeface="+mn-cs"/>
        </a:defRPr>
      </a:lvl3pPr>
      <a:lvl4pPr marL="1600118" indent="-228588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cs typeface="+mn-cs"/>
        </a:defRPr>
      </a:lvl4pPr>
      <a:lvl5pPr marL="205729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0" tIns="46035" rIns="92070" bIns="460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0" tIns="46035" rIns="92070" bIns="46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0" tIns="46035" rIns="92070" bIns="46035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 altLang="en-US" b="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0" tIns="46035" rIns="92070" bIns="46035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 altLang="en-US" b="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0" tIns="46035" rIns="92070" bIns="46035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6B94E124-FB6F-409B-867F-D8CF432478C7}" type="slidenum">
              <a:rPr lang="en-US" altLang="en-US" b="0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0" hangingPunct="0"/>
              <a:t>‹Nr.›</a:t>
            </a:fld>
            <a:endParaRPr lang="en-US" altLang="en-US" b="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612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1117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2000" b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17600"/>
            <a:ext cx="9144000" cy="254000"/>
          </a:xfrm>
          <a:prstGeom prst="rect">
            <a:avLst/>
          </a:prstGeom>
          <a:gradFill rotWithShape="0">
            <a:gsLst>
              <a:gs pos="0">
                <a:srgbClr val="5E8E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2000" b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287338" y="203200"/>
            <a:ext cx="0" cy="711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2000" b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9700"/>
            <a:ext cx="7772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450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</p:sldLayoutIdLst>
  <p:transition spd="med"/>
  <p:txStyles>
    <p:titleStyle>
      <a:lvl1pPr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5pPr>
      <a:lvl6pPr marL="457177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6pPr>
      <a:lvl7pPr marL="914353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7pPr>
      <a:lvl8pPr marL="1371530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8pPr>
      <a:lvl9pPr marL="1828706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9pPr>
    </p:titleStyle>
    <p:bodyStyle>
      <a:lvl1pPr marL="342882" indent="-34288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18" indent="-22858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117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2000" b="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117600"/>
            <a:ext cx="9144000" cy="254000"/>
          </a:xfrm>
          <a:prstGeom prst="rect">
            <a:avLst/>
          </a:prstGeom>
          <a:gradFill rotWithShape="0">
            <a:gsLst>
              <a:gs pos="0">
                <a:srgbClr val="5E8E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2000" b="0" smtClean="0">
              <a:solidFill>
                <a:srgbClr val="000000"/>
              </a:solidFill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 flipV="1">
            <a:off x="287338" y="203200"/>
            <a:ext cx="0" cy="711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2000" b="0" smtClean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9700"/>
            <a:ext cx="7772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019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 spd="med"/>
  <p:txStyles>
    <p:titleStyle>
      <a:lvl1pPr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177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353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530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706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882" indent="-34288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42" indent="-22858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18" indent="-22858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29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117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r" rtl="1"/>
            <a:endParaRPr lang="en-US" sz="12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17673"/>
            <a:ext cx="9144000" cy="111125"/>
          </a:xfrm>
          <a:prstGeom prst="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algn="r" rtl="1">
              <a:defRPr/>
            </a:pPr>
            <a:endParaRPr lang="en-US" sz="12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9700"/>
            <a:ext cx="7772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724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charset="0"/>
          <a:ea typeface="ＭＳ Ｐゴシック" charset="0"/>
          <a:cs typeface="ＭＳ Ｐゴシック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130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6pPr>
      <a:lvl7pPr marL="914259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7pPr>
      <a:lvl8pPr marL="1371390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8pPr>
      <a:lvl9pPr marL="1828519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742836" indent="-28570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0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0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117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anchor="ctr"/>
          <a:lstStyle/>
          <a:p>
            <a:pPr algn="r" rtl="1"/>
            <a:endParaRPr lang="en-US" sz="12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17663"/>
            <a:ext cx="9144000" cy="111125"/>
          </a:xfrm>
          <a:prstGeom prst="rect">
            <a:avLst/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5" tIns="45713" rIns="91425" bIns="45713" anchor="ctr"/>
          <a:lstStyle/>
          <a:p>
            <a:pPr algn="r" rtl="1">
              <a:defRPr/>
            </a:pPr>
            <a:endParaRPr lang="en-US" sz="12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9700"/>
            <a:ext cx="7772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026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charset="0"/>
          <a:ea typeface="ＭＳ Ｐゴシック" charset="0"/>
          <a:cs typeface="ＭＳ Ｐゴシック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130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6pPr>
      <a:lvl7pPr marL="914259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7pPr>
      <a:lvl8pPr marL="1371390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8pPr>
      <a:lvl9pPr marL="1828519" algn="l" rtl="1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Tahoma" pitchFamily="34" charset="0"/>
        </a:defRPr>
      </a:lvl9pPr>
    </p:titleStyle>
    <p:bodyStyle>
      <a:lvl1pPr marL="342848" indent="-34284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742836" indent="-28570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0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0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9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96.xml"/><Relationship Id="rId3" Type="http://schemas.openxmlformats.org/officeDocument/2006/relationships/oleObject" Target="../embeddings/Microsoft_Editor_de_ecuaciones5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oleObject" Target="../embeddings/oleObject1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94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ditor_de_ecuaciones6.bin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Microsoft_Editor_de_ecuaciones7.bin"/><Relationship Id="rId8" Type="http://schemas.openxmlformats.org/officeDocument/2006/relationships/oleObject" Target="../embeddings/Microsoft_Editor_de_ecuaciones8.bin"/><Relationship Id="rId9" Type="http://schemas.openxmlformats.org/officeDocument/2006/relationships/oleObject" Target="../embeddings/Microsoft_Editor_de_ecuaciones9.bin"/><Relationship Id="rId10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102.xml"/><Relationship Id="rId2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ditor_de_ecuaciones1.bin"/><Relationship Id="rId5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90.xml"/><Relationship Id="rId3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61.wmf"/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116.xml"/><Relationship Id="rId2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116.xml"/><Relationship Id="rId2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155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ditor_de_ecuaciones2.bin"/><Relationship Id="rId5" Type="http://schemas.openxmlformats.org/officeDocument/2006/relationships/oleObject" Target="../embeddings/Microsoft_Editor_de_ecuaciones3.bin"/><Relationship Id="rId6" Type="http://schemas.openxmlformats.org/officeDocument/2006/relationships/oleObject" Target="../embeddings/Microsoft_Editor_de_ecuaciones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155.xml"/><Relationship Id="rId2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Relationship Id="rId2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14299"/>
            <a:ext cx="9220200" cy="70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6323" name="Text Box 3"/>
          <p:cNvSpPr txBox="1">
            <a:spLocks noChangeArrowheads="1"/>
          </p:cNvSpPr>
          <p:nvPr/>
        </p:nvSpPr>
        <p:spPr bwMode="auto">
          <a:xfrm>
            <a:off x="998538" y="1911360"/>
            <a:ext cx="6093005" cy="498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marL="285736" indent="-28573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FFFFFF"/>
                </a:solidFill>
                <a:cs typeface="Times New Roman" pitchFamily="18" charset="0"/>
              </a:rPr>
              <a:t>basics of </a:t>
            </a:r>
            <a:r>
              <a:rPr lang="en-US" altLang="en-US" sz="2400" b="0" dirty="0" smtClean="0">
                <a:solidFill>
                  <a:srgbClr val="FFFFFF"/>
                </a:solidFill>
                <a:cs typeface="Times New Roman" pitchFamily="18" charset="0"/>
              </a:rPr>
              <a:t>edge channels in IQHE</a:t>
            </a:r>
            <a:endParaRPr lang="en-US" altLang="en-US" sz="1800" b="0" dirty="0">
              <a:solidFill>
                <a:srgbClr val="FFFF00"/>
              </a:solidFill>
              <a:cs typeface="Times New Roman" pitchFamily="18" charset="0"/>
            </a:endParaRPr>
          </a:p>
          <a:p>
            <a:pPr marL="285736" indent="-285736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b="0" dirty="0">
              <a:solidFill>
                <a:srgbClr val="FFFF00"/>
              </a:solidFill>
              <a:cs typeface="Times New Roman" pitchFamily="18" charset="0"/>
            </a:endParaRPr>
          </a:p>
          <a:p>
            <a:pPr marL="285736" indent="-28573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chemeClr val="bg1"/>
                </a:solidFill>
                <a:cs typeface="Times New Roman" pitchFamily="18" charset="0"/>
              </a:rPr>
              <a:t>doing </a:t>
            </a:r>
            <a:r>
              <a:rPr lang="en-US" altLang="en-US" sz="2400" b="0" dirty="0" smtClean="0">
                <a:solidFill>
                  <a:schemeClr val="bg1"/>
                </a:solidFill>
                <a:cs typeface="Times New Roman" pitchFamily="18" charset="0"/>
              </a:rPr>
              <a:t>physics </a:t>
            </a:r>
            <a:r>
              <a:rPr lang="en-US" altLang="en-US" sz="2400" b="0" dirty="0">
                <a:solidFill>
                  <a:schemeClr val="bg1"/>
                </a:solidFill>
                <a:cs typeface="Times New Roman" pitchFamily="18" charset="0"/>
              </a:rPr>
              <a:t>with </a:t>
            </a:r>
            <a:r>
              <a:rPr lang="en-US" altLang="en-US" sz="2400" b="0" dirty="0" smtClean="0">
                <a:solidFill>
                  <a:schemeClr val="bg1"/>
                </a:solidFill>
                <a:cs typeface="Times New Roman" pitchFamily="18" charset="0"/>
              </a:rPr>
              <a:t>integer edge channels</a:t>
            </a:r>
            <a:endParaRPr lang="en-US" altLang="en-US" sz="2400" b="0" dirty="0">
              <a:solidFill>
                <a:schemeClr val="bg1"/>
              </a:solidFill>
              <a:cs typeface="Times New Roman" pitchFamily="18" charset="0"/>
            </a:endParaRPr>
          </a:p>
          <a:p>
            <a:pPr marL="285736" indent="-285736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b="0" dirty="0">
              <a:solidFill>
                <a:srgbClr val="FFFFFF"/>
              </a:solidFill>
              <a:cs typeface="Times New Roman" pitchFamily="18" charset="0"/>
            </a:endParaRPr>
          </a:p>
          <a:p>
            <a:pPr marL="285736" indent="-28573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FFFF00"/>
                </a:solidFill>
                <a:cs typeface="Times New Roman" pitchFamily="18" charset="0"/>
              </a:rPr>
              <a:t>studies of </a:t>
            </a:r>
            <a:r>
              <a:rPr lang="en-US" altLang="en-US" sz="2400" b="0" dirty="0" smtClean="0">
                <a:solidFill>
                  <a:srgbClr val="FFFF00"/>
                </a:solidFill>
                <a:cs typeface="Times New Roman" pitchFamily="18" charset="0"/>
              </a:rPr>
              <a:t>transport </a:t>
            </a:r>
            <a:r>
              <a:rPr lang="en-US" altLang="en-US" sz="2400" b="0" dirty="0">
                <a:solidFill>
                  <a:srgbClr val="FFFF00"/>
                </a:solidFill>
                <a:cs typeface="Times New Roman" pitchFamily="18" charset="0"/>
              </a:rPr>
              <a:t>in FQHE regime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FFFFFF"/>
                </a:solidFill>
                <a:cs typeface="Times New Roman" pitchFamily="18" charset="0"/>
              </a:rPr>
              <a:t>         </a:t>
            </a:r>
            <a:r>
              <a:rPr lang="en-US" altLang="en-US" sz="1800" b="0" i="1" dirty="0" smtClean="0">
                <a:solidFill>
                  <a:srgbClr val="FFFF00"/>
                </a:solidFill>
                <a:cs typeface="Times New Roman" pitchFamily="18" charset="0"/>
              </a:rPr>
              <a:t>deviations </a:t>
            </a:r>
            <a:r>
              <a:rPr lang="en-US" altLang="en-US" sz="1800" b="0" i="1" dirty="0">
                <a:solidFill>
                  <a:srgbClr val="FFFF00"/>
                </a:solidFill>
                <a:cs typeface="Times New Roman" pitchFamily="18" charset="0"/>
              </a:rPr>
              <a:t>from the </a:t>
            </a:r>
            <a:r>
              <a:rPr lang="en-US" altLang="en-US" sz="1800" b="0" i="1" dirty="0" smtClean="0">
                <a:solidFill>
                  <a:srgbClr val="FFFF00"/>
                </a:solidFill>
                <a:cs typeface="Times New Roman" pitchFamily="18" charset="0"/>
              </a:rPr>
              <a:t>‘accepted’ </a:t>
            </a:r>
            <a:r>
              <a:rPr lang="en-US" altLang="en-US" sz="1800" b="0" i="1" dirty="0">
                <a:solidFill>
                  <a:srgbClr val="FFFF00"/>
                </a:solidFill>
                <a:cs typeface="Times New Roman" pitchFamily="18" charset="0"/>
              </a:rPr>
              <a:t>picture</a:t>
            </a:r>
          </a:p>
          <a:p>
            <a:pPr>
              <a:lnSpc>
                <a:spcPct val="150000"/>
              </a:lnSpc>
            </a:pPr>
            <a:r>
              <a:rPr lang="en-US" altLang="en-US" sz="1800" b="0" dirty="0">
                <a:solidFill>
                  <a:srgbClr val="FFFF00"/>
                </a:solidFill>
                <a:cs typeface="Times New Roman" pitchFamily="18" charset="0"/>
              </a:rPr>
              <a:t>			</a:t>
            </a:r>
          </a:p>
          <a:p>
            <a:pPr>
              <a:lnSpc>
                <a:spcPct val="150000"/>
              </a:lnSpc>
            </a:pPr>
            <a:endParaRPr lang="en-US" altLang="en-US" sz="1800" b="0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1600" b="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600" b="0" dirty="0">
                <a:solidFill>
                  <a:srgbClr val="000000"/>
                </a:solidFill>
                <a:cs typeface="Times New Roman" pitchFamily="18" charset="0"/>
              </a:rPr>
              <a:t>Moty Heiblum </a:t>
            </a:r>
          </a:p>
        </p:txBody>
      </p:sp>
      <p:sp>
        <p:nvSpPr>
          <p:cNvPr id="696325" name="Text Box 5"/>
          <p:cNvSpPr txBox="1">
            <a:spLocks noChangeArrowheads="1"/>
          </p:cNvSpPr>
          <p:nvPr/>
        </p:nvSpPr>
        <p:spPr bwMode="auto">
          <a:xfrm>
            <a:off x="647706" y="187325"/>
            <a:ext cx="8404225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cs typeface="Times New Roman" pitchFamily="18" charset="0"/>
              </a:rPr>
              <a:t>Edge States </a:t>
            </a:r>
            <a:r>
              <a:rPr lang="en-US" altLang="en-US" sz="3200" b="0" dirty="0">
                <a:solidFill>
                  <a:srgbClr val="FFFFFF"/>
                </a:solidFill>
                <a:cs typeface="Times New Roman" pitchFamily="18" charset="0"/>
              </a:rPr>
              <a:t>in </a:t>
            </a:r>
            <a:r>
              <a:rPr lang="en-US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QHE </a:t>
            </a: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Regime </a:t>
            </a:r>
            <a:r>
              <a:rPr lang="en-US" altLang="en-US" sz="3200" dirty="0">
                <a:solidFill>
                  <a:srgbClr val="FFFFFF"/>
                </a:solidFill>
                <a:cs typeface="Times New Roman" pitchFamily="18" charset="0"/>
              </a:rPr>
              <a:t>…. </a:t>
            </a:r>
            <a:r>
              <a:rPr lang="en-US" altLang="en-US" sz="1800" b="0" dirty="0" smtClean="0">
                <a:solidFill>
                  <a:srgbClr val="FFFFFF"/>
                </a:solidFill>
                <a:cs typeface="Times New Roman" pitchFamily="18" charset="0"/>
              </a:rPr>
              <a:t>their nature </a:t>
            </a:r>
            <a:r>
              <a:rPr lang="en-US" altLang="en-US" sz="1800" b="0" dirty="0">
                <a:solidFill>
                  <a:srgbClr val="FFFFFF"/>
                </a:solidFill>
                <a:cs typeface="Times New Roman" pitchFamily="18" charset="0"/>
              </a:rPr>
              <a:t>&amp; use</a:t>
            </a:r>
            <a:endParaRPr lang="en-US" altLang="en-US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78368" name="Picture 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2282" y="4883270"/>
            <a:ext cx="2887588" cy="19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539734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34" name="Group 18"/>
          <p:cNvGrpSpPr>
            <a:grpSpLocks/>
          </p:cNvGrpSpPr>
          <p:nvPr/>
        </p:nvGrpSpPr>
        <p:grpSpPr bwMode="auto">
          <a:xfrm>
            <a:off x="119063" y="2009775"/>
            <a:ext cx="5405435" cy="4772025"/>
            <a:chOff x="539" y="936"/>
            <a:chExt cx="3405" cy="3006"/>
          </a:xfrm>
        </p:grpSpPr>
        <p:graphicFrame>
          <p:nvGraphicFramePr>
            <p:cNvPr id="111624" name="Object 2"/>
            <p:cNvGraphicFramePr>
              <a:graphicFrameLocks noChangeAspect="1"/>
            </p:cNvGraphicFramePr>
            <p:nvPr/>
          </p:nvGraphicFramePr>
          <p:xfrm>
            <a:off x="539" y="1204"/>
            <a:ext cx="2251" cy="2738"/>
          </p:xfrm>
          <a:graphic>
            <a:graphicData uri="http://schemas.openxmlformats.org/presentationml/2006/ole">
              <p:oleObj spid="_x0000_s538182" name="Graph" r:id="rId4" imgW="2977920" imgH="3618720" progId="">
                <p:embed/>
              </p:oleObj>
            </a:graphicData>
          </a:graphic>
        </p:graphicFrame>
        <p:graphicFrame>
          <p:nvGraphicFramePr>
            <p:cNvPr id="111628" name="Object 6"/>
            <p:cNvGraphicFramePr>
              <a:graphicFrameLocks noChangeAspect="1"/>
            </p:cNvGraphicFramePr>
            <p:nvPr/>
          </p:nvGraphicFramePr>
          <p:xfrm>
            <a:off x="945" y="1207"/>
            <a:ext cx="1852" cy="673"/>
          </p:xfrm>
          <a:graphic>
            <a:graphicData uri="http://schemas.openxmlformats.org/presentationml/2006/ole">
              <p:oleObj spid="_x0000_s538183" name="Graph" r:id="rId5" imgW="2334240" imgH="3098880" progId="">
                <p:embed/>
              </p:oleObj>
            </a:graphicData>
          </a:graphic>
        </p:graphicFrame>
        <p:grpSp>
          <p:nvGrpSpPr>
            <p:cNvPr id="111629" name="Group 10"/>
            <p:cNvGrpSpPr>
              <a:grpSpLocks/>
            </p:cNvGrpSpPr>
            <p:nvPr/>
          </p:nvGrpSpPr>
          <p:grpSpPr bwMode="auto">
            <a:xfrm>
              <a:off x="2544" y="936"/>
              <a:ext cx="1400" cy="570"/>
              <a:chOff x="2688" y="1062"/>
              <a:chExt cx="1400" cy="570"/>
            </a:xfrm>
          </p:grpSpPr>
          <p:sp>
            <p:nvSpPr>
              <p:cNvPr id="111630" name="Line 11"/>
              <p:cNvSpPr>
                <a:spLocks noChangeShapeType="1"/>
              </p:cNvSpPr>
              <p:nvPr/>
            </p:nvSpPr>
            <p:spPr bwMode="auto">
              <a:xfrm flipH="1">
                <a:off x="2688" y="1248"/>
                <a:ext cx="720" cy="3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11631" name="Text Box 12"/>
              <p:cNvSpPr txBox="1">
                <a:spLocks noChangeArrowheads="1"/>
              </p:cNvSpPr>
              <p:nvPr/>
            </p:nvSpPr>
            <p:spPr bwMode="auto">
              <a:xfrm>
                <a:off x="3384" y="1062"/>
                <a:ext cx="704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altLang="en-US" sz="1600" b="0" dirty="0">
                    <a:solidFill>
                      <a:srgbClr val="FF0000"/>
                    </a:solidFill>
                    <a:cs typeface="+mn-cs"/>
                  </a:rPr>
                  <a:t>1-</a:t>
                </a:r>
                <a:r>
                  <a:rPr lang="en-US" altLang="en-US" sz="1600" b="0" i="1" dirty="0">
                    <a:solidFill>
                      <a:srgbClr val="FF0000"/>
                    </a:solidFill>
                    <a:cs typeface="+mn-cs"/>
                  </a:rPr>
                  <a:t>t </a:t>
                </a:r>
                <a:r>
                  <a:rPr lang="en-US" altLang="en-US" sz="1600" b="0" dirty="0">
                    <a:solidFill>
                      <a:srgbClr val="FF0000"/>
                    </a:solidFill>
                    <a:cs typeface="+mn-cs"/>
                  </a:rPr>
                  <a:t>~ 0.01</a:t>
                </a:r>
              </a:p>
              <a:p>
                <a:pPr eaLnBrk="1" hangingPunct="1"/>
                <a:endParaRPr lang="en-US" altLang="en-US" sz="1600" b="0" dirty="0">
                  <a:solidFill>
                    <a:srgbClr val="FF0000"/>
                  </a:solidFill>
                  <a:cs typeface="+mn-cs"/>
                </a:endParaRPr>
              </a:p>
            </p:txBody>
          </p:sp>
        </p:grpSp>
        <p:sp>
          <p:nvSpPr>
            <p:cNvPr id="111632" name="Text Box 16"/>
            <p:cNvSpPr txBox="1">
              <a:spLocks noChangeArrowheads="1"/>
            </p:cNvSpPr>
            <p:nvPr/>
          </p:nvSpPr>
          <p:spPr bwMode="auto">
            <a:xfrm>
              <a:off x="1516" y="2277"/>
              <a:ext cx="6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b="0" i="1">
                  <a:solidFill>
                    <a:srgbClr val="000000"/>
                  </a:solidFill>
                  <a:cs typeface="+mn-cs"/>
                  <a:sym typeface="Symbol" pitchFamily="18" charset="2"/>
                </a:rPr>
                <a:t> </a:t>
              </a:r>
              <a:r>
                <a:rPr lang="en-US" altLang="en-US" sz="1800" b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= 2/5</a:t>
              </a:r>
            </a:p>
          </p:txBody>
        </p:sp>
      </p:grpSp>
      <p:graphicFrame>
        <p:nvGraphicFramePr>
          <p:cNvPr id="507906" name="Object 2"/>
          <p:cNvGraphicFramePr>
            <a:graphicFrameLocks noChangeAspect="1"/>
          </p:cNvGraphicFramePr>
          <p:nvPr/>
        </p:nvGraphicFramePr>
        <p:xfrm>
          <a:off x="5557838" y="2079625"/>
          <a:ext cx="3040062" cy="3849688"/>
        </p:xfrm>
        <a:graphic>
          <a:graphicData uri="http://schemas.openxmlformats.org/presentationml/2006/ole">
            <p:oleObj spid="_x0000_s538184" name="Graph" r:id="rId6" imgW="3039840" imgH="3849120" progId="">
              <p:embed/>
            </p:oleObj>
          </a:graphicData>
        </a:graphic>
      </p:graphicFrame>
      <p:graphicFrame>
        <p:nvGraphicFramePr>
          <p:cNvPr id="507907" name="Object 3"/>
          <p:cNvGraphicFramePr>
            <a:graphicFrameLocks noChangeAspect="1"/>
          </p:cNvGraphicFramePr>
          <p:nvPr/>
        </p:nvGraphicFramePr>
        <p:xfrm>
          <a:off x="5267325" y="2082800"/>
          <a:ext cx="3343275" cy="3981450"/>
        </p:xfrm>
        <a:graphic>
          <a:graphicData uri="http://schemas.openxmlformats.org/presentationml/2006/ole">
            <p:oleObj spid="_x0000_s538185" name="Graph" r:id="rId7" imgW="3343680" imgH="3981600" progId="">
              <p:embed/>
            </p:oleObj>
          </a:graphicData>
        </a:graphic>
      </p:graphicFrame>
      <p:sp>
        <p:nvSpPr>
          <p:cNvPr id="507910" name="Text Box 6"/>
          <p:cNvSpPr txBox="1">
            <a:spLocks noChangeArrowheads="1"/>
          </p:cNvSpPr>
          <p:nvPr/>
        </p:nvSpPr>
        <p:spPr bwMode="auto">
          <a:xfrm>
            <a:off x="5766251" y="6054726"/>
            <a:ext cx="2893113" cy="65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altLang="en-US" sz="1800" b="0" i="1">
                <a:solidFill>
                  <a:srgbClr val="3333CC"/>
                </a:solidFill>
                <a:cs typeface="+mn-cs"/>
              </a:rPr>
              <a:t>bunching</a:t>
            </a:r>
            <a:r>
              <a:rPr lang="en-US" altLang="en-US" sz="1800" b="0">
                <a:solidFill>
                  <a:srgbClr val="3333CC"/>
                </a:solidFill>
                <a:cs typeface="+mn-cs"/>
              </a:rPr>
              <a:t> of quasiparticles</a:t>
            </a:r>
          </a:p>
          <a:p>
            <a:pPr algn="ctr" eaLnBrk="1" hangingPunct="1"/>
            <a:r>
              <a:rPr lang="en-US" alt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charge  =  filling factor</a:t>
            </a:r>
            <a:endParaRPr lang="en-US" altLang="en-US" sz="1800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11640" name="Rectangle 24"/>
          <p:cNvSpPr>
            <a:spLocks noChangeArrowheads="1"/>
          </p:cNvSpPr>
          <p:nvPr/>
        </p:nvSpPr>
        <p:spPr bwMode="auto">
          <a:xfrm>
            <a:off x="2095500" y="5334000"/>
            <a:ext cx="1244600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1645" name="Rectangle 13"/>
          <p:cNvSpPr>
            <a:spLocks noChangeArrowheads="1"/>
          </p:cNvSpPr>
          <p:nvPr/>
        </p:nvSpPr>
        <p:spPr bwMode="auto">
          <a:xfrm>
            <a:off x="355600" y="209550"/>
            <a:ext cx="7772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algn="l" eaLnBrk="0" hangingPunct="0">
              <a:defRPr sz="3000" b="1">
                <a:solidFill>
                  <a:schemeClr val="bg1"/>
                </a:solidFill>
                <a:latin typeface="Tahoma" pitchFamily="34" charset="0"/>
              </a:defRPr>
            </a:lvl1pPr>
            <a:lvl2pPr algn="l" eaLnBrk="0" hangingPunct="0">
              <a:defRPr sz="3000" b="1">
                <a:solidFill>
                  <a:schemeClr val="bg1"/>
                </a:solidFill>
                <a:latin typeface="Tahoma" pitchFamily="34" charset="0"/>
              </a:defRPr>
            </a:lvl2pPr>
            <a:lvl3pPr algn="l" eaLnBrk="0" hangingPunct="0">
              <a:defRPr sz="3000" b="1">
                <a:solidFill>
                  <a:schemeClr val="bg1"/>
                </a:solidFill>
                <a:latin typeface="Tahoma" pitchFamily="34" charset="0"/>
              </a:defRPr>
            </a:lvl3pPr>
            <a:lvl4pPr algn="l" eaLnBrk="0" hangingPunct="0">
              <a:defRPr sz="3000" b="1">
                <a:solidFill>
                  <a:schemeClr val="bg1"/>
                </a:solidFill>
                <a:latin typeface="Tahoma" pitchFamily="34" charset="0"/>
              </a:defRPr>
            </a:lvl4pPr>
            <a:lvl5pPr algn="l" eaLnBrk="0" hangingPunct="0">
              <a:defRPr sz="3000" b="1">
                <a:solidFill>
                  <a:schemeClr val="bg1"/>
                </a:solidFill>
                <a:latin typeface="Tahoma" pitchFamily="34" charset="0"/>
              </a:defRPr>
            </a:lvl5pPr>
            <a:lvl6pPr marL="457200" rtl="1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Tahoma" pitchFamily="34" charset="0"/>
              </a:defRPr>
            </a:lvl6pPr>
            <a:lvl7pPr marL="914400" rtl="1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Tahoma" pitchFamily="34" charset="0"/>
              </a:defRPr>
            </a:lvl7pPr>
            <a:lvl8pPr marL="1371600" rtl="1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Tahoma" pitchFamily="34" charset="0"/>
              </a:defRPr>
            </a:lvl8pPr>
            <a:lvl9pPr marL="1828800" rtl="1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rtl="1" eaLnBrk="1" hangingPunct="1"/>
            <a:r>
              <a:rPr lang="en-US" altLang="en-US" sz="2800" dirty="0">
                <a:solidFill>
                  <a:srgbClr val="0066FF"/>
                </a:solidFill>
                <a:cs typeface="+mn-cs"/>
              </a:rPr>
              <a:t>extremely  </a:t>
            </a:r>
            <a:r>
              <a:rPr lang="en-US" altLang="en-US" sz="2800" dirty="0">
                <a:solidFill>
                  <a:srgbClr val="FFFFFF"/>
                </a:solidFill>
                <a:cs typeface="+mn-cs"/>
              </a:rPr>
              <a:t>weak backscattering</a:t>
            </a:r>
            <a:endParaRPr lang="en-US" altLang="en-US" sz="2800" b="0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2613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0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8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rtl="1"/>
            <a:endParaRPr lang="en-US" altLang="en-US" sz="3600" b="0" dirty="0">
              <a:solidFill>
                <a:srgbClr val="000000"/>
              </a:solidFill>
              <a:cs typeface="+mn-cs"/>
            </a:endParaRPr>
          </a:p>
          <a:p>
            <a:pPr algn="ctr" rtl="1"/>
            <a:endParaRPr lang="en-US" altLang="en-US" sz="3600" b="0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en-US" altLang="en-US" sz="3600" b="0" dirty="0">
                <a:solidFill>
                  <a:srgbClr val="3333CC"/>
                </a:solidFill>
                <a:cs typeface="+mn-cs"/>
              </a:rPr>
              <a:t>1</a:t>
            </a:r>
            <a:r>
              <a:rPr lang="en-US" altLang="en-US" sz="3600" b="0" baseline="30000" dirty="0">
                <a:solidFill>
                  <a:srgbClr val="3333CC"/>
                </a:solidFill>
                <a:cs typeface="+mn-cs"/>
              </a:rPr>
              <a:t>st</a:t>
            </a:r>
            <a:r>
              <a:rPr lang="en-US" altLang="en-US" sz="3600" b="0" dirty="0">
                <a:solidFill>
                  <a:srgbClr val="3333CC"/>
                </a:solidFill>
                <a:cs typeface="+mn-cs"/>
              </a:rPr>
              <a:t> excited Landau level</a:t>
            </a:r>
          </a:p>
          <a:p>
            <a:pPr algn="ctr" rtl="1"/>
            <a:endParaRPr lang="en-US" altLang="en-US" sz="3600" b="0" dirty="0">
              <a:solidFill>
                <a:srgbClr val="3333CC"/>
              </a:solidFill>
              <a:cs typeface="+mn-cs"/>
            </a:endParaRPr>
          </a:p>
          <a:p>
            <a:pPr algn="ctr" rtl="1"/>
            <a:endParaRPr lang="en-US" altLang="en-US" sz="3600" b="0" dirty="0">
              <a:solidFill>
                <a:srgbClr val="000000"/>
              </a:solidFill>
              <a:cs typeface="+mn-cs"/>
            </a:endParaRPr>
          </a:p>
          <a:p>
            <a:pPr algn="ctr" rtl="1"/>
            <a:endParaRPr lang="en-US" altLang="en-US" sz="3600" b="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5059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Text Box 723"/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193675"/>
            <a:ext cx="4573936" cy="698500"/>
          </a:xfrm>
          <a:noFill/>
        </p:spPr>
        <p:txBody>
          <a:bodyPr/>
          <a:lstStyle/>
          <a:p>
            <a:pPr rtl="0" eaLnBrk="1" hangingPunct="1"/>
            <a:r>
              <a:rPr lang="en-US" altLang="en-US" sz="2800"/>
              <a:t> 1</a:t>
            </a:r>
            <a:r>
              <a:rPr lang="en-US" altLang="en-US" sz="2800" baseline="30000"/>
              <a:t>st</a:t>
            </a:r>
            <a:r>
              <a:rPr lang="en-US" altLang="en-US" sz="2800"/>
              <a:t> excited Landau level</a:t>
            </a:r>
          </a:p>
        </p:txBody>
      </p:sp>
      <p:grpSp>
        <p:nvGrpSpPr>
          <p:cNvPr id="523267" name="Group 1"/>
          <p:cNvGrpSpPr>
            <a:grpSpLocks/>
          </p:cNvGrpSpPr>
          <p:nvPr/>
        </p:nvGrpSpPr>
        <p:grpSpPr bwMode="auto">
          <a:xfrm>
            <a:off x="414338" y="1930401"/>
            <a:ext cx="8077200" cy="4206875"/>
            <a:chOff x="413765" y="1931069"/>
            <a:chExt cx="8077200" cy="4206875"/>
          </a:xfrm>
        </p:grpSpPr>
        <p:pic>
          <p:nvPicPr>
            <p:cNvPr id="52326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65" y="1931069"/>
              <a:ext cx="8077200" cy="420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3269" name="Rectangle 6"/>
            <p:cNvSpPr>
              <a:spLocks noChangeArrowheads="1"/>
            </p:cNvSpPr>
            <p:nvPr/>
          </p:nvSpPr>
          <p:spPr bwMode="auto">
            <a:xfrm>
              <a:off x="1577307" y="2326261"/>
              <a:ext cx="1036637" cy="8826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rtl="1" eaLnBrk="1" hangingPunct="1"/>
              <a:r>
                <a:rPr lang="en-US" altLang="en-US" sz="1400" b="0">
                  <a:solidFill>
                    <a:srgbClr val="6666FF"/>
                  </a:solidFill>
                  <a:ea typeface="ＭＳ Ｐゴシック" pitchFamily="34" charset="-128"/>
                  <a:cs typeface="+mn-cs"/>
                </a:rPr>
                <a:t>-</a:t>
              </a:r>
              <a:r>
                <a:rPr lang="en-US" altLang="en-US" sz="1400" b="0">
                  <a:solidFill>
                    <a:srgbClr val="000000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en-US" altLang="en-US" sz="1400" b="0" err="1">
                  <a:solidFill>
                    <a:srgbClr val="6666FF"/>
                  </a:solidFill>
                  <a:ea typeface="ＭＳ Ｐゴシック" pitchFamily="34" charset="-128"/>
                  <a:cs typeface="+mn-cs"/>
                </a:rPr>
                <a:t>Rxx</a:t>
              </a:r>
              <a:r>
                <a:rPr lang="en-US" altLang="en-US" sz="1400" b="0">
                  <a:solidFill>
                    <a:srgbClr val="6666FF"/>
                  </a:solidFill>
                  <a:ea typeface="ＭＳ Ｐゴシック" pitchFamily="34" charset="-128"/>
                  <a:cs typeface="+mn-cs"/>
                </a:rPr>
                <a:t> </a:t>
              </a:r>
              <a:r>
                <a:rPr lang="en-US" altLang="en-US" sz="1100" b="0">
                  <a:solidFill>
                    <a:srgbClr val="6666FF"/>
                  </a:solidFill>
                  <a:ea typeface="ＭＳ Ｐゴシック" pitchFamily="34" charset="-128"/>
                </a:rPr>
                <a:t>x</a:t>
              </a:r>
              <a:r>
                <a:rPr lang="en-US" altLang="en-US" sz="1400" b="0">
                  <a:solidFill>
                    <a:srgbClr val="6666FF"/>
                  </a:solidFill>
                  <a:ea typeface="ＭＳ Ｐゴシック" pitchFamily="34" charset="-128"/>
                  <a:cs typeface="+mn-cs"/>
                </a:rPr>
                <a:t> 100</a:t>
              </a:r>
            </a:p>
            <a:p>
              <a:pPr rtl="1" eaLnBrk="1" hangingPunct="1"/>
              <a:r>
                <a:rPr lang="en-US" altLang="en-US" sz="1400" b="0">
                  <a:solidFill>
                    <a:srgbClr val="000000"/>
                  </a:solidFill>
                  <a:ea typeface="ＭＳ Ｐゴシック" pitchFamily="34" charset="-128"/>
                  <a:cs typeface="+mn-cs"/>
                </a:rPr>
                <a:t>- </a:t>
              </a:r>
              <a:r>
                <a:rPr lang="en-US" altLang="en-US" sz="1400" b="0" err="1">
                  <a:solidFill>
                    <a:srgbClr val="000000"/>
                  </a:solidFill>
                  <a:ea typeface="ＭＳ Ｐゴシック" pitchFamily="34" charset="-128"/>
                  <a:cs typeface="+mn-cs"/>
                </a:rPr>
                <a:t>Rxy</a:t>
              </a:r>
              <a:endParaRPr lang="en-US" altLang="en-US" sz="1400" b="0">
                <a:solidFill>
                  <a:srgbClr val="000000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23270" name="Rectangle 7"/>
            <p:cNvSpPr>
              <a:spLocks noChangeArrowheads="1"/>
            </p:cNvSpPr>
            <p:nvPr/>
          </p:nvSpPr>
          <p:spPr bwMode="auto">
            <a:xfrm rot="-5400000">
              <a:off x="359599" y="3697288"/>
              <a:ext cx="1228725" cy="38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rtl="1" eaLnBrk="1" hangingPunct="1"/>
              <a:r>
                <a:rPr lang="en-US" altLang="en-US" sz="1800" b="0" i="1">
                  <a:solidFill>
                    <a:srgbClr val="000000"/>
                  </a:solidFill>
                  <a:ea typeface="ＭＳ Ｐゴシック" pitchFamily="34" charset="-128"/>
                  <a:cs typeface="+mn-cs"/>
                </a:rPr>
                <a:t>R</a:t>
              </a:r>
              <a:r>
                <a:rPr lang="en-US" altLang="en-US" sz="1800" b="0">
                  <a:solidFill>
                    <a:srgbClr val="000000"/>
                  </a:solidFill>
                  <a:ea typeface="ＭＳ Ｐゴシック" pitchFamily="34" charset="-128"/>
                  <a:cs typeface="+mn-cs"/>
                </a:rPr>
                <a:t> ( k</a:t>
              </a:r>
              <a:r>
                <a:rPr lang="en-US" altLang="en-US" sz="1800" b="0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  <a:cs typeface="+mn-cs"/>
                </a:rPr>
                <a:t>W  )</a:t>
              </a:r>
              <a:endParaRPr lang="en-US" altLang="en-US" sz="1800" b="0">
                <a:solidFill>
                  <a:srgbClr val="000000"/>
                </a:solidFill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23271" name="Rectangle 8"/>
            <p:cNvSpPr>
              <a:spLocks noChangeArrowheads="1"/>
            </p:cNvSpPr>
            <p:nvPr/>
          </p:nvSpPr>
          <p:spPr bwMode="auto">
            <a:xfrm>
              <a:off x="3919538" y="5820479"/>
              <a:ext cx="1190625" cy="230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rtl="1" eaLnBrk="1" hangingPunct="1"/>
              <a:r>
                <a:rPr lang="en-US" altLang="en-US" sz="1800" b="0" i="1">
                  <a:solidFill>
                    <a:srgbClr val="000000"/>
                  </a:solidFill>
                  <a:ea typeface="ＭＳ Ｐゴシック" pitchFamily="34" charset="-128"/>
                  <a:cs typeface="+mn-cs"/>
                </a:rPr>
                <a:t>B</a:t>
              </a:r>
              <a:r>
                <a:rPr lang="en-US" altLang="en-US" sz="1800" b="0">
                  <a:solidFill>
                    <a:srgbClr val="000000"/>
                  </a:solidFill>
                  <a:ea typeface="ＭＳ Ｐゴシック" pitchFamily="34" charset="-128"/>
                  <a:cs typeface="+mn-cs"/>
                </a:rPr>
                <a:t> ( T )</a:t>
              </a:r>
            </a:p>
          </p:txBody>
        </p:sp>
        <p:sp>
          <p:nvSpPr>
            <p:cNvPr id="523272" name="Rectangle 9"/>
            <p:cNvSpPr>
              <a:spLocks noChangeArrowheads="1"/>
            </p:cNvSpPr>
            <p:nvPr/>
          </p:nvSpPr>
          <p:spPr bwMode="auto">
            <a:xfrm>
              <a:off x="2679127" y="4329304"/>
              <a:ext cx="576263" cy="192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rtl="1" eaLnBrk="1" hangingPunct="1"/>
              <a:r>
                <a:rPr lang="en-US" altLang="en-US" sz="1800" b="0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  <a:cs typeface="+mn-cs"/>
                </a:rPr>
                <a:t>n=8/3</a:t>
              </a:r>
            </a:p>
          </p:txBody>
        </p:sp>
        <p:sp>
          <p:nvSpPr>
            <p:cNvPr id="523273" name="Rectangle 10"/>
            <p:cNvSpPr>
              <a:spLocks noChangeArrowheads="1"/>
            </p:cNvSpPr>
            <p:nvPr/>
          </p:nvSpPr>
          <p:spPr bwMode="auto">
            <a:xfrm>
              <a:off x="3682714" y="4196431"/>
              <a:ext cx="576262" cy="1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rtl="1" eaLnBrk="1" hangingPunct="1"/>
              <a:r>
                <a:rPr lang="en-US" altLang="en-US" sz="1800" b="0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  <a:cs typeface="+mn-cs"/>
                </a:rPr>
                <a:t>n=5/2</a:t>
              </a:r>
            </a:p>
          </p:txBody>
        </p:sp>
        <p:sp>
          <p:nvSpPr>
            <p:cNvPr id="523274" name="Rectangle 11"/>
            <p:cNvSpPr>
              <a:spLocks noChangeArrowheads="1"/>
            </p:cNvSpPr>
            <p:nvPr/>
          </p:nvSpPr>
          <p:spPr bwMode="auto">
            <a:xfrm>
              <a:off x="4797139" y="4120231"/>
              <a:ext cx="576262" cy="1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rtl="1" eaLnBrk="1" hangingPunct="1"/>
              <a:r>
                <a:rPr lang="en-US" altLang="en-US" sz="1800" b="0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  <a:cs typeface="+mn-cs"/>
                </a:rPr>
                <a:t>n=7/3</a:t>
              </a:r>
            </a:p>
          </p:txBody>
        </p:sp>
        <p:sp>
          <p:nvSpPr>
            <p:cNvPr id="523275" name="Rectangle 12"/>
            <p:cNvSpPr>
              <a:spLocks noChangeArrowheads="1"/>
            </p:cNvSpPr>
            <p:nvPr/>
          </p:nvSpPr>
          <p:spPr bwMode="auto">
            <a:xfrm>
              <a:off x="1422400" y="4410553"/>
              <a:ext cx="576263" cy="192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rtl="1" eaLnBrk="1" hangingPunct="1"/>
              <a:r>
                <a:rPr lang="en-US" altLang="en-US" sz="1800" b="0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  <a:cs typeface="+mn-cs"/>
                </a:rPr>
                <a:t>n=3</a:t>
              </a:r>
            </a:p>
          </p:txBody>
        </p:sp>
        <p:sp>
          <p:nvSpPr>
            <p:cNvPr id="523276" name="Rectangle 13"/>
            <p:cNvSpPr>
              <a:spLocks noChangeArrowheads="1"/>
            </p:cNvSpPr>
            <p:nvPr/>
          </p:nvSpPr>
          <p:spPr bwMode="auto">
            <a:xfrm>
              <a:off x="6415088" y="3955227"/>
              <a:ext cx="576262" cy="192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rtl="1" eaLnBrk="1" hangingPunct="1"/>
              <a:r>
                <a:rPr lang="en-US" altLang="en-US" sz="1800" b="0">
                  <a:solidFill>
                    <a:srgbClr val="000000"/>
                  </a:solidFill>
                  <a:latin typeface="Symbol" pitchFamily="18" charset="2"/>
                  <a:ea typeface="ＭＳ Ｐゴシック" pitchFamily="34" charset="-128"/>
                  <a:cs typeface="+mn-cs"/>
                </a:rPr>
                <a:t>n=2</a:t>
              </a:r>
            </a:p>
          </p:txBody>
        </p:sp>
      </p:grpSp>
      <p:sp>
        <p:nvSpPr>
          <p:cNvPr id="523277" name="TextBox 1"/>
          <p:cNvSpPr txBox="1">
            <a:spLocks noChangeArrowheads="1"/>
          </p:cNvSpPr>
          <p:nvPr/>
        </p:nvSpPr>
        <p:spPr bwMode="auto">
          <a:xfrm>
            <a:off x="1867336" y="1466226"/>
            <a:ext cx="5563915" cy="46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n-US" sz="2400" b="0" i="1">
                <a:solidFill>
                  <a:srgbClr val="339933"/>
                </a:solidFill>
                <a:latin typeface="+mn-lt"/>
                <a:ea typeface="ＭＳ Ｐゴシック" pitchFamily="34" charset="-128"/>
                <a:cs typeface="+mn-cs"/>
              </a:rPr>
              <a:t>v </a:t>
            </a:r>
            <a:r>
              <a:rPr lang="en-US" altLang="en-US" sz="1800" b="0">
                <a:solidFill>
                  <a:srgbClr val="339933"/>
                </a:solidFill>
                <a:ea typeface="ＭＳ Ｐゴシック" pitchFamily="34" charset="-128"/>
                <a:cs typeface="+mn-cs"/>
              </a:rPr>
              <a:t>=5/2     Moore - Read proposed non-abelian state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38006" y="6137275"/>
            <a:ext cx="1925655" cy="338554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altLang="en-US" sz="1600" b="0" i="1">
                <a:solidFill>
                  <a:srgbClr val="000000"/>
                </a:solidFill>
                <a:sym typeface="Symbol" pitchFamily="18" charset="2"/>
              </a:rPr>
              <a:t></a:t>
            </a:r>
            <a:r>
              <a:rPr lang="en-US" altLang="en-US" sz="1600" b="0" i="1">
                <a:solidFill>
                  <a:srgbClr val="000000"/>
                </a:solidFill>
              </a:rPr>
              <a:t> ~ </a:t>
            </a:r>
            <a:r>
              <a:rPr lang="en-US" altLang="en-US" sz="1600" b="0">
                <a:solidFill>
                  <a:srgbClr val="000000"/>
                </a:solidFill>
              </a:rPr>
              <a:t>30</a:t>
            </a:r>
            <a:r>
              <a:rPr lang="en-US" altLang="en-US" sz="1600" b="0">
                <a:solidFill>
                  <a:srgbClr val="000000"/>
                </a:solidFill>
                <a:sym typeface="Symbol" pitchFamily="18" charset="2"/>
              </a:rPr>
              <a:t></a:t>
            </a:r>
            <a:r>
              <a:rPr lang="en-US" altLang="en-US" sz="1600" b="0">
                <a:solidFill>
                  <a:srgbClr val="000000"/>
                </a:solidFill>
              </a:rPr>
              <a:t>10</a:t>
            </a:r>
            <a:r>
              <a:rPr lang="en-US" altLang="en-US" sz="1600" b="0" baseline="30000">
                <a:solidFill>
                  <a:srgbClr val="000000"/>
                </a:solidFill>
              </a:rPr>
              <a:t>6</a:t>
            </a:r>
            <a:r>
              <a:rPr lang="en-US" altLang="en-US" sz="1600" b="0">
                <a:solidFill>
                  <a:srgbClr val="000000"/>
                </a:solidFill>
              </a:rPr>
              <a:t> cm</a:t>
            </a:r>
            <a:r>
              <a:rPr lang="en-US" altLang="en-US" sz="1600" b="0" baseline="30000">
                <a:solidFill>
                  <a:srgbClr val="000000"/>
                </a:solidFill>
              </a:rPr>
              <a:t>2</a:t>
            </a:r>
            <a:r>
              <a:rPr lang="en-US" altLang="en-US" sz="1600" b="0">
                <a:solidFill>
                  <a:srgbClr val="000000"/>
                </a:solidFill>
              </a:rPr>
              <a:t>/V-s</a:t>
            </a:r>
            <a:endParaRPr lang="en-US" sz="1600"/>
          </a:p>
        </p:txBody>
      </p:sp>
      <p:sp>
        <p:nvSpPr>
          <p:cNvPr id="3" name="Rounded Rectangle 2"/>
          <p:cNvSpPr/>
          <p:nvPr/>
        </p:nvSpPr>
        <p:spPr bwMode="auto">
          <a:xfrm>
            <a:off x="3569135" y="4129880"/>
            <a:ext cx="690414" cy="376047"/>
          </a:xfrm>
          <a:prstGeom prst="roundRect">
            <a:avLst/>
          </a:prstGeom>
          <a:solidFill>
            <a:srgbClr val="00CC99">
              <a:alpha val="2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25400" dir="11700000" sx="101000" sy="101000" algn="ctr" rotWithShape="0">
              <a:srgbClr val="000000">
                <a:alpha val="31000"/>
              </a:srgbClr>
            </a:outerShdw>
          </a:effec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algn="r" defTabSz="914353" rtl="1"/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153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3"/>
          <p:cNvSpPr>
            <a:spLocks noChangeShapeType="1"/>
          </p:cNvSpPr>
          <p:nvPr/>
        </p:nvSpPr>
        <p:spPr bwMode="auto">
          <a:xfrm flipV="1">
            <a:off x="4520428" y="2070481"/>
            <a:ext cx="0" cy="4572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4672828" y="2070481"/>
            <a:ext cx="0" cy="4572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V="1">
            <a:off x="5434828" y="2070481"/>
            <a:ext cx="0" cy="4572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V="1">
            <a:off x="5587228" y="2070481"/>
            <a:ext cx="0" cy="4572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kern="0" smtClean="0">
              <a:solidFill>
                <a:sysClr val="windowText" lastClr="000000"/>
              </a:solidFill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4436479" y="2451481"/>
            <a:ext cx="304800" cy="3048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6954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dirty="0" smtClean="0">
                <a:solidFill>
                  <a:sysClr val="windowText" lastClr="000000"/>
                </a:solidFill>
              </a:rPr>
              <a:t>e</a:t>
            </a: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5358628" y="2451481"/>
            <a:ext cx="304800" cy="3048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6954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kern="0" smtClean="0">
                <a:solidFill>
                  <a:sysClr val="windowText" lastClr="000000"/>
                </a:solidFill>
              </a:rPr>
              <a:t>e</a:t>
            </a: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450453" y="2970594"/>
            <a:ext cx="326866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0" kern="0" dirty="0" smtClean="0">
                <a:solidFill>
                  <a:srgbClr val="000000"/>
                </a:solidFill>
              </a:rPr>
              <a:t>composite fermions at  </a:t>
            </a:r>
            <a:r>
              <a:rPr lang="en-US" sz="1400" b="0" i="1" kern="0" dirty="0" smtClean="0">
                <a:solidFill>
                  <a:srgbClr val="000000"/>
                </a:solidFill>
              </a:rPr>
              <a:t>B</a:t>
            </a:r>
            <a:r>
              <a:rPr lang="en-US" sz="1400" b="0" i="1" kern="0" baseline="30000" dirty="0" smtClean="0">
                <a:solidFill>
                  <a:srgbClr val="000000"/>
                </a:solidFill>
              </a:rPr>
              <a:t>*</a:t>
            </a:r>
            <a:r>
              <a:rPr lang="en-US" sz="1400" b="0" i="1" kern="0" dirty="0" smtClean="0">
                <a:solidFill>
                  <a:srgbClr val="000000"/>
                </a:solidFill>
              </a:rPr>
              <a:t> </a:t>
            </a:r>
            <a:r>
              <a:rPr lang="en-US" sz="1400" b="0" kern="0" dirty="0" smtClean="0">
                <a:solidFill>
                  <a:srgbClr val="000000"/>
                </a:solidFill>
              </a:rPr>
              <a:t>=0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0" kern="0" dirty="0" smtClean="0">
                <a:solidFill>
                  <a:srgbClr val="000000"/>
                </a:solidFill>
              </a:rPr>
              <a:t>single spin </a:t>
            </a:r>
            <a:r>
              <a:rPr lang="en-US" sz="1100" b="0" kern="0" dirty="0" smtClean="0">
                <a:solidFill>
                  <a:srgbClr val="000000"/>
                </a:solidFill>
              </a:rPr>
              <a:t>(high field)</a:t>
            </a:r>
            <a:r>
              <a:rPr lang="en-US" sz="1400" b="0" kern="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1070597" y="4425513"/>
            <a:ext cx="70157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p-wave</a:t>
            </a:r>
            <a:r>
              <a:rPr lang="en-US" sz="1400" b="0" kern="0" dirty="0" smtClean="0">
                <a:solidFill>
                  <a:srgbClr val="000000"/>
                </a:solidFill>
              </a:rPr>
              <a:t> superconductor…. Moore-Read state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sz="1400" b="0" kern="0" dirty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0" kern="0" dirty="0" smtClean="0">
                <a:solidFill>
                  <a:srgbClr val="FF0000"/>
                </a:solidFill>
              </a:rPr>
              <a:t>predicted Majorana </a:t>
            </a:r>
            <a:r>
              <a:rPr lang="en-US" sz="1400" b="0" kern="0" dirty="0" err="1" smtClean="0">
                <a:solidFill>
                  <a:srgbClr val="FF0000"/>
                </a:solidFill>
              </a:rPr>
              <a:t>qp’s</a:t>
            </a:r>
            <a:r>
              <a:rPr lang="en-US" sz="1400" b="0" kern="0" dirty="0" smtClean="0">
                <a:solidFill>
                  <a:srgbClr val="FF0000"/>
                </a:solidFill>
              </a:rPr>
              <a:t>:  localized in the </a:t>
            </a:r>
            <a:r>
              <a:rPr lang="en-US" sz="1400" b="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</a:t>
            </a:r>
            <a:r>
              <a:rPr lang="en-US" sz="1400" b="0" kern="0" dirty="0" smtClean="0">
                <a:solidFill>
                  <a:srgbClr val="FF0000"/>
                </a:solidFill>
              </a:rPr>
              <a:t> and propagating in </a:t>
            </a:r>
            <a:r>
              <a:rPr lang="en-US" sz="1400" b="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chiral edge modes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1027391" y="1730513"/>
            <a:ext cx="2696309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0" i="1" kern="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b="0" kern="0" dirty="0" smtClean="0">
                <a:solidFill>
                  <a:srgbClr val="3333FF"/>
                </a:solidFill>
              </a:rPr>
              <a:t> = 5/2  </a:t>
            </a:r>
            <a:r>
              <a:rPr lang="en-US" sz="1400" b="0" kern="0" dirty="0" smtClean="0">
                <a:solidFill>
                  <a:srgbClr val="000000"/>
                </a:solidFill>
                <a:sym typeface="Symbol"/>
              </a:rPr>
              <a:t> </a:t>
            </a:r>
            <a:r>
              <a:rPr lang="en-US" sz="1400" b="0" kern="0" dirty="0" smtClean="0">
                <a:solidFill>
                  <a:srgbClr val="000000"/>
                </a:solidFill>
              </a:rPr>
              <a:t> 2 + 1/2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0" i="1" kern="0" dirty="0" err="1" smtClean="0">
                <a:solidFill>
                  <a:srgbClr val="000000"/>
                </a:solidFill>
              </a:rPr>
              <a:t>R</a:t>
            </a:r>
            <a:r>
              <a:rPr lang="en-US" sz="1400" b="0" i="1" kern="0" baseline="-25000" dirty="0" err="1" smtClean="0">
                <a:solidFill>
                  <a:srgbClr val="000000"/>
                </a:solidFill>
              </a:rPr>
              <a:t>xx</a:t>
            </a:r>
            <a:r>
              <a:rPr lang="en-US" sz="1400" b="0" i="1" kern="0" baseline="-25000" dirty="0" smtClean="0">
                <a:solidFill>
                  <a:srgbClr val="000000"/>
                </a:solidFill>
              </a:rPr>
              <a:t> </a:t>
            </a:r>
            <a:r>
              <a:rPr lang="en-US" sz="1400" b="0" kern="0" dirty="0" smtClean="0">
                <a:solidFill>
                  <a:srgbClr val="000000"/>
                </a:solidFill>
              </a:rPr>
              <a:t>= 0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0" i="1" kern="0" dirty="0" err="1" smtClean="0">
                <a:solidFill>
                  <a:srgbClr val="000000"/>
                </a:solidFill>
              </a:rPr>
              <a:t>R</a:t>
            </a:r>
            <a:r>
              <a:rPr lang="en-US" sz="1400" b="0" i="1" kern="0" baseline="-25000" dirty="0" err="1" smtClean="0">
                <a:solidFill>
                  <a:srgbClr val="000000"/>
                </a:solidFill>
              </a:rPr>
              <a:t>xy</a:t>
            </a:r>
            <a:r>
              <a:rPr lang="en-US" sz="1400" b="0" i="1" kern="0" dirty="0" smtClean="0">
                <a:solidFill>
                  <a:srgbClr val="000000"/>
                </a:solidFill>
              </a:rPr>
              <a:t>  </a:t>
            </a:r>
            <a:r>
              <a:rPr lang="en-US" sz="1400" b="0" kern="0" dirty="0" smtClean="0">
                <a:solidFill>
                  <a:srgbClr val="000000"/>
                </a:solidFill>
              </a:rPr>
              <a:t> quantized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b="0" kern="0" dirty="0" smtClean="0">
                <a:solidFill>
                  <a:srgbClr val="000000"/>
                </a:solidFill>
                <a:sym typeface="Symbol"/>
              </a:rPr>
              <a:t>	   </a:t>
            </a:r>
            <a:r>
              <a:rPr lang="en-US" sz="1400" b="0" kern="0" dirty="0" smtClean="0">
                <a:solidFill>
                  <a:srgbClr val="FF0000"/>
                </a:solidFill>
                <a:sym typeface="Symbol"/>
              </a:rPr>
              <a:t></a:t>
            </a:r>
            <a:r>
              <a:rPr lang="en-US" sz="1400" b="0" kern="0" dirty="0" smtClean="0">
                <a:solidFill>
                  <a:srgbClr val="FF0000"/>
                </a:solidFill>
              </a:rPr>
              <a:t>  energy gap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8722" y="714058"/>
            <a:ext cx="6753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kern="0" dirty="0" smtClean="0">
                <a:solidFill>
                  <a:srgbClr val="000000"/>
                </a:solidFill>
              </a:rPr>
              <a:t>charged </a:t>
            </a:r>
            <a:r>
              <a:rPr lang="en-US" sz="2400" kern="0" dirty="0" smtClean="0">
                <a:solidFill>
                  <a:srgbClr val="3333FF"/>
                </a:solidFill>
              </a:rPr>
              <a:t>quasiparticles   </a:t>
            </a:r>
            <a:r>
              <a:rPr lang="en-US" sz="3200" i="1" kern="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kern="0" dirty="0" smtClean="0">
                <a:solidFill>
                  <a:srgbClr val="3333FF"/>
                </a:solidFill>
              </a:rPr>
              <a:t>=5/2 FQHE state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91422" y="5560477"/>
            <a:ext cx="1112703" cy="602027"/>
            <a:chOff x="7171981" y="2603881"/>
            <a:chExt cx="1112703" cy="602027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7282151" y="2669983"/>
              <a:ext cx="903383" cy="4837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171981" y="2603881"/>
              <a:ext cx="1112703" cy="6020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" name="5-Point Star 3"/>
            <p:cNvSpPr/>
            <p:nvPr/>
          </p:nvSpPr>
          <p:spPr bwMode="auto">
            <a:xfrm>
              <a:off x="7656723" y="2864375"/>
              <a:ext cx="110170" cy="88134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7656723" y="2676108"/>
              <a:ext cx="25805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157920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6191598"/>
              </p:ext>
            </p:extLst>
          </p:nvPr>
        </p:nvGraphicFramePr>
        <p:xfrm>
          <a:off x="2715895" y="1669415"/>
          <a:ext cx="3333750" cy="800100"/>
        </p:xfrm>
        <a:graphic>
          <a:graphicData uri="http://schemas.openxmlformats.org/presentationml/2006/ole">
            <p:oleObj spid="_x0000_s540815" name="משוואה" r:id="rId3" imgW="2044440" imgH="431640" progId="Equation.3">
              <p:embed/>
            </p:oleObj>
          </a:graphicData>
        </a:graphic>
      </p:graphicFrame>
      <p:sp>
        <p:nvSpPr>
          <p:cNvPr id="4" name="Text Box 723"/>
          <p:cNvSpPr txBox="1">
            <a:spLocks noChangeArrowheads="1"/>
          </p:cNvSpPr>
          <p:nvPr/>
        </p:nvSpPr>
        <p:spPr bwMode="auto">
          <a:xfrm>
            <a:off x="438150" y="193675"/>
            <a:ext cx="4573936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Tahoma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Tahoma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Tahoma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Tahoma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Tahoma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Tahoma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rtl="0" eaLnBrk="1" hangingPunct="1"/>
            <a:r>
              <a:rPr lang="en-US" altLang="en-US" sz="3600" i="1" kern="0">
                <a:latin typeface="+mn-lt"/>
              </a:rPr>
              <a:t> v </a:t>
            </a:r>
            <a:r>
              <a:rPr lang="en-US" altLang="en-US" sz="2800" kern="0"/>
              <a:t>= </a:t>
            </a:r>
            <a:r>
              <a:rPr lang="en-US" altLang="en-US" sz="2800" i="1" kern="0"/>
              <a:t>n </a:t>
            </a:r>
            <a:r>
              <a:rPr lang="en-US" altLang="en-US" sz="2800" kern="0"/>
              <a:t>+1/2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07281" y="3026827"/>
            <a:ext cx="5352945" cy="1269445"/>
            <a:chOff x="1001713" y="1698625"/>
            <a:chExt cx="5352945" cy="1269445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V="1">
              <a:off x="4000500" y="1698625"/>
              <a:ext cx="0" cy="45720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pPr algn="r" rtl="1"/>
              <a:endParaRPr lang="en-US" sz="1000" b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4152900" y="1698625"/>
              <a:ext cx="0" cy="45720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pPr algn="r" rtl="1"/>
              <a:endParaRPr lang="en-US" sz="1000" b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4914900" y="1698625"/>
              <a:ext cx="0" cy="45720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pPr algn="r" rtl="1"/>
              <a:endParaRPr lang="en-US" sz="1000" b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5067300" y="1698625"/>
              <a:ext cx="0" cy="457200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pPr algn="r" rtl="1"/>
              <a:endParaRPr lang="en-US" sz="1000" b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924300" y="2079625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6954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rtl="1" eaLnBrk="1" hangingPunct="1"/>
              <a:r>
                <a:rPr lang="en-US" altLang="en-US" b="0" smtClean="0">
                  <a:solidFill>
                    <a:srgbClr val="000000"/>
                  </a:solidFill>
                  <a:cs typeface="+mn-cs"/>
                </a:rPr>
                <a:t>e</a:t>
              </a: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4838700" y="2079625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6954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rtl="1" eaLnBrk="1" hangingPunct="1"/>
              <a:r>
                <a:rPr lang="en-US" altLang="en-US" b="0" smtClean="0">
                  <a:solidFill>
                    <a:srgbClr val="000000"/>
                  </a:solidFill>
                  <a:cs typeface="+mn-cs"/>
                </a:rPr>
                <a:t>e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558573" y="2598738"/>
              <a:ext cx="37960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rgbClr val="000000"/>
                  </a:solidFill>
                  <a:cs typeface="+mn-cs"/>
                </a:rPr>
                <a:t>composite fermions at  </a:t>
              </a:r>
              <a:r>
                <a:rPr lang="en-US" altLang="en-US" sz="1800" b="0" i="1">
                  <a:solidFill>
                    <a:srgbClr val="000000"/>
                  </a:solidFill>
                  <a:cs typeface="+mn-cs"/>
                </a:rPr>
                <a:t>B </a:t>
              </a:r>
              <a:r>
                <a:rPr lang="en-US" altLang="en-US" sz="1800" b="0">
                  <a:solidFill>
                    <a:srgbClr val="000000"/>
                  </a:solidFill>
                  <a:cs typeface="+mn-cs"/>
                </a:rPr>
                <a:t>=0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1001713" y="1933575"/>
              <a:ext cx="2254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 i="1">
                  <a:solidFill>
                    <a:srgbClr val="000000"/>
                  </a:solidFill>
                  <a:cs typeface="+mn-cs"/>
                  <a:sym typeface="Symbol" pitchFamily="18" charset="2"/>
                </a:rPr>
                <a:t> </a:t>
              </a:r>
              <a:r>
                <a:rPr lang="en-US" altLang="en-US" sz="2000" b="0">
                  <a:solidFill>
                    <a:srgbClr val="000000"/>
                  </a:solidFill>
                  <a:cs typeface="+mn-cs"/>
                </a:rPr>
                <a:t>=5/2 = 2+1/2</a:t>
              </a: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2501900" y="1905000"/>
              <a:ext cx="495300" cy="5080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en-US" sz="1000" b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42458" y="2685864"/>
            <a:ext cx="479618" cy="338554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600" b="0">
                <a:sym typeface="Symbol"/>
              </a:rPr>
              <a:t>2</a:t>
            </a:r>
            <a:r>
              <a:rPr lang="en-US" sz="1600" b="0" i="1">
                <a:sym typeface="Symbol"/>
              </a:rPr>
              <a:t></a:t>
            </a:r>
            <a:r>
              <a:rPr lang="en-US" sz="1600" b="0" baseline="-25000">
                <a:sym typeface="Symbol"/>
              </a:rPr>
              <a:t>0</a:t>
            </a:r>
            <a:endParaRPr lang="en-US" sz="1600" i="1"/>
          </a:p>
        </p:txBody>
      </p:sp>
      <p:sp>
        <p:nvSpPr>
          <p:cNvPr id="17" name="TextBox 16"/>
          <p:cNvSpPr txBox="1"/>
          <p:nvPr/>
        </p:nvSpPr>
        <p:spPr>
          <a:xfrm>
            <a:off x="5546511" y="2685864"/>
            <a:ext cx="479618" cy="338554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600" b="0">
                <a:sym typeface="Symbol"/>
              </a:rPr>
              <a:t>2</a:t>
            </a:r>
            <a:r>
              <a:rPr lang="en-US" sz="1600" b="0" i="1">
                <a:sym typeface="Symbol"/>
              </a:rPr>
              <a:t></a:t>
            </a:r>
            <a:r>
              <a:rPr lang="en-US" sz="1600" b="0" baseline="-25000">
                <a:sym typeface="Symbol"/>
              </a:rPr>
              <a:t>0</a:t>
            </a:r>
            <a:endParaRPr lang="en-US" sz="1600" i="1"/>
          </a:p>
        </p:txBody>
      </p:sp>
      <p:sp>
        <p:nvSpPr>
          <p:cNvPr id="16" name="Oval 15"/>
          <p:cNvSpPr/>
          <p:nvPr/>
        </p:nvSpPr>
        <p:spPr bwMode="auto">
          <a:xfrm>
            <a:off x="5269426" y="2704456"/>
            <a:ext cx="1123627" cy="1077133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algn="r" defTabSz="914353" rtl="1"/>
            <a:endParaRPr lang="en-US" sz="1200" b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019879" y="4360863"/>
            <a:ext cx="2535238" cy="121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b="0">
                <a:solidFill>
                  <a:srgbClr val="000000"/>
                </a:solidFill>
                <a:cs typeface="+mn-cs"/>
              </a:rPr>
              <a:t> metal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b="0">
                <a:solidFill>
                  <a:srgbClr val="000000"/>
                </a:solidFill>
                <a:cs typeface="+mn-cs"/>
              </a:rPr>
              <a:t> superconductor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b="0">
                <a:solidFill>
                  <a:srgbClr val="000000"/>
                </a:solidFill>
                <a:cs typeface="+mn-cs"/>
              </a:rPr>
              <a:t> exotic phases</a:t>
            </a:r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3312826" y="4746017"/>
            <a:ext cx="5580063" cy="461962"/>
            <a:chOff x="1274" y="3097"/>
            <a:chExt cx="4086" cy="291"/>
          </a:xfrm>
        </p:grpSpPr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2458" y="3231"/>
              <a:ext cx="598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pPr algn="r" rtl="1"/>
              <a:endParaRPr lang="en-US" sz="1000" b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3092" y="3097"/>
              <a:ext cx="226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>
                  <a:solidFill>
                    <a:srgbClr val="000000"/>
                  </a:solidFill>
                  <a:cs typeface="+mn-cs"/>
                </a:rPr>
                <a:t>p-wave superconductor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1274" y="3097"/>
              <a:ext cx="11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rtl="1" eaLnBrk="1" hangingPunct="1"/>
              <a:r>
                <a:rPr lang="en-US" altLang="en-US" sz="2400" b="0" i="1" err="1">
                  <a:solidFill>
                    <a:srgbClr val="000000"/>
                  </a:solidFill>
                  <a:cs typeface="+mn-cs"/>
                </a:rPr>
                <a:t>R</a:t>
              </a:r>
              <a:r>
                <a:rPr lang="en-US" altLang="en-US" sz="2400" b="0" i="1" baseline="-25000" err="1">
                  <a:solidFill>
                    <a:srgbClr val="000000"/>
                  </a:solidFill>
                  <a:cs typeface="+mn-cs"/>
                </a:rPr>
                <a:t>xx</a:t>
              </a:r>
              <a:r>
                <a:rPr lang="en-US" altLang="en-US" sz="2400" b="0">
                  <a:solidFill>
                    <a:srgbClr val="000000"/>
                  </a:solidFill>
                  <a:cs typeface="+mn-cs"/>
                </a:rPr>
                <a:t>=0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15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09550"/>
            <a:ext cx="7772400" cy="698500"/>
          </a:xfrm>
        </p:spPr>
        <p:txBody>
          <a:bodyPr/>
          <a:lstStyle/>
          <a:p>
            <a:r>
              <a:rPr lang="en-US" altLang="en-US"/>
              <a:t>expected charge of </a:t>
            </a:r>
            <a:r>
              <a:rPr lang="en-US" altLang="en-US">
                <a:cs typeface="Arial" pitchFamily="34" charset="0"/>
              </a:rPr>
              <a:t>e</a:t>
            </a:r>
            <a:r>
              <a:rPr lang="en-US" altLang="en-US"/>
              <a:t>xcitations</a:t>
            </a:r>
          </a:p>
        </p:txBody>
      </p:sp>
      <p:graphicFrame>
        <p:nvGraphicFramePr>
          <p:cNvPr id="428035" name="Object 3"/>
          <p:cNvGraphicFramePr>
            <a:graphicFrameLocks noChangeAspect="1"/>
          </p:cNvGraphicFramePr>
          <p:nvPr/>
        </p:nvGraphicFramePr>
        <p:xfrm>
          <a:off x="860426" y="1970088"/>
          <a:ext cx="1211263" cy="588962"/>
        </p:xfrm>
        <a:graphic>
          <a:graphicData uri="http://schemas.openxmlformats.org/presentationml/2006/ole">
            <p:oleObj spid="_x0000_s570552" name="משוואה" r:id="rId4" imgW="558800" imgH="266700" progId="Equation.3">
              <p:embed/>
            </p:oleObj>
          </a:graphicData>
        </a:graphic>
      </p:graphicFrame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2554289" y="1671639"/>
          <a:ext cx="1609725" cy="1038225"/>
        </p:xfrm>
        <a:graphic>
          <a:graphicData uri="http://schemas.openxmlformats.org/presentationml/2006/ole">
            <p:oleObj spid="_x0000_s570553" name="Equation" r:id="rId5" imgW="876300" imgH="558800" progId="">
              <p:embed/>
            </p:oleObj>
          </a:graphicData>
        </a:graphic>
      </p:graphicFrame>
      <p:grpSp>
        <p:nvGrpSpPr>
          <p:cNvPr id="428037" name="Group 5"/>
          <p:cNvGrpSpPr>
            <a:grpSpLocks/>
          </p:cNvGrpSpPr>
          <p:nvPr/>
        </p:nvGrpSpPr>
        <p:grpSpPr bwMode="auto">
          <a:xfrm>
            <a:off x="3919538" y="2660651"/>
            <a:ext cx="3721100" cy="1905000"/>
            <a:chOff x="2440" y="1152"/>
            <a:chExt cx="2344" cy="1200"/>
          </a:xfrm>
        </p:grpSpPr>
        <p:grpSp>
          <p:nvGrpSpPr>
            <p:cNvPr id="428038" name="Group 6"/>
            <p:cNvGrpSpPr>
              <a:grpSpLocks/>
            </p:cNvGrpSpPr>
            <p:nvPr/>
          </p:nvGrpSpPr>
          <p:grpSpPr bwMode="auto">
            <a:xfrm>
              <a:off x="2912" y="1632"/>
              <a:ext cx="1872" cy="624"/>
              <a:chOff x="960" y="1872"/>
              <a:chExt cx="1872" cy="528"/>
            </a:xfrm>
          </p:grpSpPr>
          <p:sp>
            <p:nvSpPr>
              <p:cNvPr id="428039" name="Oval 7"/>
              <p:cNvSpPr>
                <a:spLocks noChangeArrowheads="1"/>
              </p:cNvSpPr>
              <p:nvPr/>
            </p:nvSpPr>
            <p:spPr bwMode="auto">
              <a:xfrm>
                <a:off x="960" y="1872"/>
                <a:ext cx="1872" cy="528"/>
              </a:xfrm>
              <a:prstGeom prst="ellipse">
                <a:avLst/>
              </a:prstGeom>
              <a:solidFill>
                <a:srgbClr val="D4D4D4"/>
              </a:solidFill>
              <a:ln w="2857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040" name="Oval 8"/>
              <p:cNvSpPr>
                <a:spLocks noChangeArrowheads="1"/>
              </p:cNvSpPr>
              <p:nvPr/>
            </p:nvSpPr>
            <p:spPr bwMode="auto">
              <a:xfrm>
                <a:off x="1680" y="2064"/>
                <a:ext cx="432" cy="9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8041" name="Rectangle 9"/>
            <p:cNvSpPr>
              <a:spLocks noChangeArrowheads="1"/>
            </p:cNvSpPr>
            <p:nvPr/>
          </p:nvSpPr>
          <p:spPr bwMode="auto">
            <a:xfrm>
              <a:off x="2736" y="1584"/>
              <a:ext cx="1728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042" name="Rectangle 10"/>
            <p:cNvSpPr>
              <a:spLocks noChangeArrowheads="1"/>
            </p:cNvSpPr>
            <p:nvPr/>
          </p:nvSpPr>
          <p:spPr bwMode="auto">
            <a:xfrm>
              <a:off x="2440" y="1152"/>
              <a:ext cx="91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8043" name="Group 11"/>
          <p:cNvGrpSpPr>
            <a:grpSpLocks/>
          </p:cNvGrpSpPr>
          <p:nvPr/>
        </p:nvGrpSpPr>
        <p:grpSpPr bwMode="auto">
          <a:xfrm>
            <a:off x="4418013" y="3192514"/>
            <a:ext cx="3276600" cy="1374775"/>
            <a:chOff x="2736" y="1536"/>
            <a:chExt cx="2064" cy="866"/>
          </a:xfrm>
        </p:grpSpPr>
        <p:grpSp>
          <p:nvGrpSpPr>
            <p:cNvPr id="428044" name="Group 12"/>
            <p:cNvGrpSpPr>
              <a:grpSpLocks/>
            </p:cNvGrpSpPr>
            <p:nvPr/>
          </p:nvGrpSpPr>
          <p:grpSpPr bwMode="auto">
            <a:xfrm>
              <a:off x="3360" y="1688"/>
              <a:ext cx="912" cy="469"/>
              <a:chOff x="1440" y="1832"/>
              <a:chExt cx="912" cy="469"/>
            </a:xfrm>
          </p:grpSpPr>
          <p:sp>
            <p:nvSpPr>
              <p:cNvPr id="428045" name="Text Box 13"/>
              <p:cNvSpPr txBox="1">
                <a:spLocks noChangeArrowheads="1"/>
              </p:cNvSpPr>
              <p:nvPr/>
            </p:nvSpPr>
            <p:spPr bwMode="auto">
              <a:xfrm>
                <a:off x="1672" y="1848"/>
                <a:ext cx="24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sz="1600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+</a:t>
                </a:r>
              </a:p>
            </p:txBody>
          </p:sp>
          <p:sp>
            <p:nvSpPr>
              <p:cNvPr id="428046" name="Text Box 14"/>
              <p:cNvSpPr txBox="1">
                <a:spLocks noChangeArrowheads="1"/>
              </p:cNvSpPr>
              <p:nvPr/>
            </p:nvSpPr>
            <p:spPr bwMode="auto">
              <a:xfrm>
                <a:off x="1560" y="1896"/>
                <a:ext cx="24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sz="1600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+</a:t>
                </a:r>
              </a:p>
            </p:txBody>
          </p:sp>
          <p:sp>
            <p:nvSpPr>
              <p:cNvPr id="428047" name="Text Box 15"/>
              <p:cNvSpPr txBox="1">
                <a:spLocks noChangeArrowheads="1"/>
              </p:cNvSpPr>
              <p:nvPr/>
            </p:nvSpPr>
            <p:spPr bwMode="auto">
              <a:xfrm>
                <a:off x="1640" y="2064"/>
                <a:ext cx="24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sz="1600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+</a:t>
                </a:r>
              </a:p>
            </p:txBody>
          </p:sp>
          <p:sp>
            <p:nvSpPr>
              <p:cNvPr id="428048" name="Text Box 16"/>
              <p:cNvSpPr txBox="1">
                <a:spLocks noChangeArrowheads="1"/>
              </p:cNvSpPr>
              <p:nvPr/>
            </p:nvSpPr>
            <p:spPr bwMode="auto">
              <a:xfrm>
                <a:off x="1544" y="2016"/>
                <a:ext cx="24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sz="1600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+</a:t>
                </a:r>
              </a:p>
            </p:txBody>
          </p:sp>
          <p:sp>
            <p:nvSpPr>
              <p:cNvPr id="428049" name="Text Box 17"/>
              <p:cNvSpPr txBox="1">
                <a:spLocks noChangeArrowheads="1"/>
              </p:cNvSpPr>
              <p:nvPr/>
            </p:nvSpPr>
            <p:spPr bwMode="auto">
              <a:xfrm>
                <a:off x="1960" y="2064"/>
                <a:ext cx="24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sz="1600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+</a:t>
                </a:r>
              </a:p>
            </p:txBody>
          </p:sp>
          <p:sp>
            <p:nvSpPr>
              <p:cNvPr id="428050" name="Text Box 18"/>
              <p:cNvSpPr txBox="1">
                <a:spLocks noChangeArrowheads="1"/>
              </p:cNvSpPr>
              <p:nvPr/>
            </p:nvSpPr>
            <p:spPr bwMode="auto">
              <a:xfrm>
                <a:off x="2088" y="1976"/>
                <a:ext cx="24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sz="1600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+</a:t>
                </a:r>
              </a:p>
            </p:txBody>
          </p:sp>
          <p:sp>
            <p:nvSpPr>
              <p:cNvPr id="428051" name="Text Box 19"/>
              <p:cNvSpPr txBox="1">
                <a:spLocks noChangeArrowheads="1"/>
              </p:cNvSpPr>
              <p:nvPr/>
            </p:nvSpPr>
            <p:spPr bwMode="auto">
              <a:xfrm>
                <a:off x="1792" y="2088"/>
                <a:ext cx="24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sz="1600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+</a:t>
                </a:r>
              </a:p>
            </p:txBody>
          </p:sp>
          <p:sp>
            <p:nvSpPr>
              <p:cNvPr id="428052" name="Text Box 20"/>
              <p:cNvSpPr txBox="1">
                <a:spLocks noChangeArrowheads="1"/>
              </p:cNvSpPr>
              <p:nvPr/>
            </p:nvSpPr>
            <p:spPr bwMode="auto">
              <a:xfrm>
                <a:off x="1904" y="1832"/>
                <a:ext cx="24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sz="1600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+</a:t>
                </a:r>
              </a:p>
            </p:txBody>
          </p:sp>
          <p:sp>
            <p:nvSpPr>
              <p:cNvPr id="428053" name="Text Box 21"/>
              <p:cNvSpPr txBox="1">
                <a:spLocks noChangeArrowheads="1"/>
              </p:cNvSpPr>
              <p:nvPr/>
            </p:nvSpPr>
            <p:spPr bwMode="auto">
              <a:xfrm>
                <a:off x="2024" y="1872"/>
                <a:ext cx="24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sz="1600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+</a:t>
                </a:r>
              </a:p>
            </p:txBody>
          </p:sp>
          <p:sp>
            <p:nvSpPr>
              <p:cNvPr id="428054" name="Rectangle 22"/>
              <p:cNvSpPr>
                <a:spLocks noChangeArrowheads="1"/>
              </p:cNvSpPr>
              <p:nvPr/>
            </p:nvSpPr>
            <p:spPr bwMode="auto">
              <a:xfrm>
                <a:off x="1440" y="1872"/>
                <a:ext cx="912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8055" name="Group 23"/>
            <p:cNvGrpSpPr>
              <a:grpSpLocks/>
            </p:cNvGrpSpPr>
            <p:nvPr/>
          </p:nvGrpSpPr>
          <p:grpSpPr bwMode="auto">
            <a:xfrm>
              <a:off x="2736" y="1536"/>
              <a:ext cx="2064" cy="866"/>
              <a:chOff x="976" y="3320"/>
              <a:chExt cx="2064" cy="866"/>
            </a:xfrm>
          </p:grpSpPr>
          <p:sp>
            <p:nvSpPr>
              <p:cNvPr id="428056" name="Text Box 24"/>
              <p:cNvSpPr txBox="1">
                <a:spLocks noChangeArrowheads="1"/>
              </p:cNvSpPr>
              <p:nvPr/>
            </p:nvSpPr>
            <p:spPr bwMode="auto">
              <a:xfrm>
                <a:off x="1680" y="3824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428057" name="Rectangle 25"/>
              <p:cNvSpPr>
                <a:spLocks noChangeArrowheads="1"/>
              </p:cNvSpPr>
              <p:nvPr/>
            </p:nvSpPr>
            <p:spPr bwMode="auto">
              <a:xfrm>
                <a:off x="976" y="3360"/>
                <a:ext cx="1728" cy="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058" name="Text Box 26"/>
              <p:cNvSpPr txBox="1">
                <a:spLocks noChangeArrowheads="1"/>
              </p:cNvSpPr>
              <p:nvPr/>
            </p:nvSpPr>
            <p:spPr bwMode="auto">
              <a:xfrm>
                <a:off x="1408" y="3792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428059" name="Text Box 27"/>
              <p:cNvSpPr txBox="1">
                <a:spLocks noChangeArrowheads="1"/>
              </p:cNvSpPr>
              <p:nvPr/>
            </p:nvSpPr>
            <p:spPr bwMode="auto">
              <a:xfrm>
                <a:off x="1208" y="3688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428060" name="Text Box 28"/>
              <p:cNvSpPr txBox="1">
                <a:spLocks noChangeArrowheads="1"/>
              </p:cNvSpPr>
              <p:nvPr/>
            </p:nvSpPr>
            <p:spPr bwMode="auto">
              <a:xfrm>
                <a:off x="1744" y="3320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428061" name="Text Box 29"/>
              <p:cNvSpPr txBox="1">
                <a:spLocks noChangeArrowheads="1"/>
              </p:cNvSpPr>
              <p:nvPr/>
            </p:nvSpPr>
            <p:spPr bwMode="auto">
              <a:xfrm>
                <a:off x="1504" y="3360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428062" name="Text Box 30"/>
              <p:cNvSpPr txBox="1">
                <a:spLocks noChangeArrowheads="1"/>
              </p:cNvSpPr>
              <p:nvPr/>
            </p:nvSpPr>
            <p:spPr bwMode="auto">
              <a:xfrm>
                <a:off x="1280" y="3448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428063" name="Text Box 31"/>
              <p:cNvSpPr txBox="1">
                <a:spLocks noChangeArrowheads="1"/>
              </p:cNvSpPr>
              <p:nvPr/>
            </p:nvSpPr>
            <p:spPr bwMode="auto">
              <a:xfrm>
                <a:off x="1120" y="3552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428064" name="Text Box 32"/>
              <p:cNvSpPr txBox="1">
                <a:spLocks noChangeArrowheads="1"/>
              </p:cNvSpPr>
              <p:nvPr/>
            </p:nvSpPr>
            <p:spPr bwMode="auto">
              <a:xfrm>
                <a:off x="2800" y="3648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428065" name="Text Box 33"/>
              <p:cNvSpPr txBox="1">
                <a:spLocks noChangeArrowheads="1"/>
              </p:cNvSpPr>
              <p:nvPr/>
            </p:nvSpPr>
            <p:spPr bwMode="auto">
              <a:xfrm>
                <a:off x="2560" y="3792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428066" name="Text Box 34"/>
              <p:cNvSpPr txBox="1">
                <a:spLocks noChangeArrowheads="1"/>
              </p:cNvSpPr>
              <p:nvPr/>
            </p:nvSpPr>
            <p:spPr bwMode="auto">
              <a:xfrm>
                <a:off x="2288" y="3832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428067" name="Text Box 35"/>
              <p:cNvSpPr txBox="1">
                <a:spLocks noChangeArrowheads="1"/>
              </p:cNvSpPr>
              <p:nvPr/>
            </p:nvSpPr>
            <p:spPr bwMode="auto">
              <a:xfrm>
                <a:off x="1976" y="3856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428068" name="Text Box 36"/>
              <p:cNvSpPr txBox="1">
                <a:spLocks noChangeArrowheads="1"/>
              </p:cNvSpPr>
              <p:nvPr/>
            </p:nvSpPr>
            <p:spPr bwMode="auto">
              <a:xfrm>
                <a:off x="2224" y="3336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428069" name="Text Box 37"/>
              <p:cNvSpPr txBox="1">
                <a:spLocks noChangeArrowheads="1"/>
              </p:cNvSpPr>
              <p:nvPr/>
            </p:nvSpPr>
            <p:spPr bwMode="auto">
              <a:xfrm>
                <a:off x="2512" y="3384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  <p:sp>
            <p:nvSpPr>
              <p:cNvPr id="428070" name="Text Box 38"/>
              <p:cNvSpPr txBox="1">
                <a:spLocks noChangeArrowheads="1"/>
              </p:cNvSpPr>
              <p:nvPr/>
            </p:nvSpPr>
            <p:spPr bwMode="auto">
              <a:xfrm>
                <a:off x="2744" y="3464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 altLang="en-US" b="1">
                    <a:solidFill>
                      <a:schemeClr val="tx2"/>
                    </a:solidFill>
                    <a:latin typeface="Arial Unicode MS" pitchFamily="34" charset="-128"/>
                    <a:cs typeface="Times New Roman" pitchFamily="18" charset="0"/>
                  </a:rPr>
                  <a:t>-</a:t>
                </a:r>
              </a:p>
            </p:txBody>
          </p:sp>
        </p:grpSp>
      </p:grpSp>
      <p:grpSp>
        <p:nvGrpSpPr>
          <p:cNvPr id="428071" name="Group 39"/>
          <p:cNvGrpSpPr>
            <a:grpSpLocks/>
          </p:cNvGrpSpPr>
          <p:nvPr/>
        </p:nvGrpSpPr>
        <p:grpSpPr bwMode="auto">
          <a:xfrm>
            <a:off x="5889625" y="2178050"/>
            <a:ext cx="511175" cy="2865438"/>
            <a:chOff x="3679" y="801"/>
            <a:chExt cx="322" cy="1879"/>
          </a:xfrm>
        </p:grpSpPr>
        <p:sp>
          <p:nvSpPr>
            <p:cNvPr id="428072" name="Rectangle 40"/>
            <p:cNvSpPr>
              <a:spLocks noChangeArrowheads="1"/>
            </p:cNvSpPr>
            <p:nvPr/>
          </p:nvSpPr>
          <p:spPr bwMode="auto">
            <a:xfrm>
              <a:off x="3768" y="2276"/>
              <a:ext cx="129" cy="40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28073" name="Object 41"/>
            <p:cNvGraphicFramePr>
              <a:graphicFrameLocks noChangeAspect="1"/>
            </p:cNvGraphicFramePr>
            <p:nvPr/>
          </p:nvGraphicFramePr>
          <p:xfrm>
            <a:off x="3679" y="801"/>
            <a:ext cx="322" cy="253"/>
          </p:xfrm>
          <a:graphic>
            <a:graphicData uri="http://schemas.openxmlformats.org/presentationml/2006/ole">
              <p:oleObj spid="_x0000_s570554" name="Equation" r:id="rId6" imgW="419100" imgH="266700" progId="">
                <p:embed/>
              </p:oleObj>
            </a:graphicData>
          </a:graphic>
        </p:graphicFrame>
        <p:sp>
          <p:nvSpPr>
            <p:cNvPr id="428074" name="AutoShape 42"/>
            <p:cNvSpPr>
              <a:spLocks noChangeArrowheads="1"/>
            </p:cNvSpPr>
            <p:nvPr/>
          </p:nvSpPr>
          <p:spPr bwMode="auto">
            <a:xfrm>
              <a:off x="3696" y="1104"/>
              <a:ext cx="288" cy="864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8075" name="Group 43"/>
          <p:cNvGrpSpPr>
            <a:grpSpLocks/>
          </p:cNvGrpSpPr>
          <p:nvPr/>
        </p:nvGrpSpPr>
        <p:grpSpPr bwMode="auto">
          <a:xfrm>
            <a:off x="4264025" y="3121025"/>
            <a:ext cx="1447800" cy="685800"/>
            <a:chOff x="2640" y="1440"/>
            <a:chExt cx="912" cy="432"/>
          </a:xfrm>
        </p:grpSpPr>
        <p:sp>
          <p:nvSpPr>
            <p:cNvPr id="428076" name="Line 44"/>
            <p:cNvSpPr>
              <a:spLocks noChangeShapeType="1"/>
            </p:cNvSpPr>
            <p:nvPr/>
          </p:nvSpPr>
          <p:spPr bwMode="auto">
            <a:xfrm>
              <a:off x="3168" y="1776"/>
              <a:ext cx="384" cy="96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8575">
                  <a:solidFill>
                    <a:schemeClr val="tx1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8077" name="Text Box 45"/>
            <p:cNvSpPr txBox="1">
              <a:spLocks noChangeArrowheads="1"/>
            </p:cNvSpPr>
            <p:nvPr/>
          </p:nvSpPr>
          <p:spPr bwMode="auto">
            <a:xfrm>
              <a:off x="2640" y="1440"/>
              <a:ext cx="8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1" algn="l" rtl="0">
                <a:spcBef>
                  <a:spcPct val="50000"/>
                </a:spcBef>
              </a:pPr>
              <a:r>
                <a:rPr lang="en-US" altLang="en-US" sz="2400" i="1" dirty="0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en-US" sz="2400" i="1" baseline="-25000" dirty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2807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5122200"/>
              </p:ext>
            </p:extLst>
          </p:nvPr>
        </p:nvGraphicFramePr>
        <p:xfrm>
          <a:off x="7081839" y="5535613"/>
          <a:ext cx="1871662" cy="677862"/>
        </p:xfrm>
        <a:graphic>
          <a:graphicData uri="http://schemas.openxmlformats.org/presentationml/2006/ole">
            <p:oleObj spid="_x0000_s570555" name="משוואה" r:id="rId7" imgW="774360" imgH="279360" progId="Equation.3">
              <p:embed/>
            </p:oleObj>
          </a:graphicData>
        </a:graphic>
      </p:graphicFrame>
      <p:sp>
        <p:nvSpPr>
          <p:cNvPr id="428079" name="Freeform 47"/>
          <p:cNvSpPr>
            <a:spLocks/>
          </p:cNvSpPr>
          <p:nvPr/>
        </p:nvSpPr>
        <p:spPr bwMode="auto">
          <a:xfrm>
            <a:off x="6824663" y="2112964"/>
            <a:ext cx="1803400" cy="439737"/>
          </a:xfrm>
          <a:custGeom>
            <a:avLst/>
            <a:gdLst>
              <a:gd name="T0" fmla="*/ 0 w 1136"/>
              <a:gd name="T1" fmla="*/ 277 h 277"/>
              <a:gd name="T2" fmla="*/ 336 w 1136"/>
              <a:gd name="T3" fmla="*/ 229 h 277"/>
              <a:gd name="T4" fmla="*/ 624 w 1136"/>
              <a:gd name="T5" fmla="*/ 37 h 277"/>
              <a:gd name="T6" fmla="*/ 1136 w 1136"/>
              <a:gd name="T7" fmla="*/ 5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6" h="277">
                <a:moveTo>
                  <a:pt x="0" y="277"/>
                </a:moveTo>
                <a:cubicBezTo>
                  <a:pt x="116" y="273"/>
                  <a:pt x="232" y="269"/>
                  <a:pt x="336" y="229"/>
                </a:cubicBezTo>
                <a:cubicBezTo>
                  <a:pt x="440" y="189"/>
                  <a:pt x="491" y="74"/>
                  <a:pt x="624" y="37"/>
                </a:cubicBezTo>
                <a:cubicBezTo>
                  <a:pt x="757" y="0"/>
                  <a:pt x="1051" y="10"/>
                  <a:pt x="1136" y="5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/>
          </a:p>
        </p:txBody>
      </p:sp>
      <p:grpSp>
        <p:nvGrpSpPr>
          <p:cNvPr id="428080" name="Group 48"/>
          <p:cNvGrpSpPr>
            <a:grpSpLocks/>
          </p:cNvGrpSpPr>
          <p:nvPr/>
        </p:nvGrpSpPr>
        <p:grpSpPr bwMode="auto">
          <a:xfrm>
            <a:off x="6799264" y="1930400"/>
            <a:ext cx="1866900" cy="917575"/>
            <a:chOff x="4283" y="1216"/>
            <a:chExt cx="1176" cy="578"/>
          </a:xfrm>
        </p:grpSpPr>
        <p:sp>
          <p:nvSpPr>
            <p:cNvPr id="428081" name="Line 49"/>
            <p:cNvSpPr>
              <a:spLocks noChangeShapeType="1"/>
            </p:cNvSpPr>
            <p:nvPr/>
          </p:nvSpPr>
          <p:spPr bwMode="auto">
            <a:xfrm>
              <a:off x="4763" y="1216"/>
              <a:ext cx="0" cy="512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8082" name="Line 50"/>
            <p:cNvSpPr>
              <a:spLocks noChangeShapeType="1"/>
            </p:cNvSpPr>
            <p:nvPr/>
          </p:nvSpPr>
          <p:spPr bwMode="auto">
            <a:xfrm>
              <a:off x="4283" y="1632"/>
              <a:ext cx="1176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aphicFrame>
          <p:nvGraphicFramePr>
            <p:cNvPr id="428083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2898242"/>
                </p:ext>
              </p:extLst>
            </p:nvPr>
          </p:nvGraphicFramePr>
          <p:xfrm>
            <a:off x="4356" y="1241"/>
            <a:ext cx="311" cy="252"/>
          </p:xfrm>
          <a:graphic>
            <a:graphicData uri="http://schemas.openxmlformats.org/presentationml/2006/ole">
              <p:oleObj spid="_x0000_s570556" name="משוואה" r:id="rId8" imgW="406400" imgH="266700" progId="Equation.3">
                <p:embed/>
              </p:oleObj>
            </a:graphicData>
          </a:graphic>
        </p:graphicFrame>
        <p:sp>
          <p:nvSpPr>
            <p:cNvPr id="428084" name="Line 52"/>
            <p:cNvSpPr>
              <a:spLocks noChangeShapeType="1"/>
            </p:cNvSpPr>
            <p:nvPr/>
          </p:nvSpPr>
          <p:spPr bwMode="auto">
            <a:xfrm flipH="1">
              <a:off x="4715" y="1344"/>
              <a:ext cx="48" cy="0"/>
            </a:xfrm>
            <a:prstGeom prst="line">
              <a:avLst/>
            </a:prstGeom>
            <a:noFill/>
            <a:ln w="9525">
              <a:solidFill>
                <a:srgbClr val="00D76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aphicFrame>
          <p:nvGraphicFramePr>
            <p:cNvPr id="428085" name="Object 53"/>
            <p:cNvGraphicFramePr>
              <a:graphicFrameLocks noChangeAspect="1"/>
            </p:cNvGraphicFramePr>
            <p:nvPr/>
          </p:nvGraphicFramePr>
          <p:xfrm>
            <a:off x="5348" y="1626"/>
            <a:ext cx="81" cy="168"/>
          </p:xfrm>
          <a:graphic>
            <a:graphicData uri="http://schemas.openxmlformats.org/presentationml/2006/ole">
              <p:oleObj spid="_x0000_s570557" name="משוואה" r:id="rId9" imgW="101600" imgH="177800" progId="Equation.3">
                <p:embed/>
              </p:oleObj>
            </a:graphicData>
          </a:graphic>
        </p:graphicFrame>
      </p:grpSp>
      <p:sp>
        <p:nvSpPr>
          <p:cNvPr id="428086" name="AutoShape 54"/>
          <p:cNvSpPr>
            <a:spLocks noChangeArrowheads="1"/>
          </p:cNvSpPr>
          <p:nvPr/>
        </p:nvSpPr>
        <p:spPr bwMode="auto">
          <a:xfrm>
            <a:off x="7069138" y="3659189"/>
            <a:ext cx="381000" cy="533400"/>
          </a:xfrm>
          <a:prstGeom prst="curvedLeftArrow">
            <a:avLst>
              <a:gd name="adj1" fmla="val 1659"/>
              <a:gd name="adj2" fmla="val 28830"/>
              <a:gd name="adj3" fmla="val 43333"/>
            </a:avLst>
          </a:prstGeom>
          <a:solidFill>
            <a:srgbClr val="2A4392"/>
          </a:solidFill>
          <a:ln w="28575">
            <a:solidFill>
              <a:srgbClr val="2A439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grpSp>
        <p:nvGrpSpPr>
          <p:cNvPr id="428087" name="Group 55"/>
          <p:cNvGrpSpPr>
            <a:grpSpLocks/>
          </p:cNvGrpSpPr>
          <p:nvPr/>
        </p:nvGrpSpPr>
        <p:grpSpPr bwMode="auto">
          <a:xfrm>
            <a:off x="6223004" y="3044826"/>
            <a:ext cx="2667001" cy="1147763"/>
            <a:chOff x="3888" y="1392"/>
            <a:chExt cx="1680" cy="723"/>
          </a:xfrm>
        </p:grpSpPr>
        <p:grpSp>
          <p:nvGrpSpPr>
            <p:cNvPr id="428088" name="Group 56"/>
            <p:cNvGrpSpPr>
              <a:grpSpLocks/>
            </p:cNvGrpSpPr>
            <p:nvPr/>
          </p:nvGrpSpPr>
          <p:grpSpPr bwMode="auto">
            <a:xfrm>
              <a:off x="4416" y="1776"/>
              <a:ext cx="1152" cy="339"/>
              <a:chOff x="4320" y="2496"/>
              <a:chExt cx="1152" cy="339"/>
            </a:xfrm>
          </p:grpSpPr>
          <p:sp>
            <p:nvSpPr>
              <p:cNvPr id="428089" name="AutoShape 57"/>
              <p:cNvSpPr>
                <a:spLocks noChangeArrowheads="1"/>
              </p:cNvSpPr>
              <p:nvPr/>
            </p:nvSpPr>
            <p:spPr bwMode="auto">
              <a:xfrm>
                <a:off x="4320" y="2496"/>
                <a:ext cx="240" cy="336"/>
              </a:xfrm>
              <a:prstGeom prst="curvedLeftArrow">
                <a:avLst>
                  <a:gd name="adj1" fmla="val 1659"/>
                  <a:gd name="adj2" fmla="val 28830"/>
                  <a:gd name="adj3" fmla="val 43333"/>
                </a:avLst>
              </a:prstGeom>
              <a:solidFill>
                <a:srgbClr val="2A4392"/>
              </a:solidFill>
              <a:ln w="28575">
                <a:solidFill>
                  <a:srgbClr val="2A439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090" name="Text Box 58"/>
              <p:cNvSpPr txBox="1">
                <a:spLocks noChangeArrowheads="1"/>
              </p:cNvSpPr>
              <p:nvPr/>
            </p:nvSpPr>
            <p:spPr bwMode="auto">
              <a:xfrm>
                <a:off x="4416" y="2544"/>
                <a:ext cx="105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lvl="1" algn="l" rtl="0">
                  <a:spcBef>
                    <a:spcPct val="50000"/>
                  </a:spcBef>
                </a:pPr>
                <a:r>
                  <a:rPr lang="en-US" altLang="en-US" sz="2400" i="1" dirty="0">
                    <a:solidFill>
                      <a:srgbClr val="2A439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</a:t>
                </a:r>
                <a:endParaRPr lang="en-US" altLang="en-US" sz="2400" i="1" baseline="-25000" dirty="0">
                  <a:solidFill>
                    <a:srgbClr val="2A439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grpSp>
          <p:nvGrpSpPr>
            <p:cNvPr id="428091" name="Group 59"/>
            <p:cNvGrpSpPr>
              <a:grpSpLocks/>
            </p:cNvGrpSpPr>
            <p:nvPr/>
          </p:nvGrpSpPr>
          <p:grpSpPr bwMode="auto">
            <a:xfrm>
              <a:off x="3888" y="1392"/>
              <a:ext cx="1056" cy="460"/>
              <a:chOff x="3888" y="1392"/>
              <a:chExt cx="1056" cy="460"/>
            </a:xfrm>
          </p:grpSpPr>
          <p:sp>
            <p:nvSpPr>
              <p:cNvPr id="428092" name="Line 60"/>
              <p:cNvSpPr>
                <a:spLocks noChangeShapeType="1"/>
              </p:cNvSpPr>
              <p:nvPr/>
            </p:nvSpPr>
            <p:spPr bwMode="auto">
              <a:xfrm flipV="1">
                <a:off x="4028" y="1708"/>
                <a:ext cx="339" cy="144"/>
              </a:xfrm>
              <a:prstGeom prst="line">
                <a:avLst/>
              </a:prstGeom>
              <a:noFill/>
              <a:ln w="38100">
                <a:solidFill>
                  <a:srgbClr val="2A439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428093" name="Text Box 61"/>
              <p:cNvSpPr txBox="1">
                <a:spLocks noChangeArrowheads="1"/>
              </p:cNvSpPr>
              <p:nvPr/>
            </p:nvSpPr>
            <p:spPr bwMode="auto">
              <a:xfrm>
                <a:off x="3888" y="1392"/>
                <a:ext cx="105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lvl="1" algn="l" rtl="0">
                  <a:spcBef>
                    <a:spcPct val="50000"/>
                  </a:spcBef>
                </a:pPr>
                <a:r>
                  <a:rPr lang="en-US" altLang="en-US" sz="2400" i="1" dirty="0">
                    <a:solidFill>
                      <a:srgbClr val="2A4392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altLang="en-US" sz="2400" dirty="0">
                    <a:solidFill>
                      <a:srgbClr val="FFFF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altLang="en-US" sz="2400" baseline="-25000" dirty="0">
                  <a:solidFill>
                    <a:srgbClr val="FFFF66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  <p:graphicFrame>
        <p:nvGraphicFramePr>
          <p:cNvPr id="42809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3377766"/>
              </p:ext>
            </p:extLst>
          </p:nvPr>
        </p:nvGraphicFramePr>
        <p:xfrm>
          <a:off x="923926" y="4781551"/>
          <a:ext cx="4481513" cy="977900"/>
        </p:xfrm>
        <a:graphic>
          <a:graphicData uri="http://schemas.openxmlformats.org/presentationml/2006/ole">
            <p:oleObj spid="_x0000_s570558" name="Equation" r:id="rId10" imgW="2044440" imgH="444240" progId="">
              <p:embed/>
            </p:oleObj>
          </a:graphicData>
        </a:graphic>
      </p:graphicFrame>
      <p:grpSp>
        <p:nvGrpSpPr>
          <p:cNvPr id="428095" name="Group 63"/>
          <p:cNvGrpSpPr>
            <a:grpSpLocks/>
          </p:cNvGrpSpPr>
          <p:nvPr/>
        </p:nvGrpSpPr>
        <p:grpSpPr bwMode="auto">
          <a:xfrm>
            <a:off x="539750" y="5975350"/>
            <a:ext cx="3384550" cy="493713"/>
            <a:chOff x="528" y="3120"/>
            <a:chExt cx="2270" cy="365"/>
          </a:xfrm>
        </p:grpSpPr>
        <p:sp>
          <p:nvSpPr>
            <p:cNvPr id="428096" name="AutoShape 64"/>
            <p:cNvSpPr>
              <a:spLocks noChangeArrowheads="1"/>
            </p:cNvSpPr>
            <p:nvPr/>
          </p:nvSpPr>
          <p:spPr bwMode="auto">
            <a:xfrm>
              <a:off x="528" y="3216"/>
              <a:ext cx="816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2A4392"/>
            </a:solidFill>
            <a:ln w="9525">
              <a:solidFill>
                <a:srgbClr val="2A43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28097" name="Object 65"/>
            <p:cNvGraphicFramePr>
              <a:graphicFrameLocks noChangeAspect="1"/>
            </p:cNvGraphicFramePr>
            <p:nvPr/>
          </p:nvGraphicFramePr>
          <p:xfrm>
            <a:off x="1766" y="3120"/>
            <a:ext cx="1032" cy="365"/>
          </p:xfrm>
          <a:graphic>
            <a:graphicData uri="http://schemas.openxmlformats.org/presentationml/2006/ole">
              <p:oleObj spid="_x0000_s570559" name="Equation" r:id="rId11" imgW="762000" imgH="266700" progId="">
                <p:embed/>
              </p:oleObj>
            </a:graphicData>
          </a:graphic>
        </p:graphicFrame>
      </p:grpSp>
      <p:graphicFrame>
        <p:nvGraphicFramePr>
          <p:cNvPr id="428098" name="Object 6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1097892"/>
              </p:ext>
            </p:extLst>
          </p:nvPr>
        </p:nvGraphicFramePr>
        <p:xfrm>
          <a:off x="7121525" y="4427538"/>
          <a:ext cx="1630363" cy="1031875"/>
        </p:xfrm>
        <a:graphic>
          <a:graphicData uri="http://schemas.openxmlformats.org/presentationml/2006/ole">
            <p:oleObj spid="_x0000_s570560" name="Equation" r:id="rId12" imgW="1002960" imgH="634680" progId="">
              <p:embed/>
            </p:oleObj>
          </a:graphicData>
        </a:graphic>
      </p:graphicFrame>
      <p:sp>
        <p:nvSpPr>
          <p:cNvPr id="428099" name="Rectangle 67"/>
          <p:cNvSpPr>
            <a:spLocks noChangeArrowheads="1"/>
          </p:cNvSpPr>
          <p:nvPr/>
        </p:nvSpPr>
        <p:spPr bwMode="auto">
          <a:xfrm>
            <a:off x="2316163" y="5992813"/>
            <a:ext cx="1649412" cy="574675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28101" name="Line 69"/>
          <p:cNvSpPr>
            <a:spLocks noChangeShapeType="1"/>
          </p:cNvSpPr>
          <p:nvPr/>
        </p:nvSpPr>
        <p:spPr bwMode="auto">
          <a:xfrm>
            <a:off x="5210176" y="3600450"/>
            <a:ext cx="523875" cy="19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89713" y="1636258"/>
            <a:ext cx="1181734" cy="30777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0" dirty="0">
                <a:solidFill>
                  <a:srgbClr val="339933"/>
                </a:solidFill>
              </a:rPr>
              <a:t>Cooper pairs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3614" y="-198783"/>
            <a:ext cx="184731" cy="52322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49321" y="3610917"/>
            <a:ext cx="319318" cy="46166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400" b="0" i="1" dirty="0">
                <a:sym typeface="Symbol"/>
              </a:rPr>
              <a:t></a:t>
            </a:r>
            <a:endParaRPr lang="en-US" sz="2400" b="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8995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2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2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2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79" grpId="0" animBg="1"/>
      <p:bldP spid="428086" grpId="0" animBg="1"/>
      <p:bldP spid="428099" grpId="0" animBg="1"/>
      <p:bldP spid="428101" grpId="0" animBg="1"/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63739"/>
            <a:ext cx="374332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9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3739"/>
            <a:ext cx="374332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9110" name="Text Box 6"/>
          <p:cNvSpPr txBox="1">
            <a:spLocks noChangeArrowheads="1"/>
          </p:cNvSpPr>
          <p:nvPr/>
        </p:nvSpPr>
        <p:spPr bwMode="auto">
          <a:xfrm>
            <a:off x="341313" y="238125"/>
            <a:ext cx="5421312" cy="64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rgbClr val="FFFFFF"/>
                </a:solidFill>
                <a:sym typeface="Symbol" pitchFamily="18" charset="2"/>
              </a:rPr>
              <a:t>partitioning </a:t>
            </a:r>
            <a:r>
              <a:rPr lang="en-US" altLang="en-US" sz="3600" i="1" dirty="0" smtClean="0">
                <a:solidFill>
                  <a:srgbClr val="FFFFFF"/>
                </a:solidFill>
                <a:sym typeface="Symbol" pitchFamily="18" charset="2"/>
              </a:rPr>
              <a:t></a:t>
            </a:r>
            <a:r>
              <a:rPr lang="en-US" altLang="en-US" dirty="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FFFFFF"/>
                </a:solidFill>
                <a:sym typeface="Symbol" pitchFamily="18" charset="2"/>
              </a:rPr>
              <a:t>=5/2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4842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5" tIns="45713" rIns="91425" bIns="45713" rtlCol="0" anchor="ctr"/>
          <a:lstStyle/>
          <a:p>
            <a:pPr algn="ctr"/>
            <a:endParaRPr lang="en-US" sz="2400" b="0" dirty="0">
              <a:solidFill>
                <a:srgbClr val="FFFF00"/>
              </a:solidFill>
              <a:ea typeface="ＭＳ Ｐゴシック" pitchFamily="34" charset="-128"/>
            </a:endParaRPr>
          </a:p>
          <a:p>
            <a:pPr algn="ctr"/>
            <a:endParaRPr lang="en-US" sz="2400" b="0" dirty="0">
              <a:solidFill>
                <a:srgbClr val="FFFF00"/>
              </a:solidFill>
              <a:ea typeface="ＭＳ Ｐゴシック" pitchFamily="34" charset="-128"/>
            </a:endParaRPr>
          </a:p>
          <a:p>
            <a:pPr algn="ctr"/>
            <a:r>
              <a:rPr lang="en-US" sz="2400" b="0" dirty="0">
                <a:solidFill>
                  <a:srgbClr val="FFFF00"/>
                </a:solidFill>
                <a:ea typeface="ＭＳ Ｐゴシック" pitchFamily="34" charset="-128"/>
              </a:rPr>
              <a:t>particle-like  (Laughlin</a:t>
            </a:r>
            <a:r>
              <a:rPr lang="en-US" sz="2400" b="0" dirty="0" smtClean="0">
                <a:solidFill>
                  <a:srgbClr val="FFFF00"/>
                </a:solidFill>
                <a:ea typeface="ＭＳ Ｐゴシック" pitchFamily="34" charset="-128"/>
              </a:rPr>
              <a:t>)   &amp;</a:t>
            </a:r>
            <a:r>
              <a:rPr lang="en-US" sz="3600" b="0" dirty="0" smtClean="0">
                <a:solidFill>
                  <a:srgbClr val="FFFF00"/>
                </a:solidFill>
                <a:ea typeface="ＭＳ Ｐゴシック" pitchFamily="34" charset="-128"/>
              </a:rPr>
              <a:t>  hole-conjugate </a:t>
            </a:r>
          </a:p>
          <a:p>
            <a:pPr algn="ctr"/>
            <a:endParaRPr lang="en-US" sz="3600" b="0" dirty="0">
              <a:solidFill>
                <a:srgbClr val="FFFF00"/>
              </a:solidFill>
              <a:ea typeface="ＭＳ Ｐゴシック" pitchFamily="34" charset="-128"/>
            </a:endParaRPr>
          </a:p>
          <a:p>
            <a:pPr algn="ctr"/>
            <a:r>
              <a:rPr lang="en-US" sz="3600" b="0" dirty="0" smtClean="0">
                <a:solidFill>
                  <a:srgbClr val="FFFFFF"/>
                </a:solidFill>
                <a:ea typeface="ＭＳ Ｐゴシック" pitchFamily="34" charset="-128"/>
              </a:rPr>
              <a:t>quasiparticles</a:t>
            </a:r>
            <a:endParaRPr lang="en-US" sz="3600" b="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algn="ctr"/>
            <a:endParaRPr lang="en-US" sz="2400" b="0" dirty="0">
              <a:solidFill>
                <a:srgbClr val="FFFFFF"/>
              </a:solidFill>
              <a:ea typeface="ＭＳ Ｐゴシック" pitchFamily="34" charset="-128"/>
            </a:endParaRPr>
          </a:p>
          <a:p>
            <a:pPr algn="ctr"/>
            <a:endParaRPr lang="en-US" sz="2400" b="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8084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18" descr="QHE_particle_ho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7232" y="233461"/>
            <a:ext cx="8903776" cy="6500555"/>
          </a:xfrm>
          <a:prstGeom prst="rect">
            <a:avLst/>
          </a:prstGeom>
        </p:spPr>
      </p:pic>
      <p:sp>
        <p:nvSpPr>
          <p:cNvPr id="110" name="Shape 110"/>
          <p:cNvSpPr/>
          <p:nvPr/>
        </p:nvSpPr>
        <p:spPr>
          <a:xfrm>
            <a:off x="2503794" y="288350"/>
            <a:ext cx="4002695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35715" tIns="35715" rIns="35715" bIns="35715" anchor="ctr">
            <a:spAutoFit/>
          </a:bodyPr>
          <a:lstStyle>
            <a:lvl1pPr>
              <a:defRPr sz="6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</a:t>
            </a:r>
            <a:r>
              <a:rPr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ole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-conjugate</a:t>
            </a:r>
            <a:r>
              <a:rPr lang="en-US" sz="2800" dirty="0">
                <a:solidFill>
                  <a:prstClr val="black"/>
                </a:solidFill>
              </a:rPr>
              <a:t> s</a:t>
            </a:r>
            <a:r>
              <a:rPr sz="2800" dirty="0">
                <a:solidFill>
                  <a:prstClr val="black"/>
                </a:solidFill>
              </a:rPr>
              <a:t>tates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1201332" y="1312433"/>
            <a:ext cx="3489509" cy="1784915"/>
            <a:chOff x="2294800" y="1718106"/>
            <a:chExt cx="4219619" cy="2714104"/>
          </a:xfrm>
        </p:grpSpPr>
        <p:sp>
          <p:nvSpPr>
            <p:cNvPr id="163" name="Shape 75"/>
            <p:cNvSpPr/>
            <p:nvPr/>
          </p:nvSpPr>
          <p:spPr>
            <a:xfrm>
              <a:off x="2517437" y="1765043"/>
              <a:ext cx="3771405" cy="2562295"/>
            </a:xfrm>
            <a:prstGeom prst="rect">
              <a:avLst/>
            </a:prstGeom>
            <a:gradFill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5400000"/>
            </a:gra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240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4" name="Shape 76"/>
            <p:cNvSpPr/>
            <p:nvPr/>
          </p:nvSpPr>
          <p:spPr>
            <a:xfrm>
              <a:off x="2294800" y="1718106"/>
              <a:ext cx="336638" cy="2714104"/>
            </a:xfrm>
            <a:prstGeom prst="rect">
              <a:avLst/>
            </a:prstGeom>
            <a:solidFill>
              <a:srgbClr val="F5D328">
                <a:alpha val="61063"/>
              </a:srgbClr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vert="wordArtVert" lIns="0" tIns="0" rIns="0" bIns="0" anchor="ctr"/>
            <a:lstStyle>
              <a:lvl1pPr>
                <a:defRPr sz="2400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 sz="1800"/>
              </a:pPr>
              <a:r>
                <a:rPr sz="1600" b="0" dirty="0">
                  <a:solidFill>
                    <a:prstClr val="black"/>
                  </a:solidFill>
                  <a:latin typeface="Calibri"/>
                  <a:cs typeface="+mn-cs"/>
                </a:rPr>
                <a:t>source</a:t>
              </a:r>
            </a:p>
          </p:txBody>
        </p:sp>
        <p:sp>
          <p:nvSpPr>
            <p:cNvPr id="165" name="Shape 77"/>
            <p:cNvSpPr/>
            <p:nvPr/>
          </p:nvSpPr>
          <p:spPr>
            <a:xfrm>
              <a:off x="6177781" y="1718106"/>
              <a:ext cx="336638" cy="2714104"/>
            </a:xfrm>
            <a:prstGeom prst="rect">
              <a:avLst/>
            </a:prstGeom>
            <a:solidFill>
              <a:srgbClr val="F5D328">
                <a:alpha val="61063"/>
              </a:srgbClr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vert="wordArtVert" lIns="0" tIns="0" rIns="0" bIns="0" anchor="ctr"/>
            <a:lstStyle>
              <a:lvl1pPr>
                <a:defRPr sz="2400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 sz="1800"/>
              </a:pPr>
              <a:r>
                <a:rPr sz="1600" b="0" dirty="0">
                  <a:solidFill>
                    <a:prstClr val="black"/>
                  </a:solidFill>
                  <a:latin typeface="Calibri"/>
                  <a:cs typeface="+mn-cs"/>
                </a:rPr>
                <a:t>drain</a:t>
              </a:r>
            </a:p>
          </p:txBody>
        </p:sp>
        <p:grpSp>
          <p:nvGrpSpPr>
            <p:cNvPr id="166" name="Group 90"/>
            <p:cNvGrpSpPr/>
            <p:nvPr/>
          </p:nvGrpSpPr>
          <p:grpSpPr>
            <a:xfrm>
              <a:off x="2526674" y="1863861"/>
              <a:ext cx="3796151" cy="272101"/>
              <a:chOff x="0" y="0"/>
              <a:chExt cx="3796149" cy="272099"/>
            </a:xfrm>
          </p:grpSpPr>
          <p:sp>
            <p:nvSpPr>
              <p:cNvPr id="206" name="Shape 78"/>
              <p:cNvSpPr/>
              <p:nvPr/>
            </p:nvSpPr>
            <p:spPr>
              <a:xfrm rot="10800000">
                <a:off x="3175000" y="-1"/>
                <a:ext cx="621150" cy="272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07" name="Shape 79"/>
              <p:cNvSpPr/>
              <p:nvPr/>
            </p:nvSpPr>
            <p:spPr>
              <a:xfrm flipH="1">
                <a:off x="3411567" y="269061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0365C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08" name="Shape 80"/>
              <p:cNvSpPr/>
              <p:nvPr/>
            </p:nvSpPr>
            <p:spPr>
              <a:xfrm rot="10800000">
                <a:off x="2540000" y="-1"/>
                <a:ext cx="621150" cy="272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09" name="Shape 81"/>
              <p:cNvSpPr/>
              <p:nvPr/>
            </p:nvSpPr>
            <p:spPr>
              <a:xfrm flipH="1">
                <a:off x="2776567" y="269061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0365C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10" name="Shape 82"/>
              <p:cNvSpPr/>
              <p:nvPr/>
            </p:nvSpPr>
            <p:spPr>
              <a:xfrm rot="10800000">
                <a:off x="1905000" y="-1"/>
                <a:ext cx="621150" cy="272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11" name="Shape 83"/>
              <p:cNvSpPr/>
              <p:nvPr/>
            </p:nvSpPr>
            <p:spPr>
              <a:xfrm flipH="1">
                <a:off x="2141567" y="269061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0365C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12" name="Shape 84"/>
              <p:cNvSpPr/>
              <p:nvPr/>
            </p:nvSpPr>
            <p:spPr>
              <a:xfrm rot="10800000">
                <a:off x="1270000" y="-1"/>
                <a:ext cx="621150" cy="272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13" name="Shape 85"/>
              <p:cNvSpPr/>
              <p:nvPr/>
            </p:nvSpPr>
            <p:spPr>
              <a:xfrm flipH="1">
                <a:off x="1506567" y="269061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0365C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14" name="Shape 86"/>
              <p:cNvSpPr/>
              <p:nvPr/>
            </p:nvSpPr>
            <p:spPr>
              <a:xfrm rot="10800000">
                <a:off x="635000" y="-1"/>
                <a:ext cx="621150" cy="272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15" name="Shape 87"/>
              <p:cNvSpPr/>
              <p:nvPr/>
            </p:nvSpPr>
            <p:spPr>
              <a:xfrm flipH="1">
                <a:off x="871567" y="269061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0365C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16" name="Shape 88"/>
              <p:cNvSpPr/>
              <p:nvPr/>
            </p:nvSpPr>
            <p:spPr>
              <a:xfrm rot="10800000">
                <a:off x="0" y="-1"/>
                <a:ext cx="621150" cy="272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17" name="Shape 89"/>
              <p:cNvSpPr/>
              <p:nvPr/>
            </p:nvSpPr>
            <p:spPr>
              <a:xfrm flipH="1">
                <a:off x="236567" y="269061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0365C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67" name="Group 103"/>
            <p:cNvGrpSpPr/>
            <p:nvPr/>
          </p:nvGrpSpPr>
          <p:grpSpPr>
            <a:xfrm>
              <a:off x="2513974" y="4086361"/>
              <a:ext cx="3796151" cy="272101"/>
              <a:chOff x="0" y="0"/>
              <a:chExt cx="3796149" cy="272099"/>
            </a:xfrm>
          </p:grpSpPr>
          <p:sp>
            <p:nvSpPr>
              <p:cNvPr id="194" name="Shape 91"/>
              <p:cNvSpPr/>
              <p:nvPr/>
            </p:nvSpPr>
            <p:spPr>
              <a:xfrm>
                <a:off x="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95" name="Shape 92"/>
              <p:cNvSpPr/>
              <p:nvPr/>
            </p:nvSpPr>
            <p:spPr>
              <a:xfrm>
                <a:off x="267325" y="3038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0365C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96" name="Shape 93"/>
              <p:cNvSpPr/>
              <p:nvPr/>
            </p:nvSpPr>
            <p:spPr>
              <a:xfrm>
                <a:off x="63500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97" name="Shape 94"/>
              <p:cNvSpPr/>
              <p:nvPr/>
            </p:nvSpPr>
            <p:spPr>
              <a:xfrm>
                <a:off x="902324" y="3038"/>
                <a:ext cx="117259" cy="1"/>
              </a:xfrm>
              <a:prstGeom prst="line">
                <a:avLst/>
              </a:prstGeom>
              <a:noFill/>
              <a:ln w="50800" cap="flat">
                <a:solidFill>
                  <a:srgbClr val="0365C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98" name="Shape 95"/>
              <p:cNvSpPr/>
              <p:nvPr/>
            </p:nvSpPr>
            <p:spPr>
              <a:xfrm>
                <a:off x="127000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99" name="Shape 96"/>
              <p:cNvSpPr/>
              <p:nvPr/>
            </p:nvSpPr>
            <p:spPr>
              <a:xfrm>
                <a:off x="1537324" y="3038"/>
                <a:ext cx="117259" cy="1"/>
              </a:xfrm>
              <a:prstGeom prst="line">
                <a:avLst/>
              </a:prstGeom>
              <a:noFill/>
              <a:ln w="50800" cap="flat">
                <a:solidFill>
                  <a:srgbClr val="0365C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00" name="Shape 97"/>
              <p:cNvSpPr/>
              <p:nvPr/>
            </p:nvSpPr>
            <p:spPr>
              <a:xfrm>
                <a:off x="190500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01" name="Shape 98"/>
              <p:cNvSpPr/>
              <p:nvPr/>
            </p:nvSpPr>
            <p:spPr>
              <a:xfrm>
                <a:off x="2172324" y="3038"/>
                <a:ext cx="117259" cy="1"/>
              </a:xfrm>
              <a:prstGeom prst="line">
                <a:avLst/>
              </a:prstGeom>
              <a:noFill/>
              <a:ln w="50800" cap="flat">
                <a:solidFill>
                  <a:srgbClr val="0365C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02" name="Shape 99"/>
              <p:cNvSpPr/>
              <p:nvPr/>
            </p:nvSpPr>
            <p:spPr>
              <a:xfrm>
                <a:off x="254000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03" name="Shape 100"/>
              <p:cNvSpPr/>
              <p:nvPr/>
            </p:nvSpPr>
            <p:spPr>
              <a:xfrm>
                <a:off x="2807324" y="3038"/>
                <a:ext cx="117259" cy="1"/>
              </a:xfrm>
              <a:prstGeom prst="line">
                <a:avLst/>
              </a:prstGeom>
              <a:noFill/>
              <a:ln w="50800" cap="flat">
                <a:solidFill>
                  <a:srgbClr val="0365C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04" name="Shape 101"/>
              <p:cNvSpPr/>
              <p:nvPr/>
            </p:nvSpPr>
            <p:spPr>
              <a:xfrm>
                <a:off x="317500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0365C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05" name="Shape 102"/>
              <p:cNvSpPr/>
              <p:nvPr/>
            </p:nvSpPr>
            <p:spPr>
              <a:xfrm>
                <a:off x="3442325" y="3038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0365C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68" name="Group 123"/>
            <p:cNvGrpSpPr/>
            <p:nvPr/>
          </p:nvGrpSpPr>
          <p:grpSpPr>
            <a:xfrm>
              <a:off x="2513974" y="3705361"/>
              <a:ext cx="3796151" cy="272101"/>
              <a:chOff x="0" y="0"/>
              <a:chExt cx="3796149" cy="272099"/>
            </a:xfrm>
          </p:grpSpPr>
          <p:sp>
            <p:nvSpPr>
              <p:cNvPr id="182" name="Shape 111"/>
              <p:cNvSpPr/>
              <p:nvPr/>
            </p:nvSpPr>
            <p:spPr>
              <a:xfrm flipH="1">
                <a:off x="317500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83" name="Shape 112"/>
              <p:cNvSpPr/>
              <p:nvPr/>
            </p:nvSpPr>
            <p:spPr>
              <a:xfrm flipH="1" flipV="1">
                <a:off x="3411567" y="3038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84" name="Shape 113"/>
              <p:cNvSpPr/>
              <p:nvPr/>
            </p:nvSpPr>
            <p:spPr>
              <a:xfrm flipH="1">
                <a:off x="254000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85" name="Shape 114"/>
              <p:cNvSpPr/>
              <p:nvPr/>
            </p:nvSpPr>
            <p:spPr>
              <a:xfrm flipH="1" flipV="1">
                <a:off x="2776567" y="3038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86" name="Shape 115"/>
              <p:cNvSpPr/>
              <p:nvPr/>
            </p:nvSpPr>
            <p:spPr>
              <a:xfrm flipH="1">
                <a:off x="190500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87" name="Shape 116"/>
              <p:cNvSpPr/>
              <p:nvPr/>
            </p:nvSpPr>
            <p:spPr>
              <a:xfrm flipH="1" flipV="1">
                <a:off x="2141567" y="3038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88" name="Shape 117"/>
              <p:cNvSpPr/>
              <p:nvPr/>
            </p:nvSpPr>
            <p:spPr>
              <a:xfrm flipH="1">
                <a:off x="127000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89" name="Shape 118"/>
              <p:cNvSpPr/>
              <p:nvPr/>
            </p:nvSpPr>
            <p:spPr>
              <a:xfrm flipH="1" flipV="1">
                <a:off x="1506567" y="3038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90" name="Shape 119"/>
              <p:cNvSpPr/>
              <p:nvPr/>
            </p:nvSpPr>
            <p:spPr>
              <a:xfrm flipH="1">
                <a:off x="63500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91" name="Shape 120"/>
              <p:cNvSpPr/>
              <p:nvPr/>
            </p:nvSpPr>
            <p:spPr>
              <a:xfrm flipH="1" flipV="1">
                <a:off x="871567" y="3038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92" name="Shape 121"/>
              <p:cNvSpPr/>
              <p:nvPr/>
            </p:nvSpPr>
            <p:spPr>
              <a:xfrm flipH="1">
                <a:off x="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93" name="Shape 122"/>
              <p:cNvSpPr/>
              <p:nvPr/>
            </p:nvSpPr>
            <p:spPr>
              <a:xfrm flipH="1" flipV="1">
                <a:off x="236567" y="3038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69" name="Group 136"/>
            <p:cNvGrpSpPr/>
            <p:nvPr/>
          </p:nvGrpSpPr>
          <p:grpSpPr>
            <a:xfrm rot="10800000">
              <a:off x="2513974" y="2232161"/>
              <a:ext cx="3796151" cy="272101"/>
              <a:chOff x="0" y="0"/>
              <a:chExt cx="3796149" cy="272099"/>
            </a:xfrm>
          </p:grpSpPr>
          <p:sp>
            <p:nvSpPr>
              <p:cNvPr id="170" name="Shape 124"/>
              <p:cNvSpPr/>
              <p:nvPr/>
            </p:nvSpPr>
            <p:spPr>
              <a:xfrm flipH="1">
                <a:off x="317500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71" name="Shape 125"/>
              <p:cNvSpPr/>
              <p:nvPr/>
            </p:nvSpPr>
            <p:spPr>
              <a:xfrm flipH="1" flipV="1">
                <a:off x="3411567" y="3038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72" name="Shape 126"/>
              <p:cNvSpPr/>
              <p:nvPr/>
            </p:nvSpPr>
            <p:spPr>
              <a:xfrm flipH="1">
                <a:off x="254000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73" name="Shape 127"/>
              <p:cNvSpPr/>
              <p:nvPr/>
            </p:nvSpPr>
            <p:spPr>
              <a:xfrm flipH="1" flipV="1">
                <a:off x="2776567" y="3038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74" name="Shape 128"/>
              <p:cNvSpPr/>
              <p:nvPr/>
            </p:nvSpPr>
            <p:spPr>
              <a:xfrm flipH="1">
                <a:off x="190500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75" name="Shape 129"/>
              <p:cNvSpPr/>
              <p:nvPr/>
            </p:nvSpPr>
            <p:spPr>
              <a:xfrm flipH="1" flipV="1">
                <a:off x="2141567" y="3038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76" name="Shape 130"/>
              <p:cNvSpPr/>
              <p:nvPr/>
            </p:nvSpPr>
            <p:spPr>
              <a:xfrm flipH="1">
                <a:off x="127000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77" name="Shape 131"/>
              <p:cNvSpPr/>
              <p:nvPr/>
            </p:nvSpPr>
            <p:spPr>
              <a:xfrm flipH="1" flipV="1">
                <a:off x="1506567" y="3038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78" name="Shape 132"/>
              <p:cNvSpPr/>
              <p:nvPr/>
            </p:nvSpPr>
            <p:spPr>
              <a:xfrm flipH="1">
                <a:off x="63500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79" name="Shape 133"/>
              <p:cNvSpPr/>
              <p:nvPr/>
            </p:nvSpPr>
            <p:spPr>
              <a:xfrm flipH="1" flipV="1">
                <a:off x="871567" y="3038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80" name="Shape 134"/>
              <p:cNvSpPr/>
              <p:nvPr/>
            </p:nvSpPr>
            <p:spPr>
              <a:xfrm flipH="1">
                <a:off x="0" y="0"/>
                <a:ext cx="621150" cy="272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8" y="9237"/>
                      <a:pt x="5337" y="0"/>
                      <a:pt x="10800" y="0"/>
                    </a:cubicBezTo>
                    <a:cubicBezTo>
                      <a:pt x="16263" y="0"/>
                      <a:pt x="20882" y="9237"/>
                      <a:pt x="21600" y="21600"/>
                    </a:cubicBezTo>
                  </a:path>
                </a:pathLst>
              </a:custGeom>
              <a:noFill/>
              <a:ln w="50800" cap="flat">
                <a:solidFill>
                  <a:srgbClr val="C82506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81" name="Shape 135"/>
              <p:cNvSpPr/>
              <p:nvPr/>
            </p:nvSpPr>
            <p:spPr>
              <a:xfrm flipH="1" flipV="1">
                <a:off x="236567" y="3038"/>
                <a:ext cx="117258" cy="1"/>
              </a:xfrm>
              <a:prstGeom prst="line">
                <a:avLst/>
              </a:prstGeom>
              <a:noFill/>
              <a:ln w="50800" cap="flat">
                <a:solidFill>
                  <a:srgbClr val="C82506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2400"/>
                </a:pPr>
                <a:endParaRPr sz="2400" b="0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202364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age8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2316" y="1766082"/>
            <a:ext cx="1893095" cy="1990725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1284715" y="5386939"/>
            <a:ext cx="675679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 anchor="b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2000" kern="0">
                <a:solidFill>
                  <a:srgbClr val="0066FF"/>
                </a:solidFill>
                <a:latin typeface="Calibri"/>
                <a:ea typeface="Calibri"/>
                <a:cs typeface="Calibri"/>
                <a:sym typeface="Calibri"/>
              </a:rPr>
              <a:t>edge:</a:t>
            </a:r>
            <a:r>
              <a:rPr sz="2000" b="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  single charge mode with </a:t>
            </a:r>
            <a:r>
              <a:rPr sz="2000" b="0" i="1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sz="2000" b="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sz="2000" b="0" i="1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sz="2000" b="0" kern="0" baseline="-2800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sz="2000" b="0" kern="0">
                <a:solidFill>
                  <a:sysClr val="windowText" lastClr="000000"/>
                </a:solidFill>
                <a:latin typeface="Calibri"/>
                <a:ea typeface="Calibri"/>
                <a:cs typeface="Calibri"/>
                <a:sym typeface="Calibri"/>
              </a:rPr>
              <a:t>/3</a:t>
            </a:r>
          </a:p>
        </p:txBody>
      </p:sp>
      <p:pic>
        <p:nvPicPr>
          <p:cNvPr id="292" name="image8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6851" y="1722502"/>
            <a:ext cx="2300288" cy="2152651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1284689" y="4748119"/>
            <a:ext cx="69806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 anchor="b">
            <a:spAutoFit/>
          </a:bodyPr>
          <a:lstStyle>
            <a:lvl1pPr>
              <a:lnSpc>
                <a:spcPct val="90000"/>
              </a:lnSpc>
              <a:defRPr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2000" kern="0">
                <a:solidFill>
                  <a:srgbClr val="0066FF"/>
                </a:solidFill>
              </a:rPr>
              <a:t>bulk</a:t>
            </a:r>
            <a:r>
              <a:rPr lang="en-US" sz="2000" kern="0">
                <a:solidFill>
                  <a:srgbClr val="0066FF"/>
                </a:solidFill>
              </a:rPr>
              <a:t>:</a:t>
            </a:r>
            <a:r>
              <a:rPr sz="2000" b="0" kern="0">
                <a:solidFill>
                  <a:sysClr val="windowText" lastClr="000000"/>
                </a:solidFill>
              </a:rPr>
              <a:t>  </a:t>
            </a:r>
            <a:r>
              <a:rPr lang="en-US" sz="2000" b="0" kern="0">
                <a:solidFill>
                  <a:sysClr val="windowText" lastClr="000000"/>
                </a:solidFill>
              </a:rPr>
              <a:t> </a:t>
            </a:r>
            <a:r>
              <a:rPr sz="2000" b="0" kern="0">
                <a:solidFill>
                  <a:sysClr val="windowText" lastClr="000000"/>
                </a:solidFill>
              </a:rPr>
              <a:t>single component and gapped (incompressible liquid</a:t>
            </a:r>
            <a:r>
              <a:rPr lang="en-US" sz="2000" b="0" kern="0">
                <a:solidFill>
                  <a:sysClr val="windowText" lastClr="000000"/>
                </a:solidFill>
              </a:rPr>
              <a:t>)</a:t>
            </a:r>
            <a:endParaRPr sz="2000" b="0" kern="0">
              <a:solidFill>
                <a:sysClr val="windowText" lastClr="000000"/>
              </a:solidFill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4649392" y="1671647"/>
            <a:ext cx="321470" cy="281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  <a:defRPr sz="1800" i="0"/>
            </a:pPr>
            <a:r>
              <a:rPr sz="1800" b="0" i="0" kern="0">
                <a:solidFill>
                  <a:sysClr val="windowText" lastClr="000000"/>
                </a:solidFill>
              </a:rPr>
              <a:t>ν</a:t>
            </a:r>
          </a:p>
        </p:txBody>
      </p:sp>
      <p:sp>
        <p:nvSpPr>
          <p:cNvPr id="295" name="Shape 295"/>
          <p:cNvSpPr/>
          <p:nvPr/>
        </p:nvSpPr>
        <p:spPr>
          <a:xfrm>
            <a:off x="6776187" y="3645472"/>
            <a:ext cx="322660" cy="281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1" fontAlgn="auto">
              <a:spcBef>
                <a:spcPts val="0"/>
              </a:spcBef>
              <a:spcAft>
                <a:spcPts val="0"/>
              </a:spcAft>
              <a:defRPr sz="1800" i="0"/>
            </a:pPr>
            <a:r>
              <a:rPr sz="1800" b="0" i="0" kern="0">
                <a:solidFill>
                  <a:sysClr val="windowText" lastClr="000000"/>
                </a:solidFill>
              </a:rPr>
              <a:t>x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6697" y="367154"/>
            <a:ext cx="5337553" cy="480117"/>
          </a:xfrm>
          <a:prstGeom prst="rect">
            <a:avLst/>
          </a:prstGeom>
        </p:spPr>
        <p:txBody>
          <a:bodyPr wrap="square" lIns="91425" tIns="45713" rIns="91425" bIns="45713">
            <a:spAutoFit/>
          </a:bodyPr>
          <a:lstStyle/>
          <a:p>
            <a:pPr rtl="1" eaLnBrk="0" hangingPunct="0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ea typeface="Calibri"/>
                <a:sym typeface="Calibri"/>
              </a:rPr>
              <a:t>expected</a:t>
            </a:r>
            <a:r>
              <a:rPr lang="en-US" i="1" dirty="0" smtClean="0">
                <a:solidFill>
                  <a:srgbClr val="000000"/>
                </a:solidFill>
                <a:ea typeface="Calibri"/>
                <a:sym typeface="Calibri"/>
              </a:rPr>
              <a:t> ν</a:t>
            </a:r>
            <a:r>
              <a:rPr lang="en-US" dirty="0" smtClean="0">
                <a:solidFill>
                  <a:srgbClr val="000000"/>
                </a:solidFill>
                <a:ea typeface="Calibri"/>
                <a:sym typeface="Calibri"/>
              </a:rPr>
              <a:t> </a:t>
            </a:r>
            <a:r>
              <a:rPr lang="en-US" dirty="0">
                <a:solidFill>
                  <a:srgbClr val="000000"/>
                </a:solidFill>
                <a:ea typeface="Calibri"/>
                <a:sym typeface="Calibri"/>
              </a:rPr>
              <a:t>= 1/3   </a:t>
            </a:r>
            <a:r>
              <a:rPr lang="en-US" sz="2000" b="0" dirty="0">
                <a:solidFill>
                  <a:srgbClr val="000000"/>
                </a:solidFill>
                <a:ea typeface="Calibri Light"/>
                <a:sym typeface="Calibri Light"/>
              </a:rPr>
              <a:t>(</a:t>
            </a:r>
            <a:r>
              <a:rPr lang="en-US" sz="2000" b="0" dirty="0">
                <a:solidFill>
                  <a:srgbClr val="000000"/>
                </a:solidFill>
                <a:ea typeface="Calibri"/>
                <a:sym typeface="Calibri"/>
              </a:rPr>
              <a:t>particle-like)</a:t>
            </a:r>
            <a:endParaRPr lang="en-US" b="0" dirty="0">
              <a:solidFill>
                <a:srgbClr val="000000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568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99CCF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US" altLang="en-US" sz="4400" b="0">
                <a:solidFill>
                  <a:srgbClr val="FFFFFF"/>
                </a:solidFill>
                <a:cs typeface="Times New Roman" pitchFamily="18" charset="0"/>
              </a:rPr>
              <a:t>edge channels in FQHE</a:t>
            </a:r>
          </a:p>
          <a:p>
            <a:pPr algn="ctr"/>
            <a:endParaRPr lang="en-US" altLang="en-US" sz="4400" b="0">
              <a:solidFill>
                <a:srgbClr val="FFFFFF"/>
              </a:solidFill>
              <a:cs typeface="Times New Roman" pitchFamily="18" charset="0"/>
            </a:endParaRPr>
          </a:p>
          <a:p>
            <a:pPr algn="ctr"/>
            <a:r>
              <a:rPr lang="en-US" altLang="en-US" sz="3600" b="0">
                <a:solidFill>
                  <a:srgbClr val="FFFF00"/>
                </a:solidFill>
                <a:cs typeface="Times New Roman" pitchFamily="18" charset="0"/>
              </a:rPr>
              <a:t>mirrors of the bulk</a:t>
            </a:r>
          </a:p>
          <a:p>
            <a:pPr algn="ctr"/>
            <a:endParaRPr lang="en-US" altLang="en-US" sz="3600" b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en-US" altLang="en-US" sz="3600" b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r>
              <a:rPr lang="en-US" altLang="en-US" b="0" smtClean="0">
                <a:cs typeface="Times New Roman" pitchFamily="18" charset="0"/>
              </a:rPr>
              <a:t>back to shot noise…</a:t>
            </a:r>
            <a:endParaRPr lang="en-US" altLang="en-US" sz="1800" b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752683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450091" y="564434"/>
            <a:ext cx="8131969" cy="253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 anchor="b">
            <a:spAutoFit/>
          </a:bodyPr>
          <a:lstStyle/>
          <a:p>
            <a:pPr eaLnBrk="0" hangingPunct="0">
              <a:lnSpc>
                <a:spcPct val="90000"/>
              </a:lnSpc>
            </a:pPr>
            <a:endParaRPr sz="1800" b="0">
              <a:solidFill>
                <a:srgbClr val="000000"/>
              </a:solidFill>
              <a:ea typeface="Calibri"/>
              <a:sym typeface="Calibri"/>
            </a:endParaRPr>
          </a:p>
        </p:txBody>
      </p:sp>
      <p:pic>
        <p:nvPicPr>
          <p:cNvPr id="300" name="image8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89" y="2285437"/>
            <a:ext cx="2328863" cy="2162176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/>
          <p:nvPr/>
        </p:nvSpPr>
        <p:spPr>
          <a:xfrm>
            <a:off x="370287" y="1285876"/>
            <a:ext cx="332856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sz="2400" b="0" i="1" dirty="0">
                <a:solidFill>
                  <a:srgbClr val="000000"/>
                </a:solidFill>
                <a:ea typeface="Calibri"/>
                <a:sym typeface="Calibri"/>
              </a:rPr>
              <a:t>ν</a:t>
            </a:r>
            <a:r>
              <a:rPr sz="2400" b="0" dirty="0">
                <a:solidFill>
                  <a:srgbClr val="000000"/>
                </a:solidFill>
                <a:ea typeface="Calibri"/>
                <a:sym typeface="Calibri"/>
              </a:rPr>
              <a:t> = 2/3  = </a:t>
            </a:r>
            <a:r>
              <a:rPr sz="2400" b="0" dirty="0">
                <a:solidFill>
                  <a:srgbClr val="0066FF"/>
                </a:solidFill>
                <a:ea typeface="Calibri"/>
                <a:sym typeface="Calibri"/>
              </a:rPr>
              <a:t>1</a:t>
            </a:r>
            <a:r>
              <a:rPr sz="2400" b="0" dirty="0">
                <a:solidFill>
                  <a:srgbClr val="000000"/>
                </a:solidFill>
                <a:ea typeface="Calibri"/>
                <a:sym typeface="Calibri"/>
              </a:rPr>
              <a:t> – </a:t>
            </a:r>
            <a:r>
              <a:rPr sz="2400" b="0" dirty="0">
                <a:solidFill>
                  <a:srgbClr val="FF0000"/>
                </a:solidFill>
                <a:ea typeface="Calibri"/>
                <a:sym typeface="Calibri"/>
              </a:rPr>
              <a:t>1/3</a:t>
            </a:r>
            <a:endParaRPr lang="en-US" sz="2400" b="0" dirty="0">
              <a:solidFill>
                <a:srgbClr val="FF0000"/>
              </a:solidFill>
              <a:ea typeface="Calibri"/>
              <a:sym typeface="Calibri"/>
            </a:endParaRPr>
          </a:p>
          <a:p>
            <a:pPr algn="ctr" eaLnBrk="0" hangingPunct="0"/>
            <a:endParaRPr lang="en-US" sz="2400" b="0" dirty="0">
              <a:solidFill>
                <a:srgbClr val="FF0000"/>
              </a:solidFill>
              <a:ea typeface="Calibri"/>
              <a:sym typeface="Calibri"/>
            </a:endParaRPr>
          </a:p>
          <a:p>
            <a:pPr algn="ctr" eaLnBrk="0" hangingPunct="0"/>
            <a:r>
              <a:rPr lang="en-US" sz="1800" b="0" dirty="0">
                <a:ea typeface="Calibri"/>
                <a:sym typeface="Calibri"/>
              </a:rPr>
              <a:t>full LL of electrons – 1/3 holes</a:t>
            </a:r>
            <a:endParaRPr sz="1800" b="0" dirty="0">
              <a:ea typeface="Calibri"/>
              <a:sym typeface="Calibri"/>
            </a:endParaRPr>
          </a:p>
        </p:txBody>
      </p:sp>
      <p:pic>
        <p:nvPicPr>
          <p:cNvPr id="308" name="image8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8875" y="1516062"/>
            <a:ext cx="2343150" cy="284797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/>
          <p:cNvSpPr/>
          <p:nvPr/>
        </p:nvSpPr>
        <p:spPr>
          <a:xfrm>
            <a:off x="2324758" y="343907"/>
            <a:ext cx="4510009" cy="480131"/>
          </a:xfrm>
          <a:prstGeom prst="rect">
            <a:avLst/>
          </a:prstGeom>
        </p:spPr>
        <p:txBody>
          <a:bodyPr wrap="square" lIns="91425" tIns="45713" rIns="91425" bIns="45713">
            <a:spAutoFit/>
          </a:bodyPr>
          <a:lstStyle/>
          <a:p>
            <a:pPr rtl="1" eaLnBrk="0" hangingPunct="0">
              <a:lnSpc>
                <a:spcPct val="90000"/>
              </a:lnSpc>
            </a:pPr>
            <a:r>
              <a:rPr lang="en-US" i="1">
                <a:solidFill>
                  <a:srgbClr val="000000"/>
                </a:solidFill>
                <a:ea typeface="Calibri"/>
                <a:sym typeface="Calibri"/>
              </a:rPr>
              <a:t>ν</a:t>
            </a:r>
            <a:r>
              <a:rPr lang="en-US">
                <a:solidFill>
                  <a:srgbClr val="000000"/>
                </a:solidFill>
                <a:ea typeface="Calibri"/>
                <a:sym typeface="Calibri"/>
              </a:rPr>
              <a:t> = 2/3   </a:t>
            </a:r>
            <a:r>
              <a:rPr lang="en-US" sz="2000" b="0">
                <a:solidFill>
                  <a:srgbClr val="000000"/>
                </a:solidFill>
                <a:ea typeface="Calibri Light"/>
                <a:sym typeface="Calibri Light"/>
              </a:rPr>
              <a:t>(</a:t>
            </a:r>
            <a:r>
              <a:rPr lang="en-US" sz="2000" b="0">
                <a:solidFill>
                  <a:srgbClr val="000000"/>
                </a:solidFill>
                <a:ea typeface="Calibri"/>
                <a:sym typeface="Calibri"/>
              </a:rPr>
              <a:t>hole-conjugate-like)</a:t>
            </a:r>
            <a:endParaRPr lang="en-US" b="0">
              <a:solidFill>
                <a:srgbClr val="000000"/>
              </a:solidFill>
              <a:ea typeface="Calibri"/>
              <a:sym typeface="Calibri"/>
            </a:endParaRPr>
          </a:p>
        </p:txBody>
      </p:sp>
      <p:sp>
        <p:nvSpPr>
          <p:cNvPr id="8" name="Shape 302"/>
          <p:cNvSpPr/>
          <p:nvPr/>
        </p:nvSpPr>
        <p:spPr>
          <a:xfrm>
            <a:off x="1712898" y="5253433"/>
            <a:ext cx="5649927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upstream </a:t>
            </a:r>
            <a:r>
              <a:rPr lang="en-US" sz="2400" b="0" i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 b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/3 was not found…..</a:t>
            </a:r>
            <a:r>
              <a:rPr lang="en-US" sz="1600" b="0" dirty="0" err="1" smtClean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Ashoori</a:t>
            </a:r>
            <a:r>
              <a:rPr lang="en-US" sz="1600" b="0" dirty="0" smtClean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 1992</a:t>
            </a:r>
            <a:r>
              <a:rPr lang="en-US" sz="2400" b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687169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4166" y="1794638"/>
            <a:ext cx="357091" cy="482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3672" y="3526368"/>
            <a:ext cx="357091" cy="482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24849" y="1791646"/>
            <a:ext cx="357090" cy="539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6594" y="3498863"/>
            <a:ext cx="357091" cy="539005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1999987" y="4676730"/>
            <a:ext cx="5144030" cy="37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35713" tIns="35713" rIns="35713" bIns="35713" anchor="ctr">
            <a:spAutoFit/>
          </a:bodyPr>
          <a:lstStyle/>
          <a:p>
            <a:pPr algn="ctr" defTabSz="410709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000" b="0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n</a:t>
            </a:r>
            <a:r>
              <a:rPr sz="2000" b="0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aive model 2-probe conductance = 4/3</a:t>
            </a:r>
            <a:r>
              <a:rPr lang="en-US" sz="2000" b="0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 </a:t>
            </a:r>
            <a:r>
              <a:rPr sz="2000" b="0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 </a:t>
            </a:r>
            <a:r>
              <a:rPr sz="2000" b="0" i="1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e</a:t>
            </a:r>
            <a:r>
              <a:rPr sz="2000" b="0" kern="0" baseline="31999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2</a:t>
            </a:r>
            <a:r>
              <a:rPr sz="2000" b="0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/</a:t>
            </a:r>
            <a:r>
              <a:rPr sz="2000" b="0" i="1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h</a:t>
            </a:r>
          </a:p>
        </p:txBody>
      </p:sp>
      <p:sp>
        <p:nvSpPr>
          <p:cNvPr id="81" name="Shape 81"/>
          <p:cNvSpPr/>
          <p:nvPr/>
        </p:nvSpPr>
        <p:spPr>
          <a:xfrm>
            <a:off x="2145982" y="5733252"/>
            <a:ext cx="4857092" cy="37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35713" tIns="35713" rIns="35713" bIns="35713" anchor="ctr">
            <a:spAutoFit/>
          </a:bodyPr>
          <a:lstStyle/>
          <a:p>
            <a:pPr algn="ctr" defTabSz="410709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2000" b="0" kern="0" dirty="0" err="1">
                <a:solidFill>
                  <a:sysClr val="windowText" lastClr="000000"/>
                </a:solidFill>
                <a:latin typeface="Helvetica Light"/>
                <a:sym typeface="Helvetica Light"/>
              </a:rPr>
              <a:t>n</a:t>
            </a:r>
            <a:r>
              <a:rPr sz="2000" b="0" kern="0" dirty="0" err="1">
                <a:solidFill>
                  <a:sysClr val="windowText" lastClr="000000"/>
                </a:solidFill>
                <a:latin typeface="Helvetica Light"/>
                <a:sym typeface="Helvetica Light"/>
              </a:rPr>
              <a:t>easured</a:t>
            </a:r>
            <a:r>
              <a:rPr sz="2000" b="0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 2-probe conductance = 2/3</a:t>
            </a:r>
            <a:r>
              <a:rPr lang="en-US" sz="2000" b="0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 </a:t>
            </a:r>
            <a:r>
              <a:rPr sz="2000" b="0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 </a:t>
            </a:r>
            <a:r>
              <a:rPr sz="2000" b="0" i="1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e</a:t>
            </a:r>
            <a:r>
              <a:rPr sz="2000" b="0" kern="0" baseline="31999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2</a:t>
            </a:r>
            <a:r>
              <a:rPr sz="2000" b="0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/</a:t>
            </a:r>
            <a:r>
              <a:rPr sz="2000" b="0" i="1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h</a:t>
            </a:r>
          </a:p>
        </p:txBody>
      </p:sp>
      <p:sp>
        <p:nvSpPr>
          <p:cNvPr id="82" name="Shape 82"/>
          <p:cNvSpPr/>
          <p:nvPr/>
        </p:nvSpPr>
        <p:spPr>
          <a:xfrm>
            <a:off x="2977140" y="939375"/>
            <a:ext cx="3194777" cy="410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3200"/>
            </a:lvl1pPr>
          </a:lstStyle>
          <a:p>
            <a:pPr algn="ctr" defTabSz="410709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sz="2200" b="0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MacDonald’s </a:t>
            </a:r>
            <a:r>
              <a:rPr lang="en-US" sz="2200" b="0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c</a:t>
            </a:r>
            <a:r>
              <a:rPr sz="2200" b="0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lean </a:t>
            </a:r>
            <a:r>
              <a:rPr lang="en-US" sz="2200" b="0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e</a:t>
            </a:r>
            <a:r>
              <a:rPr sz="2200" b="0" kern="0" dirty="0">
                <a:solidFill>
                  <a:sysClr val="windowText" lastClr="000000"/>
                </a:solidFill>
                <a:latin typeface="Helvetica Light"/>
                <a:sym typeface="Helvetica Light"/>
              </a:rPr>
              <a:t>dge</a:t>
            </a:r>
          </a:p>
        </p:txBody>
      </p:sp>
      <p:sp>
        <p:nvSpPr>
          <p:cNvPr id="83" name="Shape 83"/>
          <p:cNvSpPr/>
          <p:nvPr/>
        </p:nvSpPr>
        <p:spPr>
          <a:xfrm>
            <a:off x="1474694" y="2539132"/>
            <a:ext cx="6196421" cy="800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35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062" y="87"/>
                </a:lnTo>
                <a:lnTo>
                  <a:pt x="3635" y="0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16200000"/>
          </a:gradFill>
          <a:ln w="12700">
            <a:miter lim="400000"/>
          </a:ln>
          <a:effectLst>
            <a:outerShdw blurRad="63500" dist="1143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410709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1700" b="0" ker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  <p:sp>
        <p:nvSpPr>
          <p:cNvPr id="84" name="Shape 84"/>
          <p:cNvSpPr/>
          <p:nvPr/>
        </p:nvSpPr>
        <p:spPr>
          <a:xfrm flipH="1">
            <a:off x="1526324" y="2347478"/>
            <a:ext cx="1393381" cy="1141120"/>
          </a:xfrm>
          <a:prstGeom prst="line">
            <a:avLst/>
          </a:prstGeom>
          <a:ln w="1016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 defTabSz="410709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1700" b="0" ker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  <p:sp>
        <p:nvSpPr>
          <p:cNvPr id="85" name="Shape 85"/>
          <p:cNvSpPr/>
          <p:nvPr/>
        </p:nvSpPr>
        <p:spPr>
          <a:xfrm flipH="1">
            <a:off x="2392502" y="2294496"/>
            <a:ext cx="1051227" cy="1194102"/>
          </a:xfrm>
          <a:prstGeom prst="line">
            <a:avLst/>
          </a:prstGeom>
          <a:ln w="101600">
            <a:solidFill>
              <a:srgbClr val="00882B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algn="ctr" defTabSz="410709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1700" b="0" ker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  <p:sp>
        <p:nvSpPr>
          <p:cNvPr id="86" name="Shape 86"/>
          <p:cNvSpPr/>
          <p:nvPr/>
        </p:nvSpPr>
        <p:spPr>
          <a:xfrm flipV="1">
            <a:off x="1469711" y="2525441"/>
            <a:ext cx="1068343" cy="81026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defTabSz="410709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1700" b="0" ker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  <p:sp>
        <p:nvSpPr>
          <p:cNvPr id="87" name="Shape 87"/>
          <p:cNvSpPr/>
          <p:nvPr/>
        </p:nvSpPr>
        <p:spPr>
          <a:xfrm flipH="1" flipV="1">
            <a:off x="6613209" y="2534370"/>
            <a:ext cx="1068342" cy="81026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algn="ctr" defTabSz="410709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1700" b="0" ker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6238373" y="2347479"/>
            <a:ext cx="1393381" cy="1141121"/>
          </a:xfrm>
          <a:prstGeom prst="line">
            <a:avLst/>
          </a:prstGeom>
          <a:ln w="101600">
            <a:solidFill>
              <a:srgbClr val="51A7F9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algn="ctr" defTabSz="410709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1700" b="0" ker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5714345" y="2294496"/>
            <a:ext cx="1051227" cy="1194102"/>
          </a:xfrm>
          <a:prstGeom prst="line">
            <a:avLst/>
          </a:prstGeom>
          <a:ln w="101600">
            <a:solidFill>
              <a:srgbClr val="00882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 defTabSz="410709" fontAlgn="auto">
              <a:spcBef>
                <a:spcPts val="0"/>
              </a:spcBef>
              <a:spcAft>
                <a:spcPts val="0"/>
              </a:spcAft>
              <a:defRPr sz="2400"/>
            </a:pPr>
            <a:endParaRPr sz="1700" b="0" kern="0">
              <a:solidFill>
                <a:sysClr val="windowText" lastClr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4679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age8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57656" y="796239"/>
            <a:ext cx="4105275" cy="194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8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55269" y="796305"/>
            <a:ext cx="4107656" cy="2905125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/>
          <p:nvPr/>
        </p:nvSpPr>
        <p:spPr>
          <a:xfrm>
            <a:off x="929610" y="161345"/>
            <a:ext cx="727554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00"/>
                </a:solidFill>
                <a:ea typeface="Calibri"/>
                <a:sym typeface="Calibri"/>
              </a:rPr>
              <a:t>f</a:t>
            </a:r>
            <a:r>
              <a:rPr dirty="0">
                <a:solidFill>
                  <a:srgbClr val="000000"/>
                </a:solidFill>
                <a:ea typeface="Calibri"/>
                <a:sym typeface="Calibri"/>
              </a:rPr>
              <a:t>orming upstream neutral </a:t>
            </a:r>
            <a:r>
              <a:rPr lang="en-US" dirty="0">
                <a:solidFill>
                  <a:srgbClr val="000000"/>
                </a:solidFill>
                <a:ea typeface="Calibri"/>
                <a:sym typeface="Calibri"/>
              </a:rPr>
              <a:t>mode</a:t>
            </a:r>
            <a:r>
              <a:rPr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  <a:r>
              <a:rPr i="1" dirty="0">
                <a:solidFill>
                  <a:srgbClr val="000000"/>
                </a:solidFill>
                <a:ea typeface="Calibri"/>
                <a:sym typeface="Calibri"/>
              </a:rPr>
              <a:t>ν</a:t>
            </a:r>
            <a:r>
              <a:rPr dirty="0">
                <a:solidFill>
                  <a:srgbClr val="000000"/>
                </a:solidFill>
                <a:ea typeface="Calibri"/>
                <a:sym typeface="Calibri"/>
              </a:rPr>
              <a:t> =2/3</a:t>
            </a:r>
          </a:p>
        </p:txBody>
      </p:sp>
      <p:sp>
        <p:nvSpPr>
          <p:cNvPr id="336" name="Shape 336"/>
          <p:cNvSpPr/>
          <p:nvPr/>
        </p:nvSpPr>
        <p:spPr>
          <a:xfrm>
            <a:off x="1425178" y="1285940"/>
            <a:ext cx="71556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sz="2000" b="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ν</a:t>
            </a:r>
            <a:r>
              <a:rPr sz="20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= 2/3</a:t>
            </a:r>
          </a:p>
        </p:txBody>
      </p:sp>
      <p:pic>
        <p:nvPicPr>
          <p:cNvPr id="343" name="image9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9650" y="1280342"/>
            <a:ext cx="1600200" cy="144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ge91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2487" y="3147176"/>
            <a:ext cx="1995488" cy="1150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ge9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2487" y="3144190"/>
            <a:ext cx="1995488" cy="1150938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hape 347"/>
          <p:cNvSpPr/>
          <p:nvPr/>
        </p:nvSpPr>
        <p:spPr>
          <a:xfrm>
            <a:off x="649797" y="4483462"/>
            <a:ext cx="2222897" cy="253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 anchor="b">
            <a:spAutoFit/>
          </a:bodyPr>
          <a:lstStyle>
            <a:lvl1pPr algn="ctr">
              <a:lnSpc>
                <a:spcPct val="90000"/>
              </a:lnSpc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1" eaLnBrk="0" hangingPunct="0">
              <a:defRPr sz="1800"/>
            </a:pPr>
            <a:r>
              <a:rPr sz="1800" b="0" dirty="0">
                <a:solidFill>
                  <a:srgbClr val="000000"/>
                </a:solidFill>
              </a:rPr>
              <a:t>lack of equilibration</a:t>
            </a:r>
          </a:p>
        </p:txBody>
      </p:sp>
      <p:pic>
        <p:nvPicPr>
          <p:cNvPr id="350" name="image9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79157" y="3143250"/>
            <a:ext cx="3798094" cy="260062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302"/>
          <p:cNvSpPr/>
          <p:nvPr/>
        </p:nvSpPr>
        <p:spPr>
          <a:xfrm>
            <a:off x="674346" y="6192679"/>
            <a:ext cx="8004875" cy="332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sz="2400" b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downstream</a:t>
            </a:r>
            <a:r>
              <a:rPr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charge mode </a:t>
            </a:r>
            <a:r>
              <a:rPr sz="2400" b="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=(2/3)</a:t>
            </a:r>
            <a:r>
              <a:rPr sz="2400" b="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sz="2400" b="0" baseline="-2599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2400" b="0" baseline="-2599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upstream</a:t>
            </a:r>
            <a:r>
              <a:rPr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neutral mode</a:t>
            </a:r>
          </a:p>
        </p:txBody>
      </p:sp>
      <p:sp>
        <p:nvSpPr>
          <p:cNvPr id="18" name="Shape 306"/>
          <p:cNvSpPr/>
          <p:nvPr/>
        </p:nvSpPr>
        <p:spPr>
          <a:xfrm>
            <a:off x="6147694" y="6571067"/>
            <a:ext cx="1416844" cy="248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eaLnBrk="0" hangingPunct="0"/>
            <a:r>
              <a:rPr lang="en-US" sz="1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Kane </a:t>
            </a:r>
            <a:r>
              <a:rPr lang="en-US" sz="1600" b="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al</a:t>
            </a:r>
            <a:r>
              <a:rPr lang="en-US" sz="1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1994</a:t>
            </a:r>
            <a:endParaRPr sz="1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345493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 advAuto="0"/>
      <p:bldP spid="333" grpId="0" animBg="1" advAuto="0"/>
      <p:bldP spid="350" grpId="0" animBg="1" advAuto="0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5" tIns="45713" rIns="91425" bIns="45713" anchor="ctr"/>
          <a:lstStyle/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ea typeface="ＭＳ Ｐゴシック" pitchFamily="34" charset="-128"/>
              </a:rPr>
              <a:t>why study neutral modes ?</a:t>
            </a:r>
          </a:p>
          <a:p>
            <a:pPr algn="ctr" rtl="1">
              <a:defRPr/>
            </a:pPr>
            <a:endParaRPr lang="en-US" sz="36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257108" lvl="2" indent="-342848">
              <a:buFont typeface="Arial" panose="020B0604020202020204" pitchFamily="34" charset="0"/>
              <a:buChar char="•"/>
              <a:defRPr/>
            </a:pPr>
            <a:endParaRPr lang="en-US" sz="24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257108" lvl="2" indent="-342848"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solidFill>
                  <a:schemeClr val="accent2"/>
                </a:solidFill>
                <a:ea typeface="ＭＳ Ｐゴシック" pitchFamily="34" charset="-128"/>
              </a:rPr>
              <a:t>predicted but was not measured before</a:t>
            </a:r>
          </a:p>
          <a:p>
            <a:pPr marL="1257108" lvl="2" indent="-342848">
              <a:buFont typeface="Arial" panose="020B0604020202020204" pitchFamily="34" charset="0"/>
              <a:buChar char="•"/>
              <a:defRPr/>
            </a:pPr>
            <a:endParaRPr lang="en-US" sz="24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914260" lvl="2">
              <a:defRPr/>
            </a:pPr>
            <a:endParaRPr lang="en-US" sz="24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257108" lvl="2" indent="-342848">
              <a:buFont typeface="Arial" panose="020B0604020202020204" pitchFamily="34" charset="0"/>
              <a:buChar char="•"/>
              <a:defRPr/>
            </a:pPr>
            <a:r>
              <a:rPr lang="en-US" sz="2400" b="0" dirty="0" smtClean="0">
                <a:solidFill>
                  <a:srgbClr val="000000"/>
                </a:solidFill>
                <a:ea typeface="ＭＳ Ｐゴシック" pitchFamily="34" charset="-128"/>
              </a:rPr>
              <a:t>an added </a:t>
            </a:r>
            <a:r>
              <a:rPr lang="en-US" sz="2400" b="0" dirty="0">
                <a:solidFill>
                  <a:srgbClr val="000000"/>
                </a:solidFill>
                <a:ea typeface="ＭＳ Ｐゴシック" pitchFamily="34" charset="-128"/>
              </a:rPr>
              <a:t>source of energy dissipation</a:t>
            </a:r>
          </a:p>
          <a:p>
            <a:pPr marL="1257108" lvl="2" indent="-342848">
              <a:buFont typeface="Arial" panose="020B0604020202020204" pitchFamily="34" charset="0"/>
              <a:buChar char="•"/>
              <a:defRPr/>
            </a:pPr>
            <a:endParaRPr lang="en-US" sz="24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257108" lvl="2" indent="-342848">
              <a:buFont typeface="Arial" panose="020B0604020202020204" pitchFamily="34" charset="0"/>
              <a:buChar char="•"/>
              <a:defRPr/>
            </a:pPr>
            <a:endParaRPr lang="en-US" sz="24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257108" lvl="2" indent="-342848">
              <a:buFont typeface="Arial" panose="020B0604020202020204" pitchFamily="34" charset="0"/>
              <a:buChar char="•"/>
              <a:defRPr/>
            </a:pPr>
            <a:r>
              <a:rPr lang="en-US" sz="2400" b="0" dirty="0" smtClean="0">
                <a:solidFill>
                  <a:srgbClr val="000000"/>
                </a:solidFill>
                <a:ea typeface="ＭＳ Ｐゴシック" pitchFamily="34" charset="-128"/>
              </a:rPr>
              <a:t>a possible </a:t>
            </a:r>
            <a:r>
              <a:rPr lang="en-US" sz="2400" b="0" dirty="0">
                <a:solidFill>
                  <a:srgbClr val="000000"/>
                </a:solidFill>
                <a:ea typeface="ＭＳ Ｐゴシック" pitchFamily="34" charset="-128"/>
              </a:rPr>
              <a:t>source of quasiparticle dephasing</a:t>
            </a:r>
          </a:p>
          <a:p>
            <a:pPr marL="914259" lvl="2" algn="ctr">
              <a:defRPr/>
            </a:pPr>
            <a:endParaRPr lang="en-US" sz="24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914259" lvl="2" algn="ctr">
              <a:defRPr/>
            </a:pPr>
            <a:endParaRPr lang="en-US" sz="24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>
              <a:defRPr/>
            </a:pPr>
            <a:endParaRPr lang="en-US" sz="24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defRPr/>
            </a:pPr>
            <a:endParaRPr lang="en-US" sz="1600" b="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1961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60" name="Rectangle 4"/>
          <p:cNvSpPr>
            <a:spLocks noChangeArrowheads="1"/>
          </p:cNvSpPr>
          <p:nvPr/>
        </p:nvSpPr>
        <p:spPr bwMode="auto">
          <a:xfrm>
            <a:off x="0" y="2063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5" tIns="45713" rIns="91425" bIns="45713" anchor="ctr"/>
          <a:lstStyle/>
          <a:p>
            <a:pPr algn="r" rtl="1">
              <a:defRPr/>
            </a:pPr>
            <a:endParaRPr lang="en-US" sz="1000" b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82661" name="Text Box 5"/>
          <p:cNvSpPr txBox="1">
            <a:spLocks noChangeArrowheads="1"/>
          </p:cNvSpPr>
          <p:nvPr/>
        </p:nvSpPr>
        <p:spPr bwMode="auto">
          <a:xfrm>
            <a:off x="474664" y="851156"/>
            <a:ext cx="8102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2000" b="0" u="sng" dirty="0">
                <a:solidFill>
                  <a:srgbClr val="000000"/>
                </a:solidFill>
              </a:rPr>
              <a:t>envisioning neutral modes…</a:t>
            </a:r>
          </a:p>
          <a:p>
            <a:pPr algn="l">
              <a:spcBef>
                <a:spcPct val="50000"/>
              </a:spcBef>
              <a:defRPr/>
            </a:pPr>
            <a:endParaRPr lang="en-US" sz="2000" b="0" dirty="0">
              <a:solidFill>
                <a:srgbClr val="3333CC"/>
              </a:solidFill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3333CC"/>
                </a:solidFill>
              </a:rPr>
              <a:t>           coherent </a:t>
            </a:r>
            <a:r>
              <a:rPr lang="en-US" sz="1400" b="0" dirty="0">
                <a:solidFill>
                  <a:srgbClr val="3333CC"/>
                </a:solidFill>
              </a:rPr>
              <a:t>(quantum)</a:t>
            </a:r>
            <a:r>
              <a:rPr lang="en-US" sz="2000" b="0" dirty="0">
                <a:solidFill>
                  <a:srgbClr val="3333CC"/>
                </a:solidFill>
              </a:rPr>
              <a:t> dipoles </a:t>
            </a:r>
            <a:r>
              <a:rPr lang="en-US" sz="2000" b="0" dirty="0">
                <a:solidFill>
                  <a:srgbClr val="000000"/>
                </a:solidFill>
              </a:rPr>
              <a:t>  or   </a:t>
            </a:r>
            <a:r>
              <a:rPr lang="en-US" sz="2000" b="0" dirty="0">
                <a:solidFill>
                  <a:srgbClr val="3333CC"/>
                </a:solidFill>
              </a:rPr>
              <a:t>classical heat wave</a:t>
            </a:r>
            <a:r>
              <a:rPr lang="en-US" sz="2000" b="0" dirty="0">
                <a:solidFill>
                  <a:srgbClr val="000000"/>
                </a:solidFill>
              </a:rPr>
              <a:t>…</a:t>
            </a:r>
          </a:p>
          <a:p>
            <a:pPr algn="l">
              <a:spcBef>
                <a:spcPct val="50000"/>
              </a:spcBef>
              <a:buFontTx/>
              <a:buChar char="•"/>
              <a:defRPr/>
            </a:pPr>
            <a:endParaRPr lang="en-US" sz="2000" b="0" dirty="0">
              <a:solidFill>
                <a:srgbClr val="000000"/>
              </a:solidFill>
            </a:endParaRPr>
          </a:p>
          <a:p>
            <a:pPr algn="l">
              <a:spcBef>
                <a:spcPct val="50000"/>
              </a:spcBef>
              <a:defRPr/>
            </a:pPr>
            <a:endParaRPr lang="en-US" sz="2000" b="0" u="sng" dirty="0">
              <a:solidFill>
                <a:srgbClr val="000000"/>
              </a:solidFill>
            </a:endParaRPr>
          </a:p>
          <a:p>
            <a:pPr algn="l">
              <a:spcBef>
                <a:spcPct val="50000"/>
              </a:spcBef>
              <a:defRPr/>
            </a:pPr>
            <a:endParaRPr lang="en-US" sz="2000" b="0" u="sng" dirty="0">
              <a:solidFill>
                <a:srgbClr val="000000"/>
              </a:solidFill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000" b="0" u="sng" dirty="0">
                <a:solidFill>
                  <a:srgbClr val="000000"/>
                </a:solidFill>
              </a:rPr>
              <a:t>impinged at a partitioning barrier</a:t>
            </a:r>
            <a:r>
              <a:rPr lang="en-US" sz="2000" b="0" dirty="0">
                <a:solidFill>
                  <a:srgbClr val="000000"/>
                </a:solidFill>
              </a:rPr>
              <a:t>  ( </a:t>
            </a:r>
            <a:r>
              <a:rPr lang="en-US" sz="1600" b="0" dirty="0">
                <a:solidFill>
                  <a:srgbClr val="000000"/>
                </a:solidFill>
              </a:rPr>
              <a:t>QPC  ;   non-ideal </a:t>
            </a:r>
            <a:r>
              <a:rPr lang="en-US" sz="1600" b="0" dirty="0" smtClean="0">
                <a:solidFill>
                  <a:srgbClr val="000000"/>
                </a:solidFill>
              </a:rPr>
              <a:t>ohmic contact </a:t>
            </a:r>
            <a:r>
              <a:rPr lang="en-US" sz="2000" b="0" dirty="0">
                <a:solidFill>
                  <a:srgbClr val="000000"/>
                </a:solidFill>
              </a:rPr>
              <a:t>)</a:t>
            </a:r>
            <a:r>
              <a:rPr lang="en-US" sz="1600" b="0" dirty="0">
                <a:solidFill>
                  <a:srgbClr val="000000"/>
                </a:solidFill>
              </a:rPr>
              <a:t>:</a:t>
            </a:r>
            <a:endParaRPr lang="en-US" sz="2000" b="0" dirty="0">
              <a:solidFill>
                <a:srgbClr val="000000"/>
              </a:solidFill>
            </a:endParaRPr>
          </a:p>
          <a:p>
            <a:pPr algn="l">
              <a:spcBef>
                <a:spcPct val="50000"/>
              </a:spcBef>
              <a:defRPr/>
            </a:pPr>
            <a:endParaRPr lang="en-US" sz="2000" b="0" dirty="0">
              <a:solidFill>
                <a:srgbClr val="3333CC"/>
              </a:solidFill>
            </a:endParaRPr>
          </a:p>
          <a:p>
            <a:pPr algn="l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000000"/>
                </a:solidFill>
              </a:rPr>
              <a:t>	dipoles may fragment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000000"/>
                </a:solidFill>
              </a:rPr>
              <a:t>					</a:t>
            </a:r>
            <a:r>
              <a:rPr lang="en-US" sz="2000" b="0" dirty="0">
                <a:solidFill>
                  <a:srgbClr val="FF0000"/>
                </a:solidFill>
              </a:rPr>
              <a:t>leading to excess noise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000" b="0" dirty="0">
                <a:solidFill>
                  <a:srgbClr val="000000"/>
                </a:solidFill>
              </a:rPr>
              <a:t> 	temperature may rise</a:t>
            </a:r>
            <a:endParaRPr lang="en-US" sz="2800" b="0" dirty="0">
              <a:solidFill>
                <a:srgbClr val="000000"/>
              </a:solidFill>
            </a:endParaRPr>
          </a:p>
        </p:txBody>
      </p:sp>
      <p:sp>
        <p:nvSpPr>
          <p:cNvPr id="2" name="Right Brace 1"/>
          <p:cNvSpPr>
            <a:spLocks/>
          </p:cNvSpPr>
          <p:nvPr/>
        </p:nvSpPr>
        <p:spPr bwMode="auto">
          <a:xfrm>
            <a:off x="4133883" y="4510866"/>
            <a:ext cx="682625" cy="1300162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91425" tIns="45713" rIns="91425" bIns="45713"/>
          <a:lstStyle/>
          <a:p>
            <a:pPr algn="r" rtl="1"/>
            <a:endParaRPr lang="en-US" sz="12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9584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2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2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2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26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Nissim\Documents\Weizmann\Presentations\Neutral Edge\General Illustrations\SampleSketches Z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13" y="1744670"/>
            <a:ext cx="882650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Nissim\Documents\Weizmann\Presentations\Neutral Edge\General Illustrations\SampleSketches Zoom #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13" y="1744670"/>
            <a:ext cx="882650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Nissim\Documents\Weizmann\Presentations\Neutral Edge\General Illustrations\SampleSketches Zoom #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" y="1744670"/>
            <a:ext cx="882808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0"/>
          <p:cNvSpPr txBox="1">
            <a:spLocks noChangeArrowheads="1"/>
          </p:cNvSpPr>
          <p:nvPr/>
        </p:nvSpPr>
        <p:spPr bwMode="auto">
          <a:xfrm>
            <a:off x="354047" y="287338"/>
            <a:ext cx="7634287" cy="52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neutral mode  </a:t>
            </a:r>
            <a:r>
              <a:rPr lang="en-US">
                <a:solidFill>
                  <a:srgbClr val="FFFFFF"/>
                </a:solidFill>
                <a:sym typeface="Symbol" pitchFamily="18" charset="2"/>
              </a:rPr>
              <a:t></a:t>
            </a:r>
            <a:r>
              <a:rPr lang="en-US">
                <a:solidFill>
                  <a:srgbClr val="FFFFFF"/>
                </a:solidFill>
              </a:rPr>
              <a:t>  </a:t>
            </a:r>
            <a:r>
              <a:rPr lang="en-US" altLang="en-US">
                <a:solidFill>
                  <a:srgbClr val="FFFFFF"/>
                </a:solidFill>
              </a:rPr>
              <a:t>‘</a:t>
            </a:r>
            <a:r>
              <a:rPr lang="en-US">
                <a:solidFill>
                  <a:srgbClr val="FFFFFF"/>
                </a:solidFill>
              </a:rPr>
              <a:t>flow of dipoles</a:t>
            </a:r>
            <a:r>
              <a:rPr lang="en-US" altLang="en-US">
                <a:solidFill>
                  <a:srgbClr val="FFFFFF"/>
                </a:solidFill>
              </a:rPr>
              <a:t>’</a:t>
            </a:r>
            <a:endParaRPr lang="en-US">
              <a:solidFill>
                <a:srgbClr val="FFFFFF"/>
              </a:solidFill>
              <a:sym typeface="Symbol" pitchFamily="18" charset="2"/>
            </a:endParaRPr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5219701" y="6407202"/>
            <a:ext cx="3793134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sz="1400" b="0">
                <a:solidFill>
                  <a:srgbClr val="FF0000"/>
                </a:solidFill>
              </a:rPr>
              <a:t>shot noise (electron-hole) without net current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0377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Nissim\Documents\Weizmann\Presentations\Neutral Edge\General Illustrations\SampleSketches Zo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13" y="1744670"/>
            <a:ext cx="882650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C:\Users\Nissim\Documents\Weizmann\Presentations\Neutral Edge\General Illustrations\SampleSketches Zoom #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613" y="1744670"/>
            <a:ext cx="882650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C:\Users\Nissim\Documents\Weizmann\Presentations\Neutral Edge\General Illustrations\SampleSketches Zoom #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" y="1744670"/>
            <a:ext cx="882808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0"/>
          <p:cNvSpPr txBox="1">
            <a:spLocks noChangeArrowheads="1"/>
          </p:cNvSpPr>
          <p:nvPr/>
        </p:nvSpPr>
        <p:spPr bwMode="auto">
          <a:xfrm>
            <a:off x="354047" y="287338"/>
            <a:ext cx="7634287" cy="52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neutral mode  </a:t>
            </a:r>
            <a:r>
              <a:rPr lang="en-US">
                <a:solidFill>
                  <a:srgbClr val="FFFFFF"/>
                </a:solidFill>
                <a:sym typeface="Symbol" pitchFamily="18" charset="2"/>
              </a:rPr>
              <a:t></a:t>
            </a:r>
            <a:r>
              <a:rPr lang="en-US">
                <a:solidFill>
                  <a:srgbClr val="FFFFFF"/>
                </a:solidFill>
              </a:rPr>
              <a:t>  heating a QPC</a:t>
            </a:r>
            <a:endParaRPr lang="en-US">
              <a:solidFill>
                <a:srgbClr val="FFFFFF"/>
              </a:solidFill>
              <a:sym typeface="Symbol" pitchFamily="18" charset="2"/>
            </a:endParaRPr>
          </a:p>
        </p:txBody>
      </p:sp>
      <p:pic>
        <p:nvPicPr>
          <p:cNvPr id="392199" name="Picture 7" descr="C:\Users\Nissim\Documents\Weizmann\Presentations\Neutral Edge\General Illustrations\SampleSketches Zoom #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88" y="1725613"/>
            <a:ext cx="8812212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975" name="Text Box 7"/>
          <p:cNvSpPr txBox="1">
            <a:spLocks noChangeArrowheads="1"/>
          </p:cNvSpPr>
          <p:nvPr/>
        </p:nvSpPr>
        <p:spPr bwMode="auto">
          <a:xfrm>
            <a:off x="6235734" y="6407202"/>
            <a:ext cx="2833833" cy="3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sz="1400" b="0">
                <a:solidFill>
                  <a:srgbClr val="FF0000"/>
                </a:solidFill>
              </a:rPr>
              <a:t>thermal noise without net current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3512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0"/>
          <p:cNvSpPr txBox="1">
            <a:spLocks noChangeArrowheads="1"/>
          </p:cNvSpPr>
          <p:nvPr/>
        </p:nvSpPr>
        <p:spPr bwMode="auto">
          <a:xfrm>
            <a:off x="199787" y="306794"/>
            <a:ext cx="8608427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     </a:t>
            </a:r>
            <a:r>
              <a:rPr lang="en-US" dirty="0" smtClean="0">
                <a:solidFill>
                  <a:srgbClr val="FFFFFF"/>
                </a:solidFill>
              </a:rPr>
              <a:t>excitation of neutral mode at </a:t>
            </a:r>
            <a:r>
              <a:rPr lang="en-US" dirty="0">
                <a:solidFill>
                  <a:srgbClr val="FFFFFF"/>
                </a:solidFill>
              </a:rPr>
              <a:t>ohmic </a:t>
            </a:r>
            <a:r>
              <a:rPr lang="en-US" dirty="0" smtClean="0">
                <a:solidFill>
                  <a:srgbClr val="FFFFFF"/>
                </a:solidFill>
              </a:rPr>
              <a:t>contact</a:t>
            </a:r>
            <a:endParaRPr lang="en-US" dirty="0">
              <a:solidFill>
                <a:srgbClr val="FFFFFF"/>
              </a:solidFill>
              <a:sym typeface="Symbol" pitchFamily="18" charset="2"/>
            </a:endParaRPr>
          </a:p>
        </p:txBody>
      </p:sp>
      <p:grpSp>
        <p:nvGrpSpPr>
          <p:cNvPr id="20483" name="Group 12"/>
          <p:cNvGrpSpPr>
            <a:grpSpLocks/>
          </p:cNvGrpSpPr>
          <p:nvPr/>
        </p:nvGrpSpPr>
        <p:grpSpPr bwMode="auto">
          <a:xfrm>
            <a:off x="7073934" y="2087628"/>
            <a:ext cx="982663" cy="731837"/>
            <a:chOff x="4456" y="1364"/>
            <a:chExt cx="619" cy="461"/>
          </a:xfrm>
        </p:grpSpPr>
        <p:sp>
          <p:nvSpPr>
            <p:cNvPr id="400388" name="AutoShape 4"/>
            <p:cNvSpPr>
              <a:spLocks noChangeArrowheads="1"/>
            </p:cNvSpPr>
            <p:nvPr/>
          </p:nvSpPr>
          <p:spPr bwMode="auto">
            <a:xfrm>
              <a:off x="4456" y="1364"/>
              <a:ext cx="619" cy="461"/>
            </a:xfrm>
            <a:prstGeom prst="curvedRightArrow">
              <a:avLst>
                <a:gd name="adj1" fmla="val 48231"/>
                <a:gd name="adj2" fmla="val 48231"/>
                <a:gd name="adj3" fmla="val 44845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1200" b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400389" name="Text Box 5"/>
            <p:cNvSpPr txBox="1">
              <a:spLocks noChangeArrowheads="1"/>
            </p:cNvSpPr>
            <p:nvPr/>
          </p:nvSpPr>
          <p:spPr bwMode="auto">
            <a:xfrm>
              <a:off x="4548" y="1593"/>
              <a:ext cx="254" cy="174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qp</a:t>
              </a:r>
            </a:p>
          </p:txBody>
        </p:sp>
      </p:grp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2838743" y="1337488"/>
            <a:ext cx="2316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>
            <a:spAutoFit/>
          </a:bodyPr>
          <a:lstStyle/>
          <a:p>
            <a:pPr>
              <a:defRPr/>
            </a:pPr>
            <a:r>
              <a:rPr lang="en-US" sz="1200" b="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injecting from </a:t>
            </a:r>
            <a:r>
              <a:rPr lang="en-US" sz="1200" i="1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source </a:t>
            </a:r>
            <a:r>
              <a:rPr lang="en-US" sz="1200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#2</a:t>
            </a:r>
            <a:endParaRPr lang="en-US" sz="1600" b="0" dirty="0">
              <a:solidFill>
                <a:srgbClr val="FF0000"/>
              </a:solidFill>
              <a:latin typeface="Tahoma" charset="0"/>
              <a:ea typeface="ＭＳ Ｐゴシック" charset="0"/>
              <a:sym typeface="Symbol" charset="0"/>
            </a:endParaRPr>
          </a:p>
        </p:txBody>
      </p:sp>
      <p:pic>
        <p:nvPicPr>
          <p:cNvPr id="7177" name="Picture 9" descr="C:\Users\Nissim\Documents\Weizmann\Presentations\Neutral Edge\General Illustrations\SampleSketches - Vn Normal field #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1889125"/>
            <a:ext cx="597217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C:\Users\Nissim\Documents\Weizmann\Presentations\Neutral Edge\General Illustrations\SampleSketches - Vn Normal field #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1889125"/>
            <a:ext cx="597217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C:\Users\Nissim\Documents\Weizmann\Presentations\Neutral Edge\General Illustrations\SampleSketches - Vn Normal field #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1889125"/>
            <a:ext cx="597217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394" name="Text Box 10"/>
          <p:cNvSpPr txBox="1">
            <a:spLocks noChangeArrowheads="1"/>
          </p:cNvSpPr>
          <p:nvPr/>
        </p:nvSpPr>
        <p:spPr bwMode="auto">
          <a:xfrm>
            <a:off x="4701622" y="5783326"/>
            <a:ext cx="184709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/>
          <a:p>
            <a:pPr algn="r" rtl="1">
              <a:defRPr/>
            </a:pPr>
            <a:endParaRPr lang="en-US" sz="1200" b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400395" name="Text Box 11"/>
          <p:cNvSpPr txBox="1">
            <a:spLocks noChangeArrowheads="1"/>
          </p:cNvSpPr>
          <p:nvPr/>
        </p:nvSpPr>
        <p:spPr bwMode="auto">
          <a:xfrm>
            <a:off x="4715809" y="5699188"/>
            <a:ext cx="1853362" cy="64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sz="1200" dirty="0" smtClean="0">
                <a:solidFill>
                  <a:srgbClr val="3333CC"/>
                </a:solidFill>
                <a:sym typeface="Symbol" pitchFamily="18" charset="2"/>
              </a:rPr>
              <a:t>looking for shot </a:t>
            </a:r>
            <a:r>
              <a:rPr lang="en-US" sz="1200" dirty="0">
                <a:solidFill>
                  <a:srgbClr val="3333CC"/>
                </a:solidFill>
                <a:sym typeface="Symbol" pitchFamily="18" charset="2"/>
              </a:rPr>
              <a:t>noise</a:t>
            </a:r>
          </a:p>
          <a:p>
            <a:pPr algn="l">
              <a:defRPr/>
            </a:pPr>
            <a:endParaRPr lang="en-US" sz="1200" dirty="0">
              <a:solidFill>
                <a:srgbClr val="3333CC"/>
              </a:solidFill>
              <a:sym typeface="Symbol" pitchFamily="18" charset="2"/>
            </a:endParaRPr>
          </a:p>
          <a:p>
            <a:pPr algn="l">
              <a:defRPr/>
            </a:pPr>
            <a:r>
              <a:rPr lang="en-US" sz="1200" dirty="0" smtClean="0">
                <a:solidFill>
                  <a:srgbClr val="3333CC"/>
                </a:solidFill>
                <a:sym typeface="Symbol" pitchFamily="18" charset="2"/>
              </a:rPr>
              <a:t>with zero </a:t>
            </a:r>
            <a:r>
              <a:rPr lang="en-US" sz="1200" dirty="0">
                <a:solidFill>
                  <a:srgbClr val="3333CC"/>
                </a:solidFill>
                <a:sym typeface="Symbol" pitchFamily="18" charset="2"/>
              </a:rPr>
              <a:t>net current</a:t>
            </a:r>
            <a:endParaRPr lang="en-US" sz="1200" b="0" dirty="0">
              <a:solidFill>
                <a:srgbClr val="3333CC"/>
              </a:solidFill>
              <a:sym typeface="Symbol" pitchFamily="18" charset="2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47464" y="436262"/>
            <a:ext cx="320053" cy="319299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5" tIns="45713" rIns="91425" bIns="45713" anchor="ctr"/>
          <a:lstStyle/>
          <a:p>
            <a:pPr rtl="1" eaLnBrk="0" hangingPunct="0"/>
            <a:r>
              <a:rPr lang="en-US" sz="1800" b="0">
                <a:solidFill>
                  <a:srgbClr val="FFFFFF"/>
                </a:solidFill>
                <a:ea typeface="ＭＳ Ｐゴシック" pitchFamily="34" charset="-128"/>
              </a:rPr>
              <a:t>  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463288" y="2588481"/>
            <a:ext cx="160026" cy="159649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5" tIns="45713" rIns="91425" bIns="45713" anchor="ctr"/>
          <a:lstStyle/>
          <a:p>
            <a:pPr rtl="1" eaLnBrk="0" hangingPunct="0"/>
            <a:r>
              <a:rPr lang="en-US" sz="1800" b="0">
                <a:solidFill>
                  <a:srgbClr val="FFFFFF"/>
                </a:solidFill>
                <a:ea typeface="ＭＳ Ｐゴシック" pitchFamily="34" charset="-128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3010717" y="3004671"/>
            <a:ext cx="570970" cy="27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40</a:t>
            </a:r>
            <a:r>
              <a:rPr lang="en-US" sz="12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Symbol"/>
              </a:rPr>
              <a:t>m</a:t>
            </a:r>
            <a:endParaRPr lang="en-US" sz="1200" b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463289" y="2819411"/>
            <a:ext cx="80013" cy="6474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 bwMode="auto">
          <a:xfrm>
            <a:off x="1699451" y="1612126"/>
            <a:ext cx="16626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rtl="0" eaLnBrk="1" hangingPunct="1">
              <a:spcBef>
                <a:spcPts val="0"/>
              </a:spcBef>
            </a:pPr>
            <a:r>
              <a:rPr lang="en-US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downstream current</a:t>
            </a:r>
            <a:endParaRPr lang="en-US" sz="1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483377" y="1612126"/>
            <a:ext cx="14478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rtl="0" eaLnBrk="1" hangingPunct="1">
              <a:spcBef>
                <a:spcPts val="0"/>
              </a:spcBef>
            </a:pPr>
            <a:r>
              <a:rPr lang="en-US" sz="1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upstream current</a:t>
            </a:r>
            <a:endParaRPr lang="en-US" sz="1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4191000" y="1990725"/>
            <a:ext cx="1016293" cy="904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30769" y="1889125"/>
            <a:ext cx="0" cy="463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623314" y="1750625"/>
            <a:ext cx="281936" cy="8378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3389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Nissim\Documents\Weizmann\Presentations\Neutral Edge\General Illustrations\Vn measurement #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598617"/>
            <a:ext cx="702945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Nissim\Documents\Weizmann\Presentations\Neutral Edge\General Illustrations\Vn measurement #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598617"/>
            <a:ext cx="702945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Nissim\Documents\Weizmann\Presentations\Neutral Edge\General Illustrations\Vn measurement #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598617"/>
            <a:ext cx="702945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Nissim\Documents\Weizmann\Presentations\Neutral Edge\General Illustrations\Vn measurement #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598617"/>
            <a:ext cx="702945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Nissim\Documents\Weizmann\Presentations\Neutral Edge\General Illustrations\Vn measurement #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598617"/>
            <a:ext cx="702945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427072" y="317027"/>
            <a:ext cx="4253067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Tahoma" charset="0"/>
                <a:ea typeface="ＭＳ Ｐゴシック" charset="0"/>
              </a:rPr>
              <a:t>upstream noise   </a:t>
            </a:r>
            <a:r>
              <a:rPr lang="en-US" sz="3200" b="0" i="1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v</a:t>
            </a:r>
            <a:r>
              <a:rPr lang="en-US" b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=2/3</a:t>
            </a:r>
          </a:p>
        </p:txBody>
      </p:sp>
      <p:grpSp>
        <p:nvGrpSpPr>
          <p:cNvPr id="21512" name="Group 13"/>
          <p:cNvGrpSpPr>
            <a:grpSpLocks/>
          </p:cNvGrpSpPr>
          <p:nvPr/>
        </p:nvGrpSpPr>
        <p:grpSpPr bwMode="auto">
          <a:xfrm>
            <a:off x="7694646" y="1735138"/>
            <a:ext cx="701675" cy="3027362"/>
            <a:chOff x="4847" y="1093"/>
            <a:chExt cx="442" cy="1907"/>
          </a:xfrm>
        </p:grpSpPr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-1205240">
              <a:off x="4900" y="2812"/>
              <a:ext cx="389" cy="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>
                <a:defRPr/>
              </a:pPr>
              <a:endParaRPr lang="en-US" sz="1000" b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57386" name="Rectangle 10"/>
            <p:cNvSpPr>
              <a:spLocks noChangeArrowheads="1"/>
            </p:cNvSpPr>
            <p:nvPr/>
          </p:nvSpPr>
          <p:spPr bwMode="auto">
            <a:xfrm rot="-1205240">
              <a:off x="4895" y="1641"/>
              <a:ext cx="389" cy="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>
                <a:defRPr/>
              </a:pPr>
              <a:endParaRPr lang="en-US" sz="1000" b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57387" name="Rectangle 11"/>
            <p:cNvSpPr>
              <a:spLocks noChangeArrowheads="1"/>
            </p:cNvSpPr>
            <p:nvPr/>
          </p:nvSpPr>
          <p:spPr bwMode="auto">
            <a:xfrm rot="-1205240">
              <a:off x="4871" y="1422"/>
              <a:ext cx="389" cy="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>
                <a:defRPr/>
              </a:pPr>
              <a:endParaRPr lang="en-US" sz="1000" b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357388" name="Rectangle 12"/>
            <p:cNvSpPr>
              <a:spLocks noChangeArrowheads="1"/>
            </p:cNvSpPr>
            <p:nvPr/>
          </p:nvSpPr>
          <p:spPr bwMode="auto">
            <a:xfrm rot="-1205240">
              <a:off x="4847" y="1093"/>
              <a:ext cx="389" cy="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>
                <a:defRPr/>
              </a:pPr>
              <a:endParaRPr lang="en-US" sz="1000" b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" name="Shape 402"/>
          <p:cNvSpPr/>
          <p:nvPr/>
        </p:nvSpPr>
        <p:spPr>
          <a:xfrm>
            <a:off x="317716" y="1383172"/>
            <a:ext cx="1565672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sz="1400" b="0" dirty="0">
                <a:solidFill>
                  <a:srgbClr val="000000"/>
                </a:solidFill>
                <a:ea typeface="Calibri"/>
                <a:sym typeface="Calibri"/>
              </a:rPr>
              <a:t>10</a:t>
            </a:r>
            <a:r>
              <a:rPr sz="1400" b="0" baseline="30000" dirty="0">
                <a:solidFill>
                  <a:srgbClr val="000000"/>
                </a:solidFill>
                <a:ea typeface="Calibri"/>
                <a:sym typeface="Calibri"/>
              </a:rPr>
              <a:t>-29</a:t>
            </a:r>
            <a:r>
              <a:rPr sz="1400" b="0" dirty="0">
                <a:solidFill>
                  <a:srgbClr val="000000"/>
                </a:solidFill>
                <a:ea typeface="Calibri"/>
                <a:sym typeface="Calibri"/>
              </a:rPr>
              <a:t>A</a:t>
            </a:r>
            <a:r>
              <a:rPr sz="1400" b="0" baseline="30000" dirty="0">
                <a:solidFill>
                  <a:srgbClr val="000000"/>
                </a:solidFill>
                <a:ea typeface="Calibri"/>
                <a:sym typeface="Calibri"/>
              </a:rPr>
              <a:t>2</a:t>
            </a:r>
            <a:r>
              <a:rPr sz="1400" b="0" dirty="0">
                <a:solidFill>
                  <a:srgbClr val="000000"/>
                </a:solidFill>
                <a:ea typeface="Calibri"/>
                <a:sym typeface="Calibri"/>
              </a:rPr>
              <a:t>/Hz </a:t>
            </a:r>
            <a:r>
              <a:rPr lang="en-US" sz="1400" b="0" dirty="0">
                <a:solidFill>
                  <a:srgbClr val="000000"/>
                </a:solidFill>
                <a:ea typeface="Calibri"/>
                <a:sym typeface="Symbol"/>
              </a:rPr>
              <a:t> </a:t>
            </a:r>
            <a:r>
              <a:rPr sz="1400" b="0" dirty="0">
                <a:solidFill>
                  <a:srgbClr val="000000"/>
                </a:solidFill>
                <a:ea typeface="Calibri"/>
                <a:sym typeface="Calibri"/>
              </a:rPr>
              <a:t> 7mK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826354" y="1884363"/>
            <a:ext cx="439387" cy="246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rtlCol="0" anchor="ctr"/>
          <a:lstStyle/>
          <a:p>
            <a:pPr algn="ctr"/>
            <a:endParaRPr lang="en-US" sz="1400" b="0">
              <a:solidFill>
                <a:srgbClr val="6666FF"/>
              </a:solidFill>
              <a:ea typeface="ＭＳ Ｐゴシック" pitchFamily="34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414185" y="2345377"/>
            <a:ext cx="2274125" cy="5937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rtlCol="0" anchor="ctr"/>
          <a:lstStyle/>
          <a:p>
            <a:pPr algn="ctr"/>
            <a:r>
              <a:rPr lang="en-US" sz="1400" i="1" dirty="0">
                <a:solidFill>
                  <a:srgbClr val="6666FF"/>
                </a:solidFill>
                <a:ea typeface="ＭＳ Ｐゴシック" pitchFamily="34" charset="-128"/>
              </a:rPr>
              <a:t>t </a:t>
            </a:r>
            <a:r>
              <a:rPr lang="en-US" sz="1400" dirty="0">
                <a:solidFill>
                  <a:srgbClr val="6666FF"/>
                </a:solidFill>
                <a:ea typeface="ＭＳ Ｐゴシック" pitchFamily="34" charset="-128"/>
              </a:rPr>
              <a:t>(1-</a:t>
            </a:r>
            <a:r>
              <a:rPr lang="en-US" sz="1400" i="1" dirty="0">
                <a:solidFill>
                  <a:srgbClr val="6666FF"/>
                </a:solidFill>
                <a:ea typeface="ＭＳ Ｐゴシック" pitchFamily="34" charset="-128"/>
              </a:rPr>
              <a:t>t </a:t>
            </a:r>
            <a:r>
              <a:rPr lang="en-US" sz="1400" dirty="0">
                <a:solidFill>
                  <a:srgbClr val="6666FF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243977" y="2130571"/>
            <a:ext cx="231569" cy="29639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25" tIns="45713" rIns="91425" bIns="45713" rtlCol="0" anchor="ctr"/>
          <a:lstStyle/>
          <a:p>
            <a:pPr algn="ctr"/>
            <a:endParaRPr lang="en-US" sz="1400" b="0">
              <a:solidFill>
                <a:srgbClr val="6666FF"/>
              </a:solidFill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720088" y="1496693"/>
            <a:ext cx="1707488" cy="27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i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transmission of QPC</a:t>
            </a:r>
            <a:endParaRPr lang="en-US" sz="1200" i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9688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6"/>
          <p:cNvSpPr>
            <a:spLocks noChangeAspect="1" noChangeArrowheads="1" noTextEdit="1"/>
          </p:cNvSpPr>
          <p:nvPr/>
        </p:nvSpPr>
        <p:spPr bwMode="auto">
          <a:xfrm>
            <a:off x="609600" y="1676400"/>
            <a:ext cx="8001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pPr rtl="1" eaLnBrk="0" hangingPunct="0"/>
            <a:endParaRPr lang="en-US" sz="1800" b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33" y="1676400"/>
            <a:ext cx="8005763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9" name="Rectangle 5"/>
          <p:cNvSpPr>
            <a:spLocks noChangeArrowheads="1"/>
          </p:cNvSpPr>
          <p:nvPr/>
        </p:nvSpPr>
        <p:spPr bwMode="auto">
          <a:xfrm>
            <a:off x="752508" y="1736725"/>
            <a:ext cx="5175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5" tIns="45713" rIns="91425" bIns="45713" anchor="ctr"/>
          <a:lstStyle/>
          <a:p>
            <a:pPr algn="r" rtl="1">
              <a:defRPr/>
            </a:pPr>
            <a:endParaRPr lang="en-US" sz="1000" b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79596" name="Freeform 12"/>
          <p:cNvSpPr>
            <a:spLocks/>
          </p:cNvSpPr>
          <p:nvPr/>
        </p:nvSpPr>
        <p:spPr bwMode="auto">
          <a:xfrm>
            <a:off x="3754451" y="3324225"/>
            <a:ext cx="1995487" cy="571500"/>
          </a:xfrm>
          <a:custGeom>
            <a:avLst/>
            <a:gdLst>
              <a:gd name="T0" fmla="*/ 0 w 1257"/>
              <a:gd name="T1" fmla="*/ 479425 h 360"/>
              <a:gd name="T2" fmla="*/ 136525 w 1257"/>
              <a:gd name="T3" fmla="*/ 479425 h 360"/>
              <a:gd name="T4" fmla="*/ 242887 w 1257"/>
              <a:gd name="T5" fmla="*/ 434975 h 360"/>
              <a:gd name="T6" fmla="*/ 838200 w 1257"/>
              <a:gd name="T7" fmla="*/ 114300 h 360"/>
              <a:gd name="T8" fmla="*/ 914400 w 1257"/>
              <a:gd name="T9" fmla="*/ 68263 h 360"/>
              <a:gd name="T10" fmla="*/ 1096962 w 1257"/>
              <a:gd name="T11" fmla="*/ 84138 h 360"/>
              <a:gd name="T12" fmla="*/ 1995487 w 1257"/>
              <a:gd name="T13" fmla="*/ 571500 h 3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57" h="360">
                <a:moveTo>
                  <a:pt x="0" y="302"/>
                </a:moveTo>
                <a:cubicBezTo>
                  <a:pt x="30" y="304"/>
                  <a:pt x="61" y="307"/>
                  <a:pt x="86" y="302"/>
                </a:cubicBezTo>
                <a:cubicBezTo>
                  <a:pt x="111" y="297"/>
                  <a:pt x="79" y="312"/>
                  <a:pt x="153" y="274"/>
                </a:cubicBezTo>
                <a:cubicBezTo>
                  <a:pt x="227" y="236"/>
                  <a:pt x="458" y="110"/>
                  <a:pt x="528" y="72"/>
                </a:cubicBezTo>
                <a:cubicBezTo>
                  <a:pt x="598" y="34"/>
                  <a:pt x="549" y="46"/>
                  <a:pt x="576" y="43"/>
                </a:cubicBezTo>
                <a:cubicBezTo>
                  <a:pt x="603" y="40"/>
                  <a:pt x="578" y="0"/>
                  <a:pt x="691" y="53"/>
                </a:cubicBezTo>
                <a:cubicBezTo>
                  <a:pt x="804" y="106"/>
                  <a:pt x="1163" y="309"/>
                  <a:pt x="1257" y="360"/>
                </a:cubicBezTo>
              </a:path>
            </a:pathLst>
          </a:custGeom>
          <a:noFill/>
          <a:ln w="7620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/>
          <a:lstStyle/>
          <a:p>
            <a:pPr rtl="1" eaLnBrk="0" hangingPunct="0">
              <a:defRPr/>
            </a:pPr>
            <a:endParaRPr lang="en-US" sz="1800" b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79597" name="Oval 13"/>
          <p:cNvSpPr>
            <a:spLocks noChangeArrowheads="1"/>
          </p:cNvSpPr>
          <p:nvPr/>
        </p:nvSpPr>
        <p:spPr bwMode="auto">
          <a:xfrm rot="-1087251">
            <a:off x="5183188" y="3130554"/>
            <a:ext cx="3992562" cy="20415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5" tIns="45713" rIns="91425" bIns="45713" anchor="ctr"/>
          <a:lstStyle/>
          <a:p>
            <a:pPr algn="ctr">
              <a:defRPr/>
            </a:pPr>
            <a:endParaRPr lang="en-US" sz="1000" b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79601" name="Text Box 17"/>
          <p:cNvSpPr txBox="1">
            <a:spLocks noChangeArrowheads="1"/>
          </p:cNvSpPr>
          <p:nvPr/>
        </p:nvSpPr>
        <p:spPr bwMode="auto">
          <a:xfrm rot="-1819884">
            <a:off x="2510655" y="3801204"/>
            <a:ext cx="623869" cy="2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/>
          <a:p>
            <a:pPr algn="r" rtl="1">
              <a:defRPr/>
            </a:pPr>
            <a:r>
              <a:rPr lang="en-US" sz="1000">
                <a:solidFill>
                  <a:srgbClr val="3333CC"/>
                </a:solidFill>
                <a:latin typeface="Tahoma" charset="0"/>
                <a:ea typeface="ＭＳ Ｐゴシック" charset="0"/>
              </a:rPr>
              <a:t>charge</a:t>
            </a:r>
          </a:p>
        </p:txBody>
      </p:sp>
      <p:sp>
        <p:nvSpPr>
          <p:cNvPr id="579604" name="Text Box 20"/>
          <p:cNvSpPr txBox="1">
            <a:spLocks noChangeArrowheads="1"/>
          </p:cNvSpPr>
          <p:nvPr/>
        </p:nvSpPr>
        <p:spPr bwMode="auto">
          <a:xfrm rot="1784008">
            <a:off x="4663203" y="3631345"/>
            <a:ext cx="649517" cy="2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/>
          <a:p>
            <a:pPr algn="r" rtl="1">
              <a:defRPr/>
            </a:pPr>
            <a:r>
              <a:rPr lang="en-US" sz="1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neutral</a:t>
            </a:r>
          </a:p>
        </p:txBody>
      </p:sp>
      <p:grpSp>
        <p:nvGrpSpPr>
          <p:cNvPr id="22539" name="Group 12"/>
          <p:cNvGrpSpPr>
            <a:grpSpLocks/>
          </p:cNvGrpSpPr>
          <p:nvPr/>
        </p:nvGrpSpPr>
        <p:grpSpPr bwMode="auto">
          <a:xfrm>
            <a:off x="6183313" y="1625600"/>
            <a:ext cx="982662" cy="731838"/>
            <a:chOff x="4456" y="1364"/>
            <a:chExt cx="619" cy="461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4456" y="1364"/>
              <a:ext cx="619" cy="461"/>
            </a:xfrm>
            <a:prstGeom prst="curvedRightArrow">
              <a:avLst>
                <a:gd name="adj1" fmla="val 48231"/>
                <a:gd name="adj2" fmla="val 48231"/>
                <a:gd name="adj3" fmla="val 44845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1">
                <a:defRPr/>
              </a:pPr>
              <a:endParaRPr lang="en-US" sz="1200" b="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4548" y="1593"/>
              <a:ext cx="254" cy="174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0">
                  <a:solidFill>
                    <a:srgbClr val="000000"/>
                  </a:solidFill>
                  <a:latin typeface="Tahoma" charset="0"/>
                  <a:ea typeface="ＭＳ Ｐゴシック" charset="0"/>
                </a:rPr>
                <a:t>qp</a:t>
              </a:r>
            </a:p>
          </p:txBody>
        </p:sp>
      </p:grp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385764" y="365125"/>
            <a:ext cx="7285949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     </a:t>
            </a:r>
            <a:r>
              <a:rPr lang="en-US" dirty="0" smtClean="0">
                <a:solidFill>
                  <a:srgbClr val="FFFFFF"/>
                </a:solidFill>
              </a:rPr>
              <a:t>excitation of neutral mode </a:t>
            </a:r>
            <a:r>
              <a:rPr lang="en-US" dirty="0">
                <a:solidFill>
                  <a:srgbClr val="FFFFFF"/>
                </a:solidFill>
              </a:rPr>
              <a:t>at QPC …</a:t>
            </a:r>
            <a:endParaRPr lang="en-US" dirty="0">
              <a:solidFill>
                <a:srgbClr val="FFFFFF"/>
              </a:solidFill>
              <a:sym typeface="Symbol" pitchFamily="18" charset="2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579934" y="503094"/>
            <a:ext cx="320053" cy="319299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5" tIns="45713" rIns="91425" bIns="45713" anchor="ctr"/>
          <a:lstStyle/>
          <a:p>
            <a:pPr rtl="1" eaLnBrk="0" hangingPunct="0"/>
            <a:r>
              <a:rPr lang="en-US" sz="1800" b="0">
                <a:solidFill>
                  <a:srgbClr val="FFFFFF"/>
                </a:solidFill>
                <a:ea typeface="ＭＳ Ｐゴシック" pitchFamily="34" charset="-128"/>
              </a:rPr>
              <a:t>  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3600451" y="3720213"/>
            <a:ext cx="160026" cy="159649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5" tIns="45713" rIns="91425" bIns="45713" anchor="ctr"/>
          <a:lstStyle/>
          <a:p>
            <a:pPr rtl="1" eaLnBrk="0" hangingPunct="0"/>
            <a:r>
              <a:rPr lang="en-US" sz="1800" b="0">
                <a:solidFill>
                  <a:srgbClr val="FFFFFF"/>
                </a:solidFill>
                <a:ea typeface="ＭＳ Ｐゴシック" pitchFamily="34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7107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79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6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231900" y="2286001"/>
            <a:ext cx="7912100" cy="52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b="0" i="1">
                <a:solidFill>
                  <a:srgbClr val="000000"/>
                </a:solidFill>
                <a:cs typeface="+mn-cs"/>
              </a:rPr>
              <a:t>V </a:t>
            </a:r>
            <a:r>
              <a:rPr lang="en-US" altLang="en-US" sz="2800" b="0">
                <a:solidFill>
                  <a:srgbClr val="000000"/>
                </a:solidFill>
                <a:cs typeface="+mn-cs"/>
              </a:rPr>
              <a:t>= 0 ……….. </a:t>
            </a:r>
            <a:r>
              <a:rPr lang="en-US" altLang="en-US" sz="2800" b="0" i="1">
                <a:solidFill>
                  <a:srgbClr val="000000"/>
                </a:solidFill>
                <a:cs typeface="+mn-cs"/>
              </a:rPr>
              <a:t>S</a:t>
            </a:r>
            <a:r>
              <a:rPr lang="en-US" altLang="en-US" sz="2800" b="0" i="1" baseline="-25000">
                <a:solidFill>
                  <a:srgbClr val="000000"/>
                </a:solidFill>
                <a:cs typeface="+mn-cs"/>
              </a:rPr>
              <a:t>i</a:t>
            </a:r>
            <a:r>
              <a:rPr lang="en-US" altLang="en-US" sz="2800" b="0" baseline="-2500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en-US" sz="2800" b="0">
                <a:solidFill>
                  <a:srgbClr val="000000"/>
                </a:solidFill>
                <a:cs typeface="+mn-cs"/>
              </a:rPr>
              <a:t>(0) = 4</a:t>
            </a:r>
            <a:r>
              <a:rPr lang="en-US" altLang="en-US" sz="2800" b="0" i="1">
                <a:solidFill>
                  <a:srgbClr val="000000"/>
                </a:solidFill>
                <a:cs typeface="+mn-cs"/>
              </a:rPr>
              <a:t>k</a:t>
            </a:r>
            <a:r>
              <a:rPr lang="en-US" altLang="en-US" sz="2800" b="0" i="1" baseline="-25000">
                <a:solidFill>
                  <a:srgbClr val="000000"/>
                </a:solidFill>
                <a:cs typeface="+mn-cs"/>
              </a:rPr>
              <a:t>B</a:t>
            </a:r>
            <a:r>
              <a:rPr lang="en-US" altLang="en-US" sz="2800" b="0" i="1">
                <a:solidFill>
                  <a:srgbClr val="000000"/>
                </a:solidFill>
                <a:cs typeface="+mn-cs"/>
              </a:rPr>
              <a:t>Tg  </a:t>
            </a:r>
            <a:r>
              <a:rPr lang="en-US" altLang="en-US" sz="2800" b="0">
                <a:solidFill>
                  <a:srgbClr val="000000"/>
                </a:solidFill>
                <a:cs typeface="+mn-cs"/>
              </a:rPr>
              <a:t>……….thermal</a:t>
            </a:r>
          </a:p>
        </p:txBody>
      </p:sp>
      <p:sp>
        <p:nvSpPr>
          <p:cNvPr id="2053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381001" y="203200"/>
            <a:ext cx="8412163" cy="698500"/>
          </a:xfrm>
        </p:spPr>
        <p:txBody>
          <a:bodyPr/>
          <a:lstStyle/>
          <a:p>
            <a:pPr eaLnBrk="1" hangingPunct="1"/>
            <a:r>
              <a:rPr lang="en-US" altLang="en-US" smtClean="0"/>
              <a:t>shot noise  </a:t>
            </a:r>
            <a:r>
              <a:rPr lang="en-US" altLang="en-US" sz="2600" b="0" i="1"/>
              <a:t>T </a:t>
            </a:r>
            <a:r>
              <a:rPr lang="en-US" altLang="en-US" sz="2600" b="0"/>
              <a:t>&gt; 0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231900" y="3121026"/>
            <a:ext cx="7312025" cy="52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b="0" i="1">
                <a:solidFill>
                  <a:srgbClr val="000000"/>
                </a:solidFill>
                <a:cs typeface="+mn-cs"/>
              </a:rPr>
              <a:t>T </a:t>
            </a:r>
            <a:r>
              <a:rPr lang="en-US" altLang="en-US" sz="2800" b="0">
                <a:solidFill>
                  <a:srgbClr val="000000"/>
                </a:solidFill>
                <a:cs typeface="+mn-cs"/>
              </a:rPr>
              <a:t>= 0 ……….. </a:t>
            </a:r>
            <a:r>
              <a:rPr lang="en-US" altLang="en-US" sz="2800" b="0" i="1">
                <a:solidFill>
                  <a:srgbClr val="000000"/>
                </a:solidFill>
                <a:cs typeface="+mn-cs"/>
              </a:rPr>
              <a:t>S</a:t>
            </a:r>
            <a:r>
              <a:rPr lang="en-US" altLang="en-US" sz="2800" b="0" i="1" baseline="-25000">
                <a:solidFill>
                  <a:srgbClr val="000000"/>
                </a:solidFill>
                <a:cs typeface="+mn-cs"/>
              </a:rPr>
              <a:t>i</a:t>
            </a:r>
            <a:r>
              <a:rPr lang="en-US" altLang="en-US" sz="2800" b="0" baseline="-2500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en-US" sz="2800" b="0">
                <a:solidFill>
                  <a:srgbClr val="000000"/>
                </a:solidFill>
                <a:cs typeface="+mn-cs"/>
              </a:rPr>
              <a:t>(0) = 2</a:t>
            </a:r>
            <a:r>
              <a:rPr lang="en-US" altLang="en-US" sz="2800" b="0" i="1">
                <a:solidFill>
                  <a:srgbClr val="000000"/>
                </a:solidFill>
                <a:cs typeface="+mn-cs"/>
              </a:rPr>
              <a:t>qI</a:t>
            </a:r>
            <a:r>
              <a:rPr lang="en-US" altLang="en-US" sz="2800" b="0" i="1" baseline="-2500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en-US" sz="2800" b="0">
                <a:solidFill>
                  <a:srgbClr val="000000"/>
                </a:solidFill>
                <a:cs typeface="+mn-cs"/>
              </a:rPr>
              <a:t>(1</a:t>
            </a:r>
            <a:r>
              <a:rPr lang="en-US" altLang="en-US" sz="2800" b="0" i="1">
                <a:solidFill>
                  <a:srgbClr val="000000"/>
                </a:solidFill>
                <a:cs typeface="+mn-cs"/>
              </a:rPr>
              <a:t>-t </a:t>
            </a:r>
            <a:r>
              <a:rPr lang="en-US" altLang="en-US" sz="2800" b="0">
                <a:solidFill>
                  <a:srgbClr val="000000"/>
                </a:solidFill>
                <a:cs typeface="+mn-cs"/>
              </a:rPr>
              <a:t>)……..shot</a:t>
            </a:r>
            <a:endParaRPr lang="en-US" altLang="en-US" sz="2400" b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374650" y="4718050"/>
            <a:ext cx="8388350" cy="1957388"/>
            <a:chOff x="236" y="2972"/>
            <a:chExt cx="5284" cy="1233"/>
          </a:xfrm>
        </p:grpSpPr>
        <p:sp>
          <p:nvSpPr>
            <p:cNvPr id="2144" name="Text Box 13"/>
            <p:cNvSpPr txBox="1">
              <a:spLocks noChangeArrowheads="1"/>
            </p:cNvSpPr>
            <p:nvPr/>
          </p:nvSpPr>
          <p:spPr bwMode="auto">
            <a:xfrm>
              <a:off x="776" y="2972"/>
              <a:ext cx="426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800" b="0" i="1">
                  <a:solidFill>
                    <a:srgbClr val="000000"/>
                  </a:solidFill>
                  <a:cs typeface="+mn-cs"/>
                </a:rPr>
                <a:t>V </a:t>
              </a:r>
              <a:r>
                <a:rPr lang="en-US" altLang="en-US" sz="2800" b="0">
                  <a:solidFill>
                    <a:srgbClr val="000000"/>
                  </a:solidFill>
                  <a:cs typeface="+mn-cs"/>
                </a:rPr>
                <a:t>,</a:t>
              </a:r>
              <a:r>
                <a:rPr lang="en-US" altLang="en-US" sz="2800" b="0" i="1">
                  <a:solidFill>
                    <a:srgbClr val="000000"/>
                  </a:solidFill>
                  <a:cs typeface="+mn-cs"/>
                </a:rPr>
                <a:t> T  </a:t>
              </a:r>
              <a:r>
                <a:rPr lang="en-US" altLang="en-US" sz="2800" b="0">
                  <a:solidFill>
                    <a:srgbClr val="000000"/>
                  </a:solidFill>
                  <a:cs typeface="+mn-cs"/>
                </a:rPr>
                <a:t>&gt; 0 …………………………………….total</a:t>
              </a:r>
            </a:p>
          </p:txBody>
        </p:sp>
        <p:graphicFrame>
          <p:nvGraphicFramePr>
            <p:cNvPr id="2051" name="Object 28"/>
            <p:cNvGraphicFramePr>
              <a:graphicFrameLocks noChangeAspect="1"/>
            </p:cNvGraphicFramePr>
            <p:nvPr/>
          </p:nvGraphicFramePr>
          <p:xfrm>
            <a:off x="236" y="3503"/>
            <a:ext cx="5284" cy="702"/>
          </p:xfrm>
          <a:graphic>
            <a:graphicData uri="http://schemas.openxmlformats.org/presentationml/2006/ole">
              <p:oleObj spid="_x0000_s533790" name="Equation" r:id="rId4" imgW="7912100" imgH="1054100" progId="Equation.3">
                <p:embed/>
              </p:oleObj>
            </a:graphicData>
          </a:graphic>
        </p:graphicFrame>
      </p:grp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2057400" y="1676400"/>
            <a:ext cx="5022850" cy="2895600"/>
            <a:chOff x="1344" y="1008"/>
            <a:chExt cx="3164" cy="1824"/>
          </a:xfrm>
        </p:grpSpPr>
        <p:grpSp>
          <p:nvGrpSpPr>
            <p:cNvPr id="2079" name="Group 33"/>
            <p:cNvGrpSpPr>
              <a:grpSpLocks/>
            </p:cNvGrpSpPr>
            <p:nvPr/>
          </p:nvGrpSpPr>
          <p:grpSpPr bwMode="auto">
            <a:xfrm>
              <a:off x="1344" y="1008"/>
              <a:ext cx="3164" cy="1824"/>
              <a:chOff x="732" y="862"/>
              <a:chExt cx="4044" cy="3458"/>
            </a:xfrm>
          </p:grpSpPr>
          <p:graphicFrame>
            <p:nvGraphicFramePr>
              <p:cNvPr id="2050" name="Object 34"/>
              <p:cNvGraphicFramePr>
                <a:graphicFrameLocks noChangeAspect="1"/>
              </p:cNvGraphicFramePr>
              <p:nvPr/>
            </p:nvGraphicFramePr>
            <p:xfrm>
              <a:off x="732" y="862"/>
              <a:ext cx="4044" cy="3458"/>
            </p:xfrm>
            <a:graphic>
              <a:graphicData uri="http://schemas.openxmlformats.org/presentationml/2006/ole">
                <p:oleObj spid="_x0000_s533791" name="Graph" r:id="rId5" imgW="3448800" imgH="2949120" progId="">
                  <p:embed/>
                </p:oleObj>
              </a:graphicData>
            </a:graphic>
          </p:graphicFrame>
          <p:sp>
            <p:nvSpPr>
              <p:cNvPr id="2081" name="Freeform 35"/>
              <p:cNvSpPr>
                <a:spLocks/>
              </p:cNvSpPr>
              <p:nvPr/>
            </p:nvSpPr>
            <p:spPr bwMode="auto">
              <a:xfrm>
                <a:off x="4435" y="2743"/>
                <a:ext cx="66" cy="66"/>
              </a:xfrm>
              <a:custGeom>
                <a:avLst/>
                <a:gdLst>
                  <a:gd name="T0" fmla="*/ 0 w 66"/>
                  <a:gd name="T1" fmla="*/ 33 h 66"/>
                  <a:gd name="T2" fmla="*/ 33 w 66"/>
                  <a:gd name="T3" fmla="*/ 0 h 66"/>
                  <a:gd name="T4" fmla="*/ 66 w 66"/>
                  <a:gd name="T5" fmla="*/ 33 h 66"/>
                  <a:gd name="T6" fmla="*/ 33 w 66"/>
                  <a:gd name="T7" fmla="*/ 66 h 66"/>
                  <a:gd name="T8" fmla="*/ 0 w 66"/>
                  <a:gd name="T9" fmla="*/ 3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6"/>
                  <a:gd name="T17" fmla="*/ 66 w 6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6">
                    <a:moveTo>
                      <a:pt x="0" y="33"/>
                    </a:moveTo>
                    <a:lnTo>
                      <a:pt x="33" y="0"/>
                    </a:lnTo>
                    <a:lnTo>
                      <a:pt x="66" y="33"/>
                    </a:lnTo>
                    <a:lnTo>
                      <a:pt x="33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82" name="Freeform 36"/>
              <p:cNvSpPr>
                <a:spLocks/>
              </p:cNvSpPr>
              <p:nvPr/>
            </p:nvSpPr>
            <p:spPr bwMode="auto">
              <a:xfrm>
                <a:off x="4284" y="2816"/>
                <a:ext cx="66" cy="66"/>
              </a:xfrm>
              <a:custGeom>
                <a:avLst/>
                <a:gdLst>
                  <a:gd name="T0" fmla="*/ 0 w 66"/>
                  <a:gd name="T1" fmla="*/ 33 h 66"/>
                  <a:gd name="T2" fmla="*/ 33 w 66"/>
                  <a:gd name="T3" fmla="*/ 0 h 66"/>
                  <a:gd name="T4" fmla="*/ 66 w 66"/>
                  <a:gd name="T5" fmla="*/ 33 h 66"/>
                  <a:gd name="T6" fmla="*/ 33 w 66"/>
                  <a:gd name="T7" fmla="*/ 66 h 66"/>
                  <a:gd name="T8" fmla="*/ 0 w 66"/>
                  <a:gd name="T9" fmla="*/ 3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6"/>
                  <a:gd name="T17" fmla="*/ 66 w 6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6">
                    <a:moveTo>
                      <a:pt x="0" y="33"/>
                    </a:moveTo>
                    <a:lnTo>
                      <a:pt x="33" y="0"/>
                    </a:lnTo>
                    <a:lnTo>
                      <a:pt x="66" y="33"/>
                    </a:lnTo>
                    <a:lnTo>
                      <a:pt x="33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83" name="Freeform 37"/>
              <p:cNvSpPr>
                <a:spLocks/>
              </p:cNvSpPr>
              <p:nvPr/>
            </p:nvSpPr>
            <p:spPr bwMode="auto">
              <a:xfrm>
                <a:off x="4132" y="2808"/>
                <a:ext cx="66" cy="65"/>
              </a:xfrm>
              <a:custGeom>
                <a:avLst/>
                <a:gdLst>
                  <a:gd name="T0" fmla="*/ 0 w 66"/>
                  <a:gd name="T1" fmla="*/ 32 h 65"/>
                  <a:gd name="T2" fmla="*/ 33 w 66"/>
                  <a:gd name="T3" fmla="*/ 0 h 65"/>
                  <a:gd name="T4" fmla="*/ 66 w 66"/>
                  <a:gd name="T5" fmla="*/ 32 h 65"/>
                  <a:gd name="T6" fmla="*/ 33 w 66"/>
                  <a:gd name="T7" fmla="*/ 65 h 65"/>
                  <a:gd name="T8" fmla="*/ 0 w 66"/>
                  <a:gd name="T9" fmla="*/ 32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5"/>
                  <a:gd name="T17" fmla="*/ 66 w 66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5">
                    <a:moveTo>
                      <a:pt x="0" y="32"/>
                    </a:moveTo>
                    <a:lnTo>
                      <a:pt x="33" y="0"/>
                    </a:lnTo>
                    <a:lnTo>
                      <a:pt x="66" y="32"/>
                    </a:lnTo>
                    <a:lnTo>
                      <a:pt x="33" y="6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84" name="Freeform 38"/>
              <p:cNvSpPr>
                <a:spLocks/>
              </p:cNvSpPr>
              <p:nvPr/>
            </p:nvSpPr>
            <p:spPr bwMode="auto">
              <a:xfrm>
                <a:off x="3981" y="2876"/>
                <a:ext cx="65" cy="66"/>
              </a:xfrm>
              <a:custGeom>
                <a:avLst/>
                <a:gdLst>
                  <a:gd name="T0" fmla="*/ 0 w 65"/>
                  <a:gd name="T1" fmla="*/ 33 h 66"/>
                  <a:gd name="T2" fmla="*/ 33 w 65"/>
                  <a:gd name="T3" fmla="*/ 0 h 66"/>
                  <a:gd name="T4" fmla="*/ 65 w 65"/>
                  <a:gd name="T5" fmla="*/ 33 h 66"/>
                  <a:gd name="T6" fmla="*/ 33 w 65"/>
                  <a:gd name="T7" fmla="*/ 66 h 66"/>
                  <a:gd name="T8" fmla="*/ 0 w 65"/>
                  <a:gd name="T9" fmla="*/ 3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6"/>
                  <a:gd name="T17" fmla="*/ 65 w 6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6">
                    <a:moveTo>
                      <a:pt x="0" y="33"/>
                    </a:moveTo>
                    <a:lnTo>
                      <a:pt x="33" y="0"/>
                    </a:lnTo>
                    <a:lnTo>
                      <a:pt x="65" y="33"/>
                    </a:lnTo>
                    <a:lnTo>
                      <a:pt x="33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85" name="Freeform 39"/>
              <p:cNvSpPr>
                <a:spLocks/>
              </p:cNvSpPr>
              <p:nvPr/>
            </p:nvSpPr>
            <p:spPr bwMode="auto">
              <a:xfrm>
                <a:off x="3828" y="2973"/>
                <a:ext cx="65" cy="66"/>
              </a:xfrm>
              <a:custGeom>
                <a:avLst/>
                <a:gdLst>
                  <a:gd name="T0" fmla="*/ 0 w 65"/>
                  <a:gd name="T1" fmla="*/ 33 h 66"/>
                  <a:gd name="T2" fmla="*/ 33 w 65"/>
                  <a:gd name="T3" fmla="*/ 0 h 66"/>
                  <a:gd name="T4" fmla="*/ 65 w 65"/>
                  <a:gd name="T5" fmla="*/ 33 h 66"/>
                  <a:gd name="T6" fmla="*/ 33 w 65"/>
                  <a:gd name="T7" fmla="*/ 66 h 66"/>
                  <a:gd name="T8" fmla="*/ 0 w 65"/>
                  <a:gd name="T9" fmla="*/ 3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6"/>
                  <a:gd name="T17" fmla="*/ 65 w 6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6">
                    <a:moveTo>
                      <a:pt x="0" y="33"/>
                    </a:moveTo>
                    <a:lnTo>
                      <a:pt x="33" y="0"/>
                    </a:lnTo>
                    <a:lnTo>
                      <a:pt x="65" y="33"/>
                    </a:lnTo>
                    <a:lnTo>
                      <a:pt x="33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86" name="Freeform 40"/>
              <p:cNvSpPr>
                <a:spLocks/>
              </p:cNvSpPr>
              <p:nvPr/>
            </p:nvSpPr>
            <p:spPr bwMode="auto">
              <a:xfrm>
                <a:off x="3676" y="3012"/>
                <a:ext cx="66" cy="66"/>
              </a:xfrm>
              <a:custGeom>
                <a:avLst/>
                <a:gdLst>
                  <a:gd name="T0" fmla="*/ 0 w 66"/>
                  <a:gd name="T1" fmla="*/ 33 h 66"/>
                  <a:gd name="T2" fmla="*/ 33 w 66"/>
                  <a:gd name="T3" fmla="*/ 0 h 66"/>
                  <a:gd name="T4" fmla="*/ 66 w 66"/>
                  <a:gd name="T5" fmla="*/ 33 h 66"/>
                  <a:gd name="T6" fmla="*/ 33 w 66"/>
                  <a:gd name="T7" fmla="*/ 66 h 66"/>
                  <a:gd name="T8" fmla="*/ 0 w 66"/>
                  <a:gd name="T9" fmla="*/ 3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6"/>
                  <a:gd name="T17" fmla="*/ 66 w 6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6">
                    <a:moveTo>
                      <a:pt x="0" y="33"/>
                    </a:moveTo>
                    <a:lnTo>
                      <a:pt x="33" y="0"/>
                    </a:lnTo>
                    <a:lnTo>
                      <a:pt x="66" y="33"/>
                    </a:lnTo>
                    <a:lnTo>
                      <a:pt x="33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87" name="Freeform 41"/>
              <p:cNvSpPr>
                <a:spLocks/>
              </p:cNvSpPr>
              <p:nvPr/>
            </p:nvSpPr>
            <p:spPr bwMode="auto">
              <a:xfrm>
                <a:off x="3525" y="3058"/>
                <a:ext cx="65" cy="66"/>
              </a:xfrm>
              <a:custGeom>
                <a:avLst/>
                <a:gdLst>
                  <a:gd name="T0" fmla="*/ 0 w 65"/>
                  <a:gd name="T1" fmla="*/ 33 h 66"/>
                  <a:gd name="T2" fmla="*/ 32 w 65"/>
                  <a:gd name="T3" fmla="*/ 0 h 66"/>
                  <a:gd name="T4" fmla="*/ 65 w 65"/>
                  <a:gd name="T5" fmla="*/ 33 h 66"/>
                  <a:gd name="T6" fmla="*/ 32 w 65"/>
                  <a:gd name="T7" fmla="*/ 66 h 66"/>
                  <a:gd name="T8" fmla="*/ 0 w 65"/>
                  <a:gd name="T9" fmla="*/ 3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6"/>
                  <a:gd name="T17" fmla="*/ 65 w 6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6">
                    <a:moveTo>
                      <a:pt x="0" y="33"/>
                    </a:moveTo>
                    <a:lnTo>
                      <a:pt x="32" y="0"/>
                    </a:lnTo>
                    <a:lnTo>
                      <a:pt x="65" y="33"/>
                    </a:lnTo>
                    <a:lnTo>
                      <a:pt x="32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88" name="Freeform 42"/>
              <p:cNvSpPr>
                <a:spLocks/>
              </p:cNvSpPr>
              <p:nvPr/>
            </p:nvSpPr>
            <p:spPr bwMode="auto">
              <a:xfrm>
                <a:off x="3373" y="3122"/>
                <a:ext cx="66" cy="66"/>
              </a:xfrm>
              <a:custGeom>
                <a:avLst/>
                <a:gdLst>
                  <a:gd name="T0" fmla="*/ 0 w 66"/>
                  <a:gd name="T1" fmla="*/ 33 h 66"/>
                  <a:gd name="T2" fmla="*/ 33 w 66"/>
                  <a:gd name="T3" fmla="*/ 0 h 66"/>
                  <a:gd name="T4" fmla="*/ 66 w 66"/>
                  <a:gd name="T5" fmla="*/ 33 h 66"/>
                  <a:gd name="T6" fmla="*/ 33 w 66"/>
                  <a:gd name="T7" fmla="*/ 66 h 66"/>
                  <a:gd name="T8" fmla="*/ 0 w 66"/>
                  <a:gd name="T9" fmla="*/ 3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6"/>
                  <a:gd name="T17" fmla="*/ 66 w 6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6">
                    <a:moveTo>
                      <a:pt x="0" y="33"/>
                    </a:moveTo>
                    <a:lnTo>
                      <a:pt x="33" y="0"/>
                    </a:lnTo>
                    <a:lnTo>
                      <a:pt x="66" y="33"/>
                    </a:lnTo>
                    <a:lnTo>
                      <a:pt x="33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89" name="Freeform 43"/>
              <p:cNvSpPr>
                <a:spLocks/>
              </p:cNvSpPr>
              <p:nvPr/>
            </p:nvSpPr>
            <p:spPr bwMode="auto">
              <a:xfrm>
                <a:off x="3221" y="3232"/>
                <a:ext cx="66" cy="66"/>
              </a:xfrm>
              <a:custGeom>
                <a:avLst/>
                <a:gdLst>
                  <a:gd name="T0" fmla="*/ 0 w 66"/>
                  <a:gd name="T1" fmla="*/ 33 h 66"/>
                  <a:gd name="T2" fmla="*/ 33 w 66"/>
                  <a:gd name="T3" fmla="*/ 0 h 66"/>
                  <a:gd name="T4" fmla="*/ 66 w 66"/>
                  <a:gd name="T5" fmla="*/ 33 h 66"/>
                  <a:gd name="T6" fmla="*/ 33 w 66"/>
                  <a:gd name="T7" fmla="*/ 66 h 66"/>
                  <a:gd name="T8" fmla="*/ 0 w 66"/>
                  <a:gd name="T9" fmla="*/ 3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6"/>
                  <a:gd name="T17" fmla="*/ 66 w 6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6">
                    <a:moveTo>
                      <a:pt x="0" y="33"/>
                    </a:moveTo>
                    <a:lnTo>
                      <a:pt x="33" y="0"/>
                    </a:lnTo>
                    <a:lnTo>
                      <a:pt x="66" y="33"/>
                    </a:lnTo>
                    <a:lnTo>
                      <a:pt x="33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90" name="Freeform 44"/>
              <p:cNvSpPr>
                <a:spLocks/>
              </p:cNvSpPr>
              <p:nvPr/>
            </p:nvSpPr>
            <p:spPr bwMode="auto">
              <a:xfrm>
                <a:off x="3070" y="3261"/>
                <a:ext cx="66" cy="66"/>
              </a:xfrm>
              <a:custGeom>
                <a:avLst/>
                <a:gdLst>
                  <a:gd name="T0" fmla="*/ 0 w 66"/>
                  <a:gd name="T1" fmla="*/ 33 h 66"/>
                  <a:gd name="T2" fmla="*/ 33 w 66"/>
                  <a:gd name="T3" fmla="*/ 0 h 66"/>
                  <a:gd name="T4" fmla="*/ 66 w 66"/>
                  <a:gd name="T5" fmla="*/ 33 h 66"/>
                  <a:gd name="T6" fmla="*/ 33 w 66"/>
                  <a:gd name="T7" fmla="*/ 66 h 66"/>
                  <a:gd name="T8" fmla="*/ 0 w 66"/>
                  <a:gd name="T9" fmla="*/ 3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6"/>
                  <a:gd name="T17" fmla="*/ 66 w 6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6">
                    <a:moveTo>
                      <a:pt x="0" y="33"/>
                    </a:moveTo>
                    <a:lnTo>
                      <a:pt x="33" y="0"/>
                    </a:lnTo>
                    <a:lnTo>
                      <a:pt x="66" y="33"/>
                    </a:lnTo>
                    <a:lnTo>
                      <a:pt x="33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91" name="Freeform 45"/>
              <p:cNvSpPr>
                <a:spLocks/>
              </p:cNvSpPr>
              <p:nvPr/>
            </p:nvSpPr>
            <p:spPr bwMode="auto">
              <a:xfrm>
                <a:off x="2918" y="3315"/>
                <a:ext cx="66" cy="66"/>
              </a:xfrm>
              <a:custGeom>
                <a:avLst/>
                <a:gdLst>
                  <a:gd name="T0" fmla="*/ 0 w 66"/>
                  <a:gd name="T1" fmla="*/ 33 h 66"/>
                  <a:gd name="T2" fmla="*/ 33 w 66"/>
                  <a:gd name="T3" fmla="*/ 0 h 66"/>
                  <a:gd name="T4" fmla="*/ 66 w 66"/>
                  <a:gd name="T5" fmla="*/ 33 h 66"/>
                  <a:gd name="T6" fmla="*/ 33 w 66"/>
                  <a:gd name="T7" fmla="*/ 66 h 66"/>
                  <a:gd name="T8" fmla="*/ 0 w 66"/>
                  <a:gd name="T9" fmla="*/ 3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6"/>
                  <a:gd name="T17" fmla="*/ 66 w 6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6">
                    <a:moveTo>
                      <a:pt x="0" y="33"/>
                    </a:moveTo>
                    <a:lnTo>
                      <a:pt x="33" y="0"/>
                    </a:lnTo>
                    <a:lnTo>
                      <a:pt x="66" y="33"/>
                    </a:lnTo>
                    <a:lnTo>
                      <a:pt x="33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92" name="Freeform 46"/>
              <p:cNvSpPr>
                <a:spLocks/>
              </p:cNvSpPr>
              <p:nvPr/>
            </p:nvSpPr>
            <p:spPr bwMode="auto">
              <a:xfrm>
                <a:off x="2765" y="3365"/>
                <a:ext cx="66" cy="66"/>
              </a:xfrm>
              <a:custGeom>
                <a:avLst/>
                <a:gdLst>
                  <a:gd name="T0" fmla="*/ 0 w 66"/>
                  <a:gd name="T1" fmla="*/ 33 h 66"/>
                  <a:gd name="T2" fmla="*/ 33 w 66"/>
                  <a:gd name="T3" fmla="*/ 0 h 66"/>
                  <a:gd name="T4" fmla="*/ 66 w 66"/>
                  <a:gd name="T5" fmla="*/ 33 h 66"/>
                  <a:gd name="T6" fmla="*/ 33 w 66"/>
                  <a:gd name="T7" fmla="*/ 66 h 66"/>
                  <a:gd name="T8" fmla="*/ 0 w 66"/>
                  <a:gd name="T9" fmla="*/ 3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6"/>
                  <a:gd name="T17" fmla="*/ 66 w 6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6">
                    <a:moveTo>
                      <a:pt x="0" y="33"/>
                    </a:moveTo>
                    <a:lnTo>
                      <a:pt x="33" y="0"/>
                    </a:lnTo>
                    <a:lnTo>
                      <a:pt x="66" y="33"/>
                    </a:lnTo>
                    <a:lnTo>
                      <a:pt x="33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93" name="Freeform 47"/>
              <p:cNvSpPr>
                <a:spLocks/>
              </p:cNvSpPr>
              <p:nvPr/>
            </p:nvSpPr>
            <p:spPr bwMode="auto">
              <a:xfrm>
                <a:off x="2614" y="3367"/>
                <a:ext cx="65" cy="66"/>
              </a:xfrm>
              <a:custGeom>
                <a:avLst/>
                <a:gdLst>
                  <a:gd name="T0" fmla="*/ 0 w 65"/>
                  <a:gd name="T1" fmla="*/ 33 h 66"/>
                  <a:gd name="T2" fmla="*/ 33 w 65"/>
                  <a:gd name="T3" fmla="*/ 0 h 66"/>
                  <a:gd name="T4" fmla="*/ 65 w 65"/>
                  <a:gd name="T5" fmla="*/ 33 h 66"/>
                  <a:gd name="T6" fmla="*/ 33 w 65"/>
                  <a:gd name="T7" fmla="*/ 66 h 66"/>
                  <a:gd name="T8" fmla="*/ 0 w 65"/>
                  <a:gd name="T9" fmla="*/ 3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6"/>
                  <a:gd name="T17" fmla="*/ 65 w 6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6">
                    <a:moveTo>
                      <a:pt x="0" y="33"/>
                    </a:moveTo>
                    <a:lnTo>
                      <a:pt x="33" y="0"/>
                    </a:lnTo>
                    <a:lnTo>
                      <a:pt x="65" y="33"/>
                    </a:lnTo>
                    <a:lnTo>
                      <a:pt x="33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94" name="Freeform 48"/>
              <p:cNvSpPr>
                <a:spLocks/>
              </p:cNvSpPr>
              <p:nvPr/>
            </p:nvSpPr>
            <p:spPr bwMode="auto">
              <a:xfrm>
                <a:off x="2462" y="3440"/>
                <a:ext cx="66" cy="65"/>
              </a:xfrm>
              <a:custGeom>
                <a:avLst/>
                <a:gdLst>
                  <a:gd name="T0" fmla="*/ 0 w 66"/>
                  <a:gd name="T1" fmla="*/ 33 h 65"/>
                  <a:gd name="T2" fmla="*/ 33 w 66"/>
                  <a:gd name="T3" fmla="*/ 0 h 65"/>
                  <a:gd name="T4" fmla="*/ 66 w 66"/>
                  <a:gd name="T5" fmla="*/ 33 h 65"/>
                  <a:gd name="T6" fmla="*/ 33 w 66"/>
                  <a:gd name="T7" fmla="*/ 65 h 65"/>
                  <a:gd name="T8" fmla="*/ 0 w 66"/>
                  <a:gd name="T9" fmla="*/ 33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5"/>
                  <a:gd name="T17" fmla="*/ 66 w 66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5">
                    <a:moveTo>
                      <a:pt x="0" y="33"/>
                    </a:moveTo>
                    <a:lnTo>
                      <a:pt x="33" y="0"/>
                    </a:lnTo>
                    <a:lnTo>
                      <a:pt x="66" y="33"/>
                    </a:lnTo>
                    <a:lnTo>
                      <a:pt x="33" y="65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95" name="Freeform 49"/>
              <p:cNvSpPr>
                <a:spLocks/>
              </p:cNvSpPr>
              <p:nvPr/>
            </p:nvSpPr>
            <p:spPr bwMode="auto">
              <a:xfrm>
                <a:off x="2311" y="3498"/>
                <a:ext cx="65" cy="66"/>
              </a:xfrm>
              <a:custGeom>
                <a:avLst/>
                <a:gdLst>
                  <a:gd name="T0" fmla="*/ 0 w 65"/>
                  <a:gd name="T1" fmla="*/ 33 h 66"/>
                  <a:gd name="T2" fmla="*/ 32 w 65"/>
                  <a:gd name="T3" fmla="*/ 0 h 66"/>
                  <a:gd name="T4" fmla="*/ 65 w 65"/>
                  <a:gd name="T5" fmla="*/ 33 h 66"/>
                  <a:gd name="T6" fmla="*/ 32 w 65"/>
                  <a:gd name="T7" fmla="*/ 66 h 66"/>
                  <a:gd name="T8" fmla="*/ 0 w 65"/>
                  <a:gd name="T9" fmla="*/ 3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6"/>
                  <a:gd name="T17" fmla="*/ 65 w 65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6">
                    <a:moveTo>
                      <a:pt x="0" y="33"/>
                    </a:moveTo>
                    <a:lnTo>
                      <a:pt x="32" y="0"/>
                    </a:lnTo>
                    <a:lnTo>
                      <a:pt x="65" y="33"/>
                    </a:lnTo>
                    <a:lnTo>
                      <a:pt x="32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96" name="Freeform 50"/>
              <p:cNvSpPr>
                <a:spLocks/>
              </p:cNvSpPr>
              <p:nvPr/>
            </p:nvSpPr>
            <p:spPr bwMode="auto">
              <a:xfrm>
                <a:off x="2159" y="3526"/>
                <a:ext cx="66" cy="65"/>
              </a:xfrm>
              <a:custGeom>
                <a:avLst/>
                <a:gdLst>
                  <a:gd name="T0" fmla="*/ 0 w 66"/>
                  <a:gd name="T1" fmla="*/ 32 h 65"/>
                  <a:gd name="T2" fmla="*/ 33 w 66"/>
                  <a:gd name="T3" fmla="*/ 0 h 65"/>
                  <a:gd name="T4" fmla="*/ 66 w 66"/>
                  <a:gd name="T5" fmla="*/ 32 h 65"/>
                  <a:gd name="T6" fmla="*/ 33 w 66"/>
                  <a:gd name="T7" fmla="*/ 65 h 65"/>
                  <a:gd name="T8" fmla="*/ 0 w 66"/>
                  <a:gd name="T9" fmla="*/ 32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5"/>
                  <a:gd name="T17" fmla="*/ 66 w 66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5">
                    <a:moveTo>
                      <a:pt x="0" y="32"/>
                    </a:moveTo>
                    <a:lnTo>
                      <a:pt x="33" y="0"/>
                    </a:lnTo>
                    <a:lnTo>
                      <a:pt x="66" y="32"/>
                    </a:lnTo>
                    <a:lnTo>
                      <a:pt x="33" y="6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97" name="Freeform 51"/>
              <p:cNvSpPr>
                <a:spLocks/>
              </p:cNvSpPr>
              <p:nvPr/>
            </p:nvSpPr>
            <p:spPr bwMode="auto">
              <a:xfrm>
                <a:off x="2007" y="3546"/>
                <a:ext cx="66" cy="65"/>
              </a:xfrm>
              <a:custGeom>
                <a:avLst/>
                <a:gdLst>
                  <a:gd name="T0" fmla="*/ 0 w 66"/>
                  <a:gd name="T1" fmla="*/ 32 h 65"/>
                  <a:gd name="T2" fmla="*/ 33 w 66"/>
                  <a:gd name="T3" fmla="*/ 0 h 65"/>
                  <a:gd name="T4" fmla="*/ 66 w 66"/>
                  <a:gd name="T5" fmla="*/ 32 h 65"/>
                  <a:gd name="T6" fmla="*/ 33 w 66"/>
                  <a:gd name="T7" fmla="*/ 65 h 65"/>
                  <a:gd name="T8" fmla="*/ 0 w 66"/>
                  <a:gd name="T9" fmla="*/ 32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5"/>
                  <a:gd name="T17" fmla="*/ 66 w 66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5">
                    <a:moveTo>
                      <a:pt x="0" y="32"/>
                    </a:moveTo>
                    <a:lnTo>
                      <a:pt x="33" y="0"/>
                    </a:lnTo>
                    <a:lnTo>
                      <a:pt x="66" y="32"/>
                    </a:lnTo>
                    <a:lnTo>
                      <a:pt x="33" y="6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98" name="Freeform 52"/>
              <p:cNvSpPr>
                <a:spLocks/>
              </p:cNvSpPr>
              <p:nvPr/>
            </p:nvSpPr>
            <p:spPr bwMode="auto">
              <a:xfrm>
                <a:off x="1854" y="3580"/>
                <a:ext cx="66" cy="66"/>
              </a:xfrm>
              <a:custGeom>
                <a:avLst/>
                <a:gdLst>
                  <a:gd name="T0" fmla="*/ 0 w 66"/>
                  <a:gd name="T1" fmla="*/ 33 h 66"/>
                  <a:gd name="T2" fmla="*/ 33 w 66"/>
                  <a:gd name="T3" fmla="*/ 0 h 66"/>
                  <a:gd name="T4" fmla="*/ 66 w 66"/>
                  <a:gd name="T5" fmla="*/ 33 h 66"/>
                  <a:gd name="T6" fmla="*/ 33 w 66"/>
                  <a:gd name="T7" fmla="*/ 66 h 66"/>
                  <a:gd name="T8" fmla="*/ 0 w 66"/>
                  <a:gd name="T9" fmla="*/ 3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6"/>
                  <a:gd name="T17" fmla="*/ 66 w 6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6">
                    <a:moveTo>
                      <a:pt x="0" y="33"/>
                    </a:moveTo>
                    <a:lnTo>
                      <a:pt x="33" y="0"/>
                    </a:lnTo>
                    <a:lnTo>
                      <a:pt x="66" y="33"/>
                    </a:lnTo>
                    <a:lnTo>
                      <a:pt x="33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99" name="Freeform 53"/>
              <p:cNvSpPr>
                <a:spLocks/>
              </p:cNvSpPr>
              <p:nvPr/>
            </p:nvSpPr>
            <p:spPr bwMode="auto">
              <a:xfrm>
                <a:off x="1703" y="3586"/>
                <a:ext cx="66" cy="65"/>
              </a:xfrm>
              <a:custGeom>
                <a:avLst/>
                <a:gdLst>
                  <a:gd name="T0" fmla="*/ 0 w 66"/>
                  <a:gd name="T1" fmla="*/ 32 h 65"/>
                  <a:gd name="T2" fmla="*/ 33 w 66"/>
                  <a:gd name="T3" fmla="*/ 0 h 65"/>
                  <a:gd name="T4" fmla="*/ 66 w 66"/>
                  <a:gd name="T5" fmla="*/ 32 h 65"/>
                  <a:gd name="T6" fmla="*/ 33 w 66"/>
                  <a:gd name="T7" fmla="*/ 65 h 65"/>
                  <a:gd name="T8" fmla="*/ 0 w 66"/>
                  <a:gd name="T9" fmla="*/ 32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5"/>
                  <a:gd name="T17" fmla="*/ 66 w 66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5">
                    <a:moveTo>
                      <a:pt x="0" y="32"/>
                    </a:moveTo>
                    <a:lnTo>
                      <a:pt x="33" y="0"/>
                    </a:lnTo>
                    <a:lnTo>
                      <a:pt x="66" y="32"/>
                    </a:lnTo>
                    <a:lnTo>
                      <a:pt x="33" y="6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00" name="Freeform 54"/>
              <p:cNvSpPr>
                <a:spLocks/>
              </p:cNvSpPr>
              <p:nvPr/>
            </p:nvSpPr>
            <p:spPr bwMode="auto">
              <a:xfrm>
                <a:off x="1551" y="3597"/>
                <a:ext cx="66" cy="66"/>
              </a:xfrm>
              <a:custGeom>
                <a:avLst/>
                <a:gdLst>
                  <a:gd name="T0" fmla="*/ 0 w 66"/>
                  <a:gd name="T1" fmla="*/ 33 h 66"/>
                  <a:gd name="T2" fmla="*/ 33 w 66"/>
                  <a:gd name="T3" fmla="*/ 0 h 66"/>
                  <a:gd name="T4" fmla="*/ 66 w 66"/>
                  <a:gd name="T5" fmla="*/ 33 h 66"/>
                  <a:gd name="T6" fmla="*/ 33 w 66"/>
                  <a:gd name="T7" fmla="*/ 66 h 66"/>
                  <a:gd name="T8" fmla="*/ 0 w 66"/>
                  <a:gd name="T9" fmla="*/ 3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6"/>
                  <a:gd name="T17" fmla="*/ 66 w 6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6">
                    <a:moveTo>
                      <a:pt x="0" y="33"/>
                    </a:moveTo>
                    <a:lnTo>
                      <a:pt x="33" y="0"/>
                    </a:lnTo>
                    <a:lnTo>
                      <a:pt x="66" y="33"/>
                    </a:lnTo>
                    <a:lnTo>
                      <a:pt x="33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01" name="Freeform 55"/>
              <p:cNvSpPr>
                <a:spLocks/>
              </p:cNvSpPr>
              <p:nvPr/>
            </p:nvSpPr>
            <p:spPr bwMode="auto">
              <a:xfrm>
                <a:off x="1400" y="3583"/>
                <a:ext cx="66" cy="66"/>
              </a:xfrm>
              <a:custGeom>
                <a:avLst/>
                <a:gdLst>
                  <a:gd name="T0" fmla="*/ 0 w 66"/>
                  <a:gd name="T1" fmla="*/ 33 h 66"/>
                  <a:gd name="T2" fmla="*/ 33 w 66"/>
                  <a:gd name="T3" fmla="*/ 0 h 66"/>
                  <a:gd name="T4" fmla="*/ 66 w 66"/>
                  <a:gd name="T5" fmla="*/ 33 h 66"/>
                  <a:gd name="T6" fmla="*/ 33 w 66"/>
                  <a:gd name="T7" fmla="*/ 66 h 66"/>
                  <a:gd name="T8" fmla="*/ 0 w 66"/>
                  <a:gd name="T9" fmla="*/ 3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6"/>
                  <a:gd name="T17" fmla="*/ 66 w 6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6">
                    <a:moveTo>
                      <a:pt x="0" y="33"/>
                    </a:moveTo>
                    <a:lnTo>
                      <a:pt x="33" y="0"/>
                    </a:lnTo>
                    <a:lnTo>
                      <a:pt x="66" y="33"/>
                    </a:lnTo>
                    <a:lnTo>
                      <a:pt x="33" y="6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FF"/>
              </a:solidFill>
              <a:ln w="63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02" name="Line 56"/>
              <p:cNvSpPr>
                <a:spLocks noChangeShapeType="1"/>
              </p:cNvSpPr>
              <p:nvPr/>
            </p:nvSpPr>
            <p:spPr bwMode="auto">
              <a:xfrm flipV="1">
                <a:off x="4317" y="2656"/>
                <a:ext cx="151" cy="82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03" name="Line 57"/>
              <p:cNvSpPr>
                <a:spLocks noChangeShapeType="1"/>
              </p:cNvSpPr>
              <p:nvPr/>
            </p:nvSpPr>
            <p:spPr bwMode="auto">
              <a:xfrm flipV="1">
                <a:off x="4165" y="2738"/>
                <a:ext cx="152" cy="8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04" name="Line 58"/>
              <p:cNvSpPr>
                <a:spLocks noChangeShapeType="1"/>
              </p:cNvSpPr>
              <p:nvPr/>
            </p:nvSpPr>
            <p:spPr bwMode="auto">
              <a:xfrm flipV="1">
                <a:off x="4014" y="2818"/>
                <a:ext cx="151" cy="78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05" name="Line 59"/>
              <p:cNvSpPr>
                <a:spLocks noChangeShapeType="1"/>
              </p:cNvSpPr>
              <p:nvPr/>
            </p:nvSpPr>
            <p:spPr bwMode="auto">
              <a:xfrm flipV="1">
                <a:off x="3861" y="2896"/>
                <a:ext cx="153" cy="7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06" name="Line 60"/>
              <p:cNvSpPr>
                <a:spLocks noChangeShapeType="1"/>
              </p:cNvSpPr>
              <p:nvPr/>
            </p:nvSpPr>
            <p:spPr bwMode="auto">
              <a:xfrm flipV="1">
                <a:off x="3709" y="2972"/>
                <a:ext cx="152" cy="7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07" name="Line 61"/>
              <p:cNvSpPr>
                <a:spLocks noChangeShapeType="1"/>
              </p:cNvSpPr>
              <p:nvPr/>
            </p:nvSpPr>
            <p:spPr bwMode="auto">
              <a:xfrm flipV="1">
                <a:off x="3557" y="3042"/>
                <a:ext cx="152" cy="69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08" name="Line 62"/>
              <p:cNvSpPr>
                <a:spLocks noChangeShapeType="1"/>
              </p:cNvSpPr>
              <p:nvPr/>
            </p:nvSpPr>
            <p:spPr bwMode="auto">
              <a:xfrm flipV="1">
                <a:off x="3406" y="3111"/>
                <a:ext cx="151" cy="6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09" name="Line 63"/>
              <p:cNvSpPr>
                <a:spLocks noChangeShapeType="1"/>
              </p:cNvSpPr>
              <p:nvPr/>
            </p:nvSpPr>
            <p:spPr bwMode="auto">
              <a:xfrm flipV="1">
                <a:off x="3254" y="3178"/>
                <a:ext cx="152" cy="6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0" name="Line 64"/>
              <p:cNvSpPr>
                <a:spLocks noChangeShapeType="1"/>
              </p:cNvSpPr>
              <p:nvPr/>
            </p:nvSpPr>
            <p:spPr bwMode="auto">
              <a:xfrm flipV="1">
                <a:off x="3103" y="3241"/>
                <a:ext cx="151" cy="5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" name="Line 65"/>
              <p:cNvSpPr>
                <a:spLocks noChangeShapeType="1"/>
              </p:cNvSpPr>
              <p:nvPr/>
            </p:nvSpPr>
            <p:spPr bwMode="auto">
              <a:xfrm flipV="1">
                <a:off x="2951" y="3298"/>
                <a:ext cx="152" cy="5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2" name="Line 66"/>
              <p:cNvSpPr>
                <a:spLocks noChangeShapeType="1"/>
              </p:cNvSpPr>
              <p:nvPr/>
            </p:nvSpPr>
            <p:spPr bwMode="auto">
              <a:xfrm flipV="1">
                <a:off x="2798" y="3351"/>
                <a:ext cx="153" cy="5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3" name="Line 67"/>
              <p:cNvSpPr>
                <a:spLocks noChangeShapeType="1"/>
              </p:cNvSpPr>
              <p:nvPr/>
            </p:nvSpPr>
            <p:spPr bwMode="auto">
              <a:xfrm flipV="1">
                <a:off x="2647" y="3401"/>
                <a:ext cx="151" cy="44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4" name="Line 68"/>
              <p:cNvSpPr>
                <a:spLocks noChangeShapeType="1"/>
              </p:cNvSpPr>
              <p:nvPr/>
            </p:nvSpPr>
            <p:spPr bwMode="auto">
              <a:xfrm flipV="1">
                <a:off x="2495" y="3445"/>
                <a:ext cx="152" cy="42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5" name="Line 69"/>
              <p:cNvSpPr>
                <a:spLocks noChangeShapeType="1"/>
              </p:cNvSpPr>
              <p:nvPr/>
            </p:nvSpPr>
            <p:spPr bwMode="auto">
              <a:xfrm flipV="1">
                <a:off x="2343" y="3487"/>
                <a:ext cx="152" cy="36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6" name="Line 70"/>
              <p:cNvSpPr>
                <a:spLocks noChangeShapeType="1"/>
              </p:cNvSpPr>
              <p:nvPr/>
            </p:nvSpPr>
            <p:spPr bwMode="auto">
              <a:xfrm flipV="1">
                <a:off x="2192" y="3523"/>
                <a:ext cx="151" cy="3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7" name="Line 71"/>
              <p:cNvSpPr>
                <a:spLocks noChangeShapeType="1"/>
              </p:cNvSpPr>
              <p:nvPr/>
            </p:nvSpPr>
            <p:spPr bwMode="auto">
              <a:xfrm flipV="1">
                <a:off x="2040" y="3553"/>
                <a:ext cx="152" cy="24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8" name="Line 72"/>
              <p:cNvSpPr>
                <a:spLocks noChangeShapeType="1"/>
              </p:cNvSpPr>
              <p:nvPr/>
            </p:nvSpPr>
            <p:spPr bwMode="auto">
              <a:xfrm flipV="1">
                <a:off x="1887" y="3577"/>
                <a:ext cx="153" cy="19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9" name="Line 73"/>
              <p:cNvSpPr>
                <a:spLocks noChangeShapeType="1"/>
              </p:cNvSpPr>
              <p:nvPr/>
            </p:nvSpPr>
            <p:spPr bwMode="auto">
              <a:xfrm flipV="1">
                <a:off x="1736" y="3596"/>
                <a:ext cx="151" cy="14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0" name="Line 74"/>
              <p:cNvSpPr>
                <a:spLocks noChangeShapeType="1"/>
              </p:cNvSpPr>
              <p:nvPr/>
            </p:nvSpPr>
            <p:spPr bwMode="auto">
              <a:xfrm flipV="1">
                <a:off x="1584" y="3610"/>
                <a:ext cx="152" cy="7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" name="Line 75"/>
              <p:cNvSpPr>
                <a:spLocks noChangeShapeType="1"/>
              </p:cNvSpPr>
              <p:nvPr/>
            </p:nvSpPr>
            <p:spPr bwMode="auto">
              <a:xfrm flipV="1">
                <a:off x="1433" y="3617"/>
                <a:ext cx="151" cy="3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2" name="Line 76"/>
              <p:cNvSpPr>
                <a:spLocks noChangeShapeType="1"/>
              </p:cNvSpPr>
              <p:nvPr/>
            </p:nvSpPr>
            <p:spPr bwMode="auto">
              <a:xfrm>
                <a:off x="4467" y="2656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3" name="Line 77"/>
              <p:cNvSpPr>
                <a:spLocks noChangeShapeType="1"/>
              </p:cNvSpPr>
              <p:nvPr/>
            </p:nvSpPr>
            <p:spPr bwMode="auto">
              <a:xfrm>
                <a:off x="4315" y="2738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4" name="Line 78"/>
              <p:cNvSpPr>
                <a:spLocks noChangeShapeType="1"/>
              </p:cNvSpPr>
              <p:nvPr/>
            </p:nvSpPr>
            <p:spPr bwMode="auto">
              <a:xfrm>
                <a:off x="4164" y="2818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5" name="Line 79"/>
              <p:cNvSpPr>
                <a:spLocks noChangeShapeType="1"/>
              </p:cNvSpPr>
              <p:nvPr/>
            </p:nvSpPr>
            <p:spPr bwMode="auto">
              <a:xfrm>
                <a:off x="4012" y="2896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6" name="Line 80"/>
              <p:cNvSpPr>
                <a:spLocks noChangeShapeType="1"/>
              </p:cNvSpPr>
              <p:nvPr/>
            </p:nvSpPr>
            <p:spPr bwMode="auto">
              <a:xfrm>
                <a:off x="3859" y="2972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7" name="Line 81"/>
              <p:cNvSpPr>
                <a:spLocks noChangeShapeType="1"/>
              </p:cNvSpPr>
              <p:nvPr/>
            </p:nvSpPr>
            <p:spPr bwMode="auto">
              <a:xfrm>
                <a:off x="3708" y="304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8" name="Line 82"/>
              <p:cNvSpPr>
                <a:spLocks noChangeShapeType="1"/>
              </p:cNvSpPr>
              <p:nvPr/>
            </p:nvSpPr>
            <p:spPr bwMode="auto">
              <a:xfrm>
                <a:off x="3556" y="3111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9" name="Line 83"/>
              <p:cNvSpPr>
                <a:spLocks noChangeShapeType="1"/>
              </p:cNvSpPr>
              <p:nvPr/>
            </p:nvSpPr>
            <p:spPr bwMode="auto">
              <a:xfrm>
                <a:off x="3404" y="3178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" name="Line 84"/>
              <p:cNvSpPr>
                <a:spLocks noChangeShapeType="1"/>
              </p:cNvSpPr>
              <p:nvPr/>
            </p:nvSpPr>
            <p:spPr bwMode="auto">
              <a:xfrm>
                <a:off x="3253" y="3241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1" name="Line 85"/>
              <p:cNvSpPr>
                <a:spLocks noChangeShapeType="1"/>
              </p:cNvSpPr>
              <p:nvPr/>
            </p:nvSpPr>
            <p:spPr bwMode="auto">
              <a:xfrm>
                <a:off x="3101" y="3298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2" name="Line 86"/>
              <p:cNvSpPr>
                <a:spLocks noChangeShapeType="1"/>
              </p:cNvSpPr>
              <p:nvPr/>
            </p:nvSpPr>
            <p:spPr bwMode="auto">
              <a:xfrm>
                <a:off x="2950" y="3351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3" name="Line 87"/>
              <p:cNvSpPr>
                <a:spLocks noChangeShapeType="1"/>
              </p:cNvSpPr>
              <p:nvPr/>
            </p:nvSpPr>
            <p:spPr bwMode="auto">
              <a:xfrm>
                <a:off x="2797" y="3401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4" name="Line 88"/>
              <p:cNvSpPr>
                <a:spLocks noChangeShapeType="1"/>
              </p:cNvSpPr>
              <p:nvPr/>
            </p:nvSpPr>
            <p:spPr bwMode="auto">
              <a:xfrm>
                <a:off x="2645" y="3445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5" name="Line 89"/>
              <p:cNvSpPr>
                <a:spLocks noChangeShapeType="1"/>
              </p:cNvSpPr>
              <p:nvPr/>
            </p:nvSpPr>
            <p:spPr bwMode="auto">
              <a:xfrm>
                <a:off x="2494" y="3487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6" name="Line 90"/>
              <p:cNvSpPr>
                <a:spLocks noChangeShapeType="1"/>
              </p:cNvSpPr>
              <p:nvPr/>
            </p:nvSpPr>
            <p:spPr bwMode="auto">
              <a:xfrm>
                <a:off x="2342" y="3523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7" name="Line 91"/>
              <p:cNvSpPr>
                <a:spLocks noChangeShapeType="1"/>
              </p:cNvSpPr>
              <p:nvPr/>
            </p:nvSpPr>
            <p:spPr bwMode="auto">
              <a:xfrm>
                <a:off x="2190" y="3553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8" name="Line 92"/>
              <p:cNvSpPr>
                <a:spLocks noChangeShapeType="1"/>
              </p:cNvSpPr>
              <p:nvPr/>
            </p:nvSpPr>
            <p:spPr bwMode="auto">
              <a:xfrm>
                <a:off x="2039" y="3577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9" name="Line 93"/>
              <p:cNvSpPr>
                <a:spLocks noChangeShapeType="1"/>
              </p:cNvSpPr>
              <p:nvPr/>
            </p:nvSpPr>
            <p:spPr bwMode="auto">
              <a:xfrm>
                <a:off x="1886" y="3596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0" name="Line 94"/>
              <p:cNvSpPr>
                <a:spLocks noChangeShapeType="1"/>
              </p:cNvSpPr>
              <p:nvPr/>
            </p:nvSpPr>
            <p:spPr bwMode="auto">
              <a:xfrm>
                <a:off x="1734" y="3610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1" name="Line 95"/>
              <p:cNvSpPr>
                <a:spLocks noChangeShapeType="1"/>
              </p:cNvSpPr>
              <p:nvPr/>
            </p:nvSpPr>
            <p:spPr bwMode="auto">
              <a:xfrm>
                <a:off x="1583" y="3617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" name="Line 96"/>
              <p:cNvSpPr>
                <a:spLocks noChangeShapeType="1"/>
              </p:cNvSpPr>
              <p:nvPr/>
            </p:nvSpPr>
            <p:spPr bwMode="auto">
              <a:xfrm>
                <a:off x="1433" y="362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3" name="Rectangle 97"/>
              <p:cNvSpPr>
                <a:spLocks noChangeArrowheads="1"/>
              </p:cNvSpPr>
              <p:nvPr/>
            </p:nvSpPr>
            <p:spPr bwMode="auto">
              <a:xfrm>
                <a:off x="3423" y="3105"/>
                <a:ext cx="82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r>
                  <a:rPr lang="en-US" altLang="en-US" sz="1800" b="0" i="1">
                    <a:solidFill>
                      <a:srgbClr val="0000FF"/>
                    </a:solidFill>
                    <a:latin typeface="Arial" pitchFamily="34" charset="0"/>
                    <a:cs typeface="+mn-cs"/>
                  </a:rPr>
                  <a:t>T</a:t>
                </a:r>
                <a:r>
                  <a:rPr lang="en-US" altLang="en-US" sz="1800" b="0">
                    <a:solidFill>
                      <a:srgbClr val="0000FF"/>
                    </a:solidFill>
                    <a:latin typeface="Arial" pitchFamily="34" charset="0"/>
                    <a:cs typeface="+mn-cs"/>
                  </a:rPr>
                  <a:t>=100mK</a:t>
                </a:r>
                <a:endParaRPr lang="en-US" altLang="en-US" sz="1800" b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80" name="Text Box 98"/>
            <p:cNvSpPr txBox="1">
              <a:spLocks noChangeArrowheads="1"/>
            </p:cNvSpPr>
            <p:nvPr/>
          </p:nvSpPr>
          <p:spPr bwMode="auto">
            <a:xfrm>
              <a:off x="1943" y="1488"/>
              <a:ext cx="23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altLang="en-US" sz="2000" b="0">
                  <a:solidFill>
                    <a:srgbClr val="000000"/>
                  </a:solidFill>
                  <a:cs typeface="+mn-cs"/>
                </a:rPr>
                <a:t>noise of </a:t>
              </a:r>
              <a:r>
                <a:rPr lang="en-US" altLang="en-US" sz="2000" b="0">
                  <a:solidFill>
                    <a:srgbClr val="3333CC"/>
                  </a:solidFill>
                  <a:cs typeface="+mn-cs"/>
                </a:rPr>
                <a:t>independent</a:t>
              </a:r>
              <a:r>
                <a:rPr lang="en-US" altLang="en-US" sz="2000" b="0">
                  <a:solidFill>
                    <a:srgbClr val="000000"/>
                  </a:solidFill>
                  <a:cs typeface="+mn-cs"/>
                </a:rPr>
                <a:t> scattering</a:t>
              </a:r>
            </a:p>
          </p:txBody>
        </p:sp>
      </p:grpSp>
      <p:grpSp>
        <p:nvGrpSpPr>
          <p:cNvPr id="5" name="Group 124"/>
          <p:cNvGrpSpPr>
            <a:grpSpLocks/>
          </p:cNvGrpSpPr>
          <p:nvPr/>
        </p:nvGrpSpPr>
        <p:grpSpPr bwMode="auto">
          <a:xfrm>
            <a:off x="2020888" y="3268662"/>
            <a:ext cx="4827587" cy="1371600"/>
            <a:chOff x="1189" y="2035"/>
            <a:chExt cx="3041" cy="864"/>
          </a:xfrm>
        </p:grpSpPr>
        <p:grpSp>
          <p:nvGrpSpPr>
            <p:cNvPr id="2058" name="Group 125"/>
            <p:cNvGrpSpPr>
              <a:grpSpLocks/>
            </p:cNvGrpSpPr>
            <p:nvPr/>
          </p:nvGrpSpPr>
          <p:grpSpPr bwMode="auto">
            <a:xfrm>
              <a:off x="3321" y="2103"/>
              <a:ext cx="909" cy="796"/>
              <a:chOff x="3650" y="1253"/>
              <a:chExt cx="909" cy="796"/>
            </a:xfrm>
          </p:grpSpPr>
          <p:sp>
            <p:nvSpPr>
              <p:cNvPr id="2070" name="Rectangle 126"/>
              <p:cNvSpPr>
                <a:spLocks noChangeArrowheads="1"/>
              </p:cNvSpPr>
              <p:nvPr/>
            </p:nvSpPr>
            <p:spPr bwMode="auto">
              <a:xfrm>
                <a:off x="3923" y="1570"/>
                <a:ext cx="408" cy="227"/>
              </a:xfrm>
              <a:prstGeom prst="rect">
                <a:avLst/>
              </a:prstGeom>
              <a:solidFill>
                <a:srgbClr val="FF9900">
                  <a:alpha val="50195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71" name="Line 127"/>
              <p:cNvSpPr>
                <a:spLocks noChangeShapeType="1"/>
              </p:cNvSpPr>
              <p:nvPr/>
            </p:nvSpPr>
            <p:spPr bwMode="auto">
              <a:xfrm>
                <a:off x="3923" y="1797"/>
                <a:ext cx="6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72" name="Text Box 128"/>
              <p:cNvSpPr txBox="1">
                <a:spLocks noChangeArrowheads="1"/>
              </p:cNvSpPr>
              <p:nvPr/>
            </p:nvSpPr>
            <p:spPr bwMode="auto">
              <a:xfrm>
                <a:off x="3650" y="1479"/>
                <a:ext cx="26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rtl="1" eaLnBrk="1" hangingPunct="1"/>
                <a:r>
                  <a:rPr lang="en-US" altLang="ko-KR" sz="2000" b="0" i="1">
                    <a:solidFill>
                      <a:srgbClr val="000000"/>
                    </a:solidFill>
                    <a:ea typeface="굴림" pitchFamily="50" charset="-127"/>
                    <a:cs typeface="+mn-cs"/>
                  </a:rPr>
                  <a:t>E</a:t>
                </a:r>
                <a:r>
                  <a:rPr lang="en-US" altLang="ko-KR" sz="2000" b="0" i="1" baseline="-25000">
                    <a:solidFill>
                      <a:srgbClr val="000000"/>
                    </a:solidFill>
                    <a:ea typeface="굴림" pitchFamily="50" charset="-127"/>
                    <a:cs typeface="+mn-cs"/>
                  </a:rPr>
                  <a:t>F</a:t>
                </a:r>
              </a:p>
            </p:txBody>
          </p:sp>
          <p:sp>
            <p:nvSpPr>
              <p:cNvPr id="2073" name="Text Box 129"/>
              <p:cNvSpPr txBox="1">
                <a:spLocks noChangeArrowheads="1"/>
              </p:cNvSpPr>
              <p:nvPr/>
            </p:nvSpPr>
            <p:spPr bwMode="auto">
              <a:xfrm>
                <a:off x="4021" y="1797"/>
                <a:ext cx="52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rtl="1" eaLnBrk="1" hangingPunct="1"/>
                <a:r>
                  <a:rPr lang="en-US" altLang="ko-KR" sz="2000" b="0" i="1">
                    <a:solidFill>
                      <a:srgbClr val="000000"/>
                    </a:solidFill>
                    <a:ea typeface="굴림" pitchFamily="50" charset="-127"/>
                    <a:cs typeface="+mn-cs"/>
                  </a:rPr>
                  <a:t>n </a:t>
                </a:r>
                <a:r>
                  <a:rPr lang="en-US" altLang="ko-KR" sz="2000" b="0">
                    <a:solidFill>
                      <a:srgbClr val="000000"/>
                    </a:solidFill>
                    <a:ea typeface="굴림" pitchFamily="50" charset="-127"/>
                    <a:cs typeface="+mn-cs"/>
                  </a:rPr>
                  <a:t>(</a:t>
                </a:r>
                <a:r>
                  <a:rPr lang="en-US" altLang="ko-KR" sz="2000" b="0" i="1">
                    <a:solidFill>
                      <a:srgbClr val="000000"/>
                    </a:solidFill>
                    <a:ea typeface="굴림" pitchFamily="50" charset="-127"/>
                    <a:cs typeface="+mn-cs"/>
                  </a:rPr>
                  <a:t>E </a:t>
                </a:r>
                <a:r>
                  <a:rPr lang="en-US" altLang="ko-KR" sz="2000" b="0">
                    <a:solidFill>
                      <a:srgbClr val="000000"/>
                    </a:solidFill>
                    <a:ea typeface="굴림" pitchFamily="50" charset="-127"/>
                    <a:cs typeface="+mn-cs"/>
                  </a:rPr>
                  <a:t>)</a:t>
                </a:r>
                <a:endParaRPr lang="en-US" altLang="ko-KR" sz="2000" b="0" baseline="-25000">
                  <a:solidFill>
                    <a:srgbClr val="000000"/>
                  </a:solidFill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74" name="AutoShape 130"/>
              <p:cNvSpPr>
                <a:spLocks noChangeArrowheads="1"/>
              </p:cNvSpPr>
              <p:nvPr/>
            </p:nvSpPr>
            <p:spPr bwMode="auto">
              <a:xfrm rot="2163208">
                <a:off x="3810" y="1412"/>
                <a:ext cx="749" cy="606"/>
              </a:xfrm>
              <a:custGeom>
                <a:avLst/>
                <a:gdLst>
                  <a:gd name="T0" fmla="*/ 13 w 21600"/>
                  <a:gd name="T1" fmla="*/ 0 h 21600"/>
                  <a:gd name="T2" fmla="*/ 6 w 21600"/>
                  <a:gd name="T3" fmla="*/ 4 h 21600"/>
                  <a:gd name="T4" fmla="*/ 13 w 21600"/>
                  <a:gd name="T5" fmla="*/ 5 h 21600"/>
                  <a:gd name="T6" fmla="*/ 20 w 21600"/>
                  <a:gd name="T7" fmla="*/ 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701 w 21600"/>
                  <a:gd name="T13" fmla="*/ 0 h 21600"/>
                  <a:gd name="T14" fmla="*/ 19899 w 21600"/>
                  <a:gd name="T15" fmla="*/ 834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557" y="7553"/>
                    </a:moveTo>
                    <a:cubicBezTo>
                      <a:pt x="8417" y="6693"/>
                      <a:pt x="9583" y="6210"/>
                      <a:pt x="10800" y="6211"/>
                    </a:cubicBezTo>
                    <a:cubicBezTo>
                      <a:pt x="12016" y="6211"/>
                      <a:pt x="13182" y="6693"/>
                      <a:pt x="14042" y="7553"/>
                    </a:cubicBezTo>
                    <a:lnTo>
                      <a:pt x="18432" y="3158"/>
                    </a:lnTo>
                    <a:cubicBezTo>
                      <a:pt x="16407" y="1136"/>
                      <a:pt x="13662" y="-1"/>
                      <a:pt x="10799" y="0"/>
                    </a:cubicBezTo>
                    <a:cubicBezTo>
                      <a:pt x="7937" y="0"/>
                      <a:pt x="5192" y="1136"/>
                      <a:pt x="3167" y="3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75" name="Rectangle 131"/>
              <p:cNvSpPr>
                <a:spLocks noChangeArrowheads="1"/>
              </p:cNvSpPr>
              <p:nvPr/>
            </p:nvSpPr>
            <p:spPr bwMode="auto">
              <a:xfrm>
                <a:off x="3923" y="1412"/>
                <a:ext cx="227" cy="158"/>
              </a:xfrm>
              <a:prstGeom prst="rect">
                <a:avLst/>
              </a:prstGeom>
              <a:solidFill>
                <a:srgbClr val="FF9900">
                  <a:alpha val="50195"/>
                </a:srgbClr>
              </a:solidFill>
              <a:ln w="9525" algn="ctr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76" name="Oval 132"/>
              <p:cNvSpPr>
                <a:spLocks noChangeArrowheads="1"/>
              </p:cNvSpPr>
              <p:nvPr/>
            </p:nvSpPr>
            <p:spPr bwMode="auto">
              <a:xfrm>
                <a:off x="3923" y="1253"/>
                <a:ext cx="408" cy="3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77" name="Line 133"/>
              <p:cNvSpPr>
                <a:spLocks noChangeShapeType="1"/>
              </p:cNvSpPr>
              <p:nvPr/>
            </p:nvSpPr>
            <p:spPr bwMode="auto">
              <a:xfrm>
                <a:off x="3946" y="1570"/>
                <a:ext cx="453" cy="0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78" name="Line 134"/>
              <p:cNvSpPr>
                <a:spLocks noChangeShapeType="1"/>
              </p:cNvSpPr>
              <p:nvPr/>
            </p:nvSpPr>
            <p:spPr bwMode="auto">
              <a:xfrm flipV="1">
                <a:off x="3923" y="1253"/>
                <a:ext cx="0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059" name="Group 135"/>
            <p:cNvGrpSpPr>
              <a:grpSpLocks/>
            </p:cNvGrpSpPr>
            <p:nvPr/>
          </p:nvGrpSpPr>
          <p:grpSpPr bwMode="auto">
            <a:xfrm>
              <a:off x="1189" y="2035"/>
              <a:ext cx="908" cy="796"/>
              <a:chOff x="1189" y="2035"/>
              <a:chExt cx="908" cy="796"/>
            </a:xfrm>
          </p:grpSpPr>
          <p:sp>
            <p:nvSpPr>
              <p:cNvPr id="2061" name="Rectangle 136"/>
              <p:cNvSpPr>
                <a:spLocks noChangeArrowheads="1"/>
              </p:cNvSpPr>
              <p:nvPr/>
            </p:nvSpPr>
            <p:spPr bwMode="auto">
              <a:xfrm>
                <a:off x="1462" y="2352"/>
                <a:ext cx="408" cy="227"/>
              </a:xfrm>
              <a:prstGeom prst="rect">
                <a:avLst/>
              </a:prstGeom>
              <a:solidFill>
                <a:srgbClr val="FF9900">
                  <a:alpha val="50195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62" name="Text Box 137"/>
              <p:cNvSpPr txBox="1">
                <a:spLocks noChangeArrowheads="1"/>
              </p:cNvSpPr>
              <p:nvPr/>
            </p:nvSpPr>
            <p:spPr bwMode="auto">
              <a:xfrm>
                <a:off x="1189" y="2261"/>
                <a:ext cx="26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rtl="1" eaLnBrk="1" hangingPunct="1"/>
                <a:r>
                  <a:rPr lang="en-US" altLang="ko-KR" sz="2000" b="0" i="1">
                    <a:solidFill>
                      <a:srgbClr val="000000"/>
                    </a:solidFill>
                    <a:ea typeface="굴림" pitchFamily="50" charset="-127"/>
                    <a:cs typeface="+mn-cs"/>
                  </a:rPr>
                  <a:t>E</a:t>
                </a:r>
                <a:r>
                  <a:rPr lang="en-US" altLang="ko-KR" sz="2000" b="0" i="1" baseline="-25000">
                    <a:solidFill>
                      <a:srgbClr val="000000"/>
                    </a:solidFill>
                    <a:ea typeface="굴림" pitchFamily="50" charset="-127"/>
                    <a:cs typeface="+mn-cs"/>
                  </a:rPr>
                  <a:t>F</a:t>
                </a:r>
              </a:p>
            </p:txBody>
          </p:sp>
          <p:sp>
            <p:nvSpPr>
              <p:cNvPr id="2063" name="Text Box 138"/>
              <p:cNvSpPr txBox="1">
                <a:spLocks noChangeArrowheads="1"/>
              </p:cNvSpPr>
              <p:nvPr/>
            </p:nvSpPr>
            <p:spPr bwMode="auto">
              <a:xfrm>
                <a:off x="1560" y="2579"/>
                <a:ext cx="52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/>
                <a:r>
                  <a:rPr lang="en-US" altLang="ko-KR" sz="2000" b="0" i="1">
                    <a:solidFill>
                      <a:srgbClr val="000000"/>
                    </a:solidFill>
                    <a:ea typeface="굴림" pitchFamily="50" charset="-127"/>
                    <a:cs typeface="+mn-cs"/>
                  </a:rPr>
                  <a:t>n </a:t>
                </a:r>
                <a:r>
                  <a:rPr lang="en-US" altLang="ko-KR" sz="2000" b="0">
                    <a:solidFill>
                      <a:srgbClr val="000000"/>
                    </a:solidFill>
                    <a:ea typeface="굴림" pitchFamily="50" charset="-127"/>
                    <a:cs typeface="+mn-cs"/>
                  </a:rPr>
                  <a:t>(</a:t>
                </a:r>
                <a:r>
                  <a:rPr lang="en-US" altLang="ko-KR" sz="2000" b="0" i="1">
                    <a:solidFill>
                      <a:srgbClr val="000000"/>
                    </a:solidFill>
                    <a:ea typeface="굴림" pitchFamily="50" charset="-127"/>
                    <a:cs typeface="+mn-cs"/>
                  </a:rPr>
                  <a:t>E </a:t>
                </a:r>
                <a:r>
                  <a:rPr lang="en-US" altLang="ko-KR" sz="2000" b="0">
                    <a:solidFill>
                      <a:srgbClr val="000000"/>
                    </a:solidFill>
                    <a:ea typeface="굴림" pitchFamily="50" charset="-127"/>
                    <a:cs typeface="+mn-cs"/>
                  </a:rPr>
                  <a:t>)</a:t>
                </a:r>
                <a:endParaRPr lang="en-US" altLang="ko-KR" sz="2000" b="0" baseline="-25000">
                  <a:solidFill>
                    <a:srgbClr val="000000"/>
                  </a:solidFill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64" name="AutoShape 139"/>
              <p:cNvSpPr>
                <a:spLocks noChangeArrowheads="1"/>
              </p:cNvSpPr>
              <p:nvPr/>
            </p:nvSpPr>
            <p:spPr bwMode="auto">
              <a:xfrm rot="2163208">
                <a:off x="1348" y="2194"/>
                <a:ext cx="749" cy="606"/>
              </a:xfrm>
              <a:custGeom>
                <a:avLst/>
                <a:gdLst>
                  <a:gd name="T0" fmla="*/ 13 w 21600"/>
                  <a:gd name="T1" fmla="*/ 0 h 21600"/>
                  <a:gd name="T2" fmla="*/ 6 w 21600"/>
                  <a:gd name="T3" fmla="*/ 4 h 21600"/>
                  <a:gd name="T4" fmla="*/ 13 w 21600"/>
                  <a:gd name="T5" fmla="*/ 5 h 21600"/>
                  <a:gd name="T6" fmla="*/ 20 w 21600"/>
                  <a:gd name="T7" fmla="*/ 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701 w 21600"/>
                  <a:gd name="T13" fmla="*/ 0 h 21600"/>
                  <a:gd name="T14" fmla="*/ 19899 w 21600"/>
                  <a:gd name="T15" fmla="*/ 834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557" y="7553"/>
                    </a:moveTo>
                    <a:cubicBezTo>
                      <a:pt x="8417" y="6693"/>
                      <a:pt x="9583" y="6210"/>
                      <a:pt x="10800" y="6211"/>
                    </a:cubicBezTo>
                    <a:cubicBezTo>
                      <a:pt x="12016" y="6211"/>
                      <a:pt x="13182" y="6693"/>
                      <a:pt x="14042" y="7553"/>
                    </a:cubicBezTo>
                    <a:lnTo>
                      <a:pt x="18432" y="3158"/>
                    </a:lnTo>
                    <a:cubicBezTo>
                      <a:pt x="16407" y="1136"/>
                      <a:pt x="13662" y="-1"/>
                      <a:pt x="10799" y="0"/>
                    </a:cubicBezTo>
                    <a:cubicBezTo>
                      <a:pt x="7937" y="0"/>
                      <a:pt x="5192" y="1136"/>
                      <a:pt x="3167" y="3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65" name="Line 140"/>
              <p:cNvSpPr>
                <a:spLocks noChangeShapeType="1"/>
              </p:cNvSpPr>
              <p:nvPr/>
            </p:nvSpPr>
            <p:spPr bwMode="auto">
              <a:xfrm>
                <a:off x="1462" y="2579"/>
                <a:ext cx="6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66" name="Line 141"/>
              <p:cNvSpPr>
                <a:spLocks noChangeShapeType="1"/>
              </p:cNvSpPr>
              <p:nvPr/>
            </p:nvSpPr>
            <p:spPr bwMode="auto">
              <a:xfrm>
                <a:off x="1462" y="2375"/>
                <a:ext cx="453" cy="0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67" name="Rectangle 142"/>
              <p:cNvSpPr>
                <a:spLocks noChangeArrowheads="1"/>
              </p:cNvSpPr>
              <p:nvPr/>
            </p:nvSpPr>
            <p:spPr bwMode="auto">
              <a:xfrm>
                <a:off x="1462" y="2194"/>
                <a:ext cx="227" cy="158"/>
              </a:xfrm>
              <a:prstGeom prst="rect">
                <a:avLst/>
              </a:prstGeom>
              <a:solidFill>
                <a:srgbClr val="FF9900">
                  <a:alpha val="50195"/>
                </a:srgbClr>
              </a:solidFill>
              <a:ln w="9525" algn="ctr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68" name="Oval 143"/>
              <p:cNvSpPr>
                <a:spLocks noChangeArrowheads="1"/>
              </p:cNvSpPr>
              <p:nvPr/>
            </p:nvSpPr>
            <p:spPr bwMode="auto">
              <a:xfrm>
                <a:off x="1462" y="2035"/>
                <a:ext cx="408" cy="3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rtl="1" eaLnBrk="1" hangingPunct="1"/>
                <a:endParaRPr lang="en-US" altLang="en-US" b="0" smtClean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69" name="Line 144"/>
              <p:cNvSpPr>
                <a:spLocks noChangeShapeType="1"/>
              </p:cNvSpPr>
              <p:nvPr/>
            </p:nvSpPr>
            <p:spPr bwMode="auto">
              <a:xfrm flipV="1">
                <a:off x="1462" y="2035"/>
                <a:ext cx="0" cy="5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60" name="Line 145"/>
            <p:cNvSpPr>
              <a:spLocks noChangeShapeType="1"/>
            </p:cNvSpPr>
            <p:nvPr/>
          </p:nvSpPr>
          <p:spPr bwMode="auto">
            <a:xfrm>
              <a:off x="1956" y="2376"/>
              <a:ext cx="15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pPr algn="r" rtl="1"/>
              <a:endParaRPr lang="en-US" sz="1000" b="0">
                <a:solidFill>
                  <a:srgbClr val="000000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4332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build="p" autoUpdateAnimBg="0"/>
      <p:bldP spid="4097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" y="2209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7300" name="Rectangle 4"/>
          <p:cNvSpPr>
            <a:spLocks noChangeArrowheads="1"/>
          </p:cNvSpPr>
          <p:nvPr/>
        </p:nvSpPr>
        <p:spPr bwMode="auto">
          <a:xfrm>
            <a:off x="15909" y="2163763"/>
            <a:ext cx="549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5" tIns="45713" rIns="91425" bIns="45713" anchor="ctr"/>
          <a:lstStyle/>
          <a:p>
            <a:pPr algn="r" rtl="1">
              <a:defRPr/>
            </a:pPr>
            <a:endParaRPr lang="en-US" sz="1000" b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67304" name="Text Box 8"/>
          <p:cNvSpPr txBox="1">
            <a:spLocks noChangeArrowheads="1"/>
          </p:cNvSpPr>
          <p:nvPr/>
        </p:nvSpPr>
        <p:spPr bwMode="auto">
          <a:xfrm>
            <a:off x="2017714" y="1824040"/>
            <a:ext cx="2597609" cy="34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sz="1600" b="0">
                <a:solidFill>
                  <a:srgbClr val="000000"/>
                </a:solidFill>
                <a:latin typeface="Tahoma" charset="0"/>
                <a:ea typeface="ＭＳ Ｐゴシック" charset="0"/>
              </a:rPr>
              <a:t>noise due to neutral mode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16638" y="4279900"/>
            <a:ext cx="2894012" cy="2332038"/>
            <a:chOff x="6116638" y="4279900"/>
            <a:chExt cx="2894012" cy="2332038"/>
          </a:xfrm>
        </p:grpSpPr>
        <p:grpSp>
          <p:nvGrpSpPr>
            <p:cNvPr id="567303" name="Group 7"/>
            <p:cNvGrpSpPr>
              <a:grpSpLocks/>
            </p:cNvGrpSpPr>
            <p:nvPr/>
          </p:nvGrpSpPr>
          <p:grpSpPr bwMode="auto">
            <a:xfrm>
              <a:off x="6116638" y="4279900"/>
              <a:ext cx="2894012" cy="2332038"/>
              <a:chOff x="3853" y="2696"/>
              <a:chExt cx="1823" cy="1469"/>
            </a:xfrm>
          </p:grpSpPr>
          <p:pic>
            <p:nvPicPr>
              <p:cNvPr id="2356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6" y="2696"/>
                <a:ext cx="1790" cy="1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7302" name="Rectangle 6"/>
              <p:cNvSpPr>
                <a:spLocks noChangeArrowheads="1"/>
              </p:cNvSpPr>
              <p:nvPr/>
            </p:nvSpPr>
            <p:spPr bwMode="auto">
              <a:xfrm>
                <a:off x="3853" y="2707"/>
                <a:ext cx="192" cy="2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rtl="1">
                  <a:defRPr/>
                </a:pPr>
                <a:endParaRPr lang="en-US" sz="1000" b="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7277792" y="5445919"/>
              <a:ext cx="98456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algn="r" eaLnBrk="0" hangingPunct="0"/>
              <a:r>
                <a:rPr lang="en-US" sz="1800" b="0" i="1">
                  <a:solidFill>
                    <a:srgbClr val="3333CC"/>
                  </a:solidFill>
                </a:rPr>
                <a:t>T </a:t>
              </a:r>
              <a:r>
                <a:rPr lang="en-US" sz="1800" b="0">
                  <a:solidFill>
                    <a:srgbClr val="3333CC"/>
                  </a:solidFill>
                </a:rPr>
                <a:t>(1-</a:t>
              </a:r>
              <a:r>
                <a:rPr lang="en-US" sz="1800" b="0" i="1">
                  <a:solidFill>
                    <a:srgbClr val="3333CC"/>
                  </a:solidFill>
                </a:rPr>
                <a:t>T </a:t>
              </a:r>
              <a:r>
                <a:rPr lang="en-US" sz="1800" b="0">
                  <a:solidFill>
                    <a:srgbClr val="3333CC"/>
                  </a:solidFill>
                </a:rPr>
                <a:t>)</a:t>
              </a:r>
            </a:p>
          </p:txBody>
        </p: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930755" y="216237"/>
            <a:ext cx="4325203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Tahoma" charset="0"/>
                <a:ea typeface="ＭＳ Ｐゴシック" charset="0"/>
              </a:rPr>
              <a:t>upstream noise   </a:t>
            </a:r>
            <a:r>
              <a:rPr lang="en-US" sz="3200" i="1">
                <a:solidFill>
                  <a:srgbClr val="FFFF00"/>
                </a:solidFill>
                <a:latin typeface="Times New Roman" charset="0"/>
                <a:ea typeface="ＭＳ Ｐゴシック" charset="0"/>
                <a:cs typeface="Times New Roman" charset="0"/>
              </a:rPr>
              <a:t>v</a:t>
            </a:r>
            <a:r>
              <a:rPr lang="en-US">
                <a:solidFill>
                  <a:srgbClr val="FFFF00"/>
                </a:solidFill>
                <a:latin typeface="Tahoma" charset="0"/>
                <a:ea typeface="ＭＳ Ｐゴシック" charset="0"/>
              </a:rPr>
              <a:t>=</a:t>
            </a:r>
            <a:r>
              <a:rPr lang="en-US" sz="2400">
                <a:solidFill>
                  <a:srgbClr val="FFFF00"/>
                </a:solidFill>
                <a:latin typeface="Tahoma" charset="0"/>
                <a:ea typeface="ＭＳ Ｐゴシック" charset="0"/>
              </a:rPr>
              <a:t>2/3</a:t>
            </a:r>
            <a:endParaRPr lang="en-US">
              <a:solidFill>
                <a:srgbClr val="FFFF00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7511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266731" y="181040"/>
            <a:ext cx="7962899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/>
          <a:p>
            <a:r>
              <a:rPr lang="en-US" sz="3200" i="1">
                <a:solidFill>
                  <a:srgbClr val="FFFF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>
                <a:solidFill>
                  <a:srgbClr val="FFFF00"/>
                </a:solidFill>
                <a:ea typeface="ＭＳ Ｐゴシック" pitchFamily="34" charset="-128"/>
              </a:rPr>
              <a:t>= </a:t>
            </a:r>
            <a:r>
              <a:rPr lang="en-US" sz="2400">
                <a:solidFill>
                  <a:srgbClr val="FFFF00"/>
                </a:solidFill>
                <a:ea typeface="ＭＳ Ｐゴシック" pitchFamily="34" charset="-128"/>
              </a:rPr>
              <a:t>5/2</a:t>
            </a:r>
            <a:r>
              <a:rPr lang="en-US">
                <a:solidFill>
                  <a:srgbClr val="FFFFFF"/>
                </a:solidFill>
                <a:ea typeface="ＭＳ Ｐゴシック" pitchFamily="34" charset="-128"/>
              </a:rPr>
              <a:t> ….. a few possible wave functions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615951" y="2247935"/>
            <a:ext cx="6299200" cy="3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GB" sz="1800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923931" y="2208203"/>
            <a:ext cx="372427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pPr marL="447606" indent="-447606">
              <a:spcBef>
                <a:spcPct val="20000"/>
              </a:spcBef>
              <a:buClr>
                <a:srgbClr val="CCCCFF"/>
              </a:buClr>
            </a:pPr>
            <a:endParaRPr lang="en-GB" sz="1200" b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3828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4389674"/>
              </p:ext>
            </p:extLst>
          </p:nvPr>
        </p:nvGraphicFramePr>
        <p:xfrm>
          <a:off x="1154113" y="2208204"/>
          <a:ext cx="7065962" cy="3409980"/>
        </p:xfrm>
        <a:graphic>
          <a:graphicData uri="http://schemas.openxmlformats.org/drawingml/2006/table">
            <a:tbl>
              <a:tblPr/>
              <a:tblGrid>
                <a:gridCol w="1766887"/>
                <a:gridCol w="1766888"/>
                <a:gridCol w="1766887"/>
                <a:gridCol w="1765300"/>
              </a:tblGrid>
              <a:tr h="72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state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statistics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charge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upstream neutral mode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Moore-Read (Pfaffian)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Moore &amp; Read,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Nuclear Phys. B (1991)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non-abelian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e/4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no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anti-Pfaffian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Lee, </a:t>
                      </a:r>
                      <a:r>
                        <a:rPr kumimoji="0" lang="en-US" sz="9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PRL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(2007);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Levin et. al. </a:t>
                      </a:r>
                      <a:r>
                        <a:rPr kumimoji="0" lang="en-US" sz="9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PRL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(2007)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non-abelian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e/4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yes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U(1)XSU(2)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Wen, PRL (1991)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non-abelian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e/4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331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Halperin,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Helev. Phys. Acta (1983)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abelian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e/4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4734733" y="2958992"/>
            <a:ext cx="1658318" cy="26119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45713" rIns="91425" bIns="45713"/>
          <a:lstStyle/>
          <a:p>
            <a:pPr algn="ctr" rtl="1">
              <a:defRPr/>
            </a:pPr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17038" y="2959050"/>
            <a:ext cx="1650376" cy="25472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45713" rIns="91425" bIns="45713"/>
          <a:lstStyle/>
          <a:p>
            <a:pPr algn="ctr" rtl="1">
              <a:defRPr/>
            </a:pPr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95648" y="3767767"/>
            <a:ext cx="7808026" cy="700644"/>
          </a:xfrm>
          <a:prstGeom prst="roundRect">
            <a:avLst/>
          </a:prstGeom>
          <a:solidFill>
            <a:schemeClr val="bg1">
              <a:lumMod val="75000"/>
              <a:alpha val="48000"/>
            </a:schemeClr>
          </a:solidFill>
          <a:ln w="9525">
            <a:noFill/>
            <a:miter lim="800000"/>
            <a:headEnd/>
            <a:tailEnd/>
          </a:ln>
          <a:effectLst>
            <a:reflection stA="45000" endPos="0" dir="5400000" sy="-100000" algn="bl" rotWithShape="0"/>
          </a:effectLst>
          <a:scene3d>
            <a:camera prst="orthographicFront"/>
            <a:lightRig rig="threePt" dir="t"/>
          </a:scene3d>
          <a:sp3d>
            <a:bevelT h="31750"/>
            <a:bevelB w="19050"/>
          </a:sp3d>
        </p:spPr>
        <p:txBody>
          <a:bodyPr wrap="none" lIns="91425" tIns="45713" rIns="91425" bIns="45713" rtlCol="0" anchor="ctr"/>
          <a:lstStyle/>
          <a:p>
            <a:pPr algn="ctr"/>
            <a:endParaRPr lang="en-US" sz="1400" b="0">
              <a:solidFill>
                <a:srgbClr val="6666FF"/>
              </a:solidFill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882985" y="5959098"/>
            <a:ext cx="2743206" cy="37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identifying wave function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2303" y="6053793"/>
            <a:ext cx="35575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1000" b="0" dirty="0" err="1">
                <a:solidFill>
                  <a:srgbClr val="000000"/>
                </a:solidFill>
                <a:ea typeface="ＭＳ Ｐゴシック" pitchFamily="34" charset="-128"/>
              </a:rPr>
              <a:t>M.Dolev</a:t>
            </a:r>
            <a:r>
              <a:rPr lang="en-US" altLang="en-US" sz="1000" b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altLang="en-US" sz="1000" b="0" i="1" dirty="0">
                <a:solidFill>
                  <a:srgbClr val="000000"/>
                </a:solidFill>
                <a:ea typeface="ＭＳ Ｐゴシック" pitchFamily="34" charset="-128"/>
              </a:rPr>
              <a:t>et. al.,</a:t>
            </a:r>
            <a:r>
              <a:rPr lang="en-US" altLang="en-US" sz="1000" b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it-IT" altLang="en-US" sz="1000" b="0" dirty="0">
                <a:solidFill>
                  <a:srgbClr val="000000"/>
                </a:solidFill>
                <a:ea typeface="ＭＳ Ｐゴシック" pitchFamily="34" charset="-128"/>
              </a:rPr>
              <a:t>Nature </a:t>
            </a:r>
            <a:r>
              <a:rPr lang="it-IT" altLang="en-US" sz="1000" dirty="0">
                <a:solidFill>
                  <a:srgbClr val="000000"/>
                </a:solidFill>
                <a:ea typeface="ＭＳ Ｐゴシック" pitchFamily="34" charset="-128"/>
              </a:rPr>
              <a:t>452</a:t>
            </a:r>
            <a:r>
              <a:rPr lang="it-IT" altLang="en-US" sz="1000" b="0" dirty="0">
                <a:solidFill>
                  <a:srgbClr val="000000"/>
                </a:solidFill>
                <a:ea typeface="ＭＳ Ｐゴシック" pitchFamily="34" charset="-128"/>
              </a:rPr>
              <a:t>, 829 (2008),   </a:t>
            </a:r>
          </a:p>
          <a:p>
            <a:pPr eaLnBrk="1" hangingPunct="1"/>
            <a:r>
              <a:rPr lang="en-US" altLang="en-US" sz="1000" b="0" dirty="0">
                <a:solidFill>
                  <a:srgbClr val="000000"/>
                </a:solidFill>
                <a:ea typeface="ＭＳ Ｐゴシック" pitchFamily="34" charset="-128"/>
              </a:rPr>
              <a:t>P. </a:t>
            </a:r>
            <a:r>
              <a:rPr lang="en-US" altLang="en-US" sz="1000" b="0" dirty="0" err="1">
                <a:solidFill>
                  <a:srgbClr val="000000"/>
                </a:solidFill>
                <a:ea typeface="ＭＳ Ｐゴシック" pitchFamily="34" charset="-128"/>
              </a:rPr>
              <a:t>Iuliana</a:t>
            </a:r>
            <a:r>
              <a:rPr lang="en-US" altLang="en-US" sz="1000" b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altLang="en-US" sz="1000" b="0" i="1" dirty="0">
                <a:solidFill>
                  <a:srgbClr val="000000"/>
                </a:solidFill>
                <a:ea typeface="ＭＳ Ｐゴシック" pitchFamily="34" charset="-128"/>
              </a:rPr>
              <a:t>et. al.,</a:t>
            </a:r>
            <a:r>
              <a:rPr lang="en-US" altLang="en-US" sz="1000" b="0" dirty="0">
                <a:solidFill>
                  <a:srgbClr val="000000"/>
                </a:solidFill>
                <a:ea typeface="ＭＳ Ｐゴシック" pitchFamily="34" charset="-128"/>
              </a:rPr>
              <a:t> S</a:t>
            </a:r>
            <a:r>
              <a:rPr lang="it-IT" altLang="en-US" sz="1000" b="0" dirty="0">
                <a:solidFill>
                  <a:srgbClr val="000000"/>
                </a:solidFill>
                <a:ea typeface="ＭＳ Ｐゴシック" pitchFamily="34" charset="-128"/>
              </a:rPr>
              <a:t>cience </a:t>
            </a:r>
            <a:r>
              <a:rPr lang="it-IT" altLang="en-US" sz="1000" dirty="0">
                <a:solidFill>
                  <a:srgbClr val="000000"/>
                </a:solidFill>
                <a:ea typeface="ＭＳ Ｐゴシック" pitchFamily="34" charset="-128"/>
              </a:rPr>
              <a:t>320</a:t>
            </a:r>
            <a:r>
              <a:rPr lang="it-IT" altLang="en-US" sz="1000" b="0" dirty="0">
                <a:solidFill>
                  <a:srgbClr val="000000"/>
                </a:solidFill>
                <a:ea typeface="ＭＳ Ｐゴシック" pitchFamily="34" charset="-128"/>
              </a:rPr>
              <a:t>, 899(2008),  </a:t>
            </a:r>
          </a:p>
          <a:p>
            <a:pPr eaLnBrk="1" hangingPunct="1"/>
            <a:r>
              <a:rPr lang="en-US" altLang="en-US" sz="1000" b="0" dirty="0">
                <a:solidFill>
                  <a:srgbClr val="000000"/>
                </a:solidFill>
                <a:ea typeface="ＭＳ Ｐゴシック" pitchFamily="34" charset="-128"/>
              </a:rPr>
              <a:t>V. </a:t>
            </a:r>
            <a:r>
              <a:rPr lang="en-US" altLang="en-US" sz="1000" b="0" dirty="0" err="1">
                <a:solidFill>
                  <a:srgbClr val="000000"/>
                </a:solidFill>
                <a:ea typeface="ＭＳ Ｐゴシック" pitchFamily="34" charset="-128"/>
              </a:rPr>
              <a:t>Venkatachalam</a:t>
            </a:r>
            <a:r>
              <a:rPr lang="en-US" altLang="en-US" sz="1000" b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altLang="en-US" sz="1000" b="0" i="1" dirty="0">
                <a:solidFill>
                  <a:srgbClr val="000000"/>
                </a:solidFill>
                <a:ea typeface="ＭＳ Ｐゴシック" pitchFamily="34" charset="-128"/>
              </a:rPr>
              <a:t>et. al.,</a:t>
            </a:r>
            <a:r>
              <a:rPr lang="en-US" altLang="en-US" sz="1000" b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it-IT" altLang="en-US" sz="1000" b="0" dirty="0">
                <a:solidFill>
                  <a:srgbClr val="000000"/>
                </a:solidFill>
                <a:ea typeface="ＭＳ Ｐゴシック" pitchFamily="34" charset="-128"/>
              </a:rPr>
              <a:t>Nature </a:t>
            </a:r>
            <a:r>
              <a:rPr lang="it-IT" altLang="en-US" sz="1000" dirty="0">
                <a:solidFill>
                  <a:srgbClr val="000000"/>
                </a:solidFill>
                <a:ea typeface="ＭＳ Ｐゴシック" pitchFamily="34" charset="-128"/>
              </a:rPr>
              <a:t>469</a:t>
            </a:r>
            <a:r>
              <a:rPr lang="it-IT" altLang="en-US" sz="1000" b="0" dirty="0">
                <a:solidFill>
                  <a:srgbClr val="000000"/>
                </a:solidFill>
                <a:ea typeface="ＭＳ Ｐゴシック" pitchFamily="34" charset="-128"/>
              </a:rPr>
              <a:t>, 182 (2008)</a:t>
            </a:r>
            <a:endParaRPr lang="en-US" altLang="en-US" sz="900" b="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1597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3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1" descr="C:\Users\Nissim\Documents\Weizmann\Presentations\Neutral Edge\General Illustrations\SampleSketches - Vn Normal field #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9511" t="34" r="35194" b="44524"/>
          <a:stretch>
            <a:fillRect/>
          </a:stretch>
        </p:blipFill>
        <p:spPr bwMode="auto">
          <a:xfrm>
            <a:off x="5943631" y="2089215"/>
            <a:ext cx="23399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317" name="Text Box 5"/>
          <p:cNvSpPr txBox="1">
            <a:spLocks noChangeArrowheads="1"/>
          </p:cNvSpPr>
          <p:nvPr/>
        </p:nvSpPr>
        <p:spPr bwMode="auto">
          <a:xfrm>
            <a:off x="404813" y="311213"/>
            <a:ext cx="4515960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>
            <a:lvl1pPr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algn="r"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sz="2800">
                <a:solidFill>
                  <a:srgbClr val="FFFFFF"/>
                </a:solidFill>
              </a:rPr>
              <a:t>neutral mode at  </a:t>
            </a:r>
            <a:r>
              <a:rPr lang="en-US" sz="32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FF00"/>
                </a:solidFill>
              </a:rPr>
              <a:t>= </a:t>
            </a:r>
            <a:r>
              <a:rPr lang="en-US" sz="2400">
                <a:solidFill>
                  <a:srgbClr val="FFFF00"/>
                </a:solidFill>
              </a:rPr>
              <a:t>5/2</a:t>
            </a:r>
            <a:endParaRPr lang="en-US" sz="2000" b="0">
              <a:solidFill>
                <a:srgbClr val="FFFF00"/>
              </a:solidFill>
            </a:endParaRPr>
          </a:p>
        </p:txBody>
      </p:sp>
      <p:sp>
        <p:nvSpPr>
          <p:cNvPr id="525319" name="Rectangle 7"/>
          <p:cNvSpPr>
            <a:spLocks noChangeArrowheads="1"/>
          </p:cNvSpPr>
          <p:nvPr/>
        </p:nvSpPr>
        <p:spPr bwMode="auto">
          <a:xfrm>
            <a:off x="2570163" y="1663700"/>
            <a:ext cx="7620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5" tIns="45713" rIns="91425" bIns="45713" anchor="ctr"/>
          <a:lstStyle/>
          <a:p>
            <a:pPr algn="r" rtl="1">
              <a:defRPr/>
            </a:pPr>
            <a:endParaRPr lang="en-US" sz="1000" b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36871" name="Group 12"/>
          <p:cNvGrpSpPr>
            <a:grpSpLocks noChangeAspect="1"/>
          </p:cNvGrpSpPr>
          <p:nvPr/>
        </p:nvGrpSpPr>
        <p:grpSpPr bwMode="auto">
          <a:xfrm>
            <a:off x="219076" y="1552575"/>
            <a:ext cx="5334000" cy="4000500"/>
            <a:chOff x="138" y="978"/>
            <a:chExt cx="3360" cy="2520"/>
          </a:xfrm>
        </p:grpSpPr>
        <p:sp>
          <p:nvSpPr>
            <p:cNvPr id="3687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38" y="978"/>
              <a:ext cx="336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grpSp>
          <p:nvGrpSpPr>
            <p:cNvPr id="36874" name="Group 213"/>
            <p:cNvGrpSpPr>
              <a:grpSpLocks/>
            </p:cNvGrpSpPr>
            <p:nvPr/>
          </p:nvGrpSpPr>
          <p:grpSpPr bwMode="auto">
            <a:xfrm>
              <a:off x="279" y="1050"/>
              <a:ext cx="2927" cy="2239"/>
              <a:chOff x="279" y="1050"/>
              <a:chExt cx="2927" cy="2239"/>
            </a:xfrm>
          </p:grpSpPr>
          <p:sp>
            <p:nvSpPr>
              <p:cNvPr id="37006" name="Rectangle 13"/>
              <p:cNvSpPr>
                <a:spLocks noChangeArrowheads="1"/>
              </p:cNvSpPr>
              <p:nvPr/>
            </p:nvSpPr>
            <p:spPr bwMode="auto">
              <a:xfrm>
                <a:off x="576" y="1224"/>
                <a:ext cx="2604" cy="7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07" name="Rectangle 14"/>
              <p:cNvSpPr>
                <a:spLocks noChangeArrowheads="1"/>
              </p:cNvSpPr>
              <p:nvPr/>
            </p:nvSpPr>
            <p:spPr bwMode="auto">
              <a:xfrm>
                <a:off x="576" y="1224"/>
                <a:ext cx="2604" cy="756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08" name="Freeform 15"/>
              <p:cNvSpPr>
                <a:spLocks/>
              </p:cNvSpPr>
              <p:nvPr/>
            </p:nvSpPr>
            <p:spPr bwMode="auto">
              <a:xfrm>
                <a:off x="576" y="1224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09" name="Freeform 16"/>
              <p:cNvSpPr>
                <a:spLocks/>
              </p:cNvSpPr>
              <p:nvPr/>
            </p:nvSpPr>
            <p:spPr bwMode="auto">
              <a:xfrm>
                <a:off x="834" y="1224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10" name="Freeform 17"/>
              <p:cNvSpPr>
                <a:spLocks/>
              </p:cNvSpPr>
              <p:nvPr/>
            </p:nvSpPr>
            <p:spPr bwMode="auto">
              <a:xfrm>
                <a:off x="1092" y="1224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11" name="Freeform 18"/>
              <p:cNvSpPr>
                <a:spLocks/>
              </p:cNvSpPr>
              <p:nvPr/>
            </p:nvSpPr>
            <p:spPr bwMode="auto">
              <a:xfrm>
                <a:off x="1356" y="1224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12" name="Freeform 19"/>
              <p:cNvSpPr>
                <a:spLocks/>
              </p:cNvSpPr>
              <p:nvPr/>
            </p:nvSpPr>
            <p:spPr bwMode="auto">
              <a:xfrm>
                <a:off x="1614" y="1224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13" name="Freeform 20"/>
              <p:cNvSpPr>
                <a:spLocks/>
              </p:cNvSpPr>
              <p:nvPr/>
            </p:nvSpPr>
            <p:spPr bwMode="auto">
              <a:xfrm>
                <a:off x="1878" y="1224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14" name="Freeform 21"/>
              <p:cNvSpPr>
                <a:spLocks/>
              </p:cNvSpPr>
              <p:nvPr/>
            </p:nvSpPr>
            <p:spPr bwMode="auto">
              <a:xfrm>
                <a:off x="2136" y="1224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15" name="Freeform 22"/>
              <p:cNvSpPr>
                <a:spLocks/>
              </p:cNvSpPr>
              <p:nvPr/>
            </p:nvSpPr>
            <p:spPr bwMode="auto">
              <a:xfrm>
                <a:off x="2394" y="1224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16" name="Freeform 23"/>
              <p:cNvSpPr>
                <a:spLocks/>
              </p:cNvSpPr>
              <p:nvPr/>
            </p:nvSpPr>
            <p:spPr bwMode="auto">
              <a:xfrm>
                <a:off x="2658" y="1224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17" name="Freeform 24"/>
              <p:cNvSpPr>
                <a:spLocks/>
              </p:cNvSpPr>
              <p:nvPr/>
            </p:nvSpPr>
            <p:spPr bwMode="auto">
              <a:xfrm>
                <a:off x="2916" y="1224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18" name="Freeform 25"/>
              <p:cNvSpPr>
                <a:spLocks/>
              </p:cNvSpPr>
              <p:nvPr/>
            </p:nvSpPr>
            <p:spPr bwMode="auto">
              <a:xfrm>
                <a:off x="3180" y="1224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19" name="Freeform 26"/>
              <p:cNvSpPr>
                <a:spLocks/>
              </p:cNvSpPr>
              <p:nvPr/>
            </p:nvSpPr>
            <p:spPr bwMode="auto">
              <a:xfrm>
                <a:off x="576" y="1980"/>
                <a:ext cx="2604" cy="0"/>
              </a:xfrm>
              <a:custGeom>
                <a:avLst/>
                <a:gdLst>
                  <a:gd name="T0" fmla="*/ 0 w 434"/>
                  <a:gd name="T1" fmla="*/ 121492224 w 434"/>
                  <a:gd name="T2" fmla="*/ 121492224 w 434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434">
                    <a:moveTo>
                      <a:pt x="0" y="0"/>
                    </a:moveTo>
                    <a:lnTo>
                      <a:pt x="4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20" name="Freeform 27"/>
              <p:cNvSpPr>
                <a:spLocks/>
              </p:cNvSpPr>
              <p:nvPr/>
            </p:nvSpPr>
            <p:spPr bwMode="auto">
              <a:xfrm>
                <a:off x="576" y="1602"/>
                <a:ext cx="2604" cy="0"/>
              </a:xfrm>
              <a:custGeom>
                <a:avLst/>
                <a:gdLst>
                  <a:gd name="T0" fmla="*/ 0 w 434"/>
                  <a:gd name="T1" fmla="*/ 121492224 w 434"/>
                  <a:gd name="T2" fmla="*/ 121492224 w 434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434">
                    <a:moveTo>
                      <a:pt x="0" y="0"/>
                    </a:moveTo>
                    <a:lnTo>
                      <a:pt x="4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21" name="Freeform 28"/>
              <p:cNvSpPr>
                <a:spLocks/>
              </p:cNvSpPr>
              <p:nvPr/>
            </p:nvSpPr>
            <p:spPr bwMode="auto">
              <a:xfrm>
                <a:off x="576" y="1224"/>
                <a:ext cx="2604" cy="0"/>
              </a:xfrm>
              <a:custGeom>
                <a:avLst/>
                <a:gdLst>
                  <a:gd name="T0" fmla="*/ 0 w 434"/>
                  <a:gd name="T1" fmla="*/ 121492224 w 434"/>
                  <a:gd name="T2" fmla="*/ 121492224 w 434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434">
                    <a:moveTo>
                      <a:pt x="0" y="0"/>
                    </a:moveTo>
                    <a:lnTo>
                      <a:pt x="4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22" name="Line 29"/>
              <p:cNvSpPr>
                <a:spLocks noChangeShapeType="1"/>
              </p:cNvSpPr>
              <p:nvPr/>
            </p:nvSpPr>
            <p:spPr bwMode="auto">
              <a:xfrm>
                <a:off x="576" y="1224"/>
                <a:ext cx="260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23" name="Line 30"/>
              <p:cNvSpPr>
                <a:spLocks noChangeShapeType="1"/>
              </p:cNvSpPr>
              <p:nvPr/>
            </p:nvSpPr>
            <p:spPr bwMode="auto">
              <a:xfrm>
                <a:off x="576" y="1980"/>
                <a:ext cx="260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24" name="Line 31"/>
              <p:cNvSpPr>
                <a:spLocks noChangeShapeType="1"/>
              </p:cNvSpPr>
              <p:nvPr/>
            </p:nvSpPr>
            <p:spPr bwMode="auto">
              <a:xfrm flipV="1">
                <a:off x="3180" y="1224"/>
                <a:ext cx="0" cy="7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25" name="Line 32"/>
              <p:cNvSpPr>
                <a:spLocks noChangeShapeType="1"/>
              </p:cNvSpPr>
              <p:nvPr/>
            </p:nvSpPr>
            <p:spPr bwMode="auto">
              <a:xfrm flipV="1">
                <a:off x="576" y="1224"/>
                <a:ext cx="0" cy="7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26" name="Line 33"/>
              <p:cNvSpPr>
                <a:spLocks noChangeShapeType="1"/>
              </p:cNvSpPr>
              <p:nvPr/>
            </p:nvSpPr>
            <p:spPr bwMode="auto">
              <a:xfrm>
                <a:off x="576" y="1980"/>
                <a:ext cx="260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27" name="Line 34"/>
              <p:cNvSpPr>
                <a:spLocks noChangeShapeType="1"/>
              </p:cNvSpPr>
              <p:nvPr/>
            </p:nvSpPr>
            <p:spPr bwMode="auto">
              <a:xfrm flipV="1">
                <a:off x="576" y="1224"/>
                <a:ext cx="0" cy="7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28" name="Line 35"/>
              <p:cNvSpPr>
                <a:spLocks noChangeShapeType="1"/>
              </p:cNvSpPr>
              <p:nvPr/>
            </p:nvSpPr>
            <p:spPr bwMode="auto">
              <a:xfrm flipV="1">
                <a:off x="576" y="1950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29" name="Line 36"/>
              <p:cNvSpPr>
                <a:spLocks noChangeShapeType="1"/>
              </p:cNvSpPr>
              <p:nvPr/>
            </p:nvSpPr>
            <p:spPr bwMode="auto">
              <a:xfrm>
                <a:off x="576" y="1224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30" name="Rectangle 37"/>
              <p:cNvSpPr>
                <a:spLocks noChangeArrowheads="1"/>
              </p:cNvSpPr>
              <p:nvPr/>
            </p:nvSpPr>
            <p:spPr bwMode="auto">
              <a:xfrm>
                <a:off x="534" y="1998"/>
                <a:ext cx="7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-1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31" name="Line 38"/>
              <p:cNvSpPr>
                <a:spLocks noChangeShapeType="1"/>
              </p:cNvSpPr>
              <p:nvPr/>
            </p:nvSpPr>
            <p:spPr bwMode="auto">
              <a:xfrm flipV="1">
                <a:off x="834" y="1950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32" name="Line 39"/>
              <p:cNvSpPr>
                <a:spLocks noChangeShapeType="1"/>
              </p:cNvSpPr>
              <p:nvPr/>
            </p:nvSpPr>
            <p:spPr bwMode="auto">
              <a:xfrm>
                <a:off x="834" y="1224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33" name="Rectangle 40"/>
              <p:cNvSpPr>
                <a:spLocks noChangeArrowheads="1"/>
              </p:cNvSpPr>
              <p:nvPr/>
            </p:nvSpPr>
            <p:spPr bwMode="auto">
              <a:xfrm>
                <a:off x="756" y="1998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-0.8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34" name="Line 41"/>
              <p:cNvSpPr>
                <a:spLocks noChangeShapeType="1"/>
              </p:cNvSpPr>
              <p:nvPr/>
            </p:nvSpPr>
            <p:spPr bwMode="auto">
              <a:xfrm flipV="1">
                <a:off x="1092" y="1950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35" name="Line 42"/>
              <p:cNvSpPr>
                <a:spLocks noChangeShapeType="1"/>
              </p:cNvSpPr>
              <p:nvPr/>
            </p:nvSpPr>
            <p:spPr bwMode="auto">
              <a:xfrm>
                <a:off x="1092" y="1224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36" name="Rectangle 43"/>
              <p:cNvSpPr>
                <a:spLocks noChangeArrowheads="1"/>
              </p:cNvSpPr>
              <p:nvPr/>
            </p:nvSpPr>
            <p:spPr bwMode="auto">
              <a:xfrm>
                <a:off x="1014" y="1998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-0.6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37" name="Line 44"/>
              <p:cNvSpPr>
                <a:spLocks noChangeShapeType="1"/>
              </p:cNvSpPr>
              <p:nvPr/>
            </p:nvSpPr>
            <p:spPr bwMode="auto">
              <a:xfrm flipV="1">
                <a:off x="1356" y="1950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38" name="Line 45"/>
              <p:cNvSpPr>
                <a:spLocks noChangeShapeType="1"/>
              </p:cNvSpPr>
              <p:nvPr/>
            </p:nvSpPr>
            <p:spPr bwMode="auto">
              <a:xfrm>
                <a:off x="1356" y="1224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39" name="Rectangle 46"/>
              <p:cNvSpPr>
                <a:spLocks noChangeArrowheads="1"/>
              </p:cNvSpPr>
              <p:nvPr/>
            </p:nvSpPr>
            <p:spPr bwMode="auto">
              <a:xfrm>
                <a:off x="1278" y="1998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-0.4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40" name="Line 47"/>
              <p:cNvSpPr>
                <a:spLocks noChangeShapeType="1"/>
              </p:cNvSpPr>
              <p:nvPr/>
            </p:nvSpPr>
            <p:spPr bwMode="auto">
              <a:xfrm flipV="1">
                <a:off x="1614" y="1950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41" name="Line 48"/>
              <p:cNvSpPr>
                <a:spLocks noChangeShapeType="1"/>
              </p:cNvSpPr>
              <p:nvPr/>
            </p:nvSpPr>
            <p:spPr bwMode="auto">
              <a:xfrm>
                <a:off x="1614" y="1224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42" name="Rectangle 49"/>
              <p:cNvSpPr>
                <a:spLocks noChangeArrowheads="1"/>
              </p:cNvSpPr>
              <p:nvPr/>
            </p:nvSpPr>
            <p:spPr bwMode="auto">
              <a:xfrm>
                <a:off x="1536" y="1998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-0.2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43" name="Line 50"/>
              <p:cNvSpPr>
                <a:spLocks noChangeShapeType="1"/>
              </p:cNvSpPr>
              <p:nvPr/>
            </p:nvSpPr>
            <p:spPr bwMode="auto">
              <a:xfrm flipV="1">
                <a:off x="1878" y="1950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44" name="Line 51"/>
              <p:cNvSpPr>
                <a:spLocks noChangeShapeType="1"/>
              </p:cNvSpPr>
              <p:nvPr/>
            </p:nvSpPr>
            <p:spPr bwMode="auto">
              <a:xfrm>
                <a:off x="1878" y="1224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45" name="Rectangle 52"/>
              <p:cNvSpPr>
                <a:spLocks noChangeArrowheads="1"/>
              </p:cNvSpPr>
              <p:nvPr/>
            </p:nvSpPr>
            <p:spPr bwMode="auto">
              <a:xfrm>
                <a:off x="1860" y="1998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0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46" name="Line 53"/>
              <p:cNvSpPr>
                <a:spLocks noChangeShapeType="1"/>
              </p:cNvSpPr>
              <p:nvPr/>
            </p:nvSpPr>
            <p:spPr bwMode="auto">
              <a:xfrm flipV="1">
                <a:off x="2136" y="1950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47" name="Line 54"/>
              <p:cNvSpPr>
                <a:spLocks noChangeShapeType="1"/>
              </p:cNvSpPr>
              <p:nvPr/>
            </p:nvSpPr>
            <p:spPr bwMode="auto">
              <a:xfrm>
                <a:off x="2136" y="1224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48" name="Rectangle 55"/>
              <p:cNvSpPr>
                <a:spLocks noChangeArrowheads="1"/>
              </p:cNvSpPr>
              <p:nvPr/>
            </p:nvSpPr>
            <p:spPr bwMode="auto">
              <a:xfrm>
                <a:off x="2082" y="1998"/>
                <a:ext cx="11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0.2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49" name="Line 56"/>
              <p:cNvSpPr>
                <a:spLocks noChangeShapeType="1"/>
              </p:cNvSpPr>
              <p:nvPr/>
            </p:nvSpPr>
            <p:spPr bwMode="auto">
              <a:xfrm flipV="1">
                <a:off x="2394" y="1950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50" name="Line 57"/>
              <p:cNvSpPr>
                <a:spLocks noChangeShapeType="1"/>
              </p:cNvSpPr>
              <p:nvPr/>
            </p:nvSpPr>
            <p:spPr bwMode="auto">
              <a:xfrm>
                <a:off x="2394" y="1224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51" name="Rectangle 58"/>
              <p:cNvSpPr>
                <a:spLocks noChangeArrowheads="1"/>
              </p:cNvSpPr>
              <p:nvPr/>
            </p:nvSpPr>
            <p:spPr bwMode="auto">
              <a:xfrm>
                <a:off x="2340" y="1998"/>
                <a:ext cx="11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0.4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52" name="Line 59"/>
              <p:cNvSpPr>
                <a:spLocks noChangeShapeType="1"/>
              </p:cNvSpPr>
              <p:nvPr/>
            </p:nvSpPr>
            <p:spPr bwMode="auto">
              <a:xfrm flipV="1">
                <a:off x="2658" y="1950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53" name="Line 60"/>
              <p:cNvSpPr>
                <a:spLocks noChangeShapeType="1"/>
              </p:cNvSpPr>
              <p:nvPr/>
            </p:nvSpPr>
            <p:spPr bwMode="auto">
              <a:xfrm>
                <a:off x="2658" y="1224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54" name="Rectangle 61"/>
              <p:cNvSpPr>
                <a:spLocks noChangeArrowheads="1"/>
              </p:cNvSpPr>
              <p:nvPr/>
            </p:nvSpPr>
            <p:spPr bwMode="auto">
              <a:xfrm>
                <a:off x="2604" y="1998"/>
                <a:ext cx="11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0.6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55" name="Line 62"/>
              <p:cNvSpPr>
                <a:spLocks noChangeShapeType="1"/>
              </p:cNvSpPr>
              <p:nvPr/>
            </p:nvSpPr>
            <p:spPr bwMode="auto">
              <a:xfrm flipV="1">
                <a:off x="2916" y="1950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56" name="Line 63"/>
              <p:cNvSpPr>
                <a:spLocks noChangeShapeType="1"/>
              </p:cNvSpPr>
              <p:nvPr/>
            </p:nvSpPr>
            <p:spPr bwMode="auto">
              <a:xfrm>
                <a:off x="2916" y="1224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57" name="Rectangle 64"/>
              <p:cNvSpPr>
                <a:spLocks noChangeArrowheads="1"/>
              </p:cNvSpPr>
              <p:nvPr/>
            </p:nvSpPr>
            <p:spPr bwMode="auto">
              <a:xfrm>
                <a:off x="2862" y="1998"/>
                <a:ext cx="11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0.8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58" name="Line 65"/>
              <p:cNvSpPr>
                <a:spLocks noChangeShapeType="1"/>
              </p:cNvSpPr>
              <p:nvPr/>
            </p:nvSpPr>
            <p:spPr bwMode="auto">
              <a:xfrm flipV="1">
                <a:off x="3180" y="1950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59" name="Line 66"/>
              <p:cNvSpPr>
                <a:spLocks noChangeShapeType="1"/>
              </p:cNvSpPr>
              <p:nvPr/>
            </p:nvSpPr>
            <p:spPr bwMode="auto">
              <a:xfrm>
                <a:off x="3180" y="1224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60" name="Rectangle 67"/>
              <p:cNvSpPr>
                <a:spLocks noChangeArrowheads="1"/>
              </p:cNvSpPr>
              <p:nvPr/>
            </p:nvSpPr>
            <p:spPr bwMode="auto">
              <a:xfrm>
                <a:off x="3162" y="1998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1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61" name="Line 68"/>
              <p:cNvSpPr>
                <a:spLocks noChangeShapeType="1"/>
              </p:cNvSpPr>
              <p:nvPr/>
            </p:nvSpPr>
            <p:spPr bwMode="auto">
              <a:xfrm>
                <a:off x="576" y="1980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62" name="Line 69"/>
              <p:cNvSpPr>
                <a:spLocks noChangeShapeType="1"/>
              </p:cNvSpPr>
              <p:nvPr/>
            </p:nvSpPr>
            <p:spPr bwMode="auto">
              <a:xfrm flipH="1">
                <a:off x="3150" y="1980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63" name="Rectangle 70"/>
              <p:cNvSpPr>
                <a:spLocks noChangeArrowheads="1"/>
              </p:cNvSpPr>
              <p:nvPr/>
            </p:nvSpPr>
            <p:spPr bwMode="auto">
              <a:xfrm>
                <a:off x="510" y="1932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0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64" name="Line 71"/>
              <p:cNvSpPr>
                <a:spLocks noChangeShapeType="1"/>
              </p:cNvSpPr>
              <p:nvPr/>
            </p:nvSpPr>
            <p:spPr bwMode="auto">
              <a:xfrm>
                <a:off x="576" y="1602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65" name="Line 72"/>
              <p:cNvSpPr>
                <a:spLocks noChangeShapeType="1"/>
              </p:cNvSpPr>
              <p:nvPr/>
            </p:nvSpPr>
            <p:spPr bwMode="auto">
              <a:xfrm flipH="1">
                <a:off x="3150" y="1602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66" name="Rectangle 73"/>
              <p:cNvSpPr>
                <a:spLocks noChangeArrowheads="1"/>
              </p:cNvSpPr>
              <p:nvPr/>
            </p:nvSpPr>
            <p:spPr bwMode="auto">
              <a:xfrm>
                <a:off x="444" y="1554"/>
                <a:ext cx="11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0.5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67" name="Line 74"/>
              <p:cNvSpPr>
                <a:spLocks noChangeShapeType="1"/>
              </p:cNvSpPr>
              <p:nvPr/>
            </p:nvSpPr>
            <p:spPr bwMode="auto">
              <a:xfrm>
                <a:off x="576" y="1224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68" name="Line 75"/>
              <p:cNvSpPr>
                <a:spLocks noChangeShapeType="1"/>
              </p:cNvSpPr>
              <p:nvPr/>
            </p:nvSpPr>
            <p:spPr bwMode="auto">
              <a:xfrm flipH="1">
                <a:off x="3150" y="1224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69" name="Rectangle 76"/>
              <p:cNvSpPr>
                <a:spLocks noChangeArrowheads="1"/>
              </p:cNvSpPr>
              <p:nvPr/>
            </p:nvSpPr>
            <p:spPr bwMode="auto">
              <a:xfrm>
                <a:off x="510" y="1176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1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70" name="Line 77"/>
              <p:cNvSpPr>
                <a:spLocks noChangeShapeType="1"/>
              </p:cNvSpPr>
              <p:nvPr/>
            </p:nvSpPr>
            <p:spPr bwMode="auto">
              <a:xfrm>
                <a:off x="576" y="1224"/>
                <a:ext cx="260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71" name="Line 78"/>
              <p:cNvSpPr>
                <a:spLocks noChangeShapeType="1"/>
              </p:cNvSpPr>
              <p:nvPr/>
            </p:nvSpPr>
            <p:spPr bwMode="auto">
              <a:xfrm>
                <a:off x="576" y="1980"/>
                <a:ext cx="260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72" name="Line 79"/>
              <p:cNvSpPr>
                <a:spLocks noChangeShapeType="1"/>
              </p:cNvSpPr>
              <p:nvPr/>
            </p:nvSpPr>
            <p:spPr bwMode="auto">
              <a:xfrm flipV="1">
                <a:off x="3180" y="1224"/>
                <a:ext cx="0" cy="7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73" name="Line 80"/>
              <p:cNvSpPr>
                <a:spLocks noChangeShapeType="1"/>
              </p:cNvSpPr>
              <p:nvPr/>
            </p:nvSpPr>
            <p:spPr bwMode="auto">
              <a:xfrm flipV="1">
                <a:off x="576" y="1224"/>
                <a:ext cx="0" cy="7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74" name="Freeform 81"/>
              <p:cNvSpPr>
                <a:spLocks/>
              </p:cNvSpPr>
              <p:nvPr/>
            </p:nvSpPr>
            <p:spPr bwMode="auto">
              <a:xfrm>
                <a:off x="576" y="1458"/>
                <a:ext cx="2610" cy="108"/>
              </a:xfrm>
              <a:custGeom>
                <a:avLst/>
                <a:gdLst>
                  <a:gd name="T0" fmla="*/ 12 w 2610"/>
                  <a:gd name="T1" fmla="*/ 6 h 108"/>
                  <a:gd name="T2" fmla="*/ 66 w 2610"/>
                  <a:gd name="T3" fmla="*/ 12 h 108"/>
                  <a:gd name="T4" fmla="*/ 126 w 2610"/>
                  <a:gd name="T5" fmla="*/ 18 h 108"/>
                  <a:gd name="T6" fmla="*/ 180 w 2610"/>
                  <a:gd name="T7" fmla="*/ 18 h 108"/>
                  <a:gd name="T8" fmla="*/ 240 w 2610"/>
                  <a:gd name="T9" fmla="*/ 18 h 108"/>
                  <a:gd name="T10" fmla="*/ 294 w 2610"/>
                  <a:gd name="T11" fmla="*/ 12 h 108"/>
                  <a:gd name="T12" fmla="*/ 354 w 2610"/>
                  <a:gd name="T13" fmla="*/ 18 h 108"/>
                  <a:gd name="T14" fmla="*/ 414 w 2610"/>
                  <a:gd name="T15" fmla="*/ 30 h 108"/>
                  <a:gd name="T16" fmla="*/ 468 w 2610"/>
                  <a:gd name="T17" fmla="*/ 30 h 108"/>
                  <a:gd name="T18" fmla="*/ 528 w 2610"/>
                  <a:gd name="T19" fmla="*/ 30 h 108"/>
                  <a:gd name="T20" fmla="*/ 582 w 2610"/>
                  <a:gd name="T21" fmla="*/ 42 h 108"/>
                  <a:gd name="T22" fmla="*/ 642 w 2610"/>
                  <a:gd name="T23" fmla="*/ 36 h 108"/>
                  <a:gd name="T24" fmla="*/ 696 w 2610"/>
                  <a:gd name="T25" fmla="*/ 42 h 108"/>
                  <a:gd name="T26" fmla="*/ 756 w 2610"/>
                  <a:gd name="T27" fmla="*/ 36 h 108"/>
                  <a:gd name="T28" fmla="*/ 810 w 2610"/>
                  <a:gd name="T29" fmla="*/ 48 h 108"/>
                  <a:gd name="T30" fmla="*/ 870 w 2610"/>
                  <a:gd name="T31" fmla="*/ 54 h 108"/>
                  <a:gd name="T32" fmla="*/ 924 w 2610"/>
                  <a:gd name="T33" fmla="*/ 66 h 108"/>
                  <a:gd name="T34" fmla="*/ 984 w 2610"/>
                  <a:gd name="T35" fmla="*/ 72 h 108"/>
                  <a:gd name="T36" fmla="*/ 1044 w 2610"/>
                  <a:gd name="T37" fmla="*/ 78 h 108"/>
                  <a:gd name="T38" fmla="*/ 1098 w 2610"/>
                  <a:gd name="T39" fmla="*/ 78 h 108"/>
                  <a:gd name="T40" fmla="*/ 1158 w 2610"/>
                  <a:gd name="T41" fmla="*/ 84 h 108"/>
                  <a:gd name="T42" fmla="*/ 1212 w 2610"/>
                  <a:gd name="T43" fmla="*/ 96 h 108"/>
                  <a:gd name="T44" fmla="*/ 1272 w 2610"/>
                  <a:gd name="T45" fmla="*/ 96 h 108"/>
                  <a:gd name="T46" fmla="*/ 1326 w 2610"/>
                  <a:gd name="T47" fmla="*/ 108 h 108"/>
                  <a:gd name="T48" fmla="*/ 1386 w 2610"/>
                  <a:gd name="T49" fmla="*/ 90 h 108"/>
                  <a:gd name="T50" fmla="*/ 1440 w 2610"/>
                  <a:gd name="T51" fmla="*/ 90 h 108"/>
                  <a:gd name="T52" fmla="*/ 1500 w 2610"/>
                  <a:gd name="T53" fmla="*/ 78 h 108"/>
                  <a:gd name="T54" fmla="*/ 1554 w 2610"/>
                  <a:gd name="T55" fmla="*/ 66 h 108"/>
                  <a:gd name="T56" fmla="*/ 1614 w 2610"/>
                  <a:gd name="T57" fmla="*/ 72 h 108"/>
                  <a:gd name="T58" fmla="*/ 1674 w 2610"/>
                  <a:gd name="T59" fmla="*/ 54 h 108"/>
                  <a:gd name="T60" fmla="*/ 1728 w 2610"/>
                  <a:gd name="T61" fmla="*/ 48 h 108"/>
                  <a:gd name="T62" fmla="*/ 1788 w 2610"/>
                  <a:gd name="T63" fmla="*/ 48 h 108"/>
                  <a:gd name="T64" fmla="*/ 1842 w 2610"/>
                  <a:gd name="T65" fmla="*/ 42 h 108"/>
                  <a:gd name="T66" fmla="*/ 1902 w 2610"/>
                  <a:gd name="T67" fmla="*/ 30 h 108"/>
                  <a:gd name="T68" fmla="*/ 1956 w 2610"/>
                  <a:gd name="T69" fmla="*/ 30 h 108"/>
                  <a:gd name="T70" fmla="*/ 2016 w 2610"/>
                  <a:gd name="T71" fmla="*/ 24 h 108"/>
                  <a:gd name="T72" fmla="*/ 2070 w 2610"/>
                  <a:gd name="T73" fmla="*/ 18 h 108"/>
                  <a:gd name="T74" fmla="*/ 2130 w 2610"/>
                  <a:gd name="T75" fmla="*/ 12 h 108"/>
                  <a:gd name="T76" fmla="*/ 2184 w 2610"/>
                  <a:gd name="T77" fmla="*/ 12 h 108"/>
                  <a:gd name="T78" fmla="*/ 2244 w 2610"/>
                  <a:gd name="T79" fmla="*/ 6 h 108"/>
                  <a:gd name="T80" fmla="*/ 2304 w 2610"/>
                  <a:gd name="T81" fmla="*/ 6 h 108"/>
                  <a:gd name="T82" fmla="*/ 2358 w 2610"/>
                  <a:gd name="T83" fmla="*/ 12 h 108"/>
                  <a:gd name="T84" fmla="*/ 2418 w 2610"/>
                  <a:gd name="T85" fmla="*/ 6 h 108"/>
                  <a:gd name="T86" fmla="*/ 2472 w 2610"/>
                  <a:gd name="T87" fmla="*/ 6 h 108"/>
                  <a:gd name="T88" fmla="*/ 2532 w 2610"/>
                  <a:gd name="T89" fmla="*/ 0 h 108"/>
                  <a:gd name="T90" fmla="*/ 2586 w 2610"/>
                  <a:gd name="T91" fmla="*/ 0 h 1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610" h="108">
                    <a:moveTo>
                      <a:pt x="0" y="12"/>
                    </a:moveTo>
                    <a:lnTo>
                      <a:pt x="12" y="6"/>
                    </a:lnTo>
                    <a:lnTo>
                      <a:pt x="36" y="18"/>
                    </a:lnTo>
                    <a:lnTo>
                      <a:pt x="66" y="12"/>
                    </a:lnTo>
                    <a:lnTo>
                      <a:pt x="96" y="18"/>
                    </a:lnTo>
                    <a:lnTo>
                      <a:pt x="126" y="18"/>
                    </a:lnTo>
                    <a:lnTo>
                      <a:pt x="156" y="18"/>
                    </a:lnTo>
                    <a:lnTo>
                      <a:pt x="180" y="18"/>
                    </a:lnTo>
                    <a:lnTo>
                      <a:pt x="210" y="24"/>
                    </a:lnTo>
                    <a:lnTo>
                      <a:pt x="240" y="18"/>
                    </a:lnTo>
                    <a:lnTo>
                      <a:pt x="270" y="24"/>
                    </a:lnTo>
                    <a:lnTo>
                      <a:pt x="294" y="12"/>
                    </a:lnTo>
                    <a:lnTo>
                      <a:pt x="324" y="18"/>
                    </a:lnTo>
                    <a:lnTo>
                      <a:pt x="354" y="18"/>
                    </a:lnTo>
                    <a:lnTo>
                      <a:pt x="384" y="24"/>
                    </a:lnTo>
                    <a:lnTo>
                      <a:pt x="414" y="30"/>
                    </a:lnTo>
                    <a:lnTo>
                      <a:pt x="438" y="18"/>
                    </a:lnTo>
                    <a:lnTo>
                      <a:pt x="468" y="30"/>
                    </a:lnTo>
                    <a:lnTo>
                      <a:pt x="498" y="30"/>
                    </a:lnTo>
                    <a:lnTo>
                      <a:pt x="528" y="30"/>
                    </a:lnTo>
                    <a:lnTo>
                      <a:pt x="552" y="30"/>
                    </a:lnTo>
                    <a:lnTo>
                      <a:pt x="582" y="42"/>
                    </a:lnTo>
                    <a:lnTo>
                      <a:pt x="612" y="36"/>
                    </a:lnTo>
                    <a:lnTo>
                      <a:pt x="642" y="36"/>
                    </a:lnTo>
                    <a:lnTo>
                      <a:pt x="666" y="30"/>
                    </a:lnTo>
                    <a:lnTo>
                      <a:pt x="696" y="42"/>
                    </a:lnTo>
                    <a:lnTo>
                      <a:pt x="726" y="54"/>
                    </a:lnTo>
                    <a:lnTo>
                      <a:pt x="756" y="36"/>
                    </a:lnTo>
                    <a:lnTo>
                      <a:pt x="786" y="36"/>
                    </a:lnTo>
                    <a:lnTo>
                      <a:pt x="810" y="48"/>
                    </a:lnTo>
                    <a:lnTo>
                      <a:pt x="840" y="54"/>
                    </a:lnTo>
                    <a:lnTo>
                      <a:pt x="870" y="54"/>
                    </a:lnTo>
                    <a:lnTo>
                      <a:pt x="900" y="48"/>
                    </a:lnTo>
                    <a:lnTo>
                      <a:pt x="924" y="66"/>
                    </a:lnTo>
                    <a:lnTo>
                      <a:pt x="954" y="60"/>
                    </a:lnTo>
                    <a:lnTo>
                      <a:pt x="984" y="72"/>
                    </a:lnTo>
                    <a:lnTo>
                      <a:pt x="1014" y="66"/>
                    </a:lnTo>
                    <a:lnTo>
                      <a:pt x="1044" y="78"/>
                    </a:lnTo>
                    <a:lnTo>
                      <a:pt x="1068" y="78"/>
                    </a:lnTo>
                    <a:lnTo>
                      <a:pt x="1098" y="78"/>
                    </a:lnTo>
                    <a:lnTo>
                      <a:pt x="1128" y="84"/>
                    </a:lnTo>
                    <a:lnTo>
                      <a:pt x="1158" y="84"/>
                    </a:lnTo>
                    <a:lnTo>
                      <a:pt x="1182" y="90"/>
                    </a:lnTo>
                    <a:lnTo>
                      <a:pt x="1212" y="96"/>
                    </a:lnTo>
                    <a:lnTo>
                      <a:pt x="1242" y="102"/>
                    </a:lnTo>
                    <a:lnTo>
                      <a:pt x="1272" y="96"/>
                    </a:lnTo>
                    <a:lnTo>
                      <a:pt x="1296" y="96"/>
                    </a:lnTo>
                    <a:lnTo>
                      <a:pt x="1326" y="108"/>
                    </a:lnTo>
                    <a:lnTo>
                      <a:pt x="1356" y="90"/>
                    </a:lnTo>
                    <a:lnTo>
                      <a:pt x="1386" y="90"/>
                    </a:lnTo>
                    <a:lnTo>
                      <a:pt x="1416" y="90"/>
                    </a:lnTo>
                    <a:lnTo>
                      <a:pt x="1440" y="90"/>
                    </a:lnTo>
                    <a:lnTo>
                      <a:pt x="1470" y="96"/>
                    </a:lnTo>
                    <a:lnTo>
                      <a:pt x="1500" y="78"/>
                    </a:lnTo>
                    <a:lnTo>
                      <a:pt x="1530" y="78"/>
                    </a:lnTo>
                    <a:lnTo>
                      <a:pt x="1554" y="66"/>
                    </a:lnTo>
                    <a:lnTo>
                      <a:pt x="1584" y="66"/>
                    </a:lnTo>
                    <a:lnTo>
                      <a:pt x="1614" y="72"/>
                    </a:lnTo>
                    <a:lnTo>
                      <a:pt x="1644" y="54"/>
                    </a:lnTo>
                    <a:lnTo>
                      <a:pt x="1674" y="54"/>
                    </a:lnTo>
                    <a:lnTo>
                      <a:pt x="1698" y="54"/>
                    </a:lnTo>
                    <a:lnTo>
                      <a:pt x="1728" y="48"/>
                    </a:lnTo>
                    <a:lnTo>
                      <a:pt x="1758" y="48"/>
                    </a:lnTo>
                    <a:lnTo>
                      <a:pt x="1788" y="48"/>
                    </a:lnTo>
                    <a:lnTo>
                      <a:pt x="1812" y="42"/>
                    </a:lnTo>
                    <a:lnTo>
                      <a:pt x="1842" y="42"/>
                    </a:lnTo>
                    <a:lnTo>
                      <a:pt x="1872" y="30"/>
                    </a:lnTo>
                    <a:lnTo>
                      <a:pt x="1902" y="30"/>
                    </a:lnTo>
                    <a:lnTo>
                      <a:pt x="1932" y="24"/>
                    </a:lnTo>
                    <a:lnTo>
                      <a:pt x="1956" y="30"/>
                    </a:lnTo>
                    <a:lnTo>
                      <a:pt x="1986" y="30"/>
                    </a:lnTo>
                    <a:lnTo>
                      <a:pt x="2016" y="24"/>
                    </a:lnTo>
                    <a:lnTo>
                      <a:pt x="2046" y="18"/>
                    </a:lnTo>
                    <a:lnTo>
                      <a:pt x="2070" y="18"/>
                    </a:lnTo>
                    <a:lnTo>
                      <a:pt x="2100" y="12"/>
                    </a:lnTo>
                    <a:lnTo>
                      <a:pt x="2130" y="12"/>
                    </a:lnTo>
                    <a:lnTo>
                      <a:pt x="2160" y="12"/>
                    </a:lnTo>
                    <a:lnTo>
                      <a:pt x="2184" y="12"/>
                    </a:lnTo>
                    <a:lnTo>
                      <a:pt x="2214" y="12"/>
                    </a:lnTo>
                    <a:lnTo>
                      <a:pt x="2244" y="6"/>
                    </a:lnTo>
                    <a:lnTo>
                      <a:pt x="2274" y="6"/>
                    </a:lnTo>
                    <a:lnTo>
                      <a:pt x="2304" y="6"/>
                    </a:lnTo>
                    <a:lnTo>
                      <a:pt x="2328" y="18"/>
                    </a:lnTo>
                    <a:lnTo>
                      <a:pt x="2358" y="12"/>
                    </a:lnTo>
                    <a:lnTo>
                      <a:pt x="2388" y="6"/>
                    </a:lnTo>
                    <a:lnTo>
                      <a:pt x="2418" y="6"/>
                    </a:lnTo>
                    <a:lnTo>
                      <a:pt x="2442" y="0"/>
                    </a:lnTo>
                    <a:lnTo>
                      <a:pt x="2472" y="6"/>
                    </a:lnTo>
                    <a:lnTo>
                      <a:pt x="2502" y="6"/>
                    </a:lnTo>
                    <a:lnTo>
                      <a:pt x="2532" y="0"/>
                    </a:lnTo>
                    <a:lnTo>
                      <a:pt x="2562" y="0"/>
                    </a:lnTo>
                    <a:lnTo>
                      <a:pt x="2586" y="0"/>
                    </a:lnTo>
                    <a:lnTo>
                      <a:pt x="2610" y="0"/>
                    </a:lnTo>
                  </a:path>
                </a:pathLst>
              </a:custGeom>
              <a:noFill/>
              <a:ln w="12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75" name="Rectangle 82"/>
              <p:cNvSpPr>
                <a:spLocks noChangeArrowheads="1"/>
              </p:cNvSpPr>
              <p:nvPr/>
            </p:nvSpPr>
            <p:spPr bwMode="auto">
              <a:xfrm rot="16200000">
                <a:off x="14" y="1498"/>
                <a:ext cx="666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4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Transmission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76" name="Rectangle 83"/>
              <p:cNvSpPr>
                <a:spLocks noChangeArrowheads="1"/>
              </p:cNvSpPr>
              <p:nvPr/>
            </p:nvSpPr>
            <p:spPr bwMode="auto">
              <a:xfrm>
                <a:off x="1704" y="1050"/>
                <a:ext cx="11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4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N 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77" name="Rectangle 84"/>
              <p:cNvSpPr>
                <a:spLocks noChangeArrowheads="1"/>
              </p:cNvSpPr>
              <p:nvPr/>
            </p:nvSpPr>
            <p:spPr bwMode="auto">
              <a:xfrm>
                <a:off x="1812" y="1050"/>
                <a:ext cx="11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400" b="0">
                    <a:solidFill>
                      <a:srgbClr val="000000"/>
                    </a:solidFill>
                    <a:latin typeface="Symbol" pitchFamily="18" charset="2"/>
                    <a:ea typeface="ＭＳ Ｐゴシック" pitchFamily="34" charset="-128"/>
                  </a:rPr>
                  <a:t>®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78" name="Rectangle 85"/>
              <p:cNvSpPr>
                <a:spLocks noChangeArrowheads="1"/>
              </p:cNvSpPr>
              <p:nvPr/>
            </p:nvSpPr>
            <p:spPr bwMode="auto">
              <a:xfrm>
                <a:off x="1920" y="1050"/>
                <a:ext cx="11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4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 C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79" name="Rectangle 86"/>
              <p:cNvSpPr>
                <a:spLocks noChangeArrowheads="1"/>
              </p:cNvSpPr>
              <p:nvPr/>
            </p:nvSpPr>
            <p:spPr bwMode="auto">
              <a:xfrm>
                <a:off x="576" y="2418"/>
                <a:ext cx="2604" cy="7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80" name="Rectangle 87"/>
              <p:cNvSpPr>
                <a:spLocks noChangeArrowheads="1"/>
              </p:cNvSpPr>
              <p:nvPr/>
            </p:nvSpPr>
            <p:spPr bwMode="auto">
              <a:xfrm>
                <a:off x="576" y="2418"/>
                <a:ext cx="2604" cy="756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81" name="Freeform 88"/>
              <p:cNvSpPr>
                <a:spLocks/>
              </p:cNvSpPr>
              <p:nvPr/>
            </p:nvSpPr>
            <p:spPr bwMode="auto">
              <a:xfrm>
                <a:off x="576" y="2418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82" name="Freeform 89"/>
              <p:cNvSpPr>
                <a:spLocks/>
              </p:cNvSpPr>
              <p:nvPr/>
            </p:nvSpPr>
            <p:spPr bwMode="auto">
              <a:xfrm>
                <a:off x="834" y="2418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83" name="Freeform 90"/>
              <p:cNvSpPr>
                <a:spLocks/>
              </p:cNvSpPr>
              <p:nvPr/>
            </p:nvSpPr>
            <p:spPr bwMode="auto">
              <a:xfrm>
                <a:off x="1092" y="2418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84" name="Freeform 91"/>
              <p:cNvSpPr>
                <a:spLocks/>
              </p:cNvSpPr>
              <p:nvPr/>
            </p:nvSpPr>
            <p:spPr bwMode="auto">
              <a:xfrm>
                <a:off x="1356" y="2418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85" name="Freeform 92"/>
              <p:cNvSpPr>
                <a:spLocks/>
              </p:cNvSpPr>
              <p:nvPr/>
            </p:nvSpPr>
            <p:spPr bwMode="auto">
              <a:xfrm>
                <a:off x="1614" y="2418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86" name="Freeform 93"/>
              <p:cNvSpPr>
                <a:spLocks/>
              </p:cNvSpPr>
              <p:nvPr/>
            </p:nvSpPr>
            <p:spPr bwMode="auto">
              <a:xfrm>
                <a:off x="1878" y="2418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87" name="Freeform 94"/>
              <p:cNvSpPr>
                <a:spLocks/>
              </p:cNvSpPr>
              <p:nvPr/>
            </p:nvSpPr>
            <p:spPr bwMode="auto">
              <a:xfrm>
                <a:off x="2136" y="2418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88" name="Freeform 95"/>
              <p:cNvSpPr>
                <a:spLocks/>
              </p:cNvSpPr>
              <p:nvPr/>
            </p:nvSpPr>
            <p:spPr bwMode="auto">
              <a:xfrm>
                <a:off x="2394" y="2418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89" name="Freeform 96"/>
              <p:cNvSpPr>
                <a:spLocks/>
              </p:cNvSpPr>
              <p:nvPr/>
            </p:nvSpPr>
            <p:spPr bwMode="auto">
              <a:xfrm>
                <a:off x="2658" y="2418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90" name="Freeform 97"/>
              <p:cNvSpPr>
                <a:spLocks/>
              </p:cNvSpPr>
              <p:nvPr/>
            </p:nvSpPr>
            <p:spPr bwMode="auto">
              <a:xfrm>
                <a:off x="2916" y="2418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91" name="Freeform 98"/>
              <p:cNvSpPr>
                <a:spLocks/>
              </p:cNvSpPr>
              <p:nvPr/>
            </p:nvSpPr>
            <p:spPr bwMode="auto">
              <a:xfrm>
                <a:off x="3180" y="2418"/>
                <a:ext cx="0" cy="756"/>
              </a:xfrm>
              <a:custGeom>
                <a:avLst/>
                <a:gdLst>
                  <a:gd name="T0" fmla="*/ 35271936 h 126"/>
                  <a:gd name="T1" fmla="*/ 0 h 126"/>
                  <a:gd name="T2" fmla="*/ 0 h 12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26">
                    <a:moveTo>
                      <a:pt x="0" y="126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92" name="Freeform 99"/>
              <p:cNvSpPr>
                <a:spLocks/>
              </p:cNvSpPr>
              <p:nvPr/>
            </p:nvSpPr>
            <p:spPr bwMode="auto">
              <a:xfrm>
                <a:off x="576" y="3144"/>
                <a:ext cx="2604" cy="0"/>
              </a:xfrm>
              <a:custGeom>
                <a:avLst/>
                <a:gdLst>
                  <a:gd name="T0" fmla="*/ 0 w 434"/>
                  <a:gd name="T1" fmla="*/ 121492224 w 434"/>
                  <a:gd name="T2" fmla="*/ 121492224 w 434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434">
                    <a:moveTo>
                      <a:pt x="0" y="0"/>
                    </a:moveTo>
                    <a:lnTo>
                      <a:pt x="4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93" name="Freeform 100"/>
              <p:cNvSpPr>
                <a:spLocks/>
              </p:cNvSpPr>
              <p:nvPr/>
            </p:nvSpPr>
            <p:spPr bwMode="auto">
              <a:xfrm>
                <a:off x="576" y="2904"/>
                <a:ext cx="2604" cy="0"/>
              </a:xfrm>
              <a:custGeom>
                <a:avLst/>
                <a:gdLst>
                  <a:gd name="T0" fmla="*/ 0 w 434"/>
                  <a:gd name="T1" fmla="*/ 121492224 w 434"/>
                  <a:gd name="T2" fmla="*/ 121492224 w 434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434">
                    <a:moveTo>
                      <a:pt x="0" y="0"/>
                    </a:moveTo>
                    <a:lnTo>
                      <a:pt x="4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94" name="Freeform 101"/>
              <p:cNvSpPr>
                <a:spLocks/>
              </p:cNvSpPr>
              <p:nvPr/>
            </p:nvSpPr>
            <p:spPr bwMode="auto">
              <a:xfrm>
                <a:off x="576" y="2658"/>
                <a:ext cx="2604" cy="0"/>
              </a:xfrm>
              <a:custGeom>
                <a:avLst/>
                <a:gdLst>
                  <a:gd name="T0" fmla="*/ 0 w 434"/>
                  <a:gd name="T1" fmla="*/ 121492224 w 434"/>
                  <a:gd name="T2" fmla="*/ 121492224 w 434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434">
                    <a:moveTo>
                      <a:pt x="0" y="0"/>
                    </a:moveTo>
                    <a:lnTo>
                      <a:pt x="4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95" name="Freeform 102"/>
              <p:cNvSpPr>
                <a:spLocks/>
              </p:cNvSpPr>
              <p:nvPr/>
            </p:nvSpPr>
            <p:spPr bwMode="auto">
              <a:xfrm>
                <a:off x="576" y="2418"/>
                <a:ext cx="2604" cy="0"/>
              </a:xfrm>
              <a:custGeom>
                <a:avLst/>
                <a:gdLst>
                  <a:gd name="T0" fmla="*/ 0 w 434"/>
                  <a:gd name="T1" fmla="*/ 121492224 w 434"/>
                  <a:gd name="T2" fmla="*/ 121492224 w 434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434">
                    <a:moveTo>
                      <a:pt x="0" y="0"/>
                    </a:moveTo>
                    <a:lnTo>
                      <a:pt x="4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96" name="Line 103"/>
              <p:cNvSpPr>
                <a:spLocks noChangeShapeType="1"/>
              </p:cNvSpPr>
              <p:nvPr/>
            </p:nvSpPr>
            <p:spPr bwMode="auto">
              <a:xfrm>
                <a:off x="576" y="2418"/>
                <a:ext cx="260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97" name="Line 104"/>
              <p:cNvSpPr>
                <a:spLocks noChangeShapeType="1"/>
              </p:cNvSpPr>
              <p:nvPr/>
            </p:nvSpPr>
            <p:spPr bwMode="auto">
              <a:xfrm>
                <a:off x="576" y="3174"/>
                <a:ext cx="260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98" name="Line 105"/>
              <p:cNvSpPr>
                <a:spLocks noChangeShapeType="1"/>
              </p:cNvSpPr>
              <p:nvPr/>
            </p:nvSpPr>
            <p:spPr bwMode="auto">
              <a:xfrm flipV="1">
                <a:off x="3180" y="2418"/>
                <a:ext cx="0" cy="7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099" name="Line 106"/>
              <p:cNvSpPr>
                <a:spLocks noChangeShapeType="1"/>
              </p:cNvSpPr>
              <p:nvPr/>
            </p:nvSpPr>
            <p:spPr bwMode="auto">
              <a:xfrm flipV="1">
                <a:off x="576" y="2418"/>
                <a:ext cx="0" cy="7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00" name="Line 107"/>
              <p:cNvSpPr>
                <a:spLocks noChangeShapeType="1"/>
              </p:cNvSpPr>
              <p:nvPr/>
            </p:nvSpPr>
            <p:spPr bwMode="auto">
              <a:xfrm>
                <a:off x="576" y="3174"/>
                <a:ext cx="260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01" name="Line 108"/>
              <p:cNvSpPr>
                <a:spLocks noChangeShapeType="1"/>
              </p:cNvSpPr>
              <p:nvPr/>
            </p:nvSpPr>
            <p:spPr bwMode="auto">
              <a:xfrm flipV="1">
                <a:off x="576" y="2418"/>
                <a:ext cx="0" cy="7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02" name="Line 109"/>
              <p:cNvSpPr>
                <a:spLocks noChangeShapeType="1"/>
              </p:cNvSpPr>
              <p:nvPr/>
            </p:nvSpPr>
            <p:spPr bwMode="auto">
              <a:xfrm flipV="1">
                <a:off x="576" y="31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03" name="Line 110"/>
              <p:cNvSpPr>
                <a:spLocks noChangeShapeType="1"/>
              </p:cNvSpPr>
              <p:nvPr/>
            </p:nvSpPr>
            <p:spPr bwMode="auto">
              <a:xfrm>
                <a:off x="576" y="241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04" name="Rectangle 111"/>
              <p:cNvSpPr>
                <a:spLocks noChangeArrowheads="1"/>
              </p:cNvSpPr>
              <p:nvPr/>
            </p:nvSpPr>
            <p:spPr bwMode="auto">
              <a:xfrm>
                <a:off x="534" y="3192"/>
                <a:ext cx="7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-1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05" name="Line 112"/>
              <p:cNvSpPr>
                <a:spLocks noChangeShapeType="1"/>
              </p:cNvSpPr>
              <p:nvPr/>
            </p:nvSpPr>
            <p:spPr bwMode="auto">
              <a:xfrm flipV="1">
                <a:off x="834" y="31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06" name="Line 113"/>
              <p:cNvSpPr>
                <a:spLocks noChangeShapeType="1"/>
              </p:cNvSpPr>
              <p:nvPr/>
            </p:nvSpPr>
            <p:spPr bwMode="auto">
              <a:xfrm>
                <a:off x="834" y="241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07" name="Rectangle 114"/>
              <p:cNvSpPr>
                <a:spLocks noChangeArrowheads="1"/>
              </p:cNvSpPr>
              <p:nvPr/>
            </p:nvSpPr>
            <p:spPr bwMode="auto">
              <a:xfrm>
                <a:off x="756" y="3192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-0.8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08" name="Line 115"/>
              <p:cNvSpPr>
                <a:spLocks noChangeShapeType="1"/>
              </p:cNvSpPr>
              <p:nvPr/>
            </p:nvSpPr>
            <p:spPr bwMode="auto">
              <a:xfrm flipV="1">
                <a:off x="1092" y="31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09" name="Line 116"/>
              <p:cNvSpPr>
                <a:spLocks noChangeShapeType="1"/>
              </p:cNvSpPr>
              <p:nvPr/>
            </p:nvSpPr>
            <p:spPr bwMode="auto">
              <a:xfrm>
                <a:off x="1092" y="241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10" name="Rectangle 117"/>
              <p:cNvSpPr>
                <a:spLocks noChangeArrowheads="1"/>
              </p:cNvSpPr>
              <p:nvPr/>
            </p:nvSpPr>
            <p:spPr bwMode="auto">
              <a:xfrm>
                <a:off x="1014" y="3192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-0.6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11" name="Line 118"/>
              <p:cNvSpPr>
                <a:spLocks noChangeShapeType="1"/>
              </p:cNvSpPr>
              <p:nvPr/>
            </p:nvSpPr>
            <p:spPr bwMode="auto">
              <a:xfrm flipV="1">
                <a:off x="1356" y="31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12" name="Line 119"/>
              <p:cNvSpPr>
                <a:spLocks noChangeShapeType="1"/>
              </p:cNvSpPr>
              <p:nvPr/>
            </p:nvSpPr>
            <p:spPr bwMode="auto">
              <a:xfrm>
                <a:off x="1356" y="241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13" name="Rectangle 120"/>
              <p:cNvSpPr>
                <a:spLocks noChangeArrowheads="1"/>
              </p:cNvSpPr>
              <p:nvPr/>
            </p:nvSpPr>
            <p:spPr bwMode="auto">
              <a:xfrm>
                <a:off x="1278" y="3192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-0.4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14" name="Line 121"/>
              <p:cNvSpPr>
                <a:spLocks noChangeShapeType="1"/>
              </p:cNvSpPr>
              <p:nvPr/>
            </p:nvSpPr>
            <p:spPr bwMode="auto">
              <a:xfrm flipV="1">
                <a:off x="1614" y="31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15" name="Line 122"/>
              <p:cNvSpPr>
                <a:spLocks noChangeShapeType="1"/>
              </p:cNvSpPr>
              <p:nvPr/>
            </p:nvSpPr>
            <p:spPr bwMode="auto">
              <a:xfrm>
                <a:off x="1614" y="241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16" name="Rectangle 123"/>
              <p:cNvSpPr>
                <a:spLocks noChangeArrowheads="1"/>
              </p:cNvSpPr>
              <p:nvPr/>
            </p:nvSpPr>
            <p:spPr bwMode="auto">
              <a:xfrm>
                <a:off x="1536" y="3192"/>
                <a:ext cx="138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-0.2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17" name="Line 124"/>
              <p:cNvSpPr>
                <a:spLocks noChangeShapeType="1"/>
              </p:cNvSpPr>
              <p:nvPr/>
            </p:nvSpPr>
            <p:spPr bwMode="auto">
              <a:xfrm flipV="1">
                <a:off x="1878" y="31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18" name="Line 125"/>
              <p:cNvSpPr>
                <a:spLocks noChangeShapeType="1"/>
              </p:cNvSpPr>
              <p:nvPr/>
            </p:nvSpPr>
            <p:spPr bwMode="auto">
              <a:xfrm>
                <a:off x="1878" y="241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19" name="Rectangle 126"/>
              <p:cNvSpPr>
                <a:spLocks noChangeArrowheads="1"/>
              </p:cNvSpPr>
              <p:nvPr/>
            </p:nvSpPr>
            <p:spPr bwMode="auto">
              <a:xfrm>
                <a:off x="1860" y="3192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0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20" name="Line 127"/>
              <p:cNvSpPr>
                <a:spLocks noChangeShapeType="1"/>
              </p:cNvSpPr>
              <p:nvPr/>
            </p:nvSpPr>
            <p:spPr bwMode="auto">
              <a:xfrm flipV="1">
                <a:off x="2136" y="31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21" name="Line 128"/>
              <p:cNvSpPr>
                <a:spLocks noChangeShapeType="1"/>
              </p:cNvSpPr>
              <p:nvPr/>
            </p:nvSpPr>
            <p:spPr bwMode="auto">
              <a:xfrm>
                <a:off x="2136" y="241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22" name="Rectangle 129"/>
              <p:cNvSpPr>
                <a:spLocks noChangeArrowheads="1"/>
              </p:cNvSpPr>
              <p:nvPr/>
            </p:nvSpPr>
            <p:spPr bwMode="auto">
              <a:xfrm>
                <a:off x="2082" y="3192"/>
                <a:ext cx="11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0.2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23" name="Line 130"/>
              <p:cNvSpPr>
                <a:spLocks noChangeShapeType="1"/>
              </p:cNvSpPr>
              <p:nvPr/>
            </p:nvSpPr>
            <p:spPr bwMode="auto">
              <a:xfrm flipV="1">
                <a:off x="2394" y="31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24" name="Line 131"/>
              <p:cNvSpPr>
                <a:spLocks noChangeShapeType="1"/>
              </p:cNvSpPr>
              <p:nvPr/>
            </p:nvSpPr>
            <p:spPr bwMode="auto">
              <a:xfrm>
                <a:off x="2394" y="241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25" name="Rectangle 132"/>
              <p:cNvSpPr>
                <a:spLocks noChangeArrowheads="1"/>
              </p:cNvSpPr>
              <p:nvPr/>
            </p:nvSpPr>
            <p:spPr bwMode="auto">
              <a:xfrm>
                <a:off x="2340" y="3192"/>
                <a:ext cx="11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0.4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26" name="Line 133"/>
              <p:cNvSpPr>
                <a:spLocks noChangeShapeType="1"/>
              </p:cNvSpPr>
              <p:nvPr/>
            </p:nvSpPr>
            <p:spPr bwMode="auto">
              <a:xfrm flipV="1">
                <a:off x="2658" y="31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27" name="Line 134"/>
              <p:cNvSpPr>
                <a:spLocks noChangeShapeType="1"/>
              </p:cNvSpPr>
              <p:nvPr/>
            </p:nvSpPr>
            <p:spPr bwMode="auto">
              <a:xfrm>
                <a:off x="2658" y="241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28" name="Rectangle 135"/>
              <p:cNvSpPr>
                <a:spLocks noChangeArrowheads="1"/>
              </p:cNvSpPr>
              <p:nvPr/>
            </p:nvSpPr>
            <p:spPr bwMode="auto">
              <a:xfrm>
                <a:off x="2604" y="3192"/>
                <a:ext cx="11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0.6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29" name="Line 136"/>
              <p:cNvSpPr>
                <a:spLocks noChangeShapeType="1"/>
              </p:cNvSpPr>
              <p:nvPr/>
            </p:nvSpPr>
            <p:spPr bwMode="auto">
              <a:xfrm flipV="1">
                <a:off x="2916" y="31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30" name="Line 137"/>
              <p:cNvSpPr>
                <a:spLocks noChangeShapeType="1"/>
              </p:cNvSpPr>
              <p:nvPr/>
            </p:nvSpPr>
            <p:spPr bwMode="auto">
              <a:xfrm>
                <a:off x="2916" y="241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31" name="Rectangle 138"/>
              <p:cNvSpPr>
                <a:spLocks noChangeArrowheads="1"/>
              </p:cNvSpPr>
              <p:nvPr/>
            </p:nvSpPr>
            <p:spPr bwMode="auto">
              <a:xfrm>
                <a:off x="2862" y="3192"/>
                <a:ext cx="11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0.8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32" name="Line 139"/>
              <p:cNvSpPr>
                <a:spLocks noChangeShapeType="1"/>
              </p:cNvSpPr>
              <p:nvPr/>
            </p:nvSpPr>
            <p:spPr bwMode="auto">
              <a:xfrm flipV="1">
                <a:off x="3180" y="3144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33" name="Line 140"/>
              <p:cNvSpPr>
                <a:spLocks noChangeShapeType="1"/>
              </p:cNvSpPr>
              <p:nvPr/>
            </p:nvSpPr>
            <p:spPr bwMode="auto">
              <a:xfrm>
                <a:off x="3180" y="2418"/>
                <a:ext cx="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34" name="Rectangle 141"/>
              <p:cNvSpPr>
                <a:spLocks noChangeArrowheads="1"/>
              </p:cNvSpPr>
              <p:nvPr/>
            </p:nvSpPr>
            <p:spPr bwMode="auto">
              <a:xfrm>
                <a:off x="3162" y="3192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1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35" name="Line 142"/>
              <p:cNvSpPr>
                <a:spLocks noChangeShapeType="1"/>
              </p:cNvSpPr>
              <p:nvPr/>
            </p:nvSpPr>
            <p:spPr bwMode="auto">
              <a:xfrm>
                <a:off x="576" y="3144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36" name="Line 143"/>
              <p:cNvSpPr>
                <a:spLocks noChangeShapeType="1"/>
              </p:cNvSpPr>
              <p:nvPr/>
            </p:nvSpPr>
            <p:spPr bwMode="auto">
              <a:xfrm flipH="1">
                <a:off x="3150" y="3144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37" name="Rectangle 144"/>
              <p:cNvSpPr>
                <a:spLocks noChangeArrowheads="1"/>
              </p:cNvSpPr>
              <p:nvPr/>
            </p:nvSpPr>
            <p:spPr bwMode="auto">
              <a:xfrm>
                <a:off x="510" y="3096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0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38" name="Line 145"/>
              <p:cNvSpPr>
                <a:spLocks noChangeShapeType="1"/>
              </p:cNvSpPr>
              <p:nvPr/>
            </p:nvSpPr>
            <p:spPr bwMode="auto">
              <a:xfrm>
                <a:off x="576" y="2904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39" name="Line 146"/>
              <p:cNvSpPr>
                <a:spLocks noChangeShapeType="1"/>
              </p:cNvSpPr>
              <p:nvPr/>
            </p:nvSpPr>
            <p:spPr bwMode="auto">
              <a:xfrm flipH="1">
                <a:off x="3150" y="2904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40" name="Rectangle 147"/>
              <p:cNvSpPr>
                <a:spLocks noChangeArrowheads="1"/>
              </p:cNvSpPr>
              <p:nvPr/>
            </p:nvSpPr>
            <p:spPr bwMode="auto">
              <a:xfrm>
                <a:off x="510" y="2856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1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41" name="Line 148"/>
              <p:cNvSpPr>
                <a:spLocks noChangeShapeType="1"/>
              </p:cNvSpPr>
              <p:nvPr/>
            </p:nvSpPr>
            <p:spPr bwMode="auto">
              <a:xfrm>
                <a:off x="576" y="2658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42" name="Line 149"/>
              <p:cNvSpPr>
                <a:spLocks noChangeShapeType="1"/>
              </p:cNvSpPr>
              <p:nvPr/>
            </p:nvSpPr>
            <p:spPr bwMode="auto">
              <a:xfrm flipH="1">
                <a:off x="3150" y="265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43" name="Rectangle 150"/>
              <p:cNvSpPr>
                <a:spLocks noChangeArrowheads="1"/>
              </p:cNvSpPr>
              <p:nvPr/>
            </p:nvSpPr>
            <p:spPr bwMode="auto">
              <a:xfrm>
                <a:off x="510" y="2610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2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44" name="Line 151"/>
              <p:cNvSpPr>
                <a:spLocks noChangeShapeType="1"/>
              </p:cNvSpPr>
              <p:nvPr/>
            </p:nvSpPr>
            <p:spPr bwMode="auto">
              <a:xfrm>
                <a:off x="576" y="2418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45" name="Line 152"/>
              <p:cNvSpPr>
                <a:spLocks noChangeShapeType="1"/>
              </p:cNvSpPr>
              <p:nvPr/>
            </p:nvSpPr>
            <p:spPr bwMode="auto">
              <a:xfrm flipH="1">
                <a:off x="3150" y="2418"/>
                <a:ext cx="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46" name="Rectangle 153"/>
              <p:cNvSpPr>
                <a:spLocks noChangeArrowheads="1"/>
              </p:cNvSpPr>
              <p:nvPr/>
            </p:nvSpPr>
            <p:spPr bwMode="auto">
              <a:xfrm>
                <a:off x="510" y="2370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3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47" name="Rectangle 154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15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10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x 10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48" name="Rectangle 155"/>
              <p:cNvSpPr>
                <a:spLocks noChangeArrowheads="1"/>
              </p:cNvSpPr>
              <p:nvPr/>
            </p:nvSpPr>
            <p:spPr bwMode="auto">
              <a:xfrm>
                <a:off x="726" y="2274"/>
                <a:ext cx="8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rtl="1" eaLnBrk="0" hangingPunct="0"/>
                <a:r>
                  <a:rPr lang="en-US" sz="700" b="0">
                    <a:solidFill>
                      <a:srgbClr val="000000"/>
                    </a:solidFill>
                    <a:latin typeface="Helvetica" charset="0"/>
                    <a:ea typeface="ＭＳ Ｐゴシック" pitchFamily="34" charset="-128"/>
                  </a:rPr>
                  <a:t>-29</a:t>
                </a:r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49" name="Line 156"/>
              <p:cNvSpPr>
                <a:spLocks noChangeShapeType="1"/>
              </p:cNvSpPr>
              <p:nvPr/>
            </p:nvSpPr>
            <p:spPr bwMode="auto">
              <a:xfrm>
                <a:off x="576" y="2418"/>
                <a:ext cx="260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50" name="Line 157"/>
              <p:cNvSpPr>
                <a:spLocks noChangeShapeType="1"/>
              </p:cNvSpPr>
              <p:nvPr/>
            </p:nvSpPr>
            <p:spPr bwMode="auto">
              <a:xfrm>
                <a:off x="576" y="3174"/>
                <a:ext cx="260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51" name="Line 158"/>
              <p:cNvSpPr>
                <a:spLocks noChangeShapeType="1"/>
              </p:cNvSpPr>
              <p:nvPr/>
            </p:nvSpPr>
            <p:spPr bwMode="auto">
              <a:xfrm flipV="1">
                <a:off x="3180" y="2418"/>
                <a:ext cx="0" cy="7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52" name="Line 159"/>
              <p:cNvSpPr>
                <a:spLocks noChangeShapeType="1"/>
              </p:cNvSpPr>
              <p:nvPr/>
            </p:nvSpPr>
            <p:spPr bwMode="auto">
              <a:xfrm flipV="1">
                <a:off x="576" y="2418"/>
                <a:ext cx="0" cy="75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53" name="Oval 160"/>
              <p:cNvSpPr>
                <a:spLocks noChangeArrowheads="1"/>
              </p:cNvSpPr>
              <p:nvPr/>
            </p:nvSpPr>
            <p:spPr bwMode="auto">
              <a:xfrm>
                <a:off x="564" y="2532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54" name="Oval 161"/>
              <p:cNvSpPr>
                <a:spLocks noChangeArrowheads="1"/>
              </p:cNvSpPr>
              <p:nvPr/>
            </p:nvSpPr>
            <p:spPr bwMode="auto">
              <a:xfrm>
                <a:off x="588" y="2568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55" name="Oval 162"/>
              <p:cNvSpPr>
                <a:spLocks noChangeArrowheads="1"/>
              </p:cNvSpPr>
              <p:nvPr/>
            </p:nvSpPr>
            <p:spPr bwMode="auto">
              <a:xfrm>
                <a:off x="618" y="2550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56" name="Oval 163"/>
              <p:cNvSpPr>
                <a:spLocks noChangeArrowheads="1"/>
              </p:cNvSpPr>
              <p:nvPr/>
            </p:nvSpPr>
            <p:spPr bwMode="auto">
              <a:xfrm>
                <a:off x="648" y="2652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57" name="Oval 164"/>
              <p:cNvSpPr>
                <a:spLocks noChangeArrowheads="1"/>
              </p:cNvSpPr>
              <p:nvPr/>
            </p:nvSpPr>
            <p:spPr bwMode="auto">
              <a:xfrm>
                <a:off x="678" y="2604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58" name="Oval 165"/>
              <p:cNvSpPr>
                <a:spLocks noChangeArrowheads="1"/>
              </p:cNvSpPr>
              <p:nvPr/>
            </p:nvSpPr>
            <p:spPr bwMode="auto">
              <a:xfrm>
                <a:off x="708" y="2646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59" name="Oval 166"/>
              <p:cNvSpPr>
                <a:spLocks noChangeArrowheads="1"/>
              </p:cNvSpPr>
              <p:nvPr/>
            </p:nvSpPr>
            <p:spPr bwMode="auto">
              <a:xfrm>
                <a:off x="732" y="2628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60" name="Oval 167"/>
              <p:cNvSpPr>
                <a:spLocks noChangeArrowheads="1"/>
              </p:cNvSpPr>
              <p:nvPr/>
            </p:nvSpPr>
            <p:spPr bwMode="auto">
              <a:xfrm>
                <a:off x="762" y="2688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61" name="Oval 168"/>
              <p:cNvSpPr>
                <a:spLocks noChangeArrowheads="1"/>
              </p:cNvSpPr>
              <p:nvPr/>
            </p:nvSpPr>
            <p:spPr bwMode="auto">
              <a:xfrm>
                <a:off x="792" y="2694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62" name="Oval 169"/>
              <p:cNvSpPr>
                <a:spLocks noChangeArrowheads="1"/>
              </p:cNvSpPr>
              <p:nvPr/>
            </p:nvSpPr>
            <p:spPr bwMode="auto">
              <a:xfrm>
                <a:off x="822" y="2694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63" name="Oval 170"/>
              <p:cNvSpPr>
                <a:spLocks noChangeArrowheads="1"/>
              </p:cNvSpPr>
              <p:nvPr/>
            </p:nvSpPr>
            <p:spPr bwMode="auto">
              <a:xfrm>
                <a:off x="846" y="2640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64" name="Oval 171"/>
              <p:cNvSpPr>
                <a:spLocks noChangeArrowheads="1"/>
              </p:cNvSpPr>
              <p:nvPr/>
            </p:nvSpPr>
            <p:spPr bwMode="auto">
              <a:xfrm>
                <a:off x="876" y="2742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65" name="Oval 172"/>
              <p:cNvSpPr>
                <a:spLocks noChangeArrowheads="1"/>
              </p:cNvSpPr>
              <p:nvPr/>
            </p:nvSpPr>
            <p:spPr bwMode="auto">
              <a:xfrm>
                <a:off x="906" y="2718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66" name="Oval 173"/>
              <p:cNvSpPr>
                <a:spLocks noChangeArrowheads="1"/>
              </p:cNvSpPr>
              <p:nvPr/>
            </p:nvSpPr>
            <p:spPr bwMode="auto">
              <a:xfrm>
                <a:off x="936" y="2748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67" name="Oval 174"/>
              <p:cNvSpPr>
                <a:spLocks noChangeArrowheads="1"/>
              </p:cNvSpPr>
              <p:nvPr/>
            </p:nvSpPr>
            <p:spPr bwMode="auto">
              <a:xfrm>
                <a:off x="966" y="2736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68" name="Oval 175"/>
              <p:cNvSpPr>
                <a:spLocks noChangeArrowheads="1"/>
              </p:cNvSpPr>
              <p:nvPr/>
            </p:nvSpPr>
            <p:spPr bwMode="auto">
              <a:xfrm>
                <a:off x="990" y="2778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69" name="Oval 176"/>
              <p:cNvSpPr>
                <a:spLocks noChangeArrowheads="1"/>
              </p:cNvSpPr>
              <p:nvPr/>
            </p:nvSpPr>
            <p:spPr bwMode="auto">
              <a:xfrm>
                <a:off x="1020" y="2772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70" name="Oval 177"/>
              <p:cNvSpPr>
                <a:spLocks noChangeArrowheads="1"/>
              </p:cNvSpPr>
              <p:nvPr/>
            </p:nvSpPr>
            <p:spPr bwMode="auto">
              <a:xfrm>
                <a:off x="1050" y="2754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71" name="Oval 178"/>
              <p:cNvSpPr>
                <a:spLocks noChangeArrowheads="1"/>
              </p:cNvSpPr>
              <p:nvPr/>
            </p:nvSpPr>
            <p:spPr bwMode="auto">
              <a:xfrm>
                <a:off x="1080" y="2754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72" name="Oval 179"/>
              <p:cNvSpPr>
                <a:spLocks noChangeArrowheads="1"/>
              </p:cNvSpPr>
              <p:nvPr/>
            </p:nvSpPr>
            <p:spPr bwMode="auto">
              <a:xfrm>
                <a:off x="1104" y="2796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73" name="Oval 180"/>
              <p:cNvSpPr>
                <a:spLocks noChangeArrowheads="1"/>
              </p:cNvSpPr>
              <p:nvPr/>
            </p:nvSpPr>
            <p:spPr bwMode="auto">
              <a:xfrm>
                <a:off x="1134" y="2772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74" name="Oval 181"/>
              <p:cNvSpPr>
                <a:spLocks noChangeArrowheads="1"/>
              </p:cNvSpPr>
              <p:nvPr/>
            </p:nvSpPr>
            <p:spPr bwMode="auto">
              <a:xfrm>
                <a:off x="1164" y="2838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75" name="Oval 182"/>
              <p:cNvSpPr>
                <a:spLocks noChangeArrowheads="1"/>
              </p:cNvSpPr>
              <p:nvPr/>
            </p:nvSpPr>
            <p:spPr bwMode="auto">
              <a:xfrm>
                <a:off x="1194" y="2862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76" name="Oval 183"/>
              <p:cNvSpPr>
                <a:spLocks noChangeArrowheads="1"/>
              </p:cNvSpPr>
              <p:nvPr/>
            </p:nvSpPr>
            <p:spPr bwMode="auto">
              <a:xfrm>
                <a:off x="1218" y="2850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77" name="Oval 184"/>
              <p:cNvSpPr>
                <a:spLocks noChangeArrowheads="1"/>
              </p:cNvSpPr>
              <p:nvPr/>
            </p:nvSpPr>
            <p:spPr bwMode="auto">
              <a:xfrm>
                <a:off x="1248" y="2886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78" name="Oval 185"/>
              <p:cNvSpPr>
                <a:spLocks noChangeArrowheads="1"/>
              </p:cNvSpPr>
              <p:nvPr/>
            </p:nvSpPr>
            <p:spPr bwMode="auto">
              <a:xfrm>
                <a:off x="1278" y="2922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79" name="Oval 186"/>
              <p:cNvSpPr>
                <a:spLocks noChangeArrowheads="1"/>
              </p:cNvSpPr>
              <p:nvPr/>
            </p:nvSpPr>
            <p:spPr bwMode="auto">
              <a:xfrm>
                <a:off x="1308" y="2868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80" name="Oval 187"/>
              <p:cNvSpPr>
                <a:spLocks noChangeArrowheads="1"/>
              </p:cNvSpPr>
              <p:nvPr/>
            </p:nvSpPr>
            <p:spPr bwMode="auto">
              <a:xfrm>
                <a:off x="1338" y="2898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81" name="Oval 188"/>
              <p:cNvSpPr>
                <a:spLocks noChangeArrowheads="1"/>
              </p:cNvSpPr>
              <p:nvPr/>
            </p:nvSpPr>
            <p:spPr bwMode="auto">
              <a:xfrm>
                <a:off x="1362" y="2928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82" name="Oval 189"/>
              <p:cNvSpPr>
                <a:spLocks noChangeArrowheads="1"/>
              </p:cNvSpPr>
              <p:nvPr/>
            </p:nvSpPr>
            <p:spPr bwMode="auto">
              <a:xfrm>
                <a:off x="1392" y="2928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83" name="Oval 190"/>
              <p:cNvSpPr>
                <a:spLocks noChangeArrowheads="1"/>
              </p:cNvSpPr>
              <p:nvPr/>
            </p:nvSpPr>
            <p:spPr bwMode="auto">
              <a:xfrm>
                <a:off x="1422" y="2970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84" name="Oval 191"/>
              <p:cNvSpPr>
                <a:spLocks noChangeArrowheads="1"/>
              </p:cNvSpPr>
              <p:nvPr/>
            </p:nvSpPr>
            <p:spPr bwMode="auto">
              <a:xfrm>
                <a:off x="1452" y="2988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85" name="Oval 192"/>
              <p:cNvSpPr>
                <a:spLocks noChangeArrowheads="1"/>
              </p:cNvSpPr>
              <p:nvPr/>
            </p:nvSpPr>
            <p:spPr bwMode="auto">
              <a:xfrm>
                <a:off x="1476" y="2952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86" name="Oval 193"/>
              <p:cNvSpPr>
                <a:spLocks noChangeArrowheads="1"/>
              </p:cNvSpPr>
              <p:nvPr/>
            </p:nvSpPr>
            <p:spPr bwMode="auto">
              <a:xfrm>
                <a:off x="1506" y="2988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87" name="Oval 194"/>
              <p:cNvSpPr>
                <a:spLocks noChangeArrowheads="1"/>
              </p:cNvSpPr>
              <p:nvPr/>
            </p:nvSpPr>
            <p:spPr bwMode="auto">
              <a:xfrm>
                <a:off x="1536" y="3042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88" name="Oval 195"/>
              <p:cNvSpPr>
                <a:spLocks noChangeArrowheads="1"/>
              </p:cNvSpPr>
              <p:nvPr/>
            </p:nvSpPr>
            <p:spPr bwMode="auto">
              <a:xfrm>
                <a:off x="1566" y="3018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89" name="Oval 196"/>
              <p:cNvSpPr>
                <a:spLocks noChangeArrowheads="1"/>
              </p:cNvSpPr>
              <p:nvPr/>
            </p:nvSpPr>
            <p:spPr bwMode="auto">
              <a:xfrm>
                <a:off x="1596" y="3072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90" name="Oval 197"/>
              <p:cNvSpPr>
                <a:spLocks noChangeArrowheads="1"/>
              </p:cNvSpPr>
              <p:nvPr/>
            </p:nvSpPr>
            <p:spPr bwMode="auto">
              <a:xfrm>
                <a:off x="1620" y="3048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91" name="Oval 198"/>
              <p:cNvSpPr>
                <a:spLocks noChangeArrowheads="1"/>
              </p:cNvSpPr>
              <p:nvPr/>
            </p:nvSpPr>
            <p:spPr bwMode="auto">
              <a:xfrm>
                <a:off x="1650" y="3102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92" name="Oval 199"/>
              <p:cNvSpPr>
                <a:spLocks noChangeArrowheads="1"/>
              </p:cNvSpPr>
              <p:nvPr/>
            </p:nvSpPr>
            <p:spPr bwMode="auto">
              <a:xfrm>
                <a:off x="1680" y="3138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93" name="Oval 200"/>
              <p:cNvSpPr>
                <a:spLocks noChangeArrowheads="1"/>
              </p:cNvSpPr>
              <p:nvPr/>
            </p:nvSpPr>
            <p:spPr bwMode="auto">
              <a:xfrm>
                <a:off x="1710" y="3084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94" name="Oval 201"/>
              <p:cNvSpPr>
                <a:spLocks noChangeArrowheads="1"/>
              </p:cNvSpPr>
              <p:nvPr/>
            </p:nvSpPr>
            <p:spPr bwMode="auto">
              <a:xfrm>
                <a:off x="1734" y="3060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95" name="Oval 202"/>
              <p:cNvSpPr>
                <a:spLocks noChangeArrowheads="1"/>
              </p:cNvSpPr>
              <p:nvPr/>
            </p:nvSpPr>
            <p:spPr bwMode="auto">
              <a:xfrm>
                <a:off x="1764" y="3102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96" name="Oval 203"/>
              <p:cNvSpPr>
                <a:spLocks noChangeArrowheads="1"/>
              </p:cNvSpPr>
              <p:nvPr/>
            </p:nvSpPr>
            <p:spPr bwMode="auto">
              <a:xfrm>
                <a:off x="1794" y="3144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97" name="Oval 204"/>
              <p:cNvSpPr>
                <a:spLocks noChangeArrowheads="1"/>
              </p:cNvSpPr>
              <p:nvPr/>
            </p:nvSpPr>
            <p:spPr bwMode="auto">
              <a:xfrm>
                <a:off x="1824" y="3144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98" name="Oval 205"/>
              <p:cNvSpPr>
                <a:spLocks noChangeArrowheads="1"/>
              </p:cNvSpPr>
              <p:nvPr/>
            </p:nvSpPr>
            <p:spPr bwMode="auto">
              <a:xfrm>
                <a:off x="1848" y="3114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199" name="Oval 206"/>
              <p:cNvSpPr>
                <a:spLocks noChangeArrowheads="1"/>
              </p:cNvSpPr>
              <p:nvPr/>
            </p:nvSpPr>
            <p:spPr bwMode="auto">
              <a:xfrm>
                <a:off x="1878" y="3108"/>
                <a:ext cx="54" cy="54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200" name="Oval 207"/>
              <p:cNvSpPr>
                <a:spLocks noChangeArrowheads="1"/>
              </p:cNvSpPr>
              <p:nvPr/>
            </p:nvSpPr>
            <p:spPr bwMode="auto">
              <a:xfrm>
                <a:off x="564" y="2532"/>
                <a:ext cx="48" cy="4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201" name="Oval 208"/>
              <p:cNvSpPr>
                <a:spLocks noChangeArrowheads="1"/>
              </p:cNvSpPr>
              <p:nvPr/>
            </p:nvSpPr>
            <p:spPr bwMode="auto">
              <a:xfrm>
                <a:off x="588" y="2568"/>
                <a:ext cx="48" cy="4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202" name="Oval 209"/>
              <p:cNvSpPr>
                <a:spLocks noChangeArrowheads="1"/>
              </p:cNvSpPr>
              <p:nvPr/>
            </p:nvSpPr>
            <p:spPr bwMode="auto">
              <a:xfrm>
                <a:off x="618" y="2550"/>
                <a:ext cx="48" cy="4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203" name="Oval 210"/>
              <p:cNvSpPr>
                <a:spLocks noChangeArrowheads="1"/>
              </p:cNvSpPr>
              <p:nvPr/>
            </p:nvSpPr>
            <p:spPr bwMode="auto">
              <a:xfrm>
                <a:off x="648" y="2652"/>
                <a:ext cx="48" cy="4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204" name="Oval 211"/>
              <p:cNvSpPr>
                <a:spLocks noChangeArrowheads="1"/>
              </p:cNvSpPr>
              <p:nvPr/>
            </p:nvSpPr>
            <p:spPr bwMode="auto">
              <a:xfrm>
                <a:off x="678" y="2604"/>
                <a:ext cx="48" cy="4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7205" name="Oval 212"/>
              <p:cNvSpPr>
                <a:spLocks noChangeArrowheads="1"/>
              </p:cNvSpPr>
              <p:nvPr/>
            </p:nvSpPr>
            <p:spPr bwMode="auto">
              <a:xfrm>
                <a:off x="708" y="2646"/>
                <a:ext cx="48" cy="48"/>
              </a:xfrm>
              <a:prstGeom prst="ellips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rtl="1" eaLnBrk="0" hangingPunct="0"/>
                <a:endParaRPr lang="en-US" sz="1800" b="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36875" name="Oval 214"/>
            <p:cNvSpPr>
              <a:spLocks noChangeArrowheads="1"/>
            </p:cNvSpPr>
            <p:nvPr/>
          </p:nvSpPr>
          <p:spPr bwMode="auto">
            <a:xfrm>
              <a:off x="732" y="262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76" name="Oval 215"/>
            <p:cNvSpPr>
              <a:spLocks noChangeArrowheads="1"/>
            </p:cNvSpPr>
            <p:nvPr/>
          </p:nvSpPr>
          <p:spPr bwMode="auto">
            <a:xfrm>
              <a:off x="762" y="268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77" name="Oval 216"/>
            <p:cNvSpPr>
              <a:spLocks noChangeArrowheads="1"/>
            </p:cNvSpPr>
            <p:nvPr/>
          </p:nvSpPr>
          <p:spPr bwMode="auto">
            <a:xfrm>
              <a:off x="792" y="2694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78" name="Oval 217"/>
            <p:cNvSpPr>
              <a:spLocks noChangeArrowheads="1"/>
            </p:cNvSpPr>
            <p:nvPr/>
          </p:nvSpPr>
          <p:spPr bwMode="auto">
            <a:xfrm>
              <a:off x="822" y="2694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79" name="Oval 218"/>
            <p:cNvSpPr>
              <a:spLocks noChangeArrowheads="1"/>
            </p:cNvSpPr>
            <p:nvPr/>
          </p:nvSpPr>
          <p:spPr bwMode="auto">
            <a:xfrm>
              <a:off x="846" y="2640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80" name="Oval 219"/>
            <p:cNvSpPr>
              <a:spLocks noChangeArrowheads="1"/>
            </p:cNvSpPr>
            <p:nvPr/>
          </p:nvSpPr>
          <p:spPr bwMode="auto">
            <a:xfrm>
              <a:off x="876" y="274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81" name="Oval 220"/>
            <p:cNvSpPr>
              <a:spLocks noChangeArrowheads="1"/>
            </p:cNvSpPr>
            <p:nvPr/>
          </p:nvSpPr>
          <p:spPr bwMode="auto">
            <a:xfrm>
              <a:off x="906" y="271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82" name="Oval 221"/>
            <p:cNvSpPr>
              <a:spLocks noChangeArrowheads="1"/>
            </p:cNvSpPr>
            <p:nvPr/>
          </p:nvSpPr>
          <p:spPr bwMode="auto">
            <a:xfrm>
              <a:off x="936" y="274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83" name="Oval 222"/>
            <p:cNvSpPr>
              <a:spLocks noChangeArrowheads="1"/>
            </p:cNvSpPr>
            <p:nvPr/>
          </p:nvSpPr>
          <p:spPr bwMode="auto">
            <a:xfrm>
              <a:off x="966" y="2736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84" name="Oval 223"/>
            <p:cNvSpPr>
              <a:spLocks noChangeArrowheads="1"/>
            </p:cNvSpPr>
            <p:nvPr/>
          </p:nvSpPr>
          <p:spPr bwMode="auto">
            <a:xfrm>
              <a:off x="990" y="277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85" name="Oval 224"/>
            <p:cNvSpPr>
              <a:spLocks noChangeArrowheads="1"/>
            </p:cNvSpPr>
            <p:nvPr/>
          </p:nvSpPr>
          <p:spPr bwMode="auto">
            <a:xfrm>
              <a:off x="1020" y="277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86" name="Oval 225"/>
            <p:cNvSpPr>
              <a:spLocks noChangeArrowheads="1"/>
            </p:cNvSpPr>
            <p:nvPr/>
          </p:nvSpPr>
          <p:spPr bwMode="auto">
            <a:xfrm>
              <a:off x="1050" y="2754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87" name="Oval 226"/>
            <p:cNvSpPr>
              <a:spLocks noChangeArrowheads="1"/>
            </p:cNvSpPr>
            <p:nvPr/>
          </p:nvSpPr>
          <p:spPr bwMode="auto">
            <a:xfrm>
              <a:off x="1080" y="2754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88" name="Oval 227"/>
            <p:cNvSpPr>
              <a:spLocks noChangeArrowheads="1"/>
            </p:cNvSpPr>
            <p:nvPr/>
          </p:nvSpPr>
          <p:spPr bwMode="auto">
            <a:xfrm>
              <a:off x="1104" y="2796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89" name="Oval 228"/>
            <p:cNvSpPr>
              <a:spLocks noChangeArrowheads="1"/>
            </p:cNvSpPr>
            <p:nvPr/>
          </p:nvSpPr>
          <p:spPr bwMode="auto">
            <a:xfrm>
              <a:off x="1134" y="277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90" name="Oval 229"/>
            <p:cNvSpPr>
              <a:spLocks noChangeArrowheads="1"/>
            </p:cNvSpPr>
            <p:nvPr/>
          </p:nvSpPr>
          <p:spPr bwMode="auto">
            <a:xfrm>
              <a:off x="1164" y="283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91" name="Oval 230"/>
            <p:cNvSpPr>
              <a:spLocks noChangeArrowheads="1"/>
            </p:cNvSpPr>
            <p:nvPr/>
          </p:nvSpPr>
          <p:spPr bwMode="auto">
            <a:xfrm>
              <a:off x="1194" y="286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92" name="Oval 231"/>
            <p:cNvSpPr>
              <a:spLocks noChangeArrowheads="1"/>
            </p:cNvSpPr>
            <p:nvPr/>
          </p:nvSpPr>
          <p:spPr bwMode="auto">
            <a:xfrm>
              <a:off x="1218" y="2850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93" name="Oval 232"/>
            <p:cNvSpPr>
              <a:spLocks noChangeArrowheads="1"/>
            </p:cNvSpPr>
            <p:nvPr/>
          </p:nvSpPr>
          <p:spPr bwMode="auto">
            <a:xfrm>
              <a:off x="1248" y="2886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94" name="Oval 233"/>
            <p:cNvSpPr>
              <a:spLocks noChangeArrowheads="1"/>
            </p:cNvSpPr>
            <p:nvPr/>
          </p:nvSpPr>
          <p:spPr bwMode="auto">
            <a:xfrm>
              <a:off x="1278" y="292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95" name="Oval 234"/>
            <p:cNvSpPr>
              <a:spLocks noChangeArrowheads="1"/>
            </p:cNvSpPr>
            <p:nvPr/>
          </p:nvSpPr>
          <p:spPr bwMode="auto">
            <a:xfrm>
              <a:off x="1308" y="286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96" name="Oval 235"/>
            <p:cNvSpPr>
              <a:spLocks noChangeArrowheads="1"/>
            </p:cNvSpPr>
            <p:nvPr/>
          </p:nvSpPr>
          <p:spPr bwMode="auto">
            <a:xfrm>
              <a:off x="1338" y="289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97" name="Oval 236"/>
            <p:cNvSpPr>
              <a:spLocks noChangeArrowheads="1"/>
            </p:cNvSpPr>
            <p:nvPr/>
          </p:nvSpPr>
          <p:spPr bwMode="auto">
            <a:xfrm>
              <a:off x="1362" y="292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98" name="Oval 237"/>
            <p:cNvSpPr>
              <a:spLocks noChangeArrowheads="1"/>
            </p:cNvSpPr>
            <p:nvPr/>
          </p:nvSpPr>
          <p:spPr bwMode="auto">
            <a:xfrm>
              <a:off x="1392" y="292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99" name="Oval 238"/>
            <p:cNvSpPr>
              <a:spLocks noChangeArrowheads="1"/>
            </p:cNvSpPr>
            <p:nvPr/>
          </p:nvSpPr>
          <p:spPr bwMode="auto">
            <a:xfrm>
              <a:off x="1422" y="2970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00" name="Oval 239"/>
            <p:cNvSpPr>
              <a:spLocks noChangeArrowheads="1"/>
            </p:cNvSpPr>
            <p:nvPr/>
          </p:nvSpPr>
          <p:spPr bwMode="auto">
            <a:xfrm>
              <a:off x="1452" y="298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01" name="Oval 240"/>
            <p:cNvSpPr>
              <a:spLocks noChangeArrowheads="1"/>
            </p:cNvSpPr>
            <p:nvPr/>
          </p:nvSpPr>
          <p:spPr bwMode="auto">
            <a:xfrm>
              <a:off x="1476" y="295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02" name="Oval 241"/>
            <p:cNvSpPr>
              <a:spLocks noChangeArrowheads="1"/>
            </p:cNvSpPr>
            <p:nvPr/>
          </p:nvSpPr>
          <p:spPr bwMode="auto">
            <a:xfrm>
              <a:off x="1506" y="298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03" name="Oval 242"/>
            <p:cNvSpPr>
              <a:spLocks noChangeArrowheads="1"/>
            </p:cNvSpPr>
            <p:nvPr/>
          </p:nvSpPr>
          <p:spPr bwMode="auto">
            <a:xfrm>
              <a:off x="1536" y="304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04" name="Oval 243"/>
            <p:cNvSpPr>
              <a:spLocks noChangeArrowheads="1"/>
            </p:cNvSpPr>
            <p:nvPr/>
          </p:nvSpPr>
          <p:spPr bwMode="auto">
            <a:xfrm>
              <a:off x="1566" y="301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05" name="Oval 244"/>
            <p:cNvSpPr>
              <a:spLocks noChangeArrowheads="1"/>
            </p:cNvSpPr>
            <p:nvPr/>
          </p:nvSpPr>
          <p:spPr bwMode="auto">
            <a:xfrm>
              <a:off x="1596" y="307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06" name="Oval 245"/>
            <p:cNvSpPr>
              <a:spLocks noChangeArrowheads="1"/>
            </p:cNvSpPr>
            <p:nvPr/>
          </p:nvSpPr>
          <p:spPr bwMode="auto">
            <a:xfrm>
              <a:off x="1620" y="304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07" name="Oval 246"/>
            <p:cNvSpPr>
              <a:spLocks noChangeArrowheads="1"/>
            </p:cNvSpPr>
            <p:nvPr/>
          </p:nvSpPr>
          <p:spPr bwMode="auto">
            <a:xfrm>
              <a:off x="1650" y="310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08" name="Oval 247"/>
            <p:cNvSpPr>
              <a:spLocks noChangeArrowheads="1"/>
            </p:cNvSpPr>
            <p:nvPr/>
          </p:nvSpPr>
          <p:spPr bwMode="auto">
            <a:xfrm>
              <a:off x="1680" y="313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09" name="Oval 248"/>
            <p:cNvSpPr>
              <a:spLocks noChangeArrowheads="1"/>
            </p:cNvSpPr>
            <p:nvPr/>
          </p:nvSpPr>
          <p:spPr bwMode="auto">
            <a:xfrm>
              <a:off x="1710" y="3084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10" name="Oval 249"/>
            <p:cNvSpPr>
              <a:spLocks noChangeArrowheads="1"/>
            </p:cNvSpPr>
            <p:nvPr/>
          </p:nvSpPr>
          <p:spPr bwMode="auto">
            <a:xfrm>
              <a:off x="1734" y="3060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11" name="Oval 250"/>
            <p:cNvSpPr>
              <a:spLocks noChangeArrowheads="1"/>
            </p:cNvSpPr>
            <p:nvPr/>
          </p:nvSpPr>
          <p:spPr bwMode="auto">
            <a:xfrm>
              <a:off x="1764" y="310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12" name="Oval 251"/>
            <p:cNvSpPr>
              <a:spLocks noChangeArrowheads="1"/>
            </p:cNvSpPr>
            <p:nvPr/>
          </p:nvSpPr>
          <p:spPr bwMode="auto">
            <a:xfrm>
              <a:off x="1794" y="3144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13" name="Oval 252"/>
            <p:cNvSpPr>
              <a:spLocks noChangeArrowheads="1"/>
            </p:cNvSpPr>
            <p:nvPr/>
          </p:nvSpPr>
          <p:spPr bwMode="auto">
            <a:xfrm>
              <a:off x="1824" y="3144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14" name="Oval 253"/>
            <p:cNvSpPr>
              <a:spLocks noChangeArrowheads="1"/>
            </p:cNvSpPr>
            <p:nvPr/>
          </p:nvSpPr>
          <p:spPr bwMode="auto">
            <a:xfrm>
              <a:off x="1848" y="3114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15" name="Oval 254"/>
            <p:cNvSpPr>
              <a:spLocks noChangeArrowheads="1"/>
            </p:cNvSpPr>
            <p:nvPr/>
          </p:nvSpPr>
          <p:spPr bwMode="auto">
            <a:xfrm>
              <a:off x="1878" y="310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16" name="Oval 255"/>
            <p:cNvSpPr>
              <a:spLocks noChangeArrowheads="1"/>
            </p:cNvSpPr>
            <p:nvPr/>
          </p:nvSpPr>
          <p:spPr bwMode="auto">
            <a:xfrm>
              <a:off x="1938" y="3108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17" name="Oval 256"/>
            <p:cNvSpPr>
              <a:spLocks noChangeArrowheads="1"/>
            </p:cNvSpPr>
            <p:nvPr/>
          </p:nvSpPr>
          <p:spPr bwMode="auto">
            <a:xfrm>
              <a:off x="1968" y="3090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18" name="Oval 257"/>
            <p:cNvSpPr>
              <a:spLocks noChangeArrowheads="1"/>
            </p:cNvSpPr>
            <p:nvPr/>
          </p:nvSpPr>
          <p:spPr bwMode="auto">
            <a:xfrm>
              <a:off x="1992" y="307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19" name="Oval 258"/>
            <p:cNvSpPr>
              <a:spLocks noChangeArrowheads="1"/>
            </p:cNvSpPr>
            <p:nvPr/>
          </p:nvSpPr>
          <p:spPr bwMode="auto">
            <a:xfrm>
              <a:off x="2022" y="3048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20" name="Oval 259"/>
            <p:cNvSpPr>
              <a:spLocks noChangeArrowheads="1"/>
            </p:cNvSpPr>
            <p:nvPr/>
          </p:nvSpPr>
          <p:spPr bwMode="auto">
            <a:xfrm>
              <a:off x="2052" y="3030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21" name="Oval 260"/>
            <p:cNvSpPr>
              <a:spLocks noChangeArrowheads="1"/>
            </p:cNvSpPr>
            <p:nvPr/>
          </p:nvSpPr>
          <p:spPr bwMode="auto">
            <a:xfrm>
              <a:off x="2082" y="3048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22" name="Oval 261"/>
            <p:cNvSpPr>
              <a:spLocks noChangeArrowheads="1"/>
            </p:cNvSpPr>
            <p:nvPr/>
          </p:nvSpPr>
          <p:spPr bwMode="auto">
            <a:xfrm>
              <a:off x="2106" y="2988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23" name="Oval 262"/>
            <p:cNvSpPr>
              <a:spLocks noChangeArrowheads="1"/>
            </p:cNvSpPr>
            <p:nvPr/>
          </p:nvSpPr>
          <p:spPr bwMode="auto">
            <a:xfrm>
              <a:off x="2136" y="2988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24" name="Oval 263"/>
            <p:cNvSpPr>
              <a:spLocks noChangeArrowheads="1"/>
            </p:cNvSpPr>
            <p:nvPr/>
          </p:nvSpPr>
          <p:spPr bwMode="auto">
            <a:xfrm>
              <a:off x="2166" y="295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25" name="Oval 264"/>
            <p:cNvSpPr>
              <a:spLocks noChangeArrowheads="1"/>
            </p:cNvSpPr>
            <p:nvPr/>
          </p:nvSpPr>
          <p:spPr bwMode="auto">
            <a:xfrm>
              <a:off x="2196" y="295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26" name="Oval 265"/>
            <p:cNvSpPr>
              <a:spLocks noChangeArrowheads="1"/>
            </p:cNvSpPr>
            <p:nvPr/>
          </p:nvSpPr>
          <p:spPr bwMode="auto">
            <a:xfrm>
              <a:off x="2226" y="292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27" name="Oval 266"/>
            <p:cNvSpPr>
              <a:spLocks noChangeArrowheads="1"/>
            </p:cNvSpPr>
            <p:nvPr/>
          </p:nvSpPr>
          <p:spPr bwMode="auto">
            <a:xfrm>
              <a:off x="2250" y="2898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28" name="Oval 267"/>
            <p:cNvSpPr>
              <a:spLocks noChangeArrowheads="1"/>
            </p:cNvSpPr>
            <p:nvPr/>
          </p:nvSpPr>
          <p:spPr bwMode="auto">
            <a:xfrm>
              <a:off x="2280" y="289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29" name="Oval 268"/>
            <p:cNvSpPr>
              <a:spLocks noChangeArrowheads="1"/>
            </p:cNvSpPr>
            <p:nvPr/>
          </p:nvSpPr>
          <p:spPr bwMode="auto">
            <a:xfrm>
              <a:off x="2310" y="2868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30" name="Oval 269"/>
            <p:cNvSpPr>
              <a:spLocks noChangeArrowheads="1"/>
            </p:cNvSpPr>
            <p:nvPr/>
          </p:nvSpPr>
          <p:spPr bwMode="auto">
            <a:xfrm>
              <a:off x="2340" y="2856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31" name="Oval 270"/>
            <p:cNvSpPr>
              <a:spLocks noChangeArrowheads="1"/>
            </p:cNvSpPr>
            <p:nvPr/>
          </p:nvSpPr>
          <p:spPr bwMode="auto">
            <a:xfrm>
              <a:off x="2364" y="2826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32" name="Oval 271"/>
            <p:cNvSpPr>
              <a:spLocks noChangeArrowheads="1"/>
            </p:cNvSpPr>
            <p:nvPr/>
          </p:nvSpPr>
          <p:spPr bwMode="auto">
            <a:xfrm>
              <a:off x="2394" y="286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33" name="Oval 272"/>
            <p:cNvSpPr>
              <a:spLocks noChangeArrowheads="1"/>
            </p:cNvSpPr>
            <p:nvPr/>
          </p:nvSpPr>
          <p:spPr bwMode="auto">
            <a:xfrm>
              <a:off x="2424" y="2778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34" name="Oval 273"/>
            <p:cNvSpPr>
              <a:spLocks noChangeArrowheads="1"/>
            </p:cNvSpPr>
            <p:nvPr/>
          </p:nvSpPr>
          <p:spPr bwMode="auto">
            <a:xfrm>
              <a:off x="2454" y="2808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35" name="Oval 274"/>
            <p:cNvSpPr>
              <a:spLocks noChangeArrowheads="1"/>
            </p:cNvSpPr>
            <p:nvPr/>
          </p:nvSpPr>
          <p:spPr bwMode="auto">
            <a:xfrm>
              <a:off x="2484" y="2838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36" name="Oval 275"/>
            <p:cNvSpPr>
              <a:spLocks noChangeArrowheads="1"/>
            </p:cNvSpPr>
            <p:nvPr/>
          </p:nvSpPr>
          <p:spPr bwMode="auto">
            <a:xfrm>
              <a:off x="2508" y="280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37" name="Oval 276"/>
            <p:cNvSpPr>
              <a:spLocks noChangeArrowheads="1"/>
            </p:cNvSpPr>
            <p:nvPr/>
          </p:nvSpPr>
          <p:spPr bwMode="auto">
            <a:xfrm>
              <a:off x="2538" y="277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38" name="Oval 277"/>
            <p:cNvSpPr>
              <a:spLocks noChangeArrowheads="1"/>
            </p:cNvSpPr>
            <p:nvPr/>
          </p:nvSpPr>
          <p:spPr bwMode="auto">
            <a:xfrm>
              <a:off x="2568" y="277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39" name="Oval 278"/>
            <p:cNvSpPr>
              <a:spLocks noChangeArrowheads="1"/>
            </p:cNvSpPr>
            <p:nvPr/>
          </p:nvSpPr>
          <p:spPr bwMode="auto">
            <a:xfrm>
              <a:off x="2598" y="274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40" name="Oval 279"/>
            <p:cNvSpPr>
              <a:spLocks noChangeArrowheads="1"/>
            </p:cNvSpPr>
            <p:nvPr/>
          </p:nvSpPr>
          <p:spPr bwMode="auto">
            <a:xfrm>
              <a:off x="2622" y="2766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41" name="Oval 280"/>
            <p:cNvSpPr>
              <a:spLocks noChangeArrowheads="1"/>
            </p:cNvSpPr>
            <p:nvPr/>
          </p:nvSpPr>
          <p:spPr bwMode="auto">
            <a:xfrm>
              <a:off x="2652" y="2754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42" name="Oval 281"/>
            <p:cNvSpPr>
              <a:spLocks noChangeArrowheads="1"/>
            </p:cNvSpPr>
            <p:nvPr/>
          </p:nvSpPr>
          <p:spPr bwMode="auto">
            <a:xfrm>
              <a:off x="2682" y="2784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43" name="Oval 282"/>
            <p:cNvSpPr>
              <a:spLocks noChangeArrowheads="1"/>
            </p:cNvSpPr>
            <p:nvPr/>
          </p:nvSpPr>
          <p:spPr bwMode="auto">
            <a:xfrm>
              <a:off x="2712" y="2688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44" name="Oval 283"/>
            <p:cNvSpPr>
              <a:spLocks noChangeArrowheads="1"/>
            </p:cNvSpPr>
            <p:nvPr/>
          </p:nvSpPr>
          <p:spPr bwMode="auto">
            <a:xfrm>
              <a:off x="2736" y="2706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45" name="Oval 284"/>
            <p:cNvSpPr>
              <a:spLocks noChangeArrowheads="1"/>
            </p:cNvSpPr>
            <p:nvPr/>
          </p:nvSpPr>
          <p:spPr bwMode="auto">
            <a:xfrm>
              <a:off x="2766" y="2670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46" name="Oval 285"/>
            <p:cNvSpPr>
              <a:spLocks noChangeArrowheads="1"/>
            </p:cNvSpPr>
            <p:nvPr/>
          </p:nvSpPr>
          <p:spPr bwMode="auto">
            <a:xfrm>
              <a:off x="2796" y="2664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47" name="Oval 286"/>
            <p:cNvSpPr>
              <a:spLocks noChangeArrowheads="1"/>
            </p:cNvSpPr>
            <p:nvPr/>
          </p:nvSpPr>
          <p:spPr bwMode="auto">
            <a:xfrm>
              <a:off x="2826" y="2658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48" name="Oval 287"/>
            <p:cNvSpPr>
              <a:spLocks noChangeArrowheads="1"/>
            </p:cNvSpPr>
            <p:nvPr/>
          </p:nvSpPr>
          <p:spPr bwMode="auto">
            <a:xfrm>
              <a:off x="2856" y="2652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49" name="Oval 288"/>
            <p:cNvSpPr>
              <a:spLocks noChangeArrowheads="1"/>
            </p:cNvSpPr>
            <p:nvPr/>
          </p:nvSpPr>
          <p:spPr bwMode="auto">
            <a:xfrm>
              <a:off x="2880" y="2640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50" name="Oval 289"/>
            <p:cNvSpPr>
              <a:spLocks noChangeArrowheads="1"/>
            </p:cNvSpPr>
            <p:nvPr/>
          </p:nvSpPr>
          <p:spPr bwMode="auto">
            <a:xfrm>
              <a:off x="2910" y="2634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51" name="Oval 290"/>
            <p:cNvSpPr>
              <a:spLocks noChangeArrowheads="1"/>
            </p:cNvSpPr>
            <p:nvPr/>
          </p:nvSpPr>
          <p:spPr bwMode="auto">
            <a:xfrm>
              <a:off x="2940" y="2604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52" name="Oval 291"/>
            <p:cNvSpPr>
              <a:spLocks noChangeArrowheads="1"/>
            </p:cNvSpPr>
            <p:nvPr/>
          </p:nvSpPr>
          <p:spPr bwMode="auto">
            <a:xfrm>
              <a:off x="2970" y="2610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53" name="Oval 292"/>
            <p:cNvSpPr>
              <a:spLocks noChangeArrowheads="1"/>
            </p:cNvSpPr>
            <p:nvPr/>
          </p:nvSpPr>
          <p:spPr bwMode="auto">
            <a:xfrm>
              <a:off x="2994" y="2616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54" name="Oval 293"/>
            <p:cNvSpPr>
              <a:spLocks noChangeArrowheads="1"/>
            </p:cNvSpPr>
            <p:nvPr/>
          </p:nvSpPr>
          <p:spPr bwMode="auto">
            <a:xfrm>
              <a:off x="3024" y="2604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55" name="Oval 294"/>
            <p:cNvSpPr>
              <a:spLocks noChangeArrowheads="1"/>
            </p:cNvSpPr>
            <p:nvPr/>
          </p:nvSpPr>
          <p:spPr bwMode="auto">
            <a:xfrm>
              <a:off x="3054" y="2634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56" name="Oval 295"/>
            <p:cNvSpPr>
              <a:spLocks noChangeArrowheads="1"/>
            </p:cNvSpPr>
            <p:nvPr/>
          </p:nvSpPr>
          <p:spPr bwMode="auto">
            <a:xfrm>
              <a:off x="3084" y="2586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57" name="Oval 296"/>
            <p:cNvSpPr>
              <a:spLocks noChangeArrowheads="1"/>
            </p:cNvSpPr>
            <p:nvPr/>
          </p:nvSpPr>
          <p:spPr bwMode="auto">
            <a:xfrm>
              <a:off x="3114" y="2610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58" name="Oval 297"/>
            <p:cNvSpPr>
              <a:spLocks noChangeArrowheads="1"/>
            </p:cNvSpPr>
            <p:nvPr/>
          </p:nvSpPr>
          <p:spPr bwMode="auto">
            <a:xfrm>
              <a:off x="3138" y="2568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59" name="Oval 298"/>
            <p:cNvSpPr>
              <a:spLocks noChangeArrowheads="1"/>
            </p:cNvSpPr>
            <p:nvPr/>
          </p:nvSpPr>
          <p:spPr bwMode="auto">
            <a:xfrm>
              <a:off x="1938" y="310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60" name="Oval 299"/>
            <p:cNvSpPr>
              <a:spLocks noChangeArrowheads="1"/>
            </p:cNvSpPr>
            <p:nvPr/>
          </p:nvSpPr>
          <p:spPr bwMode="auto">
            <a:xfrm>
              <a:off x="1968" y="3090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61" name="Oval 300"/>
            <p:cNvSpPr>
              <a:spLocks noChangeArrowheads="1"/>
            </p:cNvSpPr>
            <p:nvPr/>
          </p:nvSpPr>
          <p:spPr bwMode="auto">
            <a:xfrm>
              <a:off x="1992" y="307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62" name="Oval 301"/>
            <p:cNvSpPr>
              <a:spLocks noChangeArrowheads="1"/>
            </p:cNvSpPr>
            <p:nvPr/>
          </p:nvSpPr>
          <p:spPr bwMode="auto">
            <a:xfrm>
              <a:off x="2022" y="304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63" name="Oval 302"/>
            <p:cNvSpPr>
              <a:spLocks noChangeArrowheads="1"/>
            </p:cNvSpPr>
            <p:nvPr/>
          </p:nvSpPr>
          <p:spPr bwMode="auto">
            <a:xfrm>
              <a:off x="2052" y="3030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64" name="Oval 303"/>
            <p:cNvSpPr>
              <a:spLocks noChangeArrowheads="1"/>
            </p:cNvSpPr>
            <p:nvPr/>
          </p:nvSpPr>
          <p:spPr bwMode="auto">
            <a:xfrm>
              <a:off x="2082" y="304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65" name="Oval 304"/>
            <p:cNvSpPr>
              <a:spLocks noChangeArrowheads="1"/>
            </p:cNvSpPr>
            <p:nvPr/>
          </p:nvSpPr>
          <p:spPr bwMode="auto">
            <a:xfrm>
              <a:off x="2106" y="298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66" name="Oval 305"/>
            <p:cNvSpPr>
              <a:spLocks noChangeArrowheads="1"/>
            </p:cNvSpPr>
            <p:nvPr/>
          </p:nvSpPr>
          <p:spPr bwMode="auto">
            <a:xfrm>
              <a:off x="2136" y="298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67" name="Oval 306"/>
            <p:cNvSpPr>
              <a:spLocks noChangeArrowheads="1"/>
            </p:cNvSpPr>
            <p:nvPr/>
          </p:nvSpPr>
          <p:spPr bwMode="auto">
            <a:xfrm>
              <a:off x="2166" y="295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68" name="Oval 307"/>
            <p:cNvSpPr>
              <a:spLocks noChangeArrowheads="1"/>
            </p:cNvSpPr>
            <p:nvPr/>
          </p:nvSpPr>
          <p:spPr bwMode="auto">
            <a:xfrm>
              <a:off x="2196" y="295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69" name="Oval 308"/>
            <p:cNvSpPr>
              <a:spLocks noChangeArrowheads="1"/>
            </p:cNvSpPr>
            <p:nvPr/>
          </p:nvSpPr>
          <p:spPr bwMode="auto">
            <a:xfrm>
              <a:off x="2226" y="292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70" name="Oval 309"/>
            <p:cNvSpPr>
              <a:spLocks noChangeArrowheads="1"/>
            </p:cNvSpPr>
            <p:nvPr/>
          </p:nvSpPr>
          <p:spPr bwMode="auto">
            <a:xfrm>
              <a:off x="2250" y="289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71" name="Oval 310"/>
            <p:cNvSpPr>
              <a:spLocks noChangeArrowheads="1"/>
            </p:cNvSpPr>
            <p:nvPr/>
          </p:nvSpPr>
          <p:spPr bwMode="auto">
            <a:xfrm>
              <a:off x="2280" y="289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72" name="Oval 311"/>
            <p:cNvSpPr>
              <a:spLocks noChangeArrowheads="1"/>
            </p:cNvSpPr>
            <p:nvPr/>
          </p:nvSpPr>
          <p:spPr bwMode="auto">
            <a:xfrm>
              <a:off x="2310" y="286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73" name="Oval 312"/>
            <p:cNvSpPr>
              <a:spLocks noChangeArrowheads="1"/>
            </p:cNvSpPr>
            <p:nvPr/>
          </p:nvSpPr>
          <p:spPr bwMode="auto">
            <a:xfrm>
              <a:off x="2340" y="2856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74" name="Oval 313"/>
            <p:cNvSpPr>
              <a:spLocks noChangeArrowheads="1"/>
            </p:cNvSpPr>
            <p:nvPr/>
          </p:nvSpPr>
          <p:spPr bwMode="auto">
            <a:xfrm>
              <a:off x="2364" y="2826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75" name="Oval 314"/>
            <p:cNvSpPr>
              <a:spLocks noChangeArrowheads="1"/>
            </p:cNvSpPr>
            <p:nvPr/>
          </p:nvSpPr>
          <p:spPr bwMode="auto">
            <a:xfrm>
              <a:off x="2394" y="286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76" name="Oval 315"/>
            <p:cNvSpPr>
              <a:spLocks noChangeArrowheads="1"/>
            </p:cNvSpPr>
            <p:nvPr/>
          </p:nvSpPr>
          <p:spPr bwMode="auto">
            <a:xfrm>
              <a:off x="2424" y="277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77" name="Oval 316"/>
            <p:cNvSpPr>
              <a:spLocks noChangeArrowheads="1"/>
            </p:cNvSpPr>
            <p:nvPr/>
          </p:nvSpPr>
          <p:spPr bwMode="auto">
            <a:xfrm>
              <a:off x="2454" y="280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78" name="Oval 317"/>
            <p:cNvSpPr>
              <a:spLocks noChangeArrowheads="1"/>
            </p:cNvSpPr>
            <p:nvPr/>
          </p:nvSpPr>
          <p:spPr bwMode="auto">
            <a:xfrm>
              <a:off x="2484" y="283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79" name="Oval 318"/>
            <p:cNvSpPr>
              <a:spLocks noChangeArrowheads="1"/>
            </p:cNvSpPr>
            <p:nvPr/>
          </p:nvSpPr>
          <p:spPr bwMode="auto">
            <a:xfrm>
              <a:off x="2508" y="280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80" name="Oval 319"/>
            <p:cNvSpPr>
              <a:spLocks noChangeArrowheads="1"/>
            </p:cNvSpPr>
            <p:nvPr/>
          </p:nvSpPr>
          <p:spPr bwMode="auto">
            <a:xfrm>
              <a:off x="2538" y="277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81" name="Oval 320"/>
            <p:cNvSpPr>
              <a:spLocks noChangeArrowheads="1"/>
            </p:cNvSpPr>
            <p:nvPr/>
          </p:nvSpPr>
          <p:spPr bwMode="auto">
            <a:xfrm>
              <a:off x="2568" y="277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82" name="Oval 321"/>
            <p:cNvSpPr>
              <a:spLocks noChangeArrowheads="1"/>
            </p:cNvSpPr>
            <p:nvPr/>
          </p:nvSpPr>
          <p:spPr bwMode="auto">
            <a:xfrm>
              <a:off x="2598" y="274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83" name="Oval 322"/>
            <p:cNvSpPr>
              <a:spLocks noChangeArrowheads="1"/>
            </p:cNvSpPr>
            <p:nvPr/>
          </p:nvSpPr>
          <p:spPr bwMode="auto">
            <a:xfrm>
              <a:off x="2622" y="2766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84" name="Oval 323"/>
            <p:cNvSpPr>
              <a:spLocks noChangeArrowheads="1"/>
            </p:cNvSpPr>
            <p:nvPr/>
          </p:nvSpPr>
          <p:spPr bwMode="auto">
            <a:xfrm>
              <a:off x="2652" y="2754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85" name="Oval 324"/>
            <p:cNvSpPr>
              <a:spLocks noChangeArrowheads="1"/>
            </p:cNvSpPr>
            <p:nvPr/>
          </p:nvSpPr>
          <p:spPr bwMode="auto">
            <a:xfrm>
              <a:off x="2682" y="2784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86" name="Oval 325"/>
            <p:cNvSpPr>
              <a:spLocks noChangeArrowheads="1"/>
            </p:cNvSpPr>
            <p:nvPr/>
          </p:nvSpPr>
          <p:spPr bwMode="auto">
            <a:xfrm>
              <a:off x="2712" y="268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87" name="Oval 326"/>
            <p:cNvSpPr>
              <a:spLocks noChangeArrowheads="1"/>
            </p:cNvSpPr>
            <p:nvPr/>
          </p:nvSpPr>
          <p:spPr bwMode="auto">
            <a:xfrm>
              <a:off x="2736" y="2706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88" name="Oval 327"/>
            <p:cNvSpPr>
              <a:spLocks noChangeArrowheads="1"/>
            </p:cNvSpPr>
            <p:nvPr/>
          </p:nvSpPr>
          <p:spPr bwMode="auto">
            <a:xfrm>
              <a:off x="2766" y="2670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89" name="Oval 328"/>
            <p:cNvSpPr>
              <a:spLocks noChangeArrowheads="1"/>
            </p:cNvSpPr>
            <p:nvPr/>
          </p:nvSpPr>
          <p:spPr bwMode="auto">
            <a:xfrm>
              <a:off x="2796" y="2664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90" name="Oval 329"/>
            <p:cNvSpPr>
              <a:spLocks noChangeArrowheads="1"/>
            </p:cNvSpPr>
            <p:nvPr/>
          </p:nvSpPr>
          <p:spPr bwMode="auto">
            <a:xfrm>
              <a:off x="2826" y="265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91" name="Oval 330"/>
            <p:cNvSpPr>
              <a:spLocks noChangeArrowheads="1"/>
            </p:cNvSpPr>
            <p:nvPr/>
          </p:nvSpPr>
          <p:spPr bwMode="auto">
            <a:xfrm>
              <a:off x="2856" y="2652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92" name="Oval 331"/>
            <p:cNvSpPr>
              <a:spLocks noChangeArrowheads="1"/>
            </p:cNvSpPr>
            <p:nvPr/>
          </p:nvSpPr>
          <p:spPr bwMode="auto">
            <a:xfrm>
              <a:off x="2880" y="2640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93" name="Oval 332"/>
            <p:cNvSpPr>
              <a:spLocks noChangeArrowheads="1"/>
            </p:cNvSpPr>
            <p:nvPr/>
          </p:nvSpPr>
          <p:spPr bwMode="auto">
            <a:xfrm>
              <a:off x="2910" y="2634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94" name="Oval 333"/>
            <p:cNvSpPr>
              <a:spLocks noChangeArrowheads="1"/>
            </p:cNvSpPr>
            <p:nvPr/>
          </p:nvSpPr>
          <p:spPr bwMode="auto">
            <a:xfrm>
              <a:off x="2940" y="2604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95" name="Oval 334"/>
            <p:cNvSpPr>
              <a:spLocks noChangeArrowheads="1"/>
            </p:cNvSpPr>
            <p:nvPr/>
          </p:nvSpPr>
          <p:spPr bwMode="auto">
            <a:xfrm>
              <a:off x="2970" y="2610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96" name="Oval 335"/>
            <p:cNvSpPr>
              <a:spLocks noChangeArrowheads="1"/>
            </p:cNvSpPr>
            <p:nvPr/>
          </p:nvSpPr>
          <p:spPr bwMode="auto">
            <a:xfrm>
              <a:off x="2994" y="2616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97" name="Oval 336"/>
            <p:cNvSpPr>
              <a:spLocks noChangeArrowheads="1"/>
            </p:cNvSpPr>
            <p:nvPr/>
          </p:nvSpPr>
          <p:spPr bwMode="auto">
            <a:xfrm>
              <a:off x="3024" y="2604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98" name="Oval 337"/>
            <p:cNvSpPr>
              <a:spLocks noChangeArrowheads="1"/>
            </p:cNvSpPr>
            <p:nvPr/>
          </p:nvSpPr>
          <p:spPr bwMode="auto">
            <a:xfrm>
              <a:off x="3054" y="2634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999" name="Oval 338"/>
            <p:cNvSpPr>
              <a:spLocks noChangeArrowheads="1"/>
            </p:cNvSpPr>
            <p:nvPr/>
          </p:nvSpPr>
          <p:spPr bwMode="auto">
            <a:xfrm>
              <a:off x="3084" y="2586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000" name="Oval 339"/>
            <p:cNvSpPr>
              <a:spLocks noChangeArrowheads="1"/>
            </p:cNvSpPr>
            <p:nvPr/>
          </p:nvSpPr>
          <p:spPr bwMode="auto">
            <a:xfrm>
              <a:off x="3114" y="2610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001" name="Oval 340"/>
            <p:cNvSpPr>
              <a:spLocks noChangeArrowheads="1"/>
            </p:cNvSpPr>
            <p:nvPr/>
          </p:nvSpPr>
          <p:spPr bwMode="auto">
            <a:xfrm>
              <a:off x="3138" y="2568"/>
              <a:ext cx="48" cy="48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rtl="1" eaLnBrk="0" hangingPunct="0"/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002" name="Rectangle 341"/>
            <p:cNvSpPr>
              <a:spLocks noChangeArrowheads="1"/>
            </p:cNvSpPr>
            <p:nvPr/>
          </p:nvSpPr>
          <p:spPr bwMode="auto">
            <a:xfrm>
              <a:off x="1710" y="3294"/>
              <a:ext cx="32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1" eaLnBrk="0" hangingPunct="0"/>
              <a:r>
                <a:rPr lang="en-US" sz="1400" b="0">
                  <a:solidFill>
                    <a:srgbClr val="000000"/>
                  </a:solidFill>
                  <a:latin typeface="Helvetica" charset="0"/>
                  <a:ea typeface="ＭＳ Ｐゴシック" pitchFamily="34" charset="-128"/>
                </a:rPr>
                <a:t>In [nA]</a:t>
              </a:r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003" name="Rectangle 342"/>
            <p:cNvSpPr>
              <a:spLocks noChangeArrowheads="1"/>
            </p:cNvSpPr>
            <p:nvPr/>
          </p:nvSpPr>
          <p:spPr bwMode="auto">
            <a:xfrm rot="16200000">
              <a:off x="2" y="2809"/>
              <a:ext cx="82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1" eaLnBrk="0" hangingPunct="0"/>
              <a:r>
                <a:rPr lang="en-US" sz="1400" b="0">
                  <a:solidFill>
                    <a:srgbClr val="000000"/>
                  </a:solidFill>
                  <a:latin typeface="Helvetica" charset="0"/>
                  <a:ea typeface="ＭＳ Ｐゴシック" pitchFamily="34" charset="-128"/>
                </a:rPr>
                <a:t>Excess Noise [A</a:t>
              </a:r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004" name="Rectangle 343"/>
            <p:cNvSpPr>
              <a:spLocks noChangeArrowheads="1"/>
            </p:cNvSpPr>
            <p:nvPr/>
          </p:nvSpPr>
          <p:spPr bwMode="auto">
            <a:xfrm rot="16200000">
              <a:off x="344" y="2400"/>
              <a:ext cx="5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1" eaLnBrk="0" hangingPunct="0"/>
              <a:r>
                <a:rPr lang="en-US" sz="1100" b="0" dirty="0">
                  <a:solidFill>
                    <a:srgbClr val="000000"/>
                  </a:solidFill>
                  <a:latin typeface="Helvetica" charset="0"/>
                  <a:ea typeface="ＭＳ Ｐゴシック" pitchFamily="34" charset="-128"/>
                </a:rPr>
                <a:t>2</a:t>
              </a:r>
              <a:endParaRPr lang="en-US" sz="1800" b="0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005" name="Rectangle 344"/>
            <p:cNvSpPr>
              <a:spLocks noChangeArrowheads="1"/>
            </p:cNvSpPr>
            <p:nvPr/>
          </p:nvSpPr>
          <p:spPr bwMode="auto">
            <a:xfrm rot="16200000">
              <a:off x="313" y="2251"/>
              <a:ext cx="20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rtl="1" eaLnBrk="0" hangingPunct="0"/>
              <a:r>
                <a:rPr lang="en-US" sz="1400" b="0">
                  <a:solidFill>
                    <a:srgbClr val="000000"/>
                  </a:solidFill>
                  <a:latin typeface="Helvetica" charset="0"/>
                  <a:ea typeface="ＭＳ Ｐゴシック" pitchFamily="34" charset="-128"/>
                </a:rPr>
                <a:t>/Hz]</a:t>
              </a:r>
              <a:endParaRPr lang="en-US" sz="1800" b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525658" name="Line 346"/>
          <p:cNvSpPr>
            <a:spLocks noChangeShapeType="1"/>
          </p:cNvSpPr>
          <p:nvPr/>
        </p:nvSpPr>
        <p:spPr bwMode="auto">
          <a:xfrm flipH="1">
            <a:off x="3306797" y="1808169"/>
            <a:ext cx="890587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5" tIns="45713" rIns="91425" bIns="45713"/>
          <a:lstStyle/>
          <a:p>
            <a:pPr algn="r" rtl="1">
              <a:defRPr/>
            </a:pPr>
            <a:endParaRPr lang="en-US" sz="1000" b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6872" name="Rectangle 525879"/>
          <p:cNvSpPr>
            <a:spLocks noChangeArrowheads="1"/>
          </p:cNvSpPr>
          <p:nvPr/>
        </p:nvSpPr>
        <p:spPr bwMode="auto">
          <a:xfrm>
            <a:off x="396087" y="1568073"/>
            <a:ext cx="5180013" cy="1885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13" rIns="91425" bIns="45713"/>
          <a:lstStyle/>
          <a:p>
            <a:pPr algn="r" rtl="1"/>
            <a:endParaRPr lang="en-US" sz="12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342" name="Group 341"/>
          <p:cNvGrpSpPr/>
          <p:nvPr/>
        </p:nvGrpSpPr>
        <p:grpSpPr>
          <a:xfrm>
            <a:off x="562100" y="1644211"/>
            <a:ext cx="4770709" cy="1798057"/>
            <a:chOff x="193675" y="1201738"/>
            <a:chExt cx="7912100" cy="3498850"/>
          </a:xfrm>
        </p:grpSpPr>
        <p:pic>
          <p:nvPicPr>
            <p:cNvPr id="343" name="Picture 108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75" y="1201738"/>
              <a:ext cx="7912100" cy="349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4" name="Oval 803"/>
            <p:cNvSpPr>
              <a:spLocks noChangeArrowheads="1"/>
            </p:cNvSpPr>
            <p:nvPr/>
          </p:nvSpPr>
          <p:spPr bwMode="auto">
            <a:xfrm>
              <a:off x="1422400" y="3967163"/>
              <a:ext cx="77788" cy="762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259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0" ker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345" name="Line 804"/>
            <p:cNvSpPr>
              <a:spLocks noChangeShapeType="1"/>
            </p:cNvSpPr>
            <p:nvPr/>
          </p:nvSpPr>
          <p:spPr bwMode="auto">
            <a:xfrm>
              <a:off x="1460500" y="3851275"/>
              <a:ext cx="0" cy="3079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pPr algn="ctr" defTabSz="914259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0" ker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346" name="Line 805"/>
            <p:cNvSpPr>
              <a:spLocks noChangeShapeType="1"/>
            </p:cNvSpPr>
            <p:nvPr/>
          </p:nvSpPr>
          <p:spPr bwMode="auto">
            <a:xfrm>
              <a:off x="1384300" y="3851275"/>
              <a:ext cx="1539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pPr algn="ctr" defTabSz="914259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0" ker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347" name="Line 806"/>
            <p:cNvSpPr>
              <a:spLocks noChangeShapeType="1"/>
            </p:cNvSpPr>
            <p:nvPr/>
          </p:nvSpPr>
          <p:spPr bwMode="auto">
            <a:xfrm>
              <a:off x="1384300" y="4159250"/>
              <a:ext cx="1539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pPr algn="ctr" defTabSz="914259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0" ker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49" name="Text Box 71"/>
          <p:cNvSpPr txBox="1">
            <a:spLocks noChangeArrowheads="1"/>
          </p:cNvSpPr>
          <p:nvPr/>
        </p:nvSpPr>
        <p:spPr bwMode="auto">
          <a:xfrm>
            <a:off x="2540956" y="2410388"/>
            <a:ext cx="9928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~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t 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(1-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t 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51091" y="1273545"/>
            <a:ext cx="5113701" cy="22044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numCol="1" rtlCol="0" anchor="t" anchorCtr="0" compatLnSpc="1">
            <a:prstTxWarp prst="textNoShape">
              <a:avLst/>
            </a:prstTxWarp>
          </a:bodyPr>
          <a:lstStyle/>
          <a:p>
            <a:pPr algn="r" defTabSz="914259" rtl="1"/>
            <a:endParaRPr lang="en-US" sz="12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50" name="Rectangle 18"/>
          <p:cNvSpPr>
            <a:spLocks noChangeArrowheads="1"/>
          </p:cNvSpPr>
          <p:nvPr/>
        </p:nvSpPr>
        <p:spPr bwMode="auto">
          <a:xfrm>
            <a:off x="1230313" y="5691508"/>
            <a:ext cx="6913562" cy="11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/>
          <a:p>
            <a:pPr algn="ctr" rtl="1"/>
            <a:r>
              <a:rPr lang="en-US" sz="2200" b="0" dirty="0">
                <a:ea typeface="ＭＳ Ｐゴシック" pitchFamily="34" charset="-128"/>
                <a:cs typeface="Arial" pitchFamily="34" charset="0"/>
              </a:rPr>
              <a:t>clear evidence of upstream neutral mode</a:t>
            </a:r>
          </a:p>
          <a:p>
            <a:pPr algn="ctr" rtl="1"/>
            <a:endParaRPr lang="en-US" sz="2200" b="0" dirty="0">
              <a:ea typeface="ＭＳ Ｐゴシック" pitchFamily="34" charset="-128"/>
              <a:cs typeface="Arial" pitchFamily="34" charset="0"/>
            </a:endParaRPr>
          </a:p>
          <a:p>
            <a:pPr algn="ctr"/>
            <a:r>
              <a:rPr lang="en-US" sz="2200" b="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favors </a:t>
            </a:r>
            <a:r>
              <a:rPr lang="en-US" sz="2200" b="0" dirty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anti-Pfaffian wave function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7358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rtlCol="0" anchor="ctr"/>
          <a:lstStyle/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914259" lvl="2"/>
            <a:r>
              <a:rPr lang="en-US" sz="2000" b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914259" lvl="2"/>
            <a:r>
              <a:rPr lang="en-US" b="0" i="1" dirty="0">
                <a:solidFill>
                  <a:srgbClr val="000000"/>
                </a:solidFill>
                <a:ea typeface="ＭＳ Ｐゴシック" pitchFamily="34" charset="-128"/>
              </a:rPr>
              <a:t>s</a:t>
            </a:r>
            <a:r>
              <a:rPr lang="en-US" b="0" i="1" dirty="0" smtClean="0">
                <a:solidFill>
                  <a:srgbClr val="000000"/>
                </a:solidFill>
                <a:ea typeface="ＭＳ Ｐゴシック" pitchFamily="34" charset="-128"/>
              </a:rPr>
              <a:t>tatus as of </a:t>
            </a:r>
            <a:r>
              <a:rPr lang="en-US" b="0" dirty="0" smtClean="0">
                <a:solidFill>
                  <a:srgbClr val="000000"/>
                </a:solidFill>
                <a:ea typeface="ＭＳ Ｐゴシック" pitchFamily="34" charset="-128"/>
              </a:rPr>
              <a:t>2014</a:t>
            </a:r>
            <a:r>
              <a:rPr lang="en-US" b="0" i="1" dirty="0" smtClean="0">
                <a:solidFill>
                  <a:srgbClr val="000000"/>
                </a:solidFill>
                <a:ea typeface="ＭＳ Ｐゴシック" pitchFamily="34" charset="-128"/>
              </a:rPr>
              <a:t>…</a:t>
            </a: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rgbClr val="000000"/>
                </a:solidFill>
                <a:ea typeface="ＭＳ Ｐゴシック" pitchFamily="34" charset="-128"/>
              </a:rPr>
              <a:t>upstream </a:t>
            </a:r>
            <a:r>
              <a:rPr lang="en-US" sz="2000" b="0" dirty="0">
                <a:solidFill>
                  <a:srgbClr val="000000"/>
                </a:solidFill>
                <a:ea typeface="ＭＳ Ｐゴシック" pitchFamily="34" charset="-128"/>
              </a:rPr>
              <a:t>neutral modes in hole-conjugate states and in </a:t>
            </a:r>
            <a:r>
              <a:rPr lang="en-US" sz="2000" b="0" i="1" dirty="0">
                <a:solidFill>
                  <a:srgbClr val="000000"/>
                </a:solidFill>
                <a:ea typeface="ＭＳ Ｐゴシック" pitchFamily="34" charset="-128"/>
              </a:rPr>
              <a:t>v </a:t>
            </a:r>
            <a:r>
              <a:rPr lang="en-US" sz="2000" b="0" dirty="0">
                <a:solidFill>
                  <a:srgbClr val="000000"/>
                </a:solidFill>
                <a:ea typeface="ＭＳ Ｐゴシック" pitchFamily="34" charset="-128"/>
              </a:rPr>
              <a:t>=5/2</a:t>
            </a: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00000"/>
                </a:solidFill>
                <a:ea typeface="ＭＳ Ｐゴシック" pitchFamily="34" charset="-128"/>
              </a:rPr>
              <a:t> excitation when imbalance of Fermi energy</a:t>
            </a: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</a:rPr>
              <a:t>NO</a:t>
            </a:r>
            <a:r>
              <a:rPr lang="en-US" sz="2000" b="0" dirty="0">
                <a:solidFill>
                  <a:srgbClr val="000000"/>
                </a:solidFill>
                <a:ea typeface="ＭＳ Ｐゴシック" pitchFamily="34" charset="-128"/>
              </a:rPr>
              <a:t> upstream </a:t>
            </a:r>
            <a:r>
              <a:rPr lang="en-US" sz="2000" b="0" dirty="0">
                <a:solidFill>
                  <a:srgbClr val="3333CC"/>
                </a:solidFill>
                <a:ea typeface="ＭＳ Ｐゴシック" pitchFamily="34" charset="-128"/>
              </a:rPr>
              <a:t>net current</a:t>
            </a: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r>
              <a:rPr lang="en-US" sz="2000" b="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000" b="0" dirty="0">
                <a:solidFill>
                  <a:srgbClr val="000000"/>
                </a:solidFill>
                <a:ea typeface="ＭＳ Ｐゴシック" pitchFamily="34" charset="-128"/>
              </a:rPr>
              <a:t>no neutral modes in the integer regime</a:t>
            </a: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00000"/>
                </a:solidFill>
                <a:ea typeface="ＭＳ Ｐゴシック" pitchFamily="34" charset="-128"/>
              </a:rPr>
              <a:t> no neutral modes in particle-like </a:t>
            </a:r>
            <a:r>
              <a:rPr lang="en-US" sz="2000" b="0" dirty="0" smtClean="0">
                <a:solidFill>
                  <a:srgbClr val="000000"/>
                </a:solidFill>
                <a:ea typeface="ＭＳ Ｐゴシック" pitchFamily="34" charset="-128"/>
              </a:rPr>
              <a:t>states</a:t>
            </a: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00000"/>
                </a:solidFill>
                <a:ea typeface="ＭＳ Ｐゴシック" pitchFamily="34" charset="-128"/>
              </a:rPr>
              <a:t> neutral modes decay </a:t>
            </a:r>
            <a:r>
              <a:rPr lang="en-US" sz="2000" b="0" dirty="0" smtClean="0">
                <a:solidFill>
                  <a:srgbClr val="000000"/>
                </a:solidFill>
                <a:ea typeface="ＭＳ Ｐゴシック" pitchFamily="34" charset="-128"/>
              </a:rPr>
              <a:t>at distance  </a:t>
            </a:r>
            <a:r>
              <a:rPr lang="en-US" sz="2000" b="0" dirty="0">
                <a:solidFill>
                  <a:srgbClr val="000000"/>
                </a:solidFill>
                <a:ea typeface="ＭＳ Ｐゴシック" pitchFamily="34" charset="-128"/>
              </a:rPr>
              <a:t>(~100</a:t>
            </a:r>
            <a:r>
              <a:rPr lang="en-US" sz="2000" b="0" dirty="0">
                <a:solidFill>
                  <a:srgbClr val="000000"/>
                </a:solidFill>
                <a:ea typeface="ＭＳ Ｐゴシック" pitchFamily="34" charset="-128"/>
                <a:sym typeface="Symbol"/>
              </a:rPr>
              <a:t>m)</a:t>
            </a:r>
            <a:endParaRPr lang="en-US" sz="20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000000"/>
                </a:solidFill>
                <a:ea typeface="ＭＳ Ｐゴシック" pitchFamily="34" charset="-128"/>
              </a:rPr>
              <a:t> neutral modes decay </a:t>
            </a:r>
            <a:r>
              <a:rPr lang="en-US" sz="2000" b="0" dirty="0" smtClean="0">
                <a:solidFill>
                  <a:srgbClr val="000000"/>
                </a:solidFill>
                <a:ea typeface="ＭＳ Ｐゴシック" pitchFamily="34" charset="-128"/>
              </a:rPr>
              <a:t>at temperature  </a:t>
            </a:r>
            <a:r>
              <a:rPr lang="en-US" sz="2000" b="0" dirty="0">
                <a:solidFill>
                  <a:srgbClr val="000000"/>
                </a:solidFill>
                <a:ea typeface="ＭＳ Ｐゴシック" pitchFamily="34" charset="-128"/>
              </a:rPr>
              <a:t>(~100mK)</a:t>
            </a: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914259" lvl="2"/>
            <a:endParaRPr lang="en-US" sz="20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371390" lvl="3"/>
            <a:endParaRPr lang="en-US" sz="20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371390" lvl="3"/>
            <a:r>
              <a:rPr lang="en-US" sz="2000" b="0" dirty="0">
                <a:solidFill>
                  <a:srgbClr val="000000"/>
                </a:solidFill>
                <a:ea typeface="ＭＳ Ｐゴシック" pitchFamily="34" charset="-128"/>
              </a:rPr>
              <a:t>		</a:t>
            </a:r>
          </a:p>
          <a:p>
            <a:pPr marL="1371390" lvl="3"/>
            <a:r>
              <a:rPr lang="en-US" sz="2000" b="0" i="1" dirty="0">
                <a:solidFill>
                  <a:srgbClr val="000000"/>
                </a:solidFill>
                <a:ea typeface="ＭＳ Ｐゴシック" pitchFamily="34" charset="-128"/>
              </a:rPr>
              <a:t>		</a:t>
            </a:r>
            <a:endParaRPr lang="en-US" sz="20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914259" lvl="2"/>
            <a:r>
              <a:rPr lang="en-US" sz="2000" b="0" dirty="0">
                <a:solidFill>
                  <a:srgbClr val="000000"/>
                </a:solidFill>
                <a:ea typeface="ＭＳ Ｐゴシック" pitchFamily="34" charset="-128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13442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8"/>
          <p:cNvSpPr/>
          <p:nvPr/>
        </p:nvSpPr>
        <p:spPr>
          <a:xfrm>
            <a:off x="201478" y="1019521"/>
            <a:ext cx="8818536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ct val="90000"/>
              </a:lnSpc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eaLnBrk="0" hangingPunct="0">
              <a:lnSpc>
                <a:spcPct val="150000"/>
              </a:lnSpc>
              <a:defRPr sz="1800"/>
            </a:pPr>
            <a:r>
              <a:rPr lang="en-US" sz="2800" dirty="0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since no sign of interference of </a:t>
            </a:r>
            <a:r>
              <a:rPr lang="en-US" sz="2800" dirty="0" err="1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qp’s</a:t>
            </a:r>
            <a:r>
              <a:rPr lang="en-US" sz="2800" dirty="0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800" i="1" dirty="0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en-US" sz="2800" dirty="0">
                <a:solidFill>
                  <a:srgbClr val="0066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=1/3…</a:t>
            </a:r>
          </a:p>
          <a:p>
            <a:pPr algn="ctr" eaLnBrk="0" hangingPunct="0">
              <a:lnSpc>
                <a:spcPct val="150000"/>
              </a:lnSpc>
              <a:defRPr sz="1800"/>
            </a:pPr>
            <a:endParaRPr lang="en-US" sz="28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hangingPunct="0">
              <a:lnSpc>
                <a:spcPct val="150000"/>
              </a:lnSpc>
              <a:defRPr sz="1800"/>
            </a:pPr>
            <a:r>
              <a:rPr lang="en-US" sz="2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sz="2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particle-like states </a:t>
            </a:r>
            <a:r>
              <a:rPr lang="en-US" sz="2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supporting</a:t>
            </a:r>
            <a:r>
              <a:rPr sz="2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also</a:t>
            </a:r>
            <a:endParaRPr lang="en-US" sz="28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hangingPunct="0">
              <a:lnSpc>
                <a:spcPct val="150000"/>
              </a:lnSpc>
              <a:defRPr sz="1800"/>
            </a:pPr>
            <a:r>
              <a:rPr lang="en-US" sz="2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unobserved ne</a:t>
            </a:r>
            <a:r>
              <a:rPr sz="2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utral </a:t>
            </a:r>
            <a:r>
              <a:rPr sz="2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edge modes?</a:t>
            </a:r>
          </a:p>
        </p:txBody>
      </p:sp>
      <p:pic>
        <p:nvPicPr>
          <p:cNvPr id="5" name="image8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8924" y="3958558"/>
            <a:ext cx="2300288" cy="2152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26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image1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3808" y="2043112"/>
            <a:ext cx="5029201" cy="4733926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hape 373"/>
          <p:cNvSpPr/>
          <p:nvPr/>
        </p:nvSpPr>
        <p:spPr>
          <a:xfrm flipH="1">
            <a:off x="6098383" y="4970520"/>
            <a:ext cx="452438" cy="19051"/>
          </a:xfrm>
          <a:prstGeom prst="line">
            <a:avLst/>
          </a:prstGeom>
          <a:ln w="38100">
            <a:solidFill/>
            <a:round/>
            <a:tailEnd type="triangle"/>
          </a:ln>
        </p:spPr>
        <p:txBody>
          <a:bodyPr lIns="0" tIns="0" rIns="0" bIns="0"/>
          <a:lstStyle/>
          <a:p>
            <a:pPr algn="r" defTabSz="457130" eaLnBrk="0" hangingPunct="0">
              <a:defRPr sz="1200"/>
            </a:pPr>
            <a:endParaRPr sz="12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2258617" y="3352800"/>
            <a:ext cx="338138" cy="498476"/>
          </a:xfrm>
          <a:prstGeom prst="line">
            <a:avLst/>
          </a:prstGeom>
          <a:ln w="38100">
            <a:solidFill/>
            <a:round/>
            <a:tailEnd type="triangle"/>
          </a:ln>
        </p:spPr>
        <p:txBody>
          <a:bodyPr lIns="0" tIns="0" rIns="0" bIns="0"/>
          <a:lstStyle/>
          <a:p>
            <a:pPr algn="r" defTabSz="457130" eaLnBrk="0" hangingPunct="0">
              <a:defRPr sz="1200"/>
            </a:pPr>
            <a:endParaRPr sz="12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Shape 392"/>
          <p:cNvSpPr/>
          <p:nvPr/>
        </p:nvSpPr>
        <p:spPr>
          <a:xfrm>
            <a:off x="6592491" y="5004635"/>
            <a:ext cx="2290252" cy="253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downstream</a:t>
            </a:r>
            <a:r>
              <a:rPr lang="en-US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shot n</a:t>
            </a:r>
            <a:r>
              <a:rPr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oise</a:t>
            </a:r>
          </a:p>
        </p:txBody>
      </p:sp>
      <p:sp>
        <p:nvSpPr>
          <p:cNvPr id="8" name="TextBox 7"/>
          <p:cNvSpPr txBox="1"/>
          <p:nvPr/>
        </p:nvSpPr>
        <p:spPr>
          <a:xfrm rot="1401067">
            <a:off x="3260040" y="3598064"/>
            <a:ext cx="2802835" cy="25852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 b="0">
                <a:solidFill>
                  <a:srgbClr val="000000"/>
                </a:solidFill>
                <a:ea typeface="Calibri"/>
                <a:sym typeface="Calibri"/>
              </a:rPr>
              <a:t>1 x 10</a:t>
            </a:r>
            <a:r>
              <a:rPr lang="en-US" sz="1200" b="0" baseline="30000">
                <a:solidFill>
                  <a:srgbClr val="000000"/>
                </a:solidFill>
                <a:ea typeface="Calibri"/>
                <a:sym typeface="Calibri"/>
              </a:rPr>
              <a:t>11</a:t>
            </a:r>
            <a:r>
              <a:rPr lang="en-US" sz="1200" b="0">
                <a:solidFill>
                  <a:srgbClr val="000000"/>
                </a:solidFill>
                <a:ea typeface="Calibri"/>
                <a:sym typeface="Calibri"/>
              </a:rPr>
              <a:t> cm</a:t>
            </a:r>
            <a:r>
              <a:rPr lang="en-US" sz="1200" b="0" baseline="30000">
                <a:solidFill>
                  <a:srgbClr val="000000"/>
                </a:solidFill>
                <a:ea typeface="Calibri"/>
                <a:sym typeface="Calibri"/>
              </a:rPr>
              <a:t>-2</a:t>
            </a:r>
            <a:r>
              <a:rPr lang="en-US" sz="1200" b="0">
                <a:solidFill>
                  <a:srgbClr val="000000"/>
                </a:solidFill>
                <a:ea typeface="Calibri Light"/>
                <a:sym typeface="Calibri Light"/>
              </a:rPr>
              <a:t>  ;  </a:t>
            </a:r>
            <a:r>
              <a:rPr lang="en-US" sz="1200" b="0">
                <a:solidFill>
                  <a:srgbClr val="000000"/>
                </a:solidFill>
                <a:ea typeface="Calibri"/>
                <a:sym typeface="Calibri"/>
              </a:rPr>
              <a:t> 5 x 10</a:t>
            </a:r>
            <a:r>
              <a:rPr lang="en-US" sz="1200" b="0" baseline="30000">
                <a:solidFill>
                  <a:srgbClr val="000000"/>
                </a:solidFill>
                <a:ea typeface="Calibri"/>
                <a:sym typeface="Calibri"/>
              </a:rPr>
              <a:t>6</a:t>
            </a:r>
            <a:r>
              <a:rPr lang="en-US" sz="1200" b="0">
                <a:solidFill>
                  <a:srgbClr val="000000"/>
                </a:solidFill>
                <a:ea typeface="Calibri"/>
                <a:sym typeface="Calibri"/>
              </a:rPr>
              <a:t>  cm</a:t>
            </a:r>
            <a:r>
              <a:rPr lang="en-US" sz="1200" b="0" baseline="30000">
                <a:solidFill>
                  <a:srgbClr val="000000"/>
                </a:solidFill>
                <a:ea typeface="Calibri"/>
                <a:sym typeface="Calibri"/>
              </a:rPr>
              <a:t>2</a:t>
            </a:r>
            <a:r>
              <a:rPr lang="en-US" sz="1200" b="0">
                <a:solidFill>
                  <a:srgbClr val="000000"/>
                </a:solidFill>
                <a:ea typeface="Calibri"/>
                <a:sym typeface="Calibri"/>
              </a:rPr>
              <a:t>/V-sec</a:t>
            </a:r>
            <a:endParaRPr lang="en-US" sz="1200" b="0">
              <a:solidFill>
                <a:srgbClr val="000000"/>
              </a:solidFill>
              <a:ea typeface="ＭＳ Ｐゴシック" pitchFamily="34" charset="-128"/>
              <a:sym typeface="Calibri"/>
            </a:endParaRPr>
          </a:p>
        </p:txBody>
      </p:sp>
      <p:sp>
        <p:nvSpPr>
          <p:cNvPr id="11" name="Shape 390"/>
          <p:cNvSpPr/>
          <p:nvPr/>
        </p:nvSpPr>
        <p:spPr>
          <a:xfrm>
            <a:off x="278969" y="2744869"/>
            <a:ext cx="2657960" cy="50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upstream</a:t>
            </a:r>
            <a:r>
              <a:rPr lang="en-US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</a:t>
            </a:r>
            <a:r>
              <a:rPr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oise</a:t>
            </a:r>
            <a:r>
              <a:rPr lang="en-US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non-ideal ohmic contact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0038" y="242064"/>
            <a:ext cx="6469087" cy="158552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6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repeating the experiments:</a:t>
            </a:r>
          </a:p>
          <a:p>
            <a:pPr eaLnBrk="0" hangingPunct="0">
              <a:lnSpc>
                <a:spcPct val="150000"/>
              </a:lnSpc>
            </a:pPr>
            <a:r>
              <a:rPr lang="en-US" sz="1600" b="0" dirty="0">
                <a:solidFill>
                  <a:srgbClr val="000000"/>
                </a:solidFill>
                <a:ea typeface="ＭＳ Ｐゴシック" pitchFamily="34" charset="-128"/>
              </a:rPr>
              <a:t>	&gt; </a:t>
            </a:r>
            <a:r>
              <a:rPr lang="en-US" sz="1600" b="0" dirty="0">
                <a:solidFill>
                  <a:srgbClr val="0066FF"/>
                </a:solidFill>
                <a:ea typeface="ＭＳ Ｐゴシック" pitchFamily="34" charset="-128"/>
              </a:rPr>
              <a:t>higher sensitivity </a:t>
            </a:r>
            <a:r>
              <a:rPr lang="en-US" sz="1600" b="0" dirty="0">
                <a:solidFill>
                  <a:srgbClr val="000000"/>
                </a:solidFill>
                <a:ea typeface="ＭＳ Ｐゴシック" pitchFamily="34" charset="-128"/>
              </a:rPr>
              <a:t>noise measurements</a:t>
            </a:r>
          </a:p>
          <a:p>
            <a:pPr eaLnBrk="0" hangingPunct="0">
              <a:lnSpc>
                <a:spcPct val="150000"/>
              </a:lnSpc>
            </a:pPr>
            <a:r>
              <a:rPr lang="en-US" sz="1600" b="0" dirty="0">
                <a:solidFill>
                  <a:srgbClr val="000000"/>
                </a:solidFill>
                <a:ea typeface="ＭＳ Ｐゴシック" pitchFamily="34" charset="-128"/>
              </a:rPr>
              <a:t>	&gt; </a:t>
            </a:r>
            <a:r>
              <a:rPr lang="en-US" sz="1600" b="0" dirty="0">
                <a:solidFill>
                  <a:srgbClr val="0066FF"/>
                </a:solidFill>
                <a:ea typeface="ＭＳ Ｐゴシック" pitchFamily="34" charset="-128"/>
              </a:rPr>
              <a:t>shorter distance</a:t>
            </a:r>
            <a:r>
              <a:rPr lang="en-US" sz="1600" b="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1600" b="0" dirty="0" smtClean="0">
                <a:solidFill>
                  <a:srgbClr val="000000"/>
                </a:solidFill>
                <a:ea typeface="ＭＳ Ｐゴシック" pitchFamily="34" charset="-128"/>
              </a:rPr>
              <a:t>of neutral </a:t>
            </a:r>
            <a:r>
              <a:rPr lang="en-US" sz="1600" b="0" dirty="0">
                <a:solidFill>
                  <a:srgbClr val="000000"/>
                </a:solidFill>
                <a:ea typeface="ＭＳ Ｐゴシック" pitchFamily="34" charset="-128"/>
              </a:rPr>
              <a:t>mode </a:t>
            </a:r>
            <a:r>
              <a:rPr lang="en-US" sz="1600" b="0" dirty="0" smtClean="0">
                <a:solidFill>
                  <a:srgbClr val="000000"/>
                </a:solidFill>
                <a:ea typeface="ＭＳ Ｐゴシック" pitchFamily="34" charset="-128"/>
              </a:rPr>
              <a:t>propagation length</a:t>
            </a:r>
            <a:r>
              <a:rPr lang="en-US" sz="1600" b="0" dirty="0">
                <a:solidFill>
                  <a:srgbClr val="000000"/>
                </a:solidFill>
                <a:ea typeface="ＭＳ Ｐゴシック" pitchFamily="34" charset="-128"/>
              </a:rPr>
              <a:t>	&gt; </a:t>
            </a:r>
            <a:r>
              <a:rPr lang="en-US" sz="1600" b="0" dirty="0" smtClean="0">
                <a:solidFill>
                  <a:srgbClr val="000000"/>
                </a:solidFill>
                <a:ea typeface="ＭＳ Ｐゴシック" pitchFamily="34" charset="-128"/>
              </a:rPr>
              <a:t>could we also have </a:t>
            </a:r>
            <a:r>
              <a:rPr lang="en-US" sz="1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bulk</a:t>
            </a:r>
            <a:r>
              <a:rPr lang="en-US" sz="1600" b="0" dirty="0" smtClean="0">
                <a:solidFill>
                  <a:srgbClr val="000000"/>
                </a:solidFill>
                <a:ea typeface="ＭＳ Ｐゴシック" pitchFamily="34" charset="-128"/>
              </a:rPr>
              <a:t> contributions ?</a:t>
            </a:r>
            <a:endParaRPr lang="en-US" sz="1200" b="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2663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0" animBg="1"/>
      <p:bldP spid="375" grpId="0" animBg="1"/>
      <p:bldP spid="10" grpId="0" animBg="1"/>
      <p:bldP spid="8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10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5688" y="1976014"/>
            <a:ext cx="5036344" cy="4733925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/>
          <p:nvPr/>
        </p:nvSpPr>
        <p:spPr>
          <a:xfrm>
            <a:off x="2384098" y="3284066"/>
            <a:ext cx="338138" cy="498476"/>
          </a:xfrm>
          <a:prstGeom prst="line">
            <a:avLst/>
          </a:prstGeom>
          <a:ln w="38100">
            <a:solidFill/>
            <a:round/>
            <a:tailEnd type="triangle"/>
          </a:ln>
        </p:spPr>
        <p:txBody>
          <a:bodyPr lIns="0" tIns="0" rIns="0" bIns="0"/>
          <a:lstStyle/>
          <a:p>
            <a:pPr algn="r" defTabSz="457130" eaLnBrk="0" hangingPunct="0">
              <a:defRPr sz="1200"/>
            </a:pPr>
            <a:endParaRPr sz="12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824373" y="2929330"/>
            <a:ext cx="1960993" cy="253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US" sz="18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upstream</a:t>
            </a:r>
            <a:r>
              <a:rPr lang="en-US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</a:t>
            </a:r>
            <a:r>
              <a: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oise</a:t>
            </a:r>
            <a:r>
              <a:rPr lang="en-US"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(?)</a:t>
            </a:r>
            <a:endParaRPr sz="18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Shape 391"/>
          <p:cNvSpPr/>
          <p:nvPr/>
        </p:nvSpPr>
        <p:spPr>
          <a:xfrm flipH="1">
            <a:off x="6223864" y="4901776"/>
            <a:ext cx="452438" cy="19051"/>
          </a:xfrm>
          <a:prstGeom prst="line">
            <a:avLst/>
          </a:prstGeom>
          <a:ln w="38100">
            <a:solidFill/>
            <a:round/>
            <a:tailEnd type="triangle"/>
          </a:ln>
        </p:spPr>
        <p:txBody>
          <a:bodyPr lIns="0" tIns="0" rIns="0" bIns="0"/>
          <a:lstStyle/>
          <a:p>
            <a:pPr algn="r" defTabSz="457130" eaLnBrk="0" hangingPunct="0">
              <a:defRPr sz="1200"/>
            </a:pPr>
            <a:endParaRPr sz="12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92" name="Shape 392"/>
          <p:cNvSpPr/>
          <p:nvPr/>
        </p:nvSpPr>
        <p:spPr>
          <a:xfrm>
            <a:off x="6717972" y="4682707"/>
            <a:ext cx="2290252" cy="50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downstream</a:t>
            </a:r>
            <a:r>
              <a:rPr lang="en-US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shot n</a:t>
            </a:r>
            <a:r>
              <a:rPr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oise </a:t>
            </a:r>
            <a:r>
              <a:rPr lang="en-US" sz="18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~</a:t>
            </a:r>
            <a:r>
              <a:rPr lang="en-US" sz="1800" b="0" i="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t</a:t>
            </a:r>
            <a:r>
              <a:rPr lang="en-US" sz="1800" b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(1-</a:t>
            </a:r>
            <a:r>
              <a:rPr lang="en-US" sz="1800" b="0" i="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t </a:t>
            </a:r>
            <a:r>
              <a:rPr lang="en-US" sz="1800" b="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rPr>
              <a:t>)</a:t>
            </a:r>
            <a:endParaRPr sz="18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3694" y="1975971"/>
            <a:ext cx="616327" cy="373650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bulk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4163" y="3782543"/>
            <a:ext cx="689589" cy="373650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edge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7329" y="5825440"/>
            <a:ext cx="689589" cy="373650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pPr eaLnBrk="0" hangingPunct="0"/>
            <a:r>
              <a:rPr lang="en-US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edge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0038" y="1242189"/>
            <a:ext cx="6469087" cy="41144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600" b="0" dirty="0">
                <a:solidFill>
                  <a:srgbClr val="000000"/>
                </a:solidFill>
                <a:ea typeface="ＭＳ Ｐゴシック" pitchFamily="34" charset="-128"/>
              </a:rPr>
              <a:t>	</a:t>
            </a:r>
            <a:r>
              <a:rPr lang="en-US" sz="1600" b="0" dirty="0" smtClean="0">
                <a:solidFill>
                  <a:srgbClr val="000000"/>
                </a:solidFill>
                <a:ea typeface="ＭＳ Ｐゴシック" pitchFamily="34" charset="-128"/>
              </a:rPr>
              <a:t>could we also have </a:t>
            </a:r>
            <a:r>
              <a:rPr lang="en-US" sz="1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bulk</a:t>
            </a:r>
            <a:r>
              <a:rPr lang="en-US" sz="1600" b="0" dirty="0" smtClean="0">
                <a:solidFill>
                  <a:srgbClr val="000000"/>
                </a:solidFill>
                <a:ea typeface="ＭＳ Ｐゴシック" pitchFamily="34" charset="-128"/>
              </a:rPr>
              <a:t> contributions ?</a:t>
            </a:r>
            <a:endParaRPr lang="en-US" sz="1200" b="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6632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image10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0264" y="346064"/>
            <a:ext cx="2466975" cy="2330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image10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9431" y="2895600"/>
            <a:ext cx="2432447" cy="2432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image10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8618" y="2895600"/>
            <a:ext cx="2432447" cy="2432050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hape 399"/>
          <p:cNvSpPr/>
          <p:nvPr/>
        </p:nvSpPr>
        <p:spPr>
          <a:xfrm>
            <a:off x="3070649" y="2712844"/>
            <a:ext cx="636985" cy="281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eaLnBrk="0" hangingPunct="0">
              <a:defRPr sz="1800"/>
            </a:pPr>
            <a:r>
              <a:rPr sz="18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edge</a:t>
            </a:r>
          </a:p>
        </p:txBody>
      </p:sp>
      <p:sp>
        <p:nvSpPr>
          <p:cNvPr id="400" name="Shape 400"/>
          <p:cNvSpPr/>
          <p:nvPr/>
        </p:nvSpPr>
        <p:spPr>
          <a:xfrm>
            <a:off x="5763843" y="2712844"/>
            <a:ext cx="636985" cy="281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eaLnBrk="0" hangingPunct="0">
              <a:defRPr sz="1800"/>
            </a:pPr>
            <a:r>
              <a:rPr sz="1800" b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bulk</a:t>
            </a:r>
          </a:p>
        </p:txBody>
      </p:sp>
      <p:sp>
        <p:nvSpPr>
          <p:cNvPr id="401" name="Shape 401"/>
          <p:cNvSpPr/>
          <p:nvPr/>
        </p:nvSpPr>
        <p:spPr>
          <a:xfrm>
            <a:off x="1275782" y="5511382"/>
            <a:ext cx="6904859" cy="1246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150000"/>
              </a:lnSpc>
              <a:buSzPct val="100000"/>
            </a:pPr>
            <a:r>
              <a:rPr sz="1800" b="0" dirty="0">
                <a:solidFill>
                  <a:srgbClr val="000000"/>
                </a:solidFill>
                <a:ea typeface="Calibri"/>
                <a:sym typeface="Calibri"/>
              </a:rPr>
              <a:t> </a:t>
            </a:r>
            <a:r>
              <a:rPr lang="en-US" sz="1800" b="0" dirty="0">
                <a:solidFill>
                  <a:srgbClr val="FF0000"/>
                </a:solidFill>
                <a:ea typeface="Calibri"/>
                <a:sym typeface="Calibri"/>
              </a:rPr>
              <a:t>energy also propagates through the incompressible bulk !</a:t>
            </a:r>
          </a:p>
          <a:p>
            <a:pPr algn="ctr" eaLnBrk="0" hangingPunct="0">
              <a:lnSpc>
                <a:spcPct val="150000"/>
              </a:lnSpc>
              <a:buSzPct val="100000"/>
            </a:pPr>
            <a:endParaRPr lang="en-US" sz="1800" b="0" dirty="0">
              <a:solidFill>
                <a:srgbClr val="FF0000"/>
              </a:solidFill>
              <a:ea typeface="Calibri"/>
              <a:sym typeface="Calibri"/>
            </a:endParaRPr>
          </a:p>
          <a:p>
            <a:pPr algn="ctr" eaLnBrk="0" hangingPunct="0">
              <a:lnSpc>
                <a:spcPct val="150000"/>
              </a:lnSpc>
              <a:buSzPct val="100000"/>
            </a:pPr>
            <a:r>
              <a:rPr lang="en-US" sz="1800" b="0" dirty="0">
                <a:solidFill>
                  <a:srgbClr val="000000"/>
                </a:solidFill>
                <a:ea typeface="Calibri"/>
                <a:sym typeface="Calibri"/>
              </a:rPr>
              <a:t>however, </a:t>
            </a:r>
            <a:r>
              <a:rPr lang="en-US" sz="1800" b="0" dirty="0" smtClean="0">
                <a:solidFill>
                  <a:srgbClr val="000000"/>
                </a:solidFill>
                <a:ea typeface="Calibri"/>
                <a:sym typeface="Calibri"/>
              </a:rPr>
              <a:t>most </a:t>
            </a:r>
            <a:r>
              <a:rPr sz="1800" b="0" dirty="0" smtClean="0">
                <a:solidFill>
                  <a:srgbClr val="000000"/>
                </a:solidFill>
                <a:ea typeface="Calibri"/>
                <a:sym typeface="Calibri"/>
              </a:rPr>
              <a:t>energy </a:t>
            </a:r>
            <a:r>
              <a:rPr sz="1800" b="0" dirty="0">
                <a:solidFill>
                  <a:srgbClr val="000000"/>
                </a:solidFill>
                <a:ea typeface="Calibri"/>
                <a:sym typeface="Calibri"/>
              </a:rPr>
              <a:t>is </a:t>
            </a:r>
            <a:r>
              <a:rPr lang="en-US" sz="1800" b="0" dirty="0" smtClean="0">
                <a:solidFill>
                  <a:srgbClr val="000000"/>
                </a:solidFill>
                <a:ea typeface="Calibri"/>
                <a:sym typeface="Calibri"/>
              </a:rPr>
              <a:t>carried </a:t>
            </a:r>
            <a:r>
              <a:rPr lang="en-US" sz="1800" b="0" dirty="0">
                <a:solidFill>
                  <a:srgbClr val="000000"/>
                </a:solidFill>
                <a:ea typeface="Calibri"/>
                <a:sym typeface="Calibri"/>
              </a:rPr>
              <a:t>by </a:t>
            </a:r>
            <a:r>
              <a:rPr sz="1800" b="0" dirty="0">
                <a:solidFill>
                  <a:srgbClr val="000000"/>
                </a:solidFill>
                <a:ea typeface="Calibri"/>
                <a:sym typeface="Calibri"/>
              </a:rPr>
              <a:t>chiral upstream</a:t>
            </a:r>
            <a:r>
              <a:rPr lang="en-US" sz="1800" b="0" dirty="0">
                <a:solidFill>
                  <a:srgbClr val="000000"/>
                </a:solidFill>
                <a:ea typeface="Calibri"/>
                <a:sym typeface="Calibri"/>
              </a:rPr>
              <a:t> edge mode</a:t>
            </a:r>
            <a:endParaRPr sz="1800" b="0" dirty="0">
              <a:solidFill>
                <a:srgbClr val="000000"/>
              </a:solidFill>
              <a:ea typeface="Calibri"/>
              <a:sym typeface="Calibri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2458641" y="3082925"/>
            <a:ext cx="1808560" cy="1877926"/>
          </a:xfrm>
          <a:prstGeom prst="rect">
            <a:avLst/>
          </a:prstGeom>
          <a:ln w="12700">
            <a:solidFill/>
            <a:miter lim="0"/>
          </a:ln>
        </p:spPr>
        <p:txBody>
          <a:bodyPr lIns="0" tIns="0" rIns="0" bIns="0" anchor="ctr"/>
          <a:lstStyle/>
          <a:p>
            <a:pPr algn="ctr" eaLnBrk="0" hangingPunct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5148264" y="3079750"/>
            <a:ext cx="1808560" cy="1877926"/>
          </a:xfrm>
          <a:prstGeom prst="rect">
            <a:avLst/>
          </a:prstGeom>
          <a:ln w="12700">
            <a:solidFill/>
            <a:miter lim="0"/>
          </a:ln>
        </p:spPr>
        <p:txBody>
          <a:bodyPr lIns="0" tIns="0" rIns="0" bIns="0" anchor="ctr"/>
          <a:lstStyle/>
          <a:p>
            <a:pPr algn="ctr" eaLnBrk="0" hangingPunct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402"/>
          <p:cNvSpPr/>
          <p:nvPr/>
        </p:nvSpPr>
        <p:spPr>
          <a:xfrm>
            <a:off x="492919" y="2712790"/>
            <a:ext cx="1565672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sz="1400" b="0">
                <a:solidFill>
                  <a:srgbClr val="000000"/>
                </a:solidFill>
                <a:ea typeface="Calibri"/>
                <a:sym typeface="Calibri"/>
              </a:rPr>
              <a:t>10</a:t>
            </a:r>
            <a:r>
              <a:rPr sz="1400" b="0" baseline="30000">
                <a:solidFill>
                  <a:srgbClr val="000000"/>
                </a:solidFill>
                <a:ea typeface="Calibri"/>
                <a:sym typeface="Calibri"/>
              </a:rPr>
              <a:t>-29</a:t>
            </a:r>
            <a:r>
              <a:rPr sz="1400" b="0">
                <a:solidFill>
                  <a:srgbClr val="000000"/>
                </a:solidFill>
                <a:ea typeface="Calibri"/>
                <a:sym typeface="Calibri"/>
              </a:rPr>
              <a:t>A</a:t>
            </a:r>
            <a:r>
              <a:rPr sz="1400" b="0" baseline="30000">
                <a:solidFill>
                  <a:srgbClr val="000000"/>
                </a:solidFill>
                <a:ea typeface="Calibri"/>
                <a:sym typeface="Calibri"/>
              </a:rPr>
              <a:t>2</a:t>
            </a:r>
            <a:r>
              <a:rPr sz="1400" b="0">
                <a:solidFill>
                  <a:srgbClr val="000000"/>
                </a:solidFill>
                <a:ea typeface="Calibri"/>
                <a:sym typeface="Calibri"/>
              </a:rPr>
              <a:t>/Hz </a:t>
            </a:r>
            <a:r>
              <a:rPr lang="en-US" sz="1400" b="0">
                <a:solidFill>
                  <a:srgbClr val="000000"/>
                </a:solidFill>
                <a:ea typeface="Calibri"/>
                <a:sym typeface="Symbol"/>
              </a:rPr>
              <a:t> </a:t>
            </a:r>
            <a:r>
              <a:rPr sz="1400" b="0">
                <a:solidFill>
                  <a:srgbClr val="000000"/>
                </a:solidFill>
                <a:ea typeface="Calibri"/>
                <a:sym typeface="Calibri"/>
              </a:rPr>
              <a:t> 7mK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655" y="653070"/>
            <a:ext cx="3559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start with</a:t>
            </a:r>
            <a:r>
              <a:rPr lang="en-US" sz="24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v </a:t>
            </a:r>
            <a:r>
              <a:rPr lang="en-US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= 2/3  25mK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028129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 advAuto="0"/>
      <p:bldP spid="398" grpId="0" animBg="1" advAuto="0"/>
      <p:bldP spid="401" grpId="0" build="p" animBg="1" advAuto="0"/>
      <p:bldP spid="403" grpId="0" animBg="1" advAuto="0"/>
      <p:bldP spid="404" grpId="0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3064202" y="5287877"/>
            <a:ext cx="2327673" cy="248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sz="1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sz="1600" b="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-30</a:t>
            </a:r>
            <a:r>
              <a:rPr sz="1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sz="1600" b="0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sz="16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/Hz = 1.4mK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61276" y="2494208"/>
            <a:ext cx="5000625" cy="2672843"/>
            <a:chOff x="1318607" y="2945131"/>
            <a:chExt cx="5000625" cy="2672843"/>
          </a:xfrm>
        </p:grpSpPr>
        <p:grpSp>
          <p:nvGrpSpPr>
            <p:cNvPr id="4" name="Group 3"/>
            <p:cNvGrpSpPr/>
            <p:nvPr/>
          </p:nvGrpSpPr>
          <p:grpSpPr>
            <a:xfrm>
              <a:off x="1318607" y="2945131"/>
              <a:ext cx="2432447" cy="2672843"/>
              <a:chOff x="1326356" y="2945131"/>
              <a:chExt cx="2432447" cy="2672843"/>
            </a:xfrm>
          </p:grpSpPr>
          <p:pic>
            <p:nvPicPr>
              <p:cNvPr id="409" name="image107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1326356" y="3185924"/>
                <a:ext cx="2432447" cy="2432050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414" name="Shape 414"/>
              <p:cNvSpPr/>
              <p:nvPr/>
            </p:nvSpPr>
            <p:spPr>
              <a:xfrm>
                <a:off x="2260232" y="2945131"/>
                <a:ext cx="636985" cy="28132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1" eaLnBrk="0" hangingPunct="0">
                  <a:defRPr sz="1800"/>
                </a:pPr>
                <a:r>
                  <a:rPr sz="1800" b="0">
                    <a:solidFill>
                      <a:srgbClr val="000000"/>
                    </a:solidFill>
                  </a:rPr>
                  <a:t>edge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886785" y="2945131"/>
              <a:ext cx="2432447" cy="2672843"/>
              <a:chOff x="3894534" y="2945131"/>
              <a:chExt cx="2432447" cy="2672843"/>
            </a:xfrm>
          </p:grpSpPr>
          <p:pic>
            <p:nvPicPr>
              <p:cNvPr id="408" name="image106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894534" y="3185924"/>
                <a:ext cx="2432447" cy="2432050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415" name="Shape 415"/>
              <p:cNvSpPr/>
              <p:nvPr/>
            </p:nvSpPr>
            <p:spPr>
              <a:xfrm>
                <a:off x="4853492" y="2945131"/>
                <a:ext cx="636985" cy="28132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rtl="1" eaLnBrk="0" hangingPunct="0">
                  <a:defRPr sz="1800"/>
                </a:pPr>
                <a:r>
                  <a:rPr sz="1800" b="0">
                    <a:solidFill>
                      <a:srgbClr val="000000"/>
                    </a:solidFill>
                  </a:rPr>
                  <a:t>bulk</a:t>
                </a:r>
              </a:p>
            </p:txBody>
          </p:sp>
        </p:grpSp>
        <p:sp>
          <p:nvSpPr>
            <p:cNvPr id="419" name="Shape 419"/>
            <p:cNvSpPr/>
            <p:nvPr/>
          </p:nvSpPr>
          <p:spPr>
            <a:xfrm>
              <a:off x="1645443" y="3358961"/>
              <a:ext cx="1877616" cy="1890626"/>
            </a:xfrm>
            <a:prstGeom prst="rect">
              <a:avLst/>
            </a:prstGeom>
            <a:ln w="12700">
              <a:solidFill/>
              <a:miter lim="0"/>
            </a:ln>
          </p:spPr>
          <p:txBody>
            <a:bodyPr lIns="0" tIns="0" rIns="0" bIns="0" anchor="ctr"/>
            <a:lstStyle/>
            <a:p>
              <a:pPr algn="ctr" rtl="1" eaLnBrk="0" hangingPunct="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4257674" y="3370074"/>
              <a:ext cx="1840708" cy="1889039"/>
            </a:xfrm>
            <a:prstGeom prst="rect">
              <a:avLst/>
            </a:prstGeom>
            <a:ln w="12700">
              <a:solidFill/>
              <a:miter lim="0"/>
            </a:ln>
          </p:spPr>
          <p:txBody>
            <a:bodyPr lIns="0" tIns="0" rIns="0" bIns="0" anchor="ctr"/>
            <a:lstStyle/>
            <a:p>
              <a:pPr algn="ctr" rtl="1" eaLnBrk="0" hangingPunct="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image10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20245" y="335131"/>
            <a:ext cx="2466975" cy="233045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85995" y="639261"/>
            <a:ext cx="2177179" cy="46165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pPr eaLnBrk="0" hangingPunct="0"/>
            <a:r>
              <a:rPr lang="en-US" sz="2400" b="0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v </a:t>
            </a:r>
            <a:r>
              <a:rPr lang="en-US" sz="24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= 1/3  25mK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455122" y="2446332"/>
            <a:ext cx="3635650" cy="42561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US" sz="1800" b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3329" y="5546578"/>
            <a:ext cx="5493866" cy="95410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 eaLnBrk="0" hangingPunct="0"/>
            <a:r>
              <a:rPr lang="en-U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about </a:t>
            </a:r>
            <a:r>
              <a:rPr lang="en-US" sz="1800" b="0" dirty="0">
                <a:solidFill>
                  <a:srgbClr val="000000"/>
                </a:solidFill>
                <a:ea typeface="ＭＳ Ｐゴシック" pitchFamily="34" charset="-128"/>
              </a:rPr>
              <a:t>~5 weaker than in </a:t>
            </a:r>
            <a:r>
              <a:rPr lang="en-US" sz="1800" b="0" i="1" dirty="0" smtClean="0">
                <a:solidFill>
                  <a:srgbClr val="000000"/>
                </a:solidFill>
                <a:ea typeface="ＭＳ Ｐゴシック" pitchFamily="34" charset="-128"/>
              </a:rPr>
              <a:t>v </a:t>
            </a:r>
            <a:r>
              <a:rPr lang="en-U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=</a:t>
            </a:r>
            <a:r>
              <a:rPr lang="en-US" sz="1800" b="0" dirty="0">
                <a:solidFill>
                  <a:srgbClr val="000000"/>
                </a:solidFill>
                <a:ea typeface="ＭＳ Ｐゴシック" pitchFamily="34" charset="-128"/>
              </a:rPr>
              <a:t>2/3</a:t>
            </a:r>
          </a:p>
          <a:p>
            <a:pPr algn="ctr" eaLnBrk="0" hangingPunct="0"/>
            <a:endParaRPr lang="en-US" sz="1800" b="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 eaLnBrk="0" hangingPunct="0"/>
            <a:r>
              <a:rPr lang="en-US" sz="1800" b="0" dirty="0" smtClean="0">
                <a:solidFill>
                  <a:srgbClr val="000000"/>
                </a:solidFill>
                <a:ea typeface="ＭＳ Ｐゴシック" pitchFamily="34" charset="-128"/>
              </a:rPr>
              <a:t>qualitatively </a:t>
            </a:r>
            <a:r>
              <a:rPr lang="en-US" sz="1800" b="0" dirty="0">
                <a:solidFill>
                  <a:srgbClr val="000000"/>
                </a:solidFill>
                <a:ea typeface="ＭＳ Ｐゴシック" pitchFamily="34" charset="-128"/>
              </a:rPr>
              <a:t>similar results obtained  in </a:t>
            </a:r>
            <a:r>
              <a:rPr lang="en-US" sz="2000" b="0" i="1" dirty="0">
                <a:solidFill>
                  <a:srgbClr val="000000"/>
                </a:solidFill>
                <a:ea typeface="Tahoma" panose="020B0604030504040204" pitchFamily="34" charset="0"/>
              </a:rPr>
              <a:t>v</a:t>
            </a:r>
            <a:r>
              <a:rPr lang="en-US" sz="1800" b="0" dirty="0">
                <a:solidFill>
                  <a:srgbClr val="000000"/>
                </a:solidFill>
                <a:ea typeface="ＭＳ Ｐゴシック" pitchFamily="34" charset="-128"/>
              </a:rPr>
              <a:t> = 2/5, 4/3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00580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659458" y="2950276"/>
            <a:ext cx="1905376" cy="1493045"/>
            <a:chOff x="1037146" y="2243263"/>
            <a:chExt cx="1905376" cy="1493045"/>
          </a:xfrm>
        </p:grpSpPr>
        <p:pic>
          <p:nvPicPr>
            <p:cNvPr id="38" name="image80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37146" y="2243263"/>
              <a:ext cx="1893095" cy="149304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1" name="Shape 69"/>
            <p:cNvSpPr/>
            <p:nvPr/>
          </p:nvSpPr>
          <p:spPr>
            <a:xfrm>
              <a:off x="2620349" y="3309445"/>
              <a:ext cx="322173" cy="2692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lIns="34283" tIns="34283" rIns="34283" bIns="34283">
              <a:spAutoFit/>
            </a:bodyPr>
            <a:lstStyle>
              <a:lvl1pPr algn="l" defTabSz="914400">
                <a:defRPr sz="2400" i="1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1" fontAlgn="auto">
                <a:spcBef>
                  <a:spcPts val="0"/>
                </a:spcBef>
                <a:spcAft>
                  <a:spcPts val="0"/>
                </a:spcAft>
                <a:defRPr sz="1800" i="0">
                  <a:uFillTx/>
                </a:defRPr>
              </a:pPr>
              <a:r>
                <a:rPr sz="1300" b="0" i="0" kern="0">
                  <a:solidFill>
                    <a:sysClr val="windowText" lastClr="000000"/>
                  </a:solidFill>
                  <a:uFillTx/>
                </a:rPr>
                <a:t>x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52928" y="3015539"/>
            <a:ext cx="2369028" cy="1493044"/>
            <a:chOff x="4183008" y="2487428"/>
            <a:chExt cx="2369028" cy="1493044"/>
          </a:xfrm>
        </p:grpSpPr>
        <p:pic>
          <p:nvPicPr>
            <p:cNvPr id="43" name="image12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83008" y="2487428"/>
              <a:ext cx="2200276" cy="149304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6" name="Shape 71"/>
            <p:cNvSpPr/>
            <p:nvPr/>
          </p:nvSpPr>
          <p:spPr>
            <a:xfrm>
              <a:off x="6229864" y="3358381"/>
              <a:ext cx="322172" cy="2692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lIns="34283" tIns="34283" rIns="34283" bIns="34283">
              <a:spAutoFit/>
            </a:bodyPr>
            <a:lstStyle>
              <a:lvl1pPr algn="l" defTabSz="914400">
                <a:defRPr sz="2400" i="1"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1" fontAlgn="auto">
                <a:spcBef>
                  <a:spcPts val="0"/>
                </a:spcBef>
                <a:spcAft>
                  <a:spcPts val="0"/>
                </a:spcAft>
                <a:defRPr sz="1800" i="0">
                  <a:uFillTx/>
                </a:defRPr>
              </a:pPr>
              <a:r>
                <a:rPr sz="1300" b="0" i="0" kern="0">
                  <a:solidFill>
                    <a:sysClr val="windowText" lastClr="000000"/>
                  </a:solidFill>
                  <a:uFillTx/>
                </a:rPr>
                <a:t>x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361049" y="1970813"/>
            <a:ext cx="2344579" cy="2580772"/>
            <a:chOff x="6725478" y="2761276"/>
            <a:chExt cx="2344579" cy="2580772"/>
          </a:xfrm>
        </p:grpSpPr>
        <p:sp>
          <p:nvSpPr>
            <p:cNvPr id="48" name="Shape 74"/>
            <p:cNvSpPr/>
            <p:nvPr/>
          </p:nvSpPr>
          <p:spPr>
            <a:xfrm>
              <a:off x="6894735" y="2885374"/>
              <a:ext cx="1189624" cy="3046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lIns="34283" tIns="34283" rIns="34283" bIns="34283" anchor="b">
              <a:spAutoFit/>
            </a:bodyPr>
            <a:lstStyle/>
            <a:p>
              <a:pPr defTabSz="642783" rtl="1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 sz="1800"/>
              </a:pPr>
              <a:r>
                <a:rPr sz="1700" b="0" i="1" kern="0">
                  <a:solidFill>
                    <a:sysClr val="windowText" lastClr="000000"/>
                  </a:solidFill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rPr>
                <a:t>ν</a:t>
              </a:r>
              <a:r>
                <a:rPr sz="1700" b="0" kern="0">
                  <a:solidFill>
                    <a:sysClr val="windowText" lastClr="000000"/>
                  </a:solidFill>
                  <a:uFill>
                    <a:solidFill/>
                  </a:uFill>
                  <a:latin typeface="Calibri"/>
                  <a:ea typeface="Calibri"/>
                  <a:cs typeface="Calibri"/>
                  <a:sym typeface="Calibri"/>
                </a:rPr>
                <a:t> = 1/5?</a:t>
              </a:r>
            </a:p>
          </p:txBody>
        </p:sp>
        <p:pic>
          <p:nvPicPr>
            <p:cNvPr id="49" name="path30198-1-1-7-0-3-3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884157" y="2761276"/>
              <a:ext cx="2185900" cy="258077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0" name="Rectangle 49"/>
            <p:cNvSpPr/>
            <p:nvPr/>
          </p:nvSpPr>
          <p:spPr>
            <a:xfrm>
              <a:off x="6725478" y="2799398"/>
              <a:ext cx="1046922" cy="471924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sx="1000" sy="1000" rotWithShape="0">
                <a:srgbClr val="000000"/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170" eaLnBrk="0" fontAlgn="auto" latinLnBrk="1" hangingPunct="0">
                <a:spcBef>
                  <a:spcPts val="0"/>
                </a:spcBef>
                <a:spcAft>
                  <a:spcPts val="0"/>
                </a:spcAft>
              </a:pPr>
              <a:endParaRPr lang="en-US" sz="2400" b="0">
                <a:solidFill>
                  <a:srgbClr val="FFFFFF"/>
                </a:solidFill>
                <a:latin typeface="Calibri Light"/>
                <a:cs typeface="+mn-cs"/>
                <a:sym typeface="Helvetica Ligh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8880" y="887577"/>
            <a:ext cx="8330159" cy="523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7" tIns="45717" rIns="45717" bIns="45717" numCol="1" spcCol="38098" rtlCol="0" anchor="t">
            <a:spAutoFit/>
          </a:bodyPr>
          <a:lstStyle/>
          <a:p>
            <a:pPr eaLnBrk="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ea typeface="Calibri"/>
                <a:sym typeface="Calibri"/>
              </a:rPr>
              <a:t>an unexpected reconstruction forms at 1/3… </a:t>
            </a:r>
            <a:endParaRPr lang="en-US" dirty="0">
              <a:solidFill>
                <a:srgbClr val="3333FF"/>
              </a:solidFill>
              <a:uFill>
                <a:solidFill>
                  <a:srgbClr val="000000"/>
                </a:solidFill>
              </a:u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607670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00025"/>
            <a:ext cx="7772400" cy="698500"/>
          </a:xfrm>
        </p:spPr>
        <p:txBody>
          <a:bodyPr/>
          <a:lstStyle/>
          <a:p>
            <a:pPr algn="l"/>
            <a:r>
              <a:rPr lang="en-US" altLang="en-US" sz="2800" dirty="0" smtClean="0"/>
              <a:t>start with  </a:t>
            </a:r>
            <a:r>
              <a:rPr lang="en-US" altLang="en-US" sz="2800" b="0" i="1" dirty="0" smtClean="0">
                <a:sym typeface="Symbol" pitchFamily="18" charset="2"/>
              </a:rPr>
              <a:t> </a:t>
            </a:r>
            <a:r>
              <a:rPr lang="en-US" altLang="en-US" sz="2800" b="0" dirty="0">
                <a:sym typeface="Symbol" pitchFamily="18" charset="2"/>
              </a:rPr>
              <a:t>=</a:t>
            </a:r>
            <a:r>
              <a:rPr lang="en-US" altLang="en-US" sz="2800" b="0" dirty="0" smtClean="0">
                <a:sym typeface="Symbol" pitchFamily="18" charset="2"/>
              </a:rPr>
              <a:t>1/3</a:t>
            </a:r>
            <a:r>
              <a:rPr lang="en-US" altLang="en-US" sz="2800" b="0" dirty="0" smtClean="0"/>
              <a:t>…</a:t>
            </a:r>
            <a:r>
              <a:rPr lang="en-US" altLang="en-US" sz="1400" b="0" dirty="0" smtClean="0">
                <a:solidFill>
                  <a:srgbClr val="FFFF00"/>
                </a:solidFill>
              </a:rPr>
              <a:t>a reminder</a:t>
            </a:r>
            <a:endParaRPr lang="en-US" altLang="en-US" sz="2800" b="0" dirty="0">
              <a:solidFill>
                <a:srgbClr val="FFFF00"/>
              </a:solidFill>
            </a:endParaRP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9444254"/>
              </p:ext>
            </p:extLst>
          </p:nvPr>
        </p:nvGraphicFramePr>
        <p:xfrm>
          <a:off x="6102350" y="3000375"/>
          <a:ext cx="2085975" cy="928688"/>
        </p:xfrm>
        <a:graphic>
          <a:graphicData uri="http://schemas.openxmlformats.org/presentationml/2006/ole">
            <p:oleObj spid="_x0000_s571426" name="Equation" r:id="rId3" imgW="914400" imgH="406080" progId="">
              <p:embed/>
            </p:oleObj>
          </a:graphicData>
        </a:graphic>
      </p:graphicFrame>
      <p:grpSp>
        <p:nvGrpSpPr>
          <p:cNvPr id="20524" name="Group 44"/>
          <p:cNvGrpSpPr>
            <a:grpSpLocks/>
          </p:cNvGrpSpPr>
          <p:nvPr/>
        </p:nvGrpSpPr>
        <p:grpSpPr bwMode="auto">
          <a:xfrm>
            <a:off x="1554163" y="5915025"/>
            <a:ext cx="6646862" cy="679450"/>
            <a:chOff x="979" y="3726"/>
            <a:chExt cx="4187" cy="428"/>
          </a:xfrm>
        </p:grpSpPr>
        <p:graphicFrame>
          <p:nvGraphicFramePr>
            <p:cNvPr id="2048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8006966"/>
                </p:ext>
              </p:extLst>
            </p:nvPr>
          </p:nvGraphicFramePr>
          <p:xfrm>
            <a:off x="979" y="3726"/>
            <a:ext cx="3156" cy="428"/>
          </p:xfrm>
          <a:graphic>
            <a:graphicData uri="http://schemas.openxmlformats.org/presentationml/2006/ole">
              <p:oleObj spid="_x0000_s571427" name="משוואה" r:id="rId4" imgW="1498320" imgH="203040" progId="Equation.3">
                <p:embed/>
              </p:oleObj>
            </a:graphicData>
          </a:graphic>
        </p:graphicFrame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4062" y="3740"/>
              <a:ext cx="110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000" b="0" dirty="0">
                  <a:solidFill>
                    <a:srgbClr val="FF0000"/>
                  </a:solidFill>
                </a:rPr>
                <a:t>=</a:t>
              </a:r>
              <a:r>
                <a:rPr lang="en-US" altLang="en-US" sz="3000" b="0" i="1" dirty="0">
                  <a:solidFill>
                    <a:srgbClr val="FF0000"/>
                  </a:solidFill>
                </a:rPr>
                <a:t>e / </a:t>
              </a:r>
              <a:r>
                <a:rPr lang="en-US" altLang="en-US" sz="3000" b="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0523" name="Group 43"/>
          <p:cNvGrpSpPr>
            <a:grpSpLocks/>
          </p:cNvGrpSpPr>
          <p:nvPr/>
        </p:nvGrpSpPr>
        <p:grpSpPr bwMode="auto">
          <a:xfrm>
            <a:off x="1450981" y="4048126"/>
            <a:ext cx="2301875" cy="1463675"/>
            <a:chOff x="914" y="2550"/>
            <a:chExt cx="1450" cy="922"/>
          </a:xfrm>
        </p:grpSpPr>
        <p:graphicFrame>
          <p:nvGraphicFramePr>
            <p:cNvPr id="2048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8513172"/>
                </p:ext>
              </p:extLst>
            </p:nvPr>
          </p:nvGraphicFramePr>
          <p:xfrm>
            <a:off x="914" y="2550"/>
            <a:ext cx="1260" cy="380"/>
          </p:xfrm>
          <a:graphic>
            <a:graphicData uri="http://schemas.openxmlformats.org/presentationml/2006/ole">
              <p:oleObj spid="_x0000_s571428" name="משוואה" r:id="rId5" imgW="799920" imgH="241200" progId="Equation.3">
                <p:embed/>
              </p:oleObj>
            </a:graphicData>
          </a:graphic>
        </p:graphicFrame>
        <p:graphicFrame>
          <p:nvGraphicFramePr>
            <p:cNvPr id="20499" name="Object 19"/>
            <p:cNvGraphicFramePr>
              <a:graphicFrameLocks noChangeAspect="1"/>
            </p:cNvGraphicFramePr>
            <p:nvPr/>
          </p:nvGraphicFramePr>
          <p:xfrm>
            <a:off x="1567" y="2989"/>
            <a:ext cx="797" cy="483"/>
          </p:xfrm>
          <a:graphic>
            <a:graphicData uri="http://schemas.openxmlformats.org/presentationml/2006/ole">
              <p:oleObj spid="_x0000_s571429" name="Equation" r:id="rId6" imgW="838200" imgH="508000" progId="Equation.3">
                <p:embed/>
              </p:oleObj>
            </a:graphicData>
          </a:graphic>
        </p:graphicFrame>
      </p:grp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3025775" y="1697039"/>
            <a:ext cx="3055938" cy="297497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2000" b="0">
              <a:solidFill>
                <a:srgbClr val="000000"/>
              </a:solidFill>
            </a:endParaRPr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3303589" y="1971676"/>
            <a:ext cx="2500313" cy="24082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eaLnBrk="0" hangingPunct="0"/>
            <a:endParaRPr lang="en-US" altLang="en-US" sz="1600" b="0">
              <a:solidFill>
                <a:srgbClr val="000000"/>
              </a:solidFill>
              <a:latin typeface="Times New Roman" pitchFamily="18" charset="0"/>
              <a:cs typeface="Times New Roman (Hebrew)" charset="0"/>
            </a:endParaRP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2225675" y="1624014"/>
            <a:ext cx="1466189" cy="34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en-US" altLang="en-US" sz="1600" b="0" dirty="0">
                <a:solidFill>
                  <a:srgbClr val="000000"/>
                </a:solidFill>
              </a:rPr>
              <a:t>ohmic contact</a:t>
            </a:r>
          </a:p>
        </p:txBody>
      </p:sp>
      <p:sp>
        <p:nvSpPr>
          <p:cNvPr id="20507" name="Freeform 27"/>
          <p:cNvSpPr>
            <a:spLocks/>
          </p:cNvSpPr>
          <p:nvPr/>
        </p:nvSpPr>
        <p:spPr bwMode="auto">
          <a:xfrm>
            <a:off x="2609851" y="1936751"/>
            <a:ext cx="627063" cy="908050"/>
          </a:xfrm>
          <a:custGeom>
            <a:avLst/>
            <a:gdLst>
              <a:gd name="T0" fmla="*/ 54 w 381"/>
              <a:gd name="T1" fmla="*/ 0 h 427"/>
              <a:gd name="T2" fmla="*/ 54 w 381"/>
              <a:gd name="T3" fmla="*/ 200 h 427"/>
              <a:gd name="T4" fmla="*/ 381 w 381"/>
              <a:gd name="T5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1" h="427">
                <a:moveTo>
                  <a:pt x="54" y="0"/>
                </a:moveTo>
                <a:cubicBezTo>
                  <a:pt x="27" y="64"/>
                  <a:pt x="0" y="129"/>
                  <a:pt x="54" y="200"/>
                </a:cubicBezTo>
                <a:cubicBezTo>
                  <a:pt x="108" y="271"/>
                  <a:pt x="325" y="389"/>
                  <a:pt x="381" y="427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2000" b="0">
              <a:solidFill>
                <a:srgbClr val="000000"/>
              </a:solidFill>
            </a:endParaRPr>
          </a:p>
        </p:txBody>
      </p:sp>
      <p:sp>
        <p:nvSpPr>
          <p:cNvPr id="20514" name="Oval 34"/>
          <p:cNvSpPr>
            <a:spLocks noChangeArrowheads="1"/>
          </p:cNvSpPr>
          <p:nvPr/>
        </p:nvSpPr>
        <p:spPr bwMode="auto">
          <a:xfrm>
            <a:off x="3975100" y="2608263"/>
            <a:ext cx="1135063" cy="10874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2000" b="0">
              <a:solidFill>
                <a:srgbClr val="000000"/>
              </a:solidFill>
            </a:endParaRPr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 flipV="1">
            <a:off x="4692651" y="3506789"/>
            <a:ext cx="301625" cy="188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2000" b="0">
              <a:solidFill>
                <a:srgbClr val="000000"/>
              </a:solidFill>
            </a:endParaRPr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 flipH="1">
            <a:off x="3894138" y="3352801"/>
            <a:ext cx="330200" cy="282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2000" b="0">
              <a:solidFill>
                <a:srgbClr val="000000"/>
              </a:solidFill>
            </a:endParaRP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3879850" y="3575051"/>
            <a:ext cx="6286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eaLnBrk="0" hangingPunct="0"/>
            <a:r>
              <a:rPr lang="en-US" altLang="en-US" sz="1600" b="0" i="1" dirty="0">
                <a:solidFill>
                  <a:srgbClr val="FF0000"/>
                </a:solidFill>
              </a:rPr>
              <a:t>J </a:t>
            </a:r>
            <a:r>
              <a:rPr lang="en-US" altLang="en-US" sz="1600" b="0" dirty="0">
                <a:solidFill>
                  <a:srgbClr val="FF0000"/>
                </a:solidFill>
              </a:rPr>
              <a:t>(</a:t>
            </a:r>
            <a:r>
              <a:rPr lang="en-US" altLang="en-US" sz="1600" b="0" i="1" dirty="0">
                <a:solidFill>
                  <a:srgbClr val="FF0000"/>
                </a:solidFill>
              </a:rPr>
              <a:t>r </a:t>
            </a:r>
            <a:r>
              <a:rPr lang="en-US" altLang="en-US" sz="1600" b="0" dirty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84688" y="1900238"/>
            <a:ext cx="1855788" cy="1335088"/>
            <a:chOff x="4484688" y="1900238"/>
            <a:chExt cx="1855788" cy="1335088"/>
          </a:xfrm>
        </p:grpSpPr>
        <p:sp>
          <p:nvSpPr>
            <p:cNvPr id="20515" name="Freeform 35"/>
            <p:cNvSpPr>
              <a:spLocks/>
            </p:cNvSpPr>
            <p:nvPr/>
          </p:nvSpPr>
          <p:spPr bwMode="auto">
            <a:xfrm>
              <a:off x="4484688" y="1900238"/>
              <a:ext cx="1420813" cy="1335088"/>
            </a:xfrm>
            <a:custGeom>
              <a:avLst/>
              <a:gdLst>
                <a:gd name="T0" fmla="*/ 672 w 672"/>
                <a:gd name="T1" fmla="*/ 72 h 504"/>
                <a:gd name="T2" fmla="*/ 288 w 672"/>
                <a:gd name="T3" fmla="*/ 72 h 504"/>
                <a:gd name="T4" fmla="*/ 0 w 672"/>
                <a:gd name="T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2" h="504">
                  <a:moveTo>
                    <a:pt x="672" y="72"/>
                  </a:moveTo>
                  <a:cubicBezTo>
                    <a:pt x="536" y="36"/>
                    <a:pt x="400" y="0"/>
                    <a:pt x="288" y="72"/>
                  </a:cubicBezTo>
                  <a:cubicBezTo>
                    <a:pt x="176" y="144"/>
                    <a:pt x="88" y="324"/>
                    <a:pt x="0" y="50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en-US" sz="2000" b="0">
                <a:solidFill>
                  <a:srgbClr val="000000"/>
                </a:solidFill>
              </a:endParaRPr>
            </a:p>
          </p:txBody>
        </p:sp>
        <p:sp>
          <p:nvSpPr>
            <p:cNvPr id="20521" name="Text Box 41"/>
            <p:cNvSpPr txBox="1">
              <a:spLocks noChangeArrowheads="1"/>
            </p:cNvSpPr>
            <p:nvPr/>
          </p:nvSpPr>
          <p:spPr bwMode="auto">
            <a:xfrm>
              <a:off x="5786438" y="1912938"/>
              <a:ext cx="5540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rtl="1"/>
              <a:r>
                <a:rPr lang="en-US" altLang="en-US" sz="2000" b="0" i="1" dirty="0">
                  <a:solidFill>
                    <a:srgbClr val="000000"/>
                  </a:solidFill>
                  <a:sym typeface="Symbol" pitchFamily="18" charset="2"/>
                </a:rPr>
                <a:t></a:t>
              </a:r>
              <a:r>
                <a:rPr lang="en-US" altLang="en-US" sz="2000" b="0" baseline="-25000" dirty="0">
                  <a:solidFill>
                    <a:srgbClr val="000000"/>
                  </a:solidFill>
                  <a:sym typeface="Symbol" pitchFamily="18" charset="2"/>
                </a:rPr>
                <a:t>0</a:t>
              </a:r>
              <a:endParaRPr lang="en-US" altLang="en-US" sz="2000" b="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 bwMode="auto">
          <a:xfrm flipV="1">
            <a:off x="4553745" y="2844802"/>
            <a:ext cx="440531" cy="30718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4711114" y="2906924"/>
            <a:ext cx="269197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800" b="0" i="1" dirty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5575777" y="2667573"/>
            <a:ext cx="131548" cy="948776"/>
          </a:xfrm>
          <a:custGeom>
            <a:avLst/>
            <a:gdLst>
              <a:gd name="connsiteX0" fmla="*/ 0 w 131548"/>
              <a:gd name="connsiteY0" fmla="*/ 0 h 948776"/>
              <a:gd name="connsiteX1" fmla="*/ 82503 w 131548"/>
              <a:gd name="connsiteY1" fmla="*/ 220006 h 948776"/>
              <a:gd name="connsiteX2" fmla="*/ 130629 w 131548"/>
              <a:gd name="connsiteY2" fmla="*/ 543140 h 948776"/>
              <a:gd name="connsiteX3" fmla="*/ 41252 w 131548"/>
              <a:gd name="connsiteY3" fmla="*/ 948776 h 94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548" h="948776">
                <a:moveTo>
                  <a:pt x="0" y="0"/>
                </a:moveTo>
                <a:cubicBezTo>
                  <a:pt x="30365" y="64741"/>
                  <a:pt x="60731" y="129483"/>
                  <a:pt x="82503" y="220006"/>
                </a:cubicBezTo>
                <a:cubicBezTo>
                  <a:pt x="104275" y="310529"/>
                  <a:pt x="137504" y="421678"/>
                  <a:pt x="130629" y="543140"/>
                </a:cubicBezTo>
                <a:cubicBezTo>
                  <a:pt x="123754" y="664602"/>
                  <a:pt x="82503" y="806689"/>
                  <a:pt x="41252" y="948776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35" tIns="45718" rIns="91435" bIns="45718" numCol="1" spcCol="0" rtlCol="0" anchor="t" anchorCtr="0" compatLnSpc="1">
            <a:prstTxWarp prst="textNoShape">
              <a:avLst/>
            </a:prstTxWarp>
          </a:bodyPr>
          <a:lstStyle/>
          <a:p>
            <a:pPr algn="r" defTabSz="914353" rtl="1"/>
            <a:endParaRPr lang="en-US" sz="2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18643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8" grpId="0" animBg="1"/>
      <p:bldP spid="205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6006" y="1081208"/>
            <a:ext cx="2134701" cy="1868835"/>
            <a:chOff x="1020103" y="1360763"/>
            <a:chExt cx="2522447" cy="2349682"/>
          </a:xfrm>
        </p:grpSpPr>
        <p:pic>
          <p:nvPicPr>
            <p:cNvPr id="291" name="image12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4220" y="1719719"/>
              <a:ext cx="2200276" cy="199072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4" name="Shape 294"/>
            <p:cNvSpPr/>
            <p:nvPr/>
          </p:nvSpPr>
          <p:spPr>
            <a:xfrm>
              <a:off x="1470219" y="1360763"/>
              <a:ext cx="1844147" cy="2437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wrap="square" lIns="0" tIns="0" rIns="0" bIns="0" anchor="b">
              <a:spAutoFit/>
            </a:bodyPr>
            <a:lstStyle>
              <a:lvl1pPr>
                <a:lnSpc>
                  <a:spcPct val="90000"/>
                </a:lnSpc>
                <a:defRPr sz="2800"/>
              </a:lvl1pPr>
            </a:lstStyle>
            <a:p>
              <a:pPr rtl="1" fontAlgn="auto">
                <a:spcBef>
                  <a:spcPts val="0"/>
                </a:spcBef>
                <a:spcAft>
                  <a:spcPts val="0"/>
                </a:spcAft>
                <a:defRPr sz="1800">
                  <a:uFillTx/>
                </a:defRPr>
              </a:pPr>
              <a:r>
                <a:rPr sz="1400" b="0" kern="0" dirty="0">
                  <a:solidFill>
                    <a:sysClr val="windowText" lastClr="000000"/>
                  </a:solidFill>
                  <a:uFill>
                    <a:solidFill/>
                  </a:u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sharp</a:t>
              </a:r>
              <a:r>
                <a:rPr lang="en-US" sz="1400" b="0" kern="0" dirty="0">
                  <a:solidFill>
                    <a:sysClr val="windowText" lastClr="000000"/>
                  </a:solidFill>
                  <a:uFill>
                    <a:solidFill/>
                  </a:u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 - smooth</a:t>
              </a:r>
              <a:r>
                <a:rPr sz="1400" b="0" kern="0" dirty="0">
                  <a:solidFill>
                    <a:sysClr val="windowText" lastClr="000000"/>
                  </a:solidFill>
                  <a:uFill>
                    <a:solidFill/>
                  </a:u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 edge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1020103" y="1562227"/>
              <a:ext cx="322172" cy="4643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lIns="45715" tIns="45716" rIns="45715" bIns="45716">
              <a:spAutoFit/>
            </a:bodyPr>
            <a:lstStyle>
              <a:lvl1pPr>
                <a:defRPr sz="2400" i="1"/>
              </a:lvl1pPr>
            </a:lstStyle>
            <a:p>
              <a:pPr rtl="1" fontAlgn="auto">
                <a:spcBef>
                  <a:spcPts val="0"/>
                </a:spcBef>
                <a:spcAft>
                  <a:spcPts val="0"/>
                </a:spcAft>
                <a:defRPr sz="1800" i="0">
                  <a:uFillTx/>
                </a:defRPr>
              </a:pPr>
              <a:r>
                <a:rPr sz="1800" b="0" i="0" kern="0">
                  <a:solidFill>
                    <a:sysClr val="windowText" lastClr="000000"/>
                  </a:solidFill>
                  <a:uFill>
                    <a:solidFill/>
                  </a:u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ν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3220378" y="3150116"/>
              <a:ext cx="322172" cy="4643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lIns="45715" tIns="45716" rIns="45715" bIns="45716">
              <a:spAutoFit/>
            </a:bodyPr>
            <a:lstStyle>
              <a:lvl1pPr>
                <a:defRPr sz="2400" i="1"/>
              </a:lvl1pPr>
            </a:lstStyle>
            <a:p>
              <a:pPr rtl="1" fontAlgn="auto">
                <a:spcBef>
                  <a:spcPts val="0"/>
                </a:spcBef>
                <a:spcAft>
                  <a:spcPts val="0"/>
                </a:spcAft>
                <a:defRPr sz="1800" i="0">
                  <a:uFillTx/>
                </a:defRPr>
              </a:pPr>
              <a:r>
                <a:rPr sz="1800" b="0" i="0" kern="0">
                  <a:solidFill>
                    <a:sysClr val="windowText" lastClr="000000"/>
                  </a:solidFill>
                  <a:uFill>
                    <a:solidFill/>
                  </a:u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x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66475" y="1054260"/>
            <a:ext cx="2241495" cy="1944375"/>
            <a:chOff x="4570819" y="1360760"/>
            <a:chExt cx="2648639" cy="2444660"/>
          </a:xfrm>
        </p:grpSpPr>
        <p:pic>
          <p:nvPicPr>
            <p:cNvPr id="290" name="image120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8095" y="1814694"/>
              <a:ext cx="2200276" cy="199072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95" name="Shape 295"/>
            <p:cNvSpPr/>
            <p:nvPr/>
          </p:nvSpPr>
          <p:spPr>
            <a:xfrm>
              <a:off x="4927489" y="1360760"/>
              <a:ext cx="1974683" cy="2437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lnSpc>
                  <a:spcPct val="90000"/>
                </a:lnSpc>
                <a:defRPr sz="2800"/>
              </a:lvl1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>
                  <a:uFillTx/>
                </a:defRPr>
              </a:pPr>
              <a:r>
                <a:rPr sz="1400" b="0" kern="0" dirty="0">
                  <a:solidFill>
                    <a:sysClr val="windowText" lastClr="000000"/>
                  </a:solidFill>
                  <a:uFill>
                    <a:solidFill/>
                  </a:u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smooth</a:t>
              </a:r>
              <a:r>
                <a:rPr lang="en-US" sz="1400" b="0" kern="0" dirty="0">
                  <a:solidFill>
                    <a:sysClr val="windowText" lastClr="000000"/>
                  </a:solidFill>
                  <a:uFill>
                    <a:solidFill/>
                  </a:u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er</a:t>
              </a:r>
              <a:r>
                <a:rPr sz="1400" b="0" kern="0" dirty="0">
                  <a:solidFill>
                    <a:sysClr val="windowText" lastClr="000000"/>
                  </a:solidFill>
                  <a:uFill>
                    <a:solidFill/>
                  </a:u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 </a:t>
              </a:r>
              <a:r>
                <a:rPr sz="1400" b="0" kern="0" dirty="0" smtClean="0">
                  <a:solidFill>
                    <a:sysClr val="windowText" lastClr="000000"/>
                  </a:solidFill>
                  <a:uFill>
                    <a:solidFill/>
                  </a:u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edge</a:t>
              </a:r>
              <a:r>
                <a:rPr lang="en-US" sz="1400" b="0" kern="0" dirty="0" smtClean="0">
                  <a:solidFill>
                    <a:sysClr val="windowText" lastClr="000000"/>
                  </a:solidFill>
                  <a:uFill>
                    <a:solidFill/>
                  </a:u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  ?</a:t>
              </a:r>
              <a:endParaRPr sz="1400" b="0" kern="0" dirty="0">
                <a:solidFill>
                  <a:sysClr val="windowText" lastClr="000000"/>
                </a:solidFill>
                <a:uFill>
                  <a:solidFill/>
                </a:uFill>
                <a:latin typeface="Calibri"/>
                <a:ea typeface="ＭＳ Ｐゴシック" pitchFamily="34" charset="-128"/>
                <a:cs typeface="Calibri"/>
                <a:sym typeface="Calibri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4570819" y="1668905"/>
              <a:ext cx="322172" cy="4643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lIns="45715" tIns="45716" rIns="45715" bIns="45716">
              <a:spAutoFit/>
            </a:bodyPr>
            <a:lstStyle>
              <a:lvl1pPr>
                <a:defRPr sz="2400" i="1"/>
              </a:lvl1pPr>
            </a:lstStyle>
            <a:p>
              <a:pPr rtl="1" fontAlgn="auto">
                <a:spcBef>
                  <a:spcPts val="0"/>
                </a:spcBef>
                <a:spcAft>
                  <a:spcPts val="0"/>
                </a:spcAft>
                <a:defRPr sz="1800" i="0">
                  <a:uFillTx/>
                </a:defRPr>
              </a:pPr>
              <a:r>
                <a:rPr sz="1800" b="0" i="0" kern="0">
                  <a:solidFill>
                    <a:sysClr val="windowText" lastClr="000000"/>
                  </a:solidFill>
                  <a:uFill>
                    <a:solidFill/>
                  </a:u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ν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97286" y="3211082"/>
              <a:ext cx="322172" cy="4643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  </a:ext>
            </a:extLst>
          </p:spPr>
          <p:txBody>
            <a:bodyPr lIns="45715" tIns="45716" rIns="45715" bIns="45716">
              <a:spAutoFit/>
            </a:bodyPr>
            <a:lstStyle>
              <a:lvl1pPr>
                <a:defRPr sz="2400" i="1"/>
              </a:lvl1pPr>
            </a:lstStyle>
            <a:p>
              <a:pPr rtl="1" fontAlgn="auto">
                <a:spcBef>
                  <a:spcPts val="0"/>
                </a:spcBef>
                <a:spcAft>
                  <a:spcPts val="0"/>
                </a:spcAft>
                <a:defRPr sz="1800" i="0">
                  <a:uFillTx/>
                </a:defRPr>
              </a:pPr>
              <a:r>
                <a:rPr sz="1800" b="0" i="0" kern="0">
                  <a:solidFill>
                    <a:sysClr val="windowText" lastClr="000000"/>
                  </a:solidFill>
                  <a:uFill>
                    <a:solidFill/>
                  </a:uFill>
                  <a:latin typeface="Calibri"/>
                  <a:ea typeface="ＭＳ Ｐゴシック" pitchFamily="34" charset="-128"/>
                  <a:cs typeface="Calibri"/>
                  <a:sym typeface="Calibri"/>
                </a:rPr>
                <a:t>x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07054" y="346557"/>
            <a:ext cx="687944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7" tIns="45717" rIns="45717" bIns="45717" numCol="1" spcCol="38098" rtlCol="0" anchor="t">
            <a:spAutoFit/>
          </a:bodyPr>
          <a:lstStyle/>
          <a:p>
            <a:pPr eaLnBrk="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ea typeface="Calibri"/>
                <a:sym typeface="Calibri"/>
              </a:rPr>
              <a:t>do we know the structure of </a:t>
            </a:r>
            <a:r>
              <a:rPr lang="en-US" i="1" dirty="0" smtClean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ea typeface="Calibri"/>
                <a:sym typeface="Calibri"/>
              </a:rPr>
              <a:t>v </a:t>
            </a:r>
            <a:r>
              <a:rPr lang="en-US" dirty="0" smtClean="0">
                <a:solidFill>
                  <a:srgbClr val="3333FF"/>
                </a:solidFill>
                <a:uFill>
                  <a:solidFill>
                    <a:srgbClr val="000000"/>
                  </a:solidFill>
                </a:uFill>
                <a:ea typeface="Calibri"/>
                <a:sym typeface="Calibri"/>
              </a:rPr>
              <a:t>=2/3 ?</a:t>
            </a:r>
            <a:endParaRPr lang="en-US" dirty="0">
              <a:solidFill>
                <a:srgbClr val="3333FF"/>
              </a:solidFill>
              <a:uFill>
                <a:solidFill>
                  <a:srgbClr val="000000"/>
                </a:solidFill>
              </a:uFill>
              <a:ea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9496" y="2161494"/>
            <a:ext cx="125431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7" tIns="45717" rIns="45717" bIns="45717" numCol="1" spcCol="38098" rtlCol="0" anchor="t">
            <a:spAutoFit/>
          </a:bodyPr>
          <a:lstStyle/>
          <a:p>
            <a:pPr defTabSz="914353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Girvin</a:t>
            </a:r>
            <a:r>
              <a:rPr lang="en-US" sz="1200"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, MacDonald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71646" y="2161494"/>
            <a:ext cx="1001230" cy="276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7" tIns="45717" rIns="45717" bIns="45717" numCol="1" spcCol="38098" rtlCol="0" anchor="t">
            <a:spAutoFit/>
          </a:bodyPr>
          <a:lstStyle/>
          <a:p>
            <a:pPr defTabSz="914353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Meir 1994 PRL</a:t>
            </a:r>
            <a:endParaRPr lang="en-US" sz="1200"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1964" y="4289389"/>
            <a:ext cx="8657725" cy="2435457"/>
            <a:chOff x="271964" y="3874861"/>
            <a:chExt cx="8657725" cy="2435457"/>
          </a:xfrm>
        </p:grpSpPr>
        <p:sp>
          <p:nvSpPr>
            <p:cNvPr id="62" name="Shape 36"/>
            <p:cNvSpPr/>
            <p:nvPr/>
          </p:nvSpPr>
          <p:spPr>
            <a:xfrm flipV="1">
              <a:off x="378003" y="4922427"/>
              <a:ext cx="1" cy="1385319"/>
            </a:xfrm>
            <a:prstGeom prst="line">
              <a:avLst/>
            </a:prstGeom>
            <a:ln w="50800">
              <a:solidFill/>
              <a:miter lim="400000"/>
              <a:tailEnd type="triangle"/>
            </a:ln>
          </p:spPr>
          <p:txBody>
            <a:bodyPr lIns="0" tIns="0" rIns="0" bIns="0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b="0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63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71964" y="4647712"/>
              <a:ext cx="242251" cy="228793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4" name="Shape 39"/>
            <p:cNvSpPr/>
            <p:nvPr/>
          </p:nvSpPr>
          <p:spPr>
            <a:xfrm>
              <a:off x="437012" y="5337894"/>
              <a:ext cx="4123443" cy="97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extrusionOk="0">
                  <a:moveTo>
                    <a:pt x="0" y="21346"/>
                  </a:moveTo>
                  <a:cubicBezTo>
                    <a:pt x="289" y="21527"/>
                    <a:pt x="582" y="21239"/>
                    <a:pt x="821" y="20541"/>
                  </a:cubicBezTo>
                  <a:cubicBezTo>
                    <a:pt x="1190" y="19467"/>
                    <a:pt x="1366" y="17647"/>
                    <a:pt x="1609" y="16088"/>
                  </a:cubicBezTo>
                  <a:cubicBezTo>
                    <a:pt x="2040" y="13331"/>
                    <a:pt x="2700" y="11289"/>
                    <a:pt x="3479" y="10577"/>
                  </a:cubicBezTo>
                  <a:cubicBezTo>
                    <a:pt x="4506" y="9639"/>
                    <a:pt x="5599" y="11220"/>
                    <a:pt x="6594" y="9739"/>
                  </a:cubicBezTo>
                  <a:cubicBezTo>
                    <a:pt x="7666" y="8144"/>
                    <a:pt x="8291" y="3516"/>
                    <a:pt x="9314" y="1487"/>
                  </a:cubicBezTo>
                  <a:cubicBezTo>
                    <a:pt x="9989" y="148"/>
                    <a:pt x="10752" y="86"/>
                    <a:pt x="11497" y="57"/>
                  </a:cubicBezTo>
                  <a:cubicBezTo>
                    <a:pt x="14865" y="-73"/>
                    <a:pt x="18233" y="19"/>
                    <a:pt x="21600" y="333"/>
                  </a:cubicBezTo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b="0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65" name="Shape 40"/>
            <p:cNvSpPr/>
            <p:nvPr/>
          </p:nvSpPr>
          <p:spPr>
            <a:xfrm>
              <a:off x="437013" y="5818520"/>
              <a:ext cx="664219" cy="49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extrusionOk="0">
                  <a:moveTo>
                    <a:pt x="0" y="21240"/>
                  </a:moveTo>
                  <a:cubicBezTo>
                    <a:pt x="1792" y="21600"/>
                    <a:pt x="3612" y="21031"/>
                    <a:pt x="5096" y="19652"/>
                  </a:cubicBezTo>
                  <a:cubicBezTo>
                    <a:pt x="7383" y="17529"/>
                    <a:pt x="8466" y="13934"/>
                    <a:pt x="9989" y="10870"/>
                  </a:cubicBezTo>
                  <a:cubicBezTo>
                    <a:pt x="12677" y="5461"/>
                    <a:pt x="16809" y="1560"/>
                    <a:pt x="21600" y="0"/>
                  </a:cubicBezTo>
                </a:path>
              </a:pathLst>
            </a:custGeom>
            <a:ln w="215900">
              <a:solidFill>
                <a:srgbClr val="51A7F9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b="0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66" name="Shape 41"/>
            <p:cNvSpPr/>
            <p:nvPr/>
          </p:nvSpPr>
          <p:spPr>
            <a:xfrm>
              <a:off x="1695836" y="5371335"/>
              <a:ext cx="635228" cy="40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873" y="19668"/>
                    <a:pt x="5539" y="17098"/>
                    <a:pt x="7917" y="13984"/>
                  </a:cubicBezTo>
                  <a:cubicBezTo>
                    <a:pt x="11110" y="9801"/>
                    <a:pt x="13831" y="4576"/>
                    <a:pt x="17655" y="1801"/>
                  </a:cubicBezTo>
                  <a:cubicBezTo>
                    <a:pt x="18904" y="895"/>
                    <a:pt x="20234" y="288"/>
                    <a:pt x="21600" y="0"/>
                  </a:cubicBezTo>
                </a:path>
              </a:pathLst>
            </a:custGeom>
            <a:ln w="215900">
              <a:solidFill>
                <a:srgbClr val="51A7F9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b="0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69" name="Shape 44"/>
            <p:cNvSpPr/>
            <p:nvPr/>
          </p:nvSpPr>
          <p:spPr>
            <a:xfrm flipH="1">
              <a:off x="4553598" y="5340363"/>
              <a:ext cx="4123443" cy="96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extrusionOk="0">
                  <a:moveTo>
                    <a:pt x="0" y="21404"/>
                  </a:moveTo>
                  <a:cubicBezTo>
                    <a:pt x="289" y="21586"/>
                    <a:pt x="582" y="21296"/>
                    <a:pt x="821" y="20595"/>
                  </a:cubicBezTo>
                  <a:cubicBezTo>
                    <a:pt x="1190" y="19515"/>
                    <a:pt x="1366" y="17686"/>
                    <a:pt x="1609" y="16119"/>
                  </a:cubicBezTo>
                  <a:cubicBezTo>
                    <a:pt x="2040" y="13347"/>
                    <a:pt x="2700" y="11294"/>
                    <a:pt x="3479" y="10578"/>
                  </a:cubicBezTo>
                  <a:cubicBezTo>
                    <a:pt x="4506" y="9635"/>
                    <a:pt x="5599" y="11220"/>
                    <a:pt x="6594" y="9736"/>
                  </a:cubicBezTo>
                  <a:cubicBezTo>
                    <a:pt x="7667" y="8138"/>
                    <a:pt x="8293" y="3499"/>
                    <a:pt x="9314" y="1440"/>
                  </a:cubicBezTo>
                  <a:cubicBezTo>
                    <a:pt x="10031" y="-5"/>
                    <a:pt x="10844" y="-14"/>
                    <a:pt x="11637" y="3"/>
                  </a:cubicBezTo>
                  <a:cubicBezTo>
                    <a:pt x="14958" y="76"/>
                    <a:pt x="18279" y="168"/>
                    <a:pt x="21600" y="281"/>
                  </a:cubicBezTo>
                </a:path>
              </a:pathLst>
            </a:custGeom>
            <a:ln w="508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b="0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0" name="Shape 45"/>
            <p:cNvSpPr/>
            <p:nvPr/>
          </p:nvSpPr>
          <p:spPr>
            <a:xfrm flipH="1">
              <a:off x="8012821" y="5818520"/>
              <a:ext cx="664220" cy="49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extrusionOk="0">
                  <a:moveTo>
                    <a:pt x="0" y="21240"/>
                  </a:moveTo>
                  <a:cubicBezTo>
                    <a:pt x="1792" y="21600"/>
                    <a:pt x="3612" y="21031"/>
                    <a:pt x="5096" y="19652"/>
                  </a:cubicBezTo>
                  <a:cubicBezTo>
                    <a:pt x="7383" y="17529"/>
                    <a:pt x="8466" y="13934"/>
                    <a:pt x="9989" y="10870"/>
                  </a:cubicBezTo>
                  <a:cubicBezTo>
                    <a:pt x="12677" y="5461"/>
                    <a:pt x="16809" y="1560"/>
                    <a:pt x="21600" y="0"/>
                  </a:cubicBezTo>
                </a:path>
              </a:pathLst>
            </a:custGeom>
            <a:ln w="215900">
              <a:solidFill>
                <a:srgbClr val="51A7F9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b="0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1" name="Shape 46"/>
            <p:cNvSpPr/>
            <p:nvPr/>
          </p:nvSpPr>
          <p:spPr>
            <a:xfrm flipH="1">
              <a:off x="6782989" y="5371335"/>
              <a:ext cx="635228" cy="40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873" y="19668"/>
                    <a:pt x="5539" y="17098"/>
                    <a:pt x="7917" y="13984"/>
                  </a:cubicBezTo>
                  <a:cubicBezTo>
                    <a:pt x="11110" y="9801"/>
                    <a:pt x="13831" y="4576"/>
                    <a:pt x="17655" y="1801"/>
                  </a:cubicBezTo>
                  <a:cubicBezTo>
                    <a:pt x="18904" y="895"/>
                    <a:pt x="20234" y="288"/>
                    <a:pt x="21600" y="0"/>
                  </a:cubicBezTo>
                </a:path>
              </a:pathLst>
            </a:custGeom>
            <a:ln w="215900">
              <a:solidFill>
                <a:srgbClr val="51A7F9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b="0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3" name="Shape 67"/>
            <p:cNvSpPr/>
            <p:nvPr/>
          </p:nvSpPr>
          <p:spPr>
            <a:xfrm>
              <a:off x="1474694" y="4119495"/>
              <a:ext cx="6196421" cy="80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3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062" y="87"/>
                  </a:lnTo>
                  <a:lnTo>
                    <a:pt x="3635" y="0"/>
                  </a:lnTo>
                  <a:close/>
                </a:path>
              </a:pathLst>
            </a:custGeom>
            <a:gradFill>
              <a:gsLst>
                <a:gs pos="0">
                  <a:srgbClr val="FBFBFB"/>
                </a:gs>
                <a:gs pos="100000">
                  <a:srgbClr val="BEBEBE"/>
                </a:gs>
              </a:gsLst>
              <a:lin ang="16200000"/>
            </a:gradFill>
            <a:ln w="12700">
              <a:miter lim="400000"/>
            </a:ln>
            <a:effectLst>
              <a:outerShdw blurRad="63500" dist="114300" dir="54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b="0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4" name="Shape 68"/>
            <p:cNvSpPr/>
            <p:nvPr/>
          </p:nvSpPr>
          <p:spPr>
            <a:xfrm flipH="1">
              <a:off x="1526323" y="3927843"/>
              <a:ext cx="1393381" cy="1141120"/>
            </a:xfrm>
            <a:prstGeom prst="line">
              <a:avLst/>
            </a:prstGeom>
            <a:ln w="101600">
              <a:solidFill>
                <a:srgbClr val="51A7F9"/>
              </a:solidFill>
              <a:miter lim="400000"/>
              <a:tailEnd type="triangle"/>
            </a:ln>
          </p:spPr>
          <p:txBody>
            <a:bodyPr lIns="0" tIns="0" rIns="0" bIns="0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b="0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5" name="Shape 69"/>
            <p:cNvSpPr/>
            <p:nvPr/>
          </p:nvSpPr>
          <p:spPr>
            <a:xfrm flipV="1">
              <a:off x="2392502" y="3874861"/>
              <a:ext cx="1051227" cy="1194102"/>
            </a:xfrm>
            <a:prstGeom prst="line">
              <a:avLst/>
            </a:prstGeom>
            <a:ln w="101600">
              <a:solidFill>
                <a:srgbClr val="51A7F9"/>
              </a:solidFill>
              <a:miter lim="400000"/>
              <a:headEnd type="triangle"/>
            </a:ln>
          </p:spPr>
          <p:txBody>
            <a:bodyPr lIns="0" tIns="0" rIns="0" bIns="0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b="0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6" name="Shape 70"/>
            <p:cNvSpPr/>
            <p:nvPr/>
          </p:nvSpPr>
          <p:spPr>
            <a:xfrm flipV="1">
              <a:off x="1469710" y="4105805"/>
              <a:ext cx="1068343" cy="81026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b="0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7" name="Shape 71"/>
            <p:cNvSpPr/>
            <p:nvPr/>
          </p:nvSpPr>
          <p:spPr>
            <a:xfrm flipH="1" flipV="1">
              <a:off x="6613209" y="4114734"/>
              <a:ext cx="1068342" cy="810268"/>
            </a:xfrm>
            <a:prstGeom prst="line">
              <a:avLst/>
            </a:prstGeom>
            <a:ln w="12700">
              <a:solidFill/>
              <a:miter lim="400000"/>
            </a:ln>
          </p:spPr>
          <p:txBody>
            <a:bodyPr lIns="0" tIns="0" rIns="0" bIns="0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b="0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8" name="Shape 72"/>
            <p:cNvSpPr/>
            <p:nvPr/>
          </p:nvSpPr>
          <p:spPr>
            <a:xfrm>
              <a:off x="6238372" y="3927843"/>
              <a:ext cx="1393381" cy="1141121"/>
            </a:xfrm>
            <a:prstGeom prst="line">
              <a:avLst/>
            </a:prstGeom>
            <a:ln w="101600">
              <a:solidFill>
                <a:srgbClr val="51A7F9"/>
              </a:solidFill>
              <a:miter lim="400000"/>
              <a:headEnd type="triangle"/>
            </a:ln>
          </p:spPr>
          <p:txBody>
            <a:bodyPr lIns="0" tIns="0" rIns="0" bIns="0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b="0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9" name="Shape 73"/>
            <p:cNvSpPr/>
            <p:nvPr/>
          </p:nvSpPr>
          <p:spPr>
            <a:xfrm>
              <a:off x="5714345" y="3874861"/>
              <a:ext cx="1051227" cy="1194102"/>
            </a:xfrm>
            <a:prstGeom prst="line">
              <a:avLst/>
            </a:prstGeom>
            <a:ln w="101600">
              <a:solidFill>
                <a:srgbClr val="51A7F9"/>
              </a:solidFill>
              <a:miter lim="400000"/>
              <a:headEnd type="triangle"/>
            </a:ln>
          </p:spPr>
          <p:txBody>
            <a:bodyPr lIns="0" tIns="0" rIns="0" bIns="0" anchor="ctr"/>
            <a:lstStyle/>
            <a:p>
              <a:pPr algn="ctr" defTabSz="410730" fontAlgn="auto">
                <a:spcBef>
                  <a:spcPts val="0"/>
                </a:spcBef>
                <a:spcAft>
                  <a:spcPts val="0"/>
                </a:spcAft>
                <a:defRPr sz="2400"/>
              </a:pPr>
              <a:endParaRPr sz="1700" b="0" kern="0">
                <a:solidFill>
                  <a:sysClr val="windowText" lastClr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65636" y="4287247"/>
              <a:ext cx="78963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ea typeface="Calibri"/>
                  <a:sym typeface="Calibri"/>
                </a:rPr>
                <a:t>v </a:t>
              </a: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ea typeface="Calibri"/>
                  <a:sym typeface="Calibri"/>
                </a:rPr>
                <a:t>=2/3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/>
                <a:sym typeface="Calibri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140051" y="5569086"/>
              <a:ext cx="78963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ea typeface="Calibri"/>
                  <a:sym typeface="Calibri"/>
                </a:rPr>
                <a:t>v </a:t>
              </a: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ea typeface="Calibri"/>
                  <a:sym typeface="Calibri"/>
                </a:rPr>
                <a:t>=1/3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/>
                <a:sym typeface="Calibri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023398" y="5217649"/>
              <a:ext cx="78963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ea typeface="Calibri"/>
                  <a:sym typeface="Calibri"/>
                </a:rPr>
                <a:t>v </a:t>
              </a: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ea typeface="Calibri"/>
                  <a:sym typeface="Calibri"/>
                </a:rPr>
                <a:t>=1/3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ea typeface="Calibri"/>
                <a:sym typeface="Calibri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66654" y="3816096"/>
            <a:ext cx="153253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or, could it be ?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5146" y="6333894"/>
            <a:ext cx="4211985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initial evidence of thus reconstruction…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079436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0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5" tIns="45718" rIns="91435" bIns="45718" rtlCol="0" anchor="ctr"/>
          <a:lstStyle/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FFFFFF">
                  <a:lumMod val="75000"/>
                </a:srgbClr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FFFFFF">
                    <a:lumMod val="75000"/>
                  </a:srgbClr>
                </a:solidFill>
                <a:ea typeface="ＭＳ Ｐゴシック" pitchFamily="34" charset="-128"/>
              </a:rPr>
              <a:t>upstream neutral modes in hole-conjugate states and in </a:t>
            </a:r>
            <a:r>
              <a:rPr lang="en-US" sz="2000" b="0" i="1" dirty="0">
                <a:solidFill>
                  <a:srgbClr val="FFFFFF">
                    <a:lumMod val="75000"/>
                  </a:srgbClr>
                </a:solidFill>
                <a:ea typeface="ＭＳ Ｐゴシック" pitchFamily="34" charset="-128"/>
              </a:rPr>
              <a:t>v </a:t>
            </a:r>
            <a:r>
              <a:rPr lang="en-US" sz="2000" b="0" dirty="0">
                <a:solidFill>
                  <a:srgbClr val="FFFFFF">
                    <a:lumMod val="75000"/>
                  </a:srgbClr>
                </a:solidFill>
                <a:ea typeface="ＭＳ Ｐゴシック" pitchFamily="34" charset="-128"/>
              </a:rPr>
              <a:t>=5/2</a:t>
            </a: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FFFFFF">
                  <a:lumMod val="75000"/>
                </a:srgbClr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FFFFFF">
                    <a:lumMod val="75000"/>
                  </a:srgbClr>
                </a:solidFill>
                <a:ea typeface="ＭＳ Ｐゴシック" pitchFamily="34" charset="-128"/>
              </a:rPr>
              <a:t> excitation when imbalance of Fermi energy</a:t>
            </a: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FFFFFF">
                  <a:lumMod val="75000"/>
                </a:srgbClr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FFFFFF">
                    <a:lumMod val="75000"/>
                  </a:srgbClr>
                </a:solidFill>
                <a:ea typeface="ＭＳ Ｐゴシック" pitchFamily="34" charset="-128"/>
              </a:rPr>
              <a:t> NO upstream net current</a:t>
            </a: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FFFFFF">
                  <a:lumMod val="75000"/>
                </a:srgbClr>
              </a:solidFill>
              <a:ea typeface="ＭＳ Ｐゴシック" pitchFamily="34" charset="-128"/>
            </a:endParaRPr>
          </a:p>
          <a:p>
            <a:pPr marL="914259" lvl="2"/>
            <a:endParaRPr lang="en-US" sz="2000" b="0" dirty="0">
              <a:solidFill>
                <a:srgbClr val="FFFFFF">
                  <a:lumMod val="75000"/>
                </a:srgbClr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FFFFFF">
                  <a:lumMod val="75000"/>
                </a:srgbClr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FFFFFF">
                    <a:lumMod val="75000"/>
                  </a:srgbClr>
                </a:solidFill>
                <a:ea typeface="ＭＳ Ｐゴシック" pitchFamily="34" charset="-128"/>
              </a:rPr>
              <a:t> no neutral modes in the integer regime</a:t>
            </a: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FFFFFF">
                  <a:lumMod val="75000"/>
                </a:srgbClr>
              </a:solidFill>
              <a:ea typeface="ＭＳ Ｐゴシック" pitchFamily="34" charset="-128"/>
            </a:endParaRPr>
          </a:p>
          <a:p>
            <a:pPr marL="1199995" lvl="2" indent="-285736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FFFFFF">
                    <a:lumMod val="75000"/>
                  </a:srgbClr>
                </a:solidFill>
                <a:ea typeface="ＭＳ Ｐゴシック" pitchFamily="34" charset="-128"/>
              </a:rPr>
              <a:t> </a:t>
            </a:r>
            <a:r>
              <a:rPr lang="en-US" sz="2000" b="0" dirty="0">
                <a:solidFill>
                  <a:srgbClr val="FF0000"/>
                </a:solidFill>
                <a:ea typeface="ＭＳ Ｐゴシック" pitchFamily="34" charset="-128"/>
              </a:rPr>
              <a:t>no neutral modes in particle-like states</a:t>
            </a: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FFFFFF">
                  <a:lumMod val="75000"/>
                </a:srgbClr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FFFFFF">
                    <a:lumMod val="75000"/>
                  </a:srgbClr>
                </a:solidFill>
                <a:ea typeface="ＭＳ Ｐゴシック" pitchFamily="34" charset="-128"/>
              </a:rPr>
              <a:t> neutral modes decay fast with distance  (~100</a:t>
            </a:r>
            <a:r>
              <a:rPr lang="en-US" sz="2000" b="0" dirty="0">
                <a:solidFill>
                  <a:srgbClr val="FFFFFF">
                    <a:lumMod val="75000"/>
                  </a:srgbClr>
                </a:solidFill>
                <a:ea typeface="ＭＳ Ｐゴシック" pitchFamily="34" charset="-128"/>
                <a:sym typeface="Symbol"/>
              </a:rPr>
              <a:t>m)</a:t>
            </a:r>
            <a:endParaRPr lang="en-US" sz="2000" b="0" dirty="0">
              <a:solidFill>
                <a:srgbClr val="FFFFFF">
                  <a:lumMod val="75000"/>
                </a:srgbClr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FFFFFF">
                  <a:lumMod val="75000"/>
                </a:srgbClr>
              </a:solidFill>
              <a:ea typeface="ＭＳ Ｐゴシック" pitchFamily="34" charset="-128"/>
            </a:endParaRPr>
          </a:p>
          <a:p>
            <a:pPr marL="1199995" lvl="2" indent="-285736"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FFFFFF">
                    <a:lumMod val="75000"/>
                  </a:srgbClr>
                </a:solidFill>
                <a:ea typeface="ＭＳ Ｐゴシック" pitchFamily="34" charset="-128"/>
              </a:rPr>
              <a:t> neutral modes decay fast with temperature  (~100mK)</a:t>
            </a:r>
          </a:p>
          <a:p>
            <a:pPr marL="1199995" lvl="2" indent="-285736">
              <a:buFont typeface="Wingdings" panose="05000000000000000000" pitchFamily="2" charset="2"/>
              <a:buChar char="Ø"/>
            </a:pPr>
            <a:endParaRPr lang="en-US" sz="2000" b="0" dirty="0">
              <a:solidFill>
                <a:srgbClr val="FFFFFF">
                  <a:lumMod val="75000"/>
                </a:srgbClr>
              </a:solidFill>
              <a:ea typeface="ＭＳ Ｐゴシック" pitchFamily="34" charset="-128"/>
            </a:endParaRPr>
          </a:p>
          <a:p>
            <a:pPr marL="1199995" lvl="2" indent="-285736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rgbClr val="FFFFFF">
                    <a:lumMod val="75000"/>
                  </a:srgbClr>
                </a:solidFill>
                <a:ea typeface="ＭＳ Ｐゴシック" pitchFamily="34" charset="-128"/>
              </a:rPr>
              <a:t> </a:t>
            </a:r>
            <a:r>
              <a:rPr lang="en-US" sz="2000" b="0" dirty="0" smtClean="0">
                <a:solidFill>
                  <a:srgbClr val="FFFFFF">
                    <a:lumMod val="75000"/>
                  </a:srgbClr>
                </a:solidFill>
                <a:ea typeface="ＭＳ Ｐゴシック" pitchFamily="34" charset="-128"/>
              </a:rPr>
              <a:t> </a:t>
            </a:r>
            <a:r>
              <a:rPr lang="en-US" sz="2000" b="0" dirty="0">
                <a:solidFill>
                  <a:srgbClr val="FF0000"/>
                </a:solidFill>
                <a:ea typeface="ＭＳ Ｐゴシック" pitchFamily="34" charset="-128"/>
              </a:rPr>
              <a:t>neutral modes in the </a:t>
            </a:r>
            <a:r>
              <a:rPr lang="en-US" sz="2000" b="0" dirty="0" smtClean="0">
                <a:solidFill>
                  <a:srgbClr val="FF0000"/>
                </a:solidFill>
                <a:ea typeface="ＭＳ Ｐゴシック" pitchFamily="34" charset="-128"/>
              </a:rPr>
              <a:t>bulk</a:t>
            </a:r>
          </a:p>
          <a:p>
            <a:pPr marL="914259" lvl="2"/>
            <a:r>
              <a:rPr lang="en-US" sz="2000" b="0" i="1" dirty="0" smtClean="0">
                <a:solidFill>
                  <a:srgbClr val="FFFFFF">
                    <a:lumMod val="75000"/>
                  </a:srgbClr>
                </a:solidFill>
                <a:ea typeface="ＭＳ Ｐゴシック" pitchFamily="34" charset="-128"/>
              </a:rPr>
              <a:t>	</a:t>
            </a:r>
            <a:endParaRPr lang="en-US" sz="2000" b="0" dirty="0" smtClean="0">
              <a:solidFill>
                <a:srgbClr val="FFFFFF">
                  <a:lumMod val="75000"/>
                </a:srgbClr>
              </a:solidFill>
              <a:ea typeface="ＭＳ Ｐゴシック" pitchFamily="34" charset="-128"/>
            </a:endParaRPr>
          </a:p>
          <a:p>
            <a:pPr marL="914259" lvl="2"/>
            <a:r>
              <a:rPr lang="en-US" sz="2000" b="0" dirty="0">
                <a:solidFill>
                  <a:srgbClr val="FFFFFF">
                    <a:lumMod val="75000"/>
                  </a:srgbClr>
                </a:solidFill>
                <a:ea typeface="ＭＳ Ｐゴシック" pitchFamily="34" charset="-128"/>
              </a:rPr>
              <a:t>	</a:t>
            </a:r>
          </a:p>
          <a:p>
            <a:pPr marL="914259" lvl="2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nature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of the modes is not clear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(incoherent heat wave, coherent dipoles,…)</a:t>
            </a:r>
          </a:p>
          <a:p>
            <a:pPr marL="914259" lvl="2"/>
            <a:endParaRPr lang="en-US" sz="2000" b="0" dirty="0">
              <a:solidFill>
                <a:srgbClr val="FFFFFF">
                  <a:lumMod val="75000"/>
                </a:srgbClr>
              </a:solidFill>
              <a:ea typeface="ＭＳ Ｐゴシック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58348" y="3473727"/>
            <a:ext cx="304800" cy="271671"/>
            <a:chOff x="1358348" y="3359430"/>
            <a:chExt cx="304800" cy="271671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1358348" y="3379308"/>
              <a:ext cx="304800" cy="24516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 bwMode="auto">
            <a:xfrm flipH="1">
              <a:off x="1378226" y="3359430"/>
              <a:ext cx="265044" cy="2716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2294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1579563"/>
            <a:ext cx="8272463" cy="4933950"/>
          </a:xfrm>
        </p:spPr>
        <p:txBody>
          <a:bodyPr/>
          <a:lstStyle/>
          <a:p>
            <a:pPr marL="1371600" lvl="3" indent="0">
              <a:spcBef>
                <a:spcPct val="0"/>
              </a:spcBef>
              <a:buNone/>
            </a:pPr>
            <a:r>
              <a:rPr lang="en-US" altLang="en-US" sz="16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small edge velocity </a:t>
            </a:r>
            <a:r>
              <a:rPr lang="en-US" altLang="en-US" sz="1600" dirty="0" smtClean="0">
                <a:latin typeface="Tahoma" pitchFamily="34" charset="0"/>
                <a:ea typeface="ＭＳ Ｐゴシック" pitchFamily="34" charset="-128"/>
                <a:cs typeface="Tahoma" pitchFamily="34" charset="0"/>
                <a:sym typeface="Symbol" pitchFamily="18" charset="2"/>
              </a:rPr>
              <a:t></a:t>
            </a:r>
            <a:r>
              <a:rPr lang="en-US" altLang="en-US" sz="16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extended duration in interferometer</a:t>
            </a:r>
          </a:p>
          <a:p>
            <a:pPr lvl="3">
              <a:spcBef>
                <a:spcPct val="0"/>
              </a:spcBef>
            </a:pPr>
            <a:endParaRPr lang="en-US" altLang="en-US" sz="16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lvl="3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				</a:t>
            </a:r>
            <a:r>
              <a:rPr lang="en-US" altLang="en-US" sz="12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interaction with uncontrolled environment</a:t>
            </a:r>
          </a:p>
          <a:p>
            <a:pPr lvl="3">
              <a:spcBef>
                <a:spcPct val="0"/>
              </a:spcBef>
            </a:pPr>
            <a:endParaRPr lang="en-US" altLang="en-US" sz="16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lvl="3">
              <a:spcBef>
                <a:spcPct val="0"/>
              </a:spcBef>
            </a:pPr>
            <a:endParaRPr lang="en-US" altLang="en-US" sz="16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1371600" lvl="3" indent="0">
              <a:spcBef>
                <a:spcPct val="0"/>
              </a:spcBef>
              <a:buNone/>
            </a:pPr>
            <a:r>
              <a:rPr lang="en-US" altLang="en-US" sz="16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small edge velocity </a:t>
            </a:r>
            <a:r>
              <a:rPr lang="en-US" altLang="en-US" sz="1200" dirty="0" smtClean="0">
                <a:latin typeface="Tahoma" pitchFamily="34" charset="0"/>
                <a:ea typeface="ＭＳ Ｐゴシック" pitchFamily="34" charset="-128"/>
                <a:cs typeface="Tahoma" pitchFamily="34" charset="0"/>
                <a:sym typeface="Symbol" pitchFamily="18" charset="2"/>
              </a:rPr>
              <a:t>(small electric field)</a:t>
            </a:r>
            <a:r>
              <a:rPr lang="en-US" altLang="en-US" sz="1600" dirty="0" smtClean="0">
                <a:latin typeface="Tahoma" pitchFamily="34" charset="0"/>
                <a:ea typeface="ＭＳ Ｐゴシック" pitchFamily="34" charset="-128"/>
                <a:cs typeface="Tahoma" pitchFamily="34" charset="0"/>
                <a:sym typeface="Symbol" pitchFamily="18" charset="2"/>
              </a:rPr>
              <a:t>  level spacing &lt; </a:t>
            </a:r>
            <a:r>
              <a:rPr lang="en-US" altLang="en-US" sz="1600" i="1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  <a:sym typeface="Symbol" pitchFamily="18" charset="2"/>
              </a:rPr>
              <a:t>k</a:t>
            </a:r>
            <a:r>
              <a:rPr lang="en-US" altLang="en-US" sz="1600" i="1" baseline="-25000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  <a:sym typeface="Symbol" pitchFamily="18" charset="2"/>
              </a:rPr>
              <a:t>B</a:t>
            </a:r>
            <a:r>
              <a:rPr lang="en-US" altLang="en-US" sz="1600" i="1" dirty="0" err="1" smtClean="0">
                <a:latin typeface="Tahoma" pitchFamily="34" charset="0"/>
                <a:ea typeface="ＭＳ Ｐゴシック" pitchFamily="34" charset="-128"/>
                <a:cs typeface="Tahoma" pitchFamily="34" charset="0"/>
                <a:sym typeface="Symbol" pitchFamily="18" charset="2"/>
              </a:rPr>
              <a:t>T</a:t>
            </a:r>
            <a:endParaRPr lang="en-US" altLang="en-US" sz="1600" i="1" dirty="0" smtClean="0">
              <a:latin typeface="Tahoma" pitchFamily="34" charset="0"/>
              <a:ea typeface="ＭＳ Ｐゴシック" pitchFamily="34" charset="-128"/>
              <a:cs typeface="Tahoma" pitchFamily="34" charset="0"/>
              <a:sym typeface="Symbol" pitchFamily="18" charset="2"/>
            </a:endParaRPr>
          </a:p>
          <a:p>
            <a:pPr lvl="3">
              <a:spcBef>
                <a:spcPct val="0"/>
              </a:spcBef>
            </a:pPr>
            <a:endParaRPr lang="en-US" altLang="en-US" sz="16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lvl="3">
              <a:spcBef>
                <a:spcPct val="0"/>
              </a:spcBef>
            </a:pPr>
            <a:endParaRPr lang="en-US" altLang="en-US" sz="16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lvl="3">
              <a:spcBef>
                <a:spcPct val="0"/>
              </a:spcBef>
              <a:buFontTx/>
              <a:buNone/>
            </a:pPr>
            <a:endParaRPr lang="en-US" altLang="en-US" sz="16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1371600" lvl="3" indent="0">
              <a:spcBef>
                <a:spcPct val="0"/>
              </a:spcBef>
              <a:buNone/>
            </a:pPr>
            <a:r>
              <a:rPr lang="en-US" altLang="en-US" sz="16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built-in ‘which path’ detection via the ‘neutral modes’</a:t>
            </a:r>
          </a:p>
          <a:p>
            <a:pPr lvl="3">
              <a:spcBef>
                <a:spcPct val="0"/>
              </a:spcBef>
            </a:pPr>
            <a:endParaRPr lang="en-US" altLang="en-US" sz="16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lvl="3">
              <a:spcBef>
                <a:spcPct val="0"/>
              </a:spcBef>
            </a:pPr>
            <a:endParaRPr lang="en-US" altLang="en-US" sz="1600" dirty="0" smtClean="0"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3333CC"/>
                </a:solidFill>
                <a:ea typeface="ＭＳ Ｐゴシック" pitchFamily="34" charset="-128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3333CC"/>
              </a:solidFill>
              <a:ea typeface="ＭＳ Ｐゴシック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3333CC"/>
                </a:solidFill>
                <a:ea typeface="ＭＳ Ｐゴシック" pitchFamily="34" charset="-128"/>
              </a:rPr>
              <a:t>increasing edge velocity………….sharpening the edge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 smtClean="0">
              <a:solidFill>
                <a:srgbClr val="3333CC"/>
              </a:solidFill>
              <a:ea typeface="ＭＳ Ｐゴシック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solidFill>
                  <a:srgbClr val="3333CC"/>
                </a:solidFill>
                <a:ea typeface="ＭＳ Ｐゴシック" pitchFamily="34" charset="-128"/>
              </a:rPr>
              <a:t>eliminating edge reconstruction somehow ?</a:t>
            </a:r>
            <a:r>
              <a:rPr lang="en-US" altLang="en-US" sz="1600" dirty="0" smtClean="0">
                <a:ea typeface="ＭＳ Ｐゴシック" pitchFamily="34" charset="-128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 smtClean="0">
              <a:ea typeface="ＭＳ Ｐゴシック" pitchFamily="34" charset="-128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60500" y="195263"/>
            <a:ext cx="5298246" cy="65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en-US" dirty="0" smtClean="0">
                <a:solidFill>
                  <a:srgbClr val="FFFFFF"/>
                </a:solidFill>
                <a:ea typeface="ＭＳ Ｐゴシック" pitchFamily="34" charset="-128"/>
                <a:cs typeface="+mn-cs"/>
              </a:rPr>
              <a:t>lack of interference of qp…..</a:t>
            </a:r>
          </a:p>
        </p:txBody>
      </p:sp>
      <p:pic>
        <p:nvPicPr>
          <p:cNvPr id="572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0087" y="4443413"/>
            <a:ext cx="4633913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8753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80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80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0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00420" name="Rectangle 4"/>
          <p:cNvSpPr>
            <a:spLocks noChangeArrowheads="1"/>
          </p:cNvSpPr>
          <p:nvPr/>
        </p:nvSpPr>
        <p:spPr bwMode="auto">
          <a:xfrm>
            <a:off x="7620" y="15240"/>
            <a:ext cx="9144000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99CCFF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r>
              <a:rPr lang="en-US" altLang="en-US" sz="3200" b="0" dirty="0">
                <a:solidFill>
                  <a:srgbClr val="FFFFFF"/>
                </a:solidFill>
                <a:cs typeface="Times New Roman" pitchFamily="18" charset="0"/>
              </a:rPr>
              <a:t>  </a:t>
            </a:r>
          </a:p>
          <a:p>
            <a:pPr algn="ctr"/>
            <a:r>
              <a:rPr lang="en-US" altLang="en-US" sz="3200" b="0" dirty="0" smtClean="0">
                <a:solidFill>
                  <a:srgbClr val="FFFFFF"/>
                </a:solidFill>
                <a:cs typeface="Times New Roman" pitchFamily="18" charset="0"/>
              </a:rPr>
              <a:t>thank you</a:t>
            </a:r>
            <a:endParaRPr lang="en-US" altLang="en-US" sz="2400" b="0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en-US" altLang="en-US" sz="2400" b="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en-US" altLang="en-US" sz="3200" b="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036001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77" name="Rectangle 78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/>
            <a:endParaRPr lang="en-US" altLang="en-US" sz="2000" b="0" dirty="0">
              <a:solidFill>
                <a:srgbClr val="000000"/>
              </a:solidFill>
              <a:cs typeface="+mn-cs"/>
            </a:endParaRPr>
          </a:p>
          <a:p>
            <a:pPr algn="ctr"/>
            <a:endParaRPr lang="en-US" altLang="en-US" sz="2000" b="0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en-US" altLang="en-US" sz="2000" b="0" dirty="0">
                <a:solidFill>
                  <a:srgbClr val="000000"/>
                </a:solidFill>
                <a:cs typeface="+mn-cs"/>
              </a:rPr>
              <a:t>start with, ubiquitous </a:t>
            </a:r>
            <a:r>
              <a:rPr lang="en-US" altLang="en-US" b="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1800" b="0" i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altLang="en-US" sz="1800" b="0" dirty="0">
                <a:solidFill>
                  <a:schemeClr val="accent2"/>
                </a:solidFill>
                <a:cs typeface="+mn-cs"/>
              </a:rPr>
              <a:t>=1/3</a:t>
            </a:r>
            <a:r>
              <a:rPr lang="en-US" altLang="en-US" sz="2000" b="0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altLang="en-US" sz="2000" b="0" dirty="0">
                <a:solidFill>
                  <a:srgbClr val="000000"/>
                </a:solidFill>
                <a:cs typeface="+mn-cs"/>
              </a:rPr>
              <a:t> fractional state</a:t>
            </a:r>
          </a:p>
          <a:p>
            <a:pPr algn="ctr"/>
            <a:endParaRPr lang="en-US" altLang="en-US" sz="3600" b="0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en-US" altLang="en-US" sz="2400" b="0" dirty="0" smtClean="0">
                <a:solidFill>
                  <a:srgbClr val="3366FF"/>
                </a:solidFill>
                <a:cs typeface="+mn-cs"/>
              </a:rPr>
              <a:t>conductance is not enough - use </a:t>
            </a:r>
            <a:r>
              <a:rPr lang="en-US" altLang="en-US" sz="2400" b="0" dirty="0">
                <a:solidFill>
                  <a:srgbClr val="3366FF"/>
                </a:solidFill>
                <a:cs typeface="+mn-cs"/>
              </a:rPr>
              <a:t>shot </a:t>
            </a:r>
            <a:r>
              <a:rPr lang="en-US" altLang="en-US" sz="2400" b="0" dirty="0" smtClean="0">
                <a:solidFill>
                  <a:srgbClr val="3366FF"/>
                </a:solidFill>
                <a:cs typeface="+mn-cs"/>
              </a:rPr>
              <a:t>noise</a:t>
            </a:r>
            <a:endParaRPr lang="en-US" altLang="en-US" sz="1200" b="0" dirty="0">
              <a:solidFill>
                <a:srgbClr val="3366FF"/>
              </a:solidFill>
              <a:cs typeface="+mn-cs"/>
            </a:endParaRPr>
          </a:p>
          <a:p>
            <a:pPr algn="ctr"/>
            <a:endParaRPr lang="en-US" altLang="en-US" sz="2400" b="0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en-US" altLang="en-US" sz="2400" b="0" dirty="0">
                <a:solidFill>
                  <a:srgbClr val="000000"/>
                </a:solidFill>
                <a:cs typeface="+mn-cs"/>
              </a:rPr>
              <a:t>	</a:t>
            </a:r>
          </a:p>
          <a:p>
            <a:pPr algn="ctr"/>
            <a:r>
              <a:rPr lang="en-US" altLang="en-US" sz="2000" b="0" dirty="0" smtClean="0">
                <a:solidFill>
                  <a:srgbClr val="000000"/>
                </a:solidFill>
                <a:cs typeface="+mn-cs"/>
              </a:rPr>
              <a:t>  employ partition </a:t>
            </a:r>
            <a:r>
              <a:rPr lang="en-US" altLang="en-US" sz="2000" b="0" dirty="0">
                <a:solidFill>
                  <a:srgbClr val="000000"/>
                </a:solidFill>
                <a:cs typeface="+mn-cs"/>
              </a:rPr>
              <a:t>via weak backscattering  </a:t>
            </a:r>
            <a:endParaRPr lang="en-US" altLang="en-US" sz="2000" b="0" dirty="0" smtClean="0">
              <a:solidFill>
                <a:srgbClr val="000000"/>
              </a:solidFill>
              <a:cs typeface="+mn-cs"/>
            </a:endParaRPr>
          </a:p>
          <a:p>
            <a:pPr algn="ctr"/>
            <a:endParaRPr lang="en-US" altLang="en-US" sz="2000" b="0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en-US" altLang="en-US" sz="1800" b="0" dirty="0" smtClean="0">
                <a:solidFill>
                  <a:srgbClr val="339933"/>
                </a:solidFill>
                <a:cs typeface="+mn-cs"/>
                <a:sym typeface="Symbol"/>
              </a:rPr>
              <a:t>  </a:t>
            </a:r>
            <a:r>
              <a:rPr lang="en-US" altLang="en-US" sz="1800" b="0" dirty="0" smtClean="0">
                <a:solidFill>
                  <a:srgbClr val="339933"/>
                </a:solidFill>
                <a:cs typeface="+mn-cs"/>
              </a:rPr>
              <a:t>infrequent  </a:t>
            </a:r>
            <a:r>
              <a:rPr lang="en-US" altLang="en-US" sz="1800" b="0" dirty="0">
                <a:solidFill>
                  <a:srgbClr val="339933"/>
                </a:solidFill>
                <a:cs typeface="+mn-cs"/>
              </a:rPr>
              <a:t>&amp;  independent </a:t>
            </a:r>
            <a:r>
              <a:rPr lang="en-US" altLang="en-US" sz="1800" b="0" dirty="0" smtClean="0">
                <a:solidFill>
                  <a:srgbClr val="339933"/>
                </a:solidFill>
                <a:cs typeface="+mn-cs"/>
              </a:rPr>
              <a:t>events - stochastic</a:t>
            </a:r>
            <a:endParaRPr lang="en-US" altLang="en-US" sz="1400" b="0" dirty="0">
              <a:solidFill>
                <a:srgbClr val="339933"/>
              </a:solidFill>
              <a:cs typeface="+mn-cs"/>
            </a:endParaRPr>
          </a:p>
          <a:p>
            <a:pPr algn="ctr"/>
            <a:endParaRPr lang="en-US" altLang="en-US" sz="1400" b="0" dirty="0">
              <a:solidFill>
                <a:srgbClr val="000000"/>
              </a:solidFill>
              <a:cs typeface="+mn-cs"/>
            </a:endParaRPr>
          </a:p>
          <a:p>
            <a:pPr algn="ctr"/>
            <a:endParaRPr lang="en-US" altLang="en-US" sz="1400" b="0" dirty="0">
              <a:solidFill>
                <a:srgbClr val="000000"/>
              </a:solidFill>
              <a:cs typeface="+mn-cs"/>
            </a:endParaRPr>
          </a:p>
          <a:p>
            <a:pPr algn="ctr"/>
            <a:endParaRPr lang="en-US" altLang="en-US" sz="1400" b="0" dirty="0">
              <a:solidFill>
                <a:srgbClr val="000000"/>
              </a:solidFill>
              <a:cs typeface="+mn-cs"/>
            </a:endParaRPr>
          </a:p>
          <a:p>
            <a:pPr algn="ctr"/>
            <a:endParaRPr lang="en-US" altLang="en-US" sz="2000" b="0" dirty="0">
              <a:solidFill>
                <a:srgbClr val="000000"/>
              </a:solidFill>
              <a:cs typeface="+mn-cs"/>
            </a:endParaRPr>
          </a:p>
          <a:p>
            <a:pPr algn="ctr"/>
            <a:r>
              <a:rPr lang="en-US" altLang="en-US" sz="2000" b="0" dirty="0">
                <a:solidFill>
                  <a:srgbClr val="000000"/>
                </a:solidFill>
                <a:cs typeface="+mn-cs"/>
              </a:rPr>
              <a:t>					</a:t>
            </a:r>
            <a:endParaRPr lang="en-US" altLang="en-US" sz="1600" b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3120" y="586037"/>
            <a:ext cx="7487920" cy="52322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 rtl="1"/>
            <a:r>
              <a:rPr lang="en-US" altLang="en-US" dirty="0" smtClean="0">
                <a:solidFill>
                  <a:srgbClr val="000000"/>
                </a:solidFill>
              </a:rPr>
              <a:t>determination of qp charge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6034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543050" y="3933825"/>
            <a:ext cx="706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b="0" i="1">
                <a:solidFill>
                  <a:srgbClr val="000000"/>
                </a:solidFill>
                <a:cs typeface="+mn-cs"/>
              </a:rPr>
              <a:t>h/eV</a:t>
            </a:r>
          </a:p>
        </p:txBody>
      </p:sp>
      <p:grpSp>
        <p:nvGrpSpPr>
          <p:cNvPr id="28675" name="Group 6"/>
          <p:cNvGrpSpPr>
            <a:grpSpLocks/>
          </p:cNvGrpSpPr>
          <p:nvPr/>
        </p:nvGrpSpPr>
        <p:grpSpPr bwMode="auto">
          <a:xfrm>
            <a:off x="1622426" y="1582739"/>
            <a:ext cx="595313" cy="2289175"/>
            <a:chOff x="530" y="1831"/>
            <a:chExt cx="179" cy="672"/>
          </a:xfrm>
        </p:grpSpPr>
        <p:sp>
          <p:nvSpPr>
            <p:cNvPr id="28721" name="Arc 7"/>
            <p:cNvSpPr>
              <a:spLocks/>
            </p:cNvSpPr>
            <p:nvPr/>
          </p:nvSpPr>
          <p:spPr bwMode="auto">
            <a:xfrm>
              <a:off x="530" y="1831"/>
              <a:ext cx="90" cy="672"/>
            </a:xfrm>
            <a:custGeom>
              <a:avLst/>
              <a:gdLst>
                <a:gd name="T0" fmla="*/ 0 w 21600"/>
                <a:gd name="T1" fmla="*/ 21 h 21599"/>
                <a:gd name="T2" fmla="*/ 0 w 21600"/>
                <a:gd name="T3" fmla="*/ 0 h 21599"/>
                <a:gd name="T4" fmla="*/ 0 w 21600"/>
                <a:gd name="T5" fmla="*/ 21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63"/>
                    <a:pt x="9524" y="132"/>
                    <a:pt x="21359" y="0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63"/>
                    <a:pt x="9524" y="132"/>
                    <a:pt x="21359" y="0"/>
                  </a:cubicBezTo>
                  <a:lnTo>
                    <a:pt x="2160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A5A5FF"/>
                </a:gs>
                <a:gs pos="50000">
                  <a:srgbClr val="3333FF"/>
                </a:gs>
                <a:gs pos="100000">
                  <a:srgbClr val="A5A5FF"/>
                </a:gs>
              </a:gsLst>
              <a:lin ang="0" scaled="1"/>
            </a:gradFill>
            <a:ln w="2857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rtl="1" eaLnBrk="1" hangingPunct="1"/>
              <a:endParaRPr lang="en-US" altLang="en-US" b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8722" name="Arc 8"/>
            <p:cNvSpPr>
              <a:spLocks/>
            </p:cNvSpPr>
            <p:nvPr/>
          </p:nvSpPr>
          <p:spPr bwMode="auto">
            <a:xfrm>
              <a:off x="618" y="1831"/>
              <a:ext cx="91" cy="672"/>
            </a:xfrm>
            <a:custGeom>
              <a:avLst/>
              <a:gdLst>
                <a:gd name="T0" fmla="*/ 0 w 21840"/>
                <a:gd name="T1" fmla="*/ 0 h 21600"/>
                <a:gd name="T2" fmla="*/ 0 w 21840"/>
                <a:gd name="T3" fmla="*/ 21 h 21600"/>
                <a:gd name="T4" fmla="*/ 0 w 21840"/>
                <a:gd name="T5" fmla="*/ 21 h 21600"/>
                <a:gd name="T6" fmla="*/ 0 60000 65536"/>
                <a:gd name="T7" fmla="*/ 0 60000 65536"/>
                <a:gd name="T8" fmla="*/ 0 60000 65536"/>
                <a:gd name="T9" fmla="*/ 0 w 21840"/>
                <a:gd name="T10" fmla="*/ 0 h 21600"/>
                <a:gd name="T11" fmla="*/ 21840 w 218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0" h="21600" fill="none" extrusionOk="0">
                  <a:moveTo>
                    <a:pt x="0" y="1"/>
                  </a:moveTo>
                  <a:cubicBezTo>
                    <a:pt x="79" y="0"/>
                    <a:pt x="159" y="-1"/>
                    <a:pt x="240" y="0"/>
                  </a:cubicBezTo>
                  <a:cubicBezTo>
                    <a:pt x="12169" y="0"/>
                    <a:pt x="21840" y="9670"/>
                    <a:pt x="21840" y="21600"/>
                  </a:cubicBezTo>
                </a:path>
                <a:path w="21840" h="21600" stroke="0" extrusionOk="0">
                  <a:moveTo>
                    <a:pt x="0" y="1"/>
                  </a:moveTo>
                  <a:cubicBezTo>
                    <a:pt x="79" y="0"/>
                    <a:pt x="159" y="-1"/>
                    <a:pt x="240" y="0"/>
                  </a:cubicBezTo>
                  <a:cubicBezTo>
                    <a:pt x="12169" y="0"/>
                    <a:pt x="21840" y="9670"/>
                    <a:pt x="21840" y="21600"/>
                  </a:cubicBezTo>
                  <a:lnTo>
                    <a:pt x="24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A5A5FF"/>
                </a:gs>
                <a:gs pos="50000">
                  <a:srgbClr val="3333FF"/>
                </a:gs>
                <a:gs pos="100000">
                  <a:srgbClr val="A5A5FF"/>
                </a:gs>
              </a:gsLst>
              <a:lin ang="0" scaled="1"/>
            </a:gradFill>
            <a:ln w="2857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rtl="1" eaLnBrk="1" hangingPunct="1"/>
              <a:endParaRPr lang="en-US" altLang="en-US" b="0" smtClean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416301" y="1582739"/>
            <a:ext cx="595313" cy="2289175"/>
            <a:chOff x="1070" y="1831"/>
            <a:chExt cx="179" cy="672"/>
          </a:xfrm>
        </p:grpSpPr>
        <p:sp>
          <p:nvSpPr>
            <p:cNvPr id="28719" name="Arc 10"/>
            <p:cNvSpPr>
              <a:spLocks/>
            </p:cNvSpPr>
            <p:nvPr/>
          </p:nvSpPr>
          <p:spPr bwMode="auto">
            <a:xfrm>
              <a:off x="1070" y="1831"/>
              <a:ext cx="90" cy="672"/>
            </a:xfrm>
            <a:custGeom>
              <a:avLst/>
              <a:gdLst>
                <a:gd name="T0" fmla="*/ 0 w 21600"/>
                <a:gd name="T1" fmla="*/ 21 h 21599"/>
                <a:gd name="T2" fmla="*/ 0 w 21600"/>
                <a:gd name="T3" fmla="*/ 0 h 21599"/>
                <a:gd name="T4" fmla="*/ 0 w 21600"/>
                <a:gd name="T5" fmla="*/ 21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63"/>
                    <a:pt x="9524" y="132"/>
                    <a:pt x="21359" y="0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63"/>
                    <a:pt x="9524" y="132"/>
                    <a:pt x="21359" y="0"/>
                  </a:cubicBezTo>
                  <a:lnTo>
                    <a:pt x="2160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A5A5FF"/>
                </a:gs>
                <a:gs pos="50000">
                  <a:srgbClr val="3333FF"/>
                </a:gs>
                <a:gs pos="100000">
                  <a:srgbClr val="A5A5FF"/>
                </a:gs>
              </a:gsLst>
              <a:lin ang="0" scaled="1"/>
            </a:gradFill>
            <a:ln w="2857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rtl="1" eaLnBrk="1" hangingPunct="1"/>
              <a:endParaRPr lang="en-US" altLang="en-US" b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8720" name="Arc 11"/>
            <p:cNvSpPr>
              <a:spLocks/>
            </p:cNvSpPr>
            <p:nvPr/>
          </p:nvSpPr>
          <p:spPr bwMode="auto">
            <a:xfrm>
              <a:off x="1158" y="1831"/>
              <a:ext cx="91" cy="672"/>
            </a:xfrm>
            <a:custGeom>
              <a:avLst/>
              <a:gdLst>
                <a:gd name="T0" fmla="*/ 0 w 21840"/>
                <a:gd name="T1" fmla="*/ 0 h 21600"/>
                <a:gd name="T2" fmla="*/ 0 w 21840"/>
                <a:gd name="T3" fmla="*/ 21 h 21600"/>
                <a:gd name="T4" fmla="*/ 0 w 21840"/>
                <a:gd name="T5" fmla="*/ 21 h 21600"/>
                <a:gd name="T6" fmla="*/ 0 60000 65536"/>
                <a:gd name="T7" fmla="*/ 0 60000 65536"/>
                <a:gd name="T8" fmla="*/ 0 60000 65536"/>
                <a:gd name="T9" fmla="*/ 0 w 21840"/>
                <a:gd name="T10" fmla="*/ 0 h 21600"/>
                <a:gd name="T11" fmla="*/ 21840 w 218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0" h="21600" fill="none" extrusionOk="0">
                  <a:moveTo>
                    <a:pt x="0" y="1"/>
                  </a:moveTo>
                  <a:cubicBezTo>
                    <a:pt x="79" y="0"/>
                    <a:pt x="159" y="-1"/>
                    <a:pt x="240" y="0"/>
                  </a:cubicBezTo>
                  <a:cubicBezTo>
                    <a:pt x="12169" y="0"/>
                    <a:pt x="21840" y="9670"/>
                    <a:pt x="21840" y="21600"/>
                  </a:cubicBezTo>
                </a:path>
                <a:path w="21840" h="21600" stroke="0" extrusionOk="0">
                  <a:moveTo>
                    <a:pt x="0" y="1"/>
                  </a:moveTo>
                  <a:cubicBezTo>
                    <a:pt x="79" y="0"/>
                    <a:pt x="159" y="-1"/>
                    <a:pt x="240" y="0"/>
                  </a:cubicBezTo>
                  <a:cubicBezTo>
                    <a:pt x="12169" y="0"/>
                    <a:pt x="21840" y="9670"/>
                    <a:pt x="21840" y="21600"/>
                  </a:cubicBezTo>
                  <a:lnTo>
                    <a:pt x="24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A5A5FF"/>
                </a:gs>
                <a:gs pos="50000">
                  <a:srgbClr val="3333FF"/>
                </a:gs>
                <a:gs pos="100000">
                  <a:srgbClr val="A5A5FF"/>
                </a:gs>
              </a:gsLst>
              <a:lin ang="0" scaled="1"/>
            </a:gradFill>
            <a:ln w="2857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rtl="1" eaLnBrk="1" hangingPunct="1"/>
              <a:endParaRPr lang="en-US" altLang="en-US" b="0" smtClean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8677" name="Group 12"/>
          <p:cNvGrpSpPr>
            <a:grpSpLocks/>
          </p:cNvGrpSpPr>
          <p:nvPr/>
        </p:nvGrpSpPr>
        <p:grpSpPr bwMode="auto">
          <a:xfrm>
            <a:off x="5210176" y="1582739"/>
            <a:ext cx="595313" cy="2289175"/>
            <a:chOff x="1610" y="1831"/>
            <a:chExt cx="179" cy="672"/>
          </a:xfrm>
        </p:grpSpPr>
        <p:sp>
          <p:nvSpPr>
            <p:cNvPr id="28717" name="Arc 13"/>
            <p:cNvSpPr>
              <a:spLocks/>
            </p:cNvSpPr>
            <p:nvPr/>
          </p:nvSpPr>
          <p:spPr bwMode="auto">
            <a:xfrm>
              <a:off x="1610" y="1831"/>
              <a:ext cx="90" cy="672"/>
            </a:xfrm>
            <a:custGeom>
              <a:avLst/>
              <a:gdLst>
                <a:gd name="T0" fmla="*/ 0 w 21600"/>
                <a:gd name="T1" fmla="*/ 21 h 21599"/>
                <a:gd name="T2" fmla="*/ 0 w 21600"/>
                <a:gd name="T3" fmla="*/ 0 h 21599"/>
                <a:gd name="T4" fmla="*/ 0 w 21600"/>
                <a:gd name="T5" fmla="*/ 21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63"/>
                    <a:pt x="9524" y="132"/>
                    <a:pt x="21359" y="0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63"/>
                    <a:pt x="9524" y="132"/>
                    <a:pt x="21359" y="0"/>
                  </a:cubicBezTo>
                  <a:lnTo>
                    <a:pt x="21600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A5A5FF"/>
                </a:gs>
                <a:gs pos="50000">
                  <a:srgbClr val="3333FF"/>
                </a:gs>
                <a:gs pos="100000">
                  <a:srgbClr val="A5A5FF"/>
                </a:gs>
              </a:gsLst>
              <a:lin ang="0" scaled="1"/>
            </a:gradFill>
            <a:ln w="2857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rtl="1" eaLnBrk="1" hangingPunct="1"/>
              <a:endParaRPr lang="en-US" altLang="en-US" b="0" smtClean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8718" name="Arc 14"/>
            <p:cNvSpPr>
              <a:spLocks/>
            </p:cNvSpPr>
            <p:nvPr/>
          </p:nvSpPr>
          <p:spPr bwMode="auto">
            <a:xfrm>
              <a:off x="1698" y="1831"/>
              <a:ext cx="91" cy="672"/>
            </a:xfrm>
            <a:custGeom>
              <a:avLst/>
              <a:gdLst>
                <a:gd name="T0" fmla="*/ 0 w 21840"/>
                <a:gd name="T1" fmla="*/ 0 h 21600"/>
                <a:gd name="T2" fmla="*/ 0 w 21840"/>
                <a:gd name="T3" fmla="*/ 21 h 21600"/>
                <a:gd name="T4" fmla="*/ 0 w 21840"/>
                <a:gd name="T5" fmla="*/ 21 h 21600"/>
                <a:gd name="T6" fmla="*/ 0 60000 65536"/>
                <a:gd name="T7" fmla="*/ 0 60000 65536"/>
                <a:gd name="T8" fmla="*/ 0 60000 65536"/>
                <a:gd name="T9" fmla="*/ 0 w 21840"/>
                <a:gd name="T10" fmla="*/ 0 h 21600"/>
                <a:gd name="T11" fmla="*/ 21840 w 2184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40" h="21600" fill="none" extrusionOk="0">
                  <a:moveTo>
                    <a:pt x="0" y="1"/>
                  </a:moveTo>
                  <a:cubicBezTo>
                    <a:pt x="79" y="0"/>
                    <a:pt x="159" y="-1"/>
                    <a:pt x="240" y="0"/>
                  </a:cubicBezTo>
                  <a:cubicBezTo>
                    <a:pt x="12169" y="0"/>
                    <a:pt x="21840" y="9670"/>
                    <a:pt x="21840" y="21600"/>
                  </a:cubicBezTo>
                </a:path>
                <a:path w="21840" h="21600" stroke="0" extrusionOk="0">
                  <a:moveTo>
                    <a:pt x="0" y="1"/>
                  </a:moveTo>
                  <a:cubicBezTo>
                    <a:pt x="79" y="0"/>
                    <a:pt x="159" y="-1"/>
                    <a:pt x="240" y="0"/>
                  </a:cubicBezTo>
                  <a:cubicBezTo>
                    <a:pt x="12169" y="0"/>
                    <a:pt x="21840" y="9670"/>
                    <a:pt x="21840" y="21600"/>
                  </a:cubicBezTo>
                  <a:lnTo>
                    <a:pt x="24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A5A5FF"/>
                </a:gs>
                <a:gs pos="50000">
                  <a:srgbClr val="3333FF"/>
                </a:gs>
                <a:gs pos="100000">
                  <a:srgbClr val="A5A5FF"/>
                </a:gs>
              </a:gsLst>
              <a:lin ang="0" scaled="1"/>
            </a:gradFill>
            <a:ln w="28575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rtl="1" eaLnBrk="1" hangingPunct="1"/>
              <a:endParaRPr lang="en-US" altLang="en-US" b="0" smtClean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28678" name="Line 15"/>
          <p:cNvSpPr>
            <a:spLocks noChangeShapeType="1"/>
          </p:cNvSpPr>
          <p:nvPr/>
        </p:nvSpPr>
        <p:spPr bwMode="auto">
          <a:xfrm>
            <a:off x="969964" y="3857625"/>
            <a:ext cx="621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679" name="Text Box 16"/>
          <p:cNvSpPr txBox="1">
            <a:spLocks noChangeArrowheads="1"/>
          </p:cNvSpPr>
          <p:nvPr/>
        </p:nvSpPr>
        <p:spPr bwMode="auto">
          <a:xfrm>
            <a:off x="1763713" y="2635251"/>
            <a:ext cx="307519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 b="0" i="1">
                <a:solidFill>
                  <a:srgbClr val="000000"/>
                </a:solidFill>
                <a:cs typeface="+mn-cs"/>
              </a:rPr>
              <a:t>e</a:t>
            </a:r>
          </a:p>
        </p:txBody>
      </p:sp>
      <p:sp>
        <p:nvSpPr>
          <p:cNvPr id="28680" name="Text Box 17"/>
          <p:cNvSpPr txBox="1">
            <a:spLocks noChangeArrowheads="1"/>
          </p:cNvSpPr>
          <p:nvPr/>
        </p:nvSpPr>
        <p:spPr bwMode="auto">
          <a:xfrm>
            <a:off x="5370513" y="2614613"/>
            <a:ext cx="307519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 b="0" i="1">
                <a:solidFill>
                  <a:srgbClr val="000000"/>
                </a:solidFill>
                <a:cs typeface="+mn-cs"/>
              </a:rPr>
              <a:t>e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573463" y="2625725"/>
            <a:ext cx="307519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 b="0" i="1">
                <a:solidFill>
                  <a:srgbClr val="000000"/>
                </a:solidFill>
                <a:cs typeface="+mn-cs"/>
              </a:rPr>
              <a:t>e</a:t>
            </a:r>
          </a:p>
        </p:txBody>
      </p:sp>
      <p:sp>
        <p:nvSpPr>
          <p:cNvPr id="28682" name="Text Box 19"/>
          <p:cNvSpPr txBox="1">
            <a:spLocks noChangeArrowheads="1"/>
          </p:cNvSpPr>
          <p:nvPr/>
        </p:nvSpPr>
        <p:spPr bwMode="auto">
          <a:xfrm>
            <a:off x="7185025" y="3683000"/>
            <a:ext cx="263561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 b="0" i="1">
                <a:solidFill>
                  <a:srgbClr val="000000"/>
                </a:solidFill>
                <a:cs typeface="+mn-cs"/>
              </a:rPr>
              <a:t>t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6856414" y="2400300"/>
            <a:ext cx="2200275" cy="95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b="0" i="1" dirty="0">
                <a:solidFill>
                  <a:srgbClr val="0000CC"/>
                </a:solidFill>
                <a:cs typeface="+mn-cs"/>
              </a:rPr>
              <a:t>g </a:t>
            </a:r>
            <a:r>
              <a:rPr lang="en-US" altLang="en-US" sz="2800" b="0" dirty="0">
                <a:solidFill>
                  <a:srgbClr val="0000CC"/>
                </a:solidFill>
                <a:cs typeface="+mn-cs"/>
              </a:rPr>
              <a:t>=</a:t>
            </a:r>
            <a:r>
              <a:rPr lang="en-US" altLang="en-US" sz="2800" b="0" i="1" dirty="0">
                <a:solidFill>
                  <a:srgbClr val="0000CC"/>
                </a:solidFill>
                <a:cs typeface="+mn-cs"/>
              </a:rPr>
              <a:t>e </a:t>
            </a:r>
            <a:r>
              <a:rPr lang="en-US" altLang="en-US" sz="2800" b="0" baseline="30000" dirty="0">
                <a:solidFill>
                  <a:srgbClr val="0000CC"/>
                </a:solidFill>
                <a:cs typeface="+mn-cs"/>
              </a:rPr>
              <a:t>2</a:t>
            </a:r>
            <a:r>
              <a:rPr lang="en-US" altLang="en-US" sz="2800" b="0" i="1" dirty="0">
                <a:solidFill>
                  <a:srgbClr val="0000CC"/>
                </a:solidFill>
                <a:cs typeface="+mn-cs"/>
              </a:rPr>
              <a:t>/ </a:t>
            </a:r>
            <a:r>
              <a:rPr lang="en-US" altLang="en-US" sz="2800" b="0" dirty="0">
                <a:solidFill>
                  <a:srgbClr val="0000CC"/>
                </a:solidFill>
                <a:cs typeface="+mn-cs"/>
              </a:rPr>
              <a:t>3</a:t>
            </a:r>
            <a:r>
              <a:rPr lang="en-US" altLang="en-US" sz="2800" b="0" i="1" dirty="0">
                <a:solidFill>
                  <a:srgbClr val="0000CC"/>
                </a:solidFill>
                <a:cs typeface="+mn-cs"/>
              </a:rPr>
              <a:t>h</a:t>
            </a:r>
          </a:p>
          <a:p>
            <a:pPr eaLnBrk="1" hangingPunct="1"/>
            <a:r>
              <a:rPr lang="en-US" altLang="en-US" sz="2000" b="0" i="1" dirty="0">
                <a:solidFill>
                  <a:srgbClr val="000000"/>
                </a:solidFill>
                <a:cs typeface="+mn-cs"/>
              </a:rPr>
              <a:t>noise </a:t>
            </a:r>
            <a:r>
              <a:rPr lang="en-US" altLang="en-US" sz="2000" b="0" dirty="0">
                <a:solidFill>
                  <a:srgbClr val="000000"/>
                </a:solidFill>
                <a:cs typeface="+mn-cs"/>
                <a:sym typeface="Symbol" pitchFamily="18" charset="2"/>
              </a:rPr>
              <a:t></a:t>
            </a:r>
            <a:r>
              <a:rPr lang="en-US" altLang="en-US" sz="2800" b="0" i="1" dirty="0">
                <a:solidFill>
                  <a:srgbClr val="000000"/>
                </a:solidFill>
                <a:cs typeface="+mn-cs"/>
              </a:rPr>
              <a:t> e</a:t>
            </a:r>
            <a:r>
              <a:rPr lang="en-US" altLang="en-US" sz="2800" b="0" i="1" baseline="30000" dirty="0">
                <a:solidFill>
                  <a:srgbClr val="000000"/>
                </a:solidFill>
                <a:cs typeface="+mn-cs"/>
              </a:rPr>
              <a:t>*</a:t>
            </a:r>
            <a:r>
              <a:rPr lang="en-US" altLang="en-US" sz="2800" b="0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en-US" sz="2800" b="0" dirty="0">
                <a:solidFill>
                  <a:srgbClr val="000000"/>
                </a:solidFill>
                <a:cs typeface="+mn-cs"/>
              </a:rPr>
              <a:t>= </a:t>
            </a:r>
            <a:r>
              <a:rPr lang="en-US" altLang="en-US" sz="2800" b="0" i="1" dirty="0">
                <a:solidFill>
                  <a:srgbClr val="000000"/>
                </a:solidFill>
                <a:cs typeface="+mn-cs"/>
              </a:rPr>
              <a:t>e</a:t>
            </a:r>
          </a:p>
        </p:txBody>
      </p:sp>
      <p:sp>
        <p:nvSpPr>
          <p:cNvPr id="28684" name="Line 23"/>
          <p:cNvSpPr>
            <a:spLocks noChangeShapeType="1"/>
          </p:cNvSpPr>
          <p:nvPr/>
        </p:nvSpPr>
        <p:spPr bwMode="auto">
          <a:xfrm>
            <a:off x="1274763" y="4094163"/>
            <a:ext cx="2984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685" name="Line 24"/>
          <p:cNvSpPr>
            <a:spLocks noChangeShapeType="1"/>
          </p:cNvSpPr>
          <p:nvPr/>
        </p:nvSpPr>
        <p:spPr bwMode="auto">
          <a:xfrm flipH="1">
            <a:off x="2225675" y="4094163"/>
            <a:ext cx="2984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3406775" y="4264025"/>
            <a:ext cx="0" cy="15128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5181600" y="4264025"/>
            <a:ext cx="0" cy="15128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1612900" y="4264025"/>
            <a:ext cx="0" cy="15128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939801" y="6403975"/>
            <a:ext cx="6305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>
            <a:off x="1625601" y="6070600"/>
            <a:ext cx="1790700" cy="344488"/>
          </a:xfrm>
          <a:custGeom>
            <a:avLst/>
            <a:gdLst>
              <a:gd name="T0" fmla="*/ 0 w 1128"/>
              <a:gd name="T1" fmla="*/ 334963 h 217"/>
              <a:gd name="T2" fmla="*/ 323850 w 1128"/>
              <a:gd name="T3" fmla="*/ 49213 h 217"/>
              <a:gd name="T4" fmla="*/ 1495425 w 1128"/>
              <a:gd name="T5" fmla="*/ 49213 h 217"/>
              <a:gd name="T6" fmla="*/ 1790700 w 1128"/>
              <a:gd name="T7" fmla="*/ 344488 h 217"/>
              <a:gd name="T8" fmla="*/ 0 60000 65536"/>
              <a:gd name="T9" fmla="*/ 0 60000 65536"/>
              <a:gd name="T10" fmla="*/ 0 60000 65536"/>
              <a:gd name="T11" fmla="*/ 0 60000 65536"/>
              <a:gd name="T12" fmla="*/ 0 w 1128"/>
              <a:gd name="T13" fmla="*/ 0 h 217"/>
              <a:gd name="T14" fmla="*/ 1128 w 1128"/>
              <a:gd name="T15" fmla="*/ 217 h 2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8" h="217">
                <a:moveTo>
                  <a:pt x="0" y="211"/>
                </a:moveTo>
                <a:cubicBezTo>
                  <a:pt x="23" y="136"/>
                  <a:pt x="47" y="61"/>
                  <a:pt x="204" y="31"/>
                </a:cubicBezTo>
                <a:cubicBezTo>
                  <a:pt x="361" y="1"/>
                  <a:pt x="788" y="0"/>
                  <a:pt x="942" y="31"/>
                </a:cubicBezTo>
                <a:cubicBezTo>
                  <a:pt x="1096" y="62"/>
                  <a:pt x="1112" y="139"/>
                  <a:pt x="1128" y="217"/>
                </a:cubicBezTo>
              </a:path>
            </a:pathLst>
          </a:custGeom>
          <a:gradFill rotWithShape="0">
            <a:gsLst>
              <a:gs pos="0">
                <a:srgbClr val="FFCEC2"/>
              </a:gs>
              <a:gs pos="50000">
                <a:srgbClr val="FF3300"/>
              </a:gs>
              <a:gs pos="100000">
                <a:srgbClr val="FFCEC2"/>
              </a:gs>
            </a:gsLst>
            <a:lin ang="0" scaled="1"/>
          </a:gra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91435" tIns="45718" rIns="91435" bIns="45718" anchor="ctr"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rtl="1" eaLnBrk="1" hangingPunct="1"/>
            <a:endParaRPr lang="en-US" altLang="en-US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2216150" y="4264025"/>
            <a:ext cx="0" cy="15128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2806700" y="4264025"/>
            <a:ext cx="0" cy="15128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4016375" y="4264025"/>
            <a:ext cx="0" cy="15128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4616450" y="4264025"/>
            <a:ext cx="0" cy="15128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5797550" y="4264025"/>
            <a:ext cx="0" cy="15128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6369050" y="4264025"/>
            <a:ext cx="0" cy="15128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88" name="Freeform 36"/>
          <p:cNvSpPr>
            <a:spLocks/>
          </p:cNvSpPr>
          <p:nvPr/>
        </p:nvSpPr>
        <p:spPr bwMode="auto">
          <a:xfrm>
            <a:off x="1616075" y="5154614"/>
            <a:ext cx="1790700" cy="344487"/>
          </a:xfrm>
          <a:custGeom>
            <a:avLst/>
            <a:gdLst>
              <a:gd name="T0" fmla="*/ 0 w 1128"/>
              <a:gd name="T1" fmla="*/ 334962 h 217"/>
              <a:gd name="T2" fmla="*/ 323850 w 1128"/>
              <a:gd name="T3" fmla="*/ 49212 h 217"/>
              <a:gd name="T4" fmla="*/ 1495425 w 1128"/>
              <a:gd name="T5" fmla="*/ 49212 h 217"/>
              <a:gd name="T6" fmla="*/ 1790700 w 1128"/>
              <a:gd name="T7" fmla="*/ 344487 h 217"/>
              <a:gd name="T8" fmla="*/ 0 60000 65536"/>
              <a:gd name="T9" fmla="*/ 0 60000 65536"/>
              <a:gd name="T10" fmla="*/ 0 60000 65536"/>
              <a:gd name="T11" fmla="*/ 0 60000 65536"/>
              <a:gd name="T12" fmla="*/ 0 w 1128"/>
              <a:gd name="T13" fmla="*/ 0 h 217"/>
              <a:gd name="T14" fmla="*/ 1128 w 1128"/>
              <a:gd name="T15" fmla="*/ 217 h 2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8" h="217">
                <a:moveTo>
                  <a:pt x="0" y="211"/>
                </a:moveTo>
                <a:cubicBezTo>
                  <a:pt x="23" y="136"/>
                  <a:pt x="47" y="61"/>
                  <a:pt x="204" y="31"/>
                </a:cubicBezTo>
                <a:cubicBezTo>
                  <a:pt x="361" y="1"/>
                  <a:pt x="788" y="0"/>
                  <a:pt x="942" y="31"/>
                </a:cubicBezTo>
                <a:cubicBezTo>
                  <a:pt x="1096" y="62"/>
                  <a:pt x="1112" y="139"/>
                  <a:pt x="1128" y="217"/>
                </a:cubicBezTo>
              </a:path>
            </a:pathLst>
          </a:custGeom>
          <a:gradFill rotWithShape="0">
            <a:gsLst>
              <a:gs pos="0">
                <a:srgbClr val="FFCEC2"/>
              </a:gs>
              <a:gs pos="50000">
                <a:srgbClr val="FF3300"/>
              </a:gs>
              <a:gs pos="100000">
                <a:srgbClr val="FFCEC2"/>
              </a:gs>
            </a:gsLst>
            <a:lin ang="0" scaled="1"/>
          </a:gra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91435" tIns="45718" rIns="91435" bIns="45718" anchor="ctr"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rtl="1" eaLnBrk="1" hangingPunct="1"/>
            <a:endParaRPr lang="en-US" altLang="en-US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3416300" y="5594350"/>
            <a:ext cx="1790700" cy="344488"/>
          </a:xfrm>
          <a:custGeom>
            <a:avLst/>
            <a:gdLst>
              <a:gd name="T0" fmla="*/ 0 w 1128"/>
              <a:gd name="T1" fmla="*/ 334963 h 217"/>
              <a:gd name="T2" fmla="*/ 323850 w 1128"/>
              <a:gd name="T3" fmla="*/ 49213 h 217"/>
              <a:gd name="T4" fmla="*/ 1495425 w 1128"/>
              <a:gd name="T5" fmla="*/ 49213 h 217"/>
              <a:gd name="T6" fmla="*/ 1790700 w 1128"/>
              <a:gd name="T7" fmla="*/ 344488 h 217"/>
              <a:gd name="T8" fmla="*/ 0 60000 65536"/>
              <a:gd name="T9" fmla="*/ 0 60000 65536"/>
              <a:gd name="T10" fmla="*/ 0 60000 65536"/>
              <a:gd name="T11" fmla="*/ 0 60000 65536"/>
              <a:gd name="T12" fmla="*/ 0 w 1128"/>
              <a:gd name="T13" fmla="*/ 0 h 217"/>
              <a:gd name="T14" fmla="*/ 1128 w 1128"/>
              <a:gd name="T15" fmla="*/ 217 h 2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8" h="217">
                <a:moveTo>
                  <a:pt x="0" y="211"/>
                </a:moveTo>
                <a:cubicBezTo>
                  <a:pt x="23" y="136"/>
                  <a:pt x="47" y="61"/>
                  <a:pt x="204" y="31"/>
                </a:cubicBezTo>
                <a:cubicBezTo>
                  <a:pt x="361" y="1"/>
                  <a:pt x="788" y="0"/>
                  <a:pt x="942" y="31"/>
                </a:cubicBezTo>
                <a:cubicBezTo>
                  <a:pt x="1096" y="62"/>
                  <a:pt x="1112" y="139"/>
                  <a:pt x="1128" y="217"/>
                </a:cubicBezTo>
              </a:path>
            </a:pathLst>
          </a:custGeom>
          <a:gradFill rotWithShape="0">
            <a:gsLst>
              <a:gs pos="0">
                <a:srgbClr val="FFCEC2"/>
              </a:gs>
              <a:gs pos="50000">
                <a:srgbClr val="FF3300"/>
              </a:gs>
              <a:gs pos="100000">
                <a:srgbClr val="FFCEC2"/>
              </a:gs>
            </a:gsLst>
            <a:lin ang="0" scaled="1"/>
          </a:gra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91435" tIns="45718" rIns="91435" bIns="45718" anchor="ctr"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rtl="1" eaLnBrk="1" hangingPunct="1"/>
            <a:endParaRPr lang="en-US" altLang="en-US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90" name="Freeform 38"/>
          <p:cNvSpPr>
            <a:spLocks/>
          </p:cNvSpPr>
          <p:nvPr/>
        </p:nvSpPr>
        <p:spPr bwMode="auto">
          <a:xfrm>
            <a:off x="3406775" y="6067425"/>
            <a:ext cx="1790700" cy="344488"/>
          </a:xfrm>
          <a:custGeom>
            <a:avLst/>
            <a:gdLst>
              <a:gd name="T0" fmla="*/ 0 w 1128"/>
              <a:gd name="T1" fmla="*/ 334963 h 217"/>
              <a:gd name="T2" fmla="*/ 323850 w 1128"/>
              <a:gd name="T3" fmla="*/ 49213 h 217"/>
              <a:gd name="T4" fmla="*/ 1495425 w 1128"/>
              <a:gd name="T5" fmla="*/ 49213 h 217"/>
              <a:gd name="T6" fmla="*/ 1790700 w 1128"/>
              <a:gd name="T7" fmla="*/ 344488 h 217"/>
              <a:gd name="T8" fmla="*/ 0 60000 65536"/>
              <a:gd name="T9" fmla="*/ 0 60000 65536"/>
              <a:gd name="T10" fmla="*/ 0 60000 65536"/>
              <a:gd name="T11" fmla="*/ 0 60000 65536"/>
              <a:gd name="T12" fmla="*/ 0 w 1128"/>
              <a:gd name="T13" fmla="*/ 0 h 217"/>
              <a:gd name="T14" fmla="*/ 1128 w 1128"/>
              <a:gd name="T15" fmla="*/ 217 h 2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8" h="217">
                <a:moveTo>
                  <a:pt x="0" y="211"/>
                </a:moveTo>
                <a:cubicBezTo>
                  <a:pt x="23" y="136"/>
                  <a:pt x="47" y="61"/>
                  <a:pt x="204" y="31"/>
                </a:cubicBezTo>
                <a:cubicBezTo>
                  <a:pt x="361" y="1"/>
                  <a:pt x="788" y="0"/>
                  <a:pt x="942" y="31"/>
                </a:cubicBezTo>
                <a:cubicBezTo>
                  <a:pt x="1096" y="62"/>
                  <a:pt x="1112" y="139"/>
                  <a:pt x="1128" y="217"/>
                </a:cubicBezTo>
              </a:path>
            </a:pathLst>
          </a:custGeom>
          <a:gradFill rotWithShape="0">
            <a:gsLst>
              <a:gs pos="0">
                <a:srgbClr val="FFCEC2"/>
              </a:gs>
              <a:gs pos="50000">
                <a:srgbClr val="FF3300"/>
              </a:gs>
              <a:gs pos="100000">
                <a:srgbClr val="FFCEC2"/>
              </a:gs>
            </a:gsLst>
            <a:lin ang="0" scaled="1"/>
          </a:gra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91435" tIns="45718" rIns="91435" bIns="45718" anchor="ctr"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rtl="1" eaLnBrk="1" hangingPunct="1"/>
            <a:endParaRPr lang="en-US" altLang="en-US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3416300" y="5154614"/>
            <a:ext cx="1790700" cy="344487"/>
          </a:xfrm>
          <a:custGeom>
            <a:avLst/>
            <a:gdLst>
              <a:gd name="T0" fmla="*/ 0 w 1128"/>
              <a:gd name="T1" fmla="*/ 334962 h 217"/>
              <a:gd name="T2" fmla="*/ 323850 w 1128"/>
              <a:gd name="T3" fmla="*/ 49212 h 217"/>
              <a:gd name="T4" fmla="*/ 1495425 w 1128"/>
              <a:gd name="T5" fmla="*/ 49212 h 217"/>
              <a:gd name="T6" fmla="*/ 1790700 w 1128"/>
              <a:gd name="T7" fmla="*/ 344487 h 217"/>
              <a:gd name="T8" fmla="*/ 0 60000 65536"/>
              <a:gd name="T9" fmla="*/ 0 60000 65536"/>
              <a:gd name="T10" fmla="*/ 0 60000 65536"/>
              <a:gd name="T11" fmla="*/ 0 60000 65536"/>
              <a:gd name="T12" fmla="*/ 0 w 1128"/>
              <a:gd name="T13" fmla="*/ 0 h 217"/>
              <a:gd name="T14" fmla="*/ 1128 w 1128"/>
              <a:gd name="T15" fmla="*/ 217 h 2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8" h="217">
                <a:moveTo>
                  <a:pt x="0" y="211"/>
                </a:moveTo>
                <a:cubicBezTo>
                  <a:pt x="23" y="136"/>
                  <a:pt x="47" y="61"/>
                  <a:pt x="204" y="31"/>
                </a:cubicBezTo>
                <a:cubicBezTo>
                  <a:pt x="361" y="1"/>
                  <a:pt x="788" y="0"/>
                  <a:pt x="942" y="31"/>
                </a:cubicBezTo>
                <a:cubicBezTo>
                  <a:pt x="1096" y="62"/>
                  <a:pt x="1112" y="139"/>
                  <a:pt x="1128" y="217"/>
                </a:cubicBezTo>
              </a:path>
            </a:pathLst>
          </a:custGeom>
          <a:gradFill rotWithShape="0">
            <a:gsLst>
              <a:gs pos="0">
                <a:srgbClr val="FFCEC2"/>
              </a:gs>
              <a:gs pos="50000">
                <a:srgbClr val="FF3300"/>
              </a:gs>
              <a:gs pos="100000">
                <a:srgbClr val="FFCEC2"/>
              </a:gs>
            </a:gsLst>
            <a:lin ang="0" scaled="1"/>
          </a:gra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91435" tIns="45718" rIns="91435" bIns="45718" anchor="ctr"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rtl="1" eaLnBrk="1" hangingPunct="1"/>
            <a:endParaRPr lang="en-US" altLang="en-US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187950" y="5613400"/>
            <a:ext cx="1790700" cy="344488"/>
          </a:xfrm>
          <a:custGeom>
            <a:avLst/>
            <a:gdLst>
              <a:gd name="T0" fmla="*/ 0 w 1128"/>
              <a:gd name="T1" fmla="*/ 334963 h 217"/>
              <a:gd name="T2" fmla="*/ 323850 w 1128"/>
              <a:gd name="T3" fmla="*/ 49213 h 217"/>
              <a:gd name="T4" fmla="*/ 1495425 w 1128"/>
              <a:gd name="T5" fmla="*/ 49213 h 217"/>
              <a:gd name="T6" fmla="*/ 1790700 w 1128"/>
              <a:gd name="T7" fmla="*/ 344488 h 217"/>
              <a:gd name="T8" fmla="*/ 0 60000 65536"/>
              <a:gd name="T9" fmla="*/ 0 60000 65536"/>
              <a:gd name="T10" fmla="*/ 0 60000 65536"/>
              <a:gd name="T11" fmla="*/ 0 60000 65536"/>
              <a:gd name="T12" fmla="*/ 0 w 1128"/>
              <a:gd name="T13" fmla="*/ 0 h 217"/>
              <a:gd name="T14" fmla="*/ 1128 w 1128"/>
              <a:gd name="T15" fmla="*/ 217 h 2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8" h="217">
                <a:moveTo>
                  <a:pt x="0" y="211"/>
                </a:moveTo>
                <a:cubicBezTo>
                  <a:pt x="23" y="136"/>
                  <a:pt x="47" y="61"/>
                  <a:pt x="204" y="31"/>
                </a:cubicBezTo>
                <a:cubicBezTo>
                  <a:pt x="361" y="1"/>
                  <a:pt x="788" y="0"/>
                  <a:pt x="942" y="31"/>
                </a:cubicBezTo>
                <a:cubicBezTo>
                  <a:pt x="1096" y="62"/>
                  <a:pt x="1112" y="139"/>
                  <a:pt x="1128" y="217"/>
                </a:cubicBezTo>
              </a:path>
            </a:pathLst>
          </a:custGeom>
          <a:gradFill rotWithShape="0">
            <a:gsLst>
              <a:gs pos="0">
                <a:srgbClr val="FFCEC2"/>
              </a:gs>
              <a:gs pos="50000">
                <a:srgbClr val="FF3300"/>
              </a:gs>
              <a:gs pos="100000">
                <a:srgbClr val="FFCEC2"/>
              </a:gs>
            </a:gsLst>
            <a:lin ang="0" scaled="1"/>
          </a:gra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91435" tIns="45718" rIns="91435" bIns="45718" anchor="ctr"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rtl="1" eaLnBrk="1" hangingPunct="1"/>
            <a:endParaRPr lang="en-US" altLang="en-US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93" name="Freeform 41"/>
          <p:cNvSpPr>
            <a:spLocks/>
          </p:cNvSpPr>
          <p:nvPr/>
        </p:nvSpPr>
        <p:spPr bwMode="auto">
          <a:xfrm>
            <a:off x="1616075" y="5613400"/>
            <a:ext cx="1790700" cy="344488"/>
          </a:xfrm>
          <a:custGeom>
            <a:avLst/>
            <a:gdLst>
              <a:gd name="T0" fmla="*/ 0 w 1128"/>
              <a:gd name="T1" fmla="*/ 334963 h 217"/>
              <a:gd name="T2" fmla="*/ 323850 w 1128"/>
              <a:gd name="T3" fmla="*/ 49213 h 217"/>
              <a:gd name="T4" fmla="*/ 1495425 w 1128"/>
              <a:gd name="T5" fmla="*/ 49213 h 217"/>
              <a:gd name="T6" fmla="*/ 1790700 w 1128"/>
              <a:gd name="T7" fmla="*/ 344488 h 217"/>
              <a:gd name="T8" fmla="*/ 0 60000 65536"/>
              <a:gd name="T9" fmla="*/ 0 60000 65536"/>
              <a:gd name="T10" fmla="*/ 0 60000 65536"/>
              <a:gd name="T11" fmla="*/ 0 60000 65536"/>
              <a:gd name="T12" fmla="*/ 0 w 1128"/>
              <a:gd name="T13" fmla="*/ 0 h 217"/>
              <a:gd name="T14" fmla="*/ 1128 w 1128"/>
              <a:gd name="T15" fmla="*/ 217 h 2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8" h="217">
                <a:moveTo>
                  <a:pt x="0" y="211"/>
                </a:moveTo>
                <a:cubicBezTo>
                  <a:pt x="23" y="136"/>
                  <a:pt x="47" y="61"/>
                  <a:pt x="204" y="31"/>
                </a:cubicBezTo>
                <a:cubicBezTo>
                  <a:pt x="361" y="1"/>
                  <a:pt x="788" y="0"/>
                  <a:pt x="942" y="31"/>
                </a:cubicBezTo>
                <a:cubicBezTo>
                  <a:pt x="1096" y="62"/>
                  <a:pt x="1112" y="139"/>
                  <a:pt x="1128" y="217"/>
                </a:cubicBezTo>
              </a:path>
            </a:pathLst>
          </a:custGeom>
          <a:gradFill rotWithShape="0">
            <a:gsLst>
              <a:gs pos="0">
                <a:srgbClr val="FFCEC2"/>
              </a:gs>
              <a:gs pos="50000">
                <a:srgbClr val="FF3300"/>
              </a:gs>
              <a:gs pos="100000">
                <a:srgbClr val="FFCEC2"/>
              </a:gs>
            </a:gsLst>
            <a:lin ang="0" scaled="1"/>
          </a:gra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91435" tIns="45718" rIns="91435" bIns="45718" anchor="ctr"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rtl="1" eaLnBrk="1" hangingPunct="1"/>
            <a:endParaRPr lang="en-US" altLang="en-US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94" name="Freeform 42"/>
          <p:cNvSpPr>
            <a:spLocks/>
          </p:cNvSpPr>
          <p:nvPr/>
        </p:nvSpPr>
        <p:spPr bwMode="auto">
          <a:xfrm>
            <a:off x="5187950" y="6070600"/>
            <a:ext cx="1790700" cy="344488"/>
          </a:xfrm>
          <a:custGeom>
            <a:avLst/>
            <a:gdLst>
              <a:gd name="T0" fmla="*/ 0 w 1128"/>
              <a:gd name="T1" fmla="*/ 334963 h 217"/>
              <a:gd name="T2" fmla="*/ 323850 w 1128"/>
              <a:gd name="T3" fmla="*/ 49213 h 217"/>
              <a:gd name="T4" fmla="*/ 1495425 w 1128"/>
              <a:gd name="T5" fmla="*/ 49213 h 217"/>
              <a:gd name="T6" fmla="*/ 1790700 w 1128"/>
              <a:gd name="T7" fmla="*/ 344488 h 217"/>
              <a:gd name="T8" fmla="*/ 0 60000 65536"/>
              <a:gd name="T9" fmla="*/ 0 60000 65536"/>
              <a:gd name="T10" fmla="*/ 0 60000 65536"/>
              <a:gd name="T11" fmla="*/ 0 60000 65536"/>
              <a:gd name="T12" fmla="*/ 0 w 1128"/>
              <a:gd name="T13" fmla="*/ 0 h 217"/>
              <a:gd name="T14" fmla="*/ 1128 w 1128"/>
              <a:gd name="T15" fmla="*/ 217 h 2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8" h="217">
                <a:moveTo>
                  <a:pt x="0" y="211"/>
                </a:moveTo>
                <a:cubicBezTo>
                  <a:pt x="23" y="136"/>
                  <a:pt x="47" y="61"/>
                  <a:pt x="204" y="31"/>
                </a:cubicBezTo>
                <a:cubicBezTo>
                  <a:pt x="361" y="1"/>
                  <a:pt x="788" y="0"/>
                  <a:pt x="942" y="31"/>
                </a:cubicBezTo>
                <a:cubicBezTo>
                  <a:pt x="1096" y="62"/>
                  <a:pt x="1112" y="139"/>
                  <a:pt x="1128" y="217"/>
                </a:cubicBezTo>
              </a:path>
            </a:pathLst>
          </a:custGeom>
          <a:gradFill rotWithShape="0">
            <a:gsLst>
              <a:gs pos="0">
                <a:srgbClr val="FFCEC2"/>
              </a:gs>
              <a:gs pos="50000">
                <a:srgbClr val="FF3300"/>
              </a:gs>
              <a:gs pos="100000">
                <a:srgbClr val="FFCEC2"/>
              </a:gs>
            </a:gsLst>
            <a:lin ang="0" scaled="1"/>
          </a:gra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91435" tIns="45718" rIns="91435" bIns="45718" anchor="ctr"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rtl="1" eaLnBrk="1" hangingPunct="1"/>
            <a:endParaRPr lang="en-US" altLang="en-US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95" name="Freeform 43"/>
          <p:cNvSpPr>
            <a:spLocks/>
          </p:cNvSpPr>
          <p:nvPr/>
        </p:nvSpPr>
        <p:spPr bwMode="auto">
          <a:xfrm>
            <a:off x="5197476" y="5145089"/>
            <a:ext cx="1790700" cy="344487"/>
          </a:xfrm>
          <a:custGeom>
            <a:avLst/>
            <a:gdLst>
              <a:gd name="T0" fmla="*/ 0 w 1128"/>
              <a:gd name="T1" fmla="*/ 334962 h 217"/>
              <a:gd name="T2" fmla="*/ 323850 w 1128"/>
              <a:gd name="T3" fmla="*/ 49212 h 217"/>
              <a:gd name="T4" fmla="*/ 1495425 w 1128"/>
              <a:gd name="T5" fmla="*/ 49212 h 217"/>
              <a:gd name="T6" fmla="*/ 1790700 w 1128"/>
              <a:gd name="T7" fmla="*/ 344487 h 217"/>
              <a:gd name="T8" fmla="*/ 0 60000 65536"/>
              <a:gd name="T9" fmla="*/ 0 60000 65536"/>
              <a:gd name="T10" fmla="*/ 0 60000 65536"/>
              <a:gd name="T11" fmla="*/ 0 60000 65536"/>
              <a:gd name="T12" fmla="*/ 0 w 1128"/>
              <a:gd name="T13" fmla="*/ 0 h 217"/>
              <a:gd name="T14" fmla="*/ 1128 w 1128"/>
              <a:gd name="T15" fmla="*/ 217 h 2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28" h="217">
                <a:moveTo>
                  <a:pt x="0" y="211"/>
                </a:moveTo>
                <a:cubicBezTo>
                  <a:pt x="23" y="136"/>
                  <a:pt x="47" y="61"/>
                  <a:pt x="204" y="31"/>
                </a:cubicBezTo>
                <a:cubicBezTo>
                  <a:pt x="361" y="1"/>
                  <a:pt x="788" y="0"/>
                  <a:pt x="942" y="31"/>
                </a:cubicBezTo>
                <a:cubicBezTo>
                  <a:pt x="1096" y="62"/>
                  <a:pt x="1112" y="139"/>
                  <a:pt x="1128" y="217"/>
                </a:cubicBezTo>
              </a:path>
            </a:pathLst>
          </a:custGeom>
          <a:gradFill rotWithShape="0">
            <a:gsLst>
              <a:gs pos="0">
                <a:srgbClr val="FFCEC2"/>
              </a:gs>
              <a:gs pos="50000">
                <a:srgbClr val="FF3300"/>
              </a:gs>
              <a:gs pos="100000">
                <a:srgbClr val="FFCEC2"/>
              </a:gs>
            </a:gsLst>
            <a:lin ang="0" scaled="1"/>
          </a:gradFill>
          <a:ln w="28575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lIns="91435" tIns="45718" rIns="91435" bIns="45718" anchor="ctr"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rtl="1" eaLnBrk="1" hangingPunct="1"/>
            <a:endParaRPr lang="en-US" altLang="en-US" b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>
            <a:off x="6978650" y="4264025"/>
            <a:ext cx="0" cy="151288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7181849" y="6262688"/>
            <a:ext cx="263561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 b="0" i="1">
                <a:solidFill>
                  <a:srgbClr val="000000"/>
                </a:solidFill>
                <a:cs typeface="+mn-cs"/>
              </a:rPr>
              <a:t>t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2228850" y="5630864"/>
            <a:ext cx="558864" cy="3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400" b="0" i="1">
                <a:solidFill>
                  <a:srgbClr val="000000"/>
                </a:solidFill>
                <a:cs typeface="+mn-cs"/>
              </a:rPr>
              <a:t>e / </a:t>
            </a:r>
            <a:r>
              <a:rPr lang="en-US" altLang="en-US" sz="1400" b="0">
                <a:solidFill>
                  <a:srgbClr val="000000"/>
                </a:solidFill>
                <a:cs typeface="+mn-cs"/>
              </a:rPr>
              <a:t>3</a:t>
            </a:r>
          </a:p>
        </p:txBody>
      </p:sp>
      <p:sp>
        <p:nvSpPr>
          <p:cNvPr id="23599" name="Text Box 47"/>
          <p:cNvSpPr txBox="1">
            <a:spLocks noChangeArrowheads="1"/>
          </p:cNvSpPr>
          <p:nvPr/>
        </p:nvSpPr>
        <p:spPr bwMode="auto">
          <a:xfrm>
            <a:off x="4097339" y="5613400"/>
            <a:ext cx="558864" cy="3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400" b="0" i="1">
                <a:solidFill>
                  <a:srgbClr val="000000"/>
                </a:solidFill>
                <a:cs typeface="+mn-cs"/>
              </a:rPr>
              <a:t>e / </a:t>
            </a:r>
            <a:r>
              <a:rPr lang="en-US" altLang="en-US" sz="1400" b="0">
                <a:solidFill>
                  <a:srgbClr val="000000"/>
                </a:solidFill>
                <a:cs typeface="+mn-cs"/>
              </a:rPr>
              <a:t>3</a:t>
            </a:r>
          </a:p>
        </p:txBody>
      </p:sp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5872164" y="5653089"/>
            <a:ext cx="558864" cy="3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400" b="0" i="1">
                <a:solidFill>
                  <a:srgbClr val="000000"/>
                </a:solidFill>
                <a:cs typeface="+mn-cs"/>
              </a:rPr>
              <a:t>e / </a:t>
            </a:r>
            <a:r>
              <a:rPr lang="en-US" altLang="en-US" sz="1400" b="0">
                <a:solidFill>
                  <a:srgbClr val="000000"/>
                </a:solidFill>
                <a:cs typeface="+mn-cs"/>
              </a:rPr>
              <a:t>3</a:t>
            </a:r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3779838" y="6450014"/>
            <a:ext cx="84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000" b="0">
                <a:solidFill>
                  <a:srgbClr val="000000"/>
                </a:solidFill>
                <a:cs typeface="+mn-cs"/>
              </a:rPr>
              <a:t>3</a:t>
            </a:r>
            <a:r>
              <a:rPr lang="en-US" altLang="en-US" sz="2000" b="0" i="1">
                <a:solidFill>
                  <a:srgbClr val="000000"/>
                </a:solidFill>
                <a:cs typeface="+mn-cs"/>
              </a:rPr>
              <a:t>h/eV</a:t>
            </a:r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 flipH="1">
            <a:off x="3413125" y="6664325"/>
            <a:ext cx="2984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>
            <a:off x="4899025" y="6664325"/>
            <a:ext cx="2984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6972301" y="5135563"/>
            <a:ext cx="1820863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800" b="0" i="1">
                <a:solidFill>
                  <a:srgbClr val="FF3300"/>
                </a:solidFill>
                <a:cs typeface="+mn-cs"/>
              </a:rPr>
              <a:t>g </a:t>
            </a:r>
            <a:r>
              <a:rPr lang="en-US" altLang="en-US" sz="2800" b="0">
                <a:solidFill>
                  <a:srgbClr val="FF3300"/>
                </a:solidFill>
                <a:cs typeface="+mn-cs"/>
              </a:rPr>
              <a:t>=</a:t>
            </a:r>
            <a:r>
              <a:rPr lang="en-US" altLang="en-US" sz="2800" b="0" i="1">
                <a:solidFill>
                  <a:srgbClr val="FF3300"/>
                </a:solidFill>
                <a:cs typeface="+mn-cs"/>
              </a:rPr>
              <a:t>e </a:t>
            </a:r>
            <a:r>
              <a:rPr lang="en-US" altLang="en-US" sz="2800" b="0" baseline="30000">
                <a:solidFill>
                  <a:srgbClr val="FF3300"/>
                </a:solidFill>
                <a:cs typeface="+mn-cs"/>
              </a:rPr>
              <a:t>2</a:t>
            </a:r>
            <a:r>
              <a:rPr lang="en-US" altLang="en-US" sz="2800" b="0" i="1">
                <a:solidFill>
                  <a:srgbClr val="FF3300"/>
                </a:solidFill>
                <a:cs typeface="+mn-cs"/>
              </a:rPr>
              <a:t>/ </a:t>
            </a:r>
            <a:r>
              <a:rPr lang="en-US" altLang="en-US" sz="2800" b="0">
                <a:solidFill>
                  <a:srgbClr val="FF3300"/>
                </a:solidFill>
                <a:cs typeface="+mn-cs"/>
              </a:rPr>
              <a:t>3</a:t>
            </a:r>
            <a:r>
              <a:rPr lang="en-US" altLang="en-US" sz="2800" b="0" i="1">
                <a:solidFill>
                  <a:srgbClr val="FF3300"/>
                </a:solidFill>
                <a:cs typeface="+mn-cs"/>
              </a:rPr>
              <a:t>h</a:t>
            </a:r>
            <a:endParaRPr lang="en-US" altLang="en-US" sz="28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8714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352425" y="196850"/>
            <a:ext cx="7772400" cy="698500"/>
          </a:xfrm>
        </p:spPr>
        <p:txBody>
          <a:bodyPr/>
          <a:lstStyle/>
          <a:p>
            <a:pPr rtl="0" eaLnBrk="1" hangingPunct="1"/>
            <a:r>
              <a:rPr lang="en-US" altLang="en-US" sz="2400" b="0"/>
              <a:t>similar</a:t>
            </a:r>
            <a:r>
              <a:rPr lang="en-US" altLang="en-US" smtClean="0"/>
              <a:t> conductance  </a:t>
            </a:r>
            <a:r>
              <a:rPr lang="en-US" altLang="en-US" sz="2600" b="0"/>
              <a:t>-</a:t>
            </a:r>
            <a:r>
              <a:rPr lang="en-US" altLang="en-US" smtClean="0"/>
              <a:t>  </a:t>
            </a:r>
            <a:r>
              <a:rPr lang="en-US" altLang="en-US" sz="2200" b="0"/>
              <a:t>different</a:t>
            </a:r>
            <a:r>
              <a:rPr lang="en-US" altLang="en-US" smtClean="0"/>
              <a:t> shot noise 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 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2919414" y="2601913"/>
            <a:ext cx="1457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rtl="1" eaLnBrk="1" hangingPunct="1"/>
            <a:r>
              <a:rPr lang="en-US" altLang="en-US" sz="2000" b="0">
                <a:solidFill>
                  <a:srgbClr val="000000"/>
                </a:solidFill>
                <a:cs typeface="+mn-cs"/>
              </a:rPr>
              <a:t>partitioning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6624254" y="5649914"/>
            <a:ext cx="24689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rtl="1" eaLnBrk="1" hangingPunct="1"/>
            <a:r>
              <a:rPr lang="en-US" altLang="en-US" sz="2000" b="0" i="1" dirty="0">
                <a:solidFill>
                  <a:srgbClr val="000000"/>
                </a:solidFill>
                <a:cs typeface="+mn-cs"/>
              </a:rPr>
              <a:t>noise </a:t>
            </a:r>
            <a:r>
              <a:rPr lang="en-US" altLang="en-US" sz="2000" b="0" dirty="0">
                <a:solidFill>
                  <a:srgbClr val="000000"/>
                </a:solidFill>
                <a:cs typeface="+mn-cs"/>
                <a:sym typeface="Symbol" pitchFamily="18" charset="2"/>
              </a:rPr>
              <a:t></a:t>
            </a:r>
            <a:r>
              <a:rPr lang="en-US" altLang="en-US" sz="3600" b="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en-US" sz="2800" b="0" i="1" dirty="0">
                <a:solidFill>
                  <a:srgbClr val="000000"/>
                </a:solidFill>
                <a:cs typeface="+mn-cs"/>
              </a:rPr>
              <a:t>e</a:t>
            </a:r>
            <a:r>
              <a:rPr lang="en-US" altLang="en-US" sz="2800" b="0" i="1" baseline="30000" dirty="0">
                <a:solidFill>
                  <a:srgbClr val="000000"/>
                </a:solidFill>
                <a:cs typeface="+mn-cs"/>
              </a:rPr>
              <a:t>*</a:t>
            </a:r>
            <a:r>
              <a:rPr lang="en-US" altLang="en-US" sz="2800" b="0" i="1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en-US" sz="2800" b="0" dirty="0">
                <a:solidFill>
                  <a:srgbClr val="000000"/>
                </a:solidFill>
                <a:cs typeface="+mn-cs"/>
              </a:rPr>
              <a:t>=</a:t>
            </a:r>
            <a:r>
              <a:rPr lang="en-US" altLang="en-US" sz="2800" b="0" i="1" dirty="0">
                <a:solidFill>
                  <a:srgbClr val="000000"/>
                </a:solidFill>
                <a:cs typeface="+mn-cs"/>
              </a:rPr>
              <a:t>e</a:t>
            </a:r>
            <a:r>
              <a:rPr lang="en-US" altLang="en-US" sz="2800" b="0" dirty="0">
                <a:solidFill>
                  <a:srgbClr val="000000"/>
                </a:solidFill>
                <a:cs typeface="+mn-cs"/>
              </a:rPr>
              <a:t>/3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3632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3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0" grpId="0"/>
      <p:bldP spid="23577" grpId="0" animBg="1"/>
      <p:bldP spid="23578" grpId="0" animBg="1"/>
      <p:bldP spid="23579" grpId="0" animBg="1"/>
      <p:bldP spid="23580" grpId="0" animBg="1"/>
      <p:bldP spid="23581" grpId="0" animBg="1"/>
      <p:bldP spid="23582" grpId="0" animBg="1"/>
      <p:bldP spid="23583" grpId="0" animBg="1"/>
      <p:bldP spid="23584" grpId="0" animBg="1"/>
      <p:bldP spid="23585" grpId="0" animBg="1"/>
      <p:bldP spid="23586" grpId="0" animBg="1"/>
      <p:bldP spid="23587" grpId="0" animBg="1"/>
      <p:bldP spid="23588" grpId="0" animBg="1"/>
      <p:bldP spid="23589" grpId="0" animBg="1"/>
      <p:bldP spid="23590" grpId="0" animBg="1"/>
      <p:bldP spid="23591" grpId="0" animBg="1"/>
      <p:bldP spid="23591" grpId="1" animBg="1"/>
      <p:bldP spid="23592" grpId="0" animBg="1"/>
      <p:bldP spid="23593" grpId="0" animBg="1"/>
      <p:bldP spid="23594" grpId="0" animBg="1"/>
      <p:bldP spid="23595" grpId="0" animBg="1"/>
      <p:bldP spid="23596" grpId="0" animBg="1"/>
      <p:bldP spid="23597" grpId="0"/>
      <p:bldP spid="23598" grpId="0"/>
      <p:bldP spid="23599" grpId="0"/>
      <p:bldP spid="23600" grpId="0"/>
      <p:bldP spid="23601" grpId="0"/>
      <p:bldP spid="23602" grpId="0" animBg="1"/>
      <p:bldP spid="23603" grpId="0" animBg="1"/>
      <p:bldP spid="23604" grpId="0" build="allAtOnce"/>
      <p:bldP spid="23613" grpId="0"/>
      <p:bldP spid="236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855663" y="1889126"/>
          <a:ext cx="3573462" cy="4391025"/>
        </p:xfrm>
        <a:graphic>
          <a:graphicData uri="http://schemas.openxmlformats.org/presentationml/2006/ole">
            <p:oleObj spid="_x0000_s535245" name="Graph" r:id="rId4" imgW="2977920" imgH="3657600" progId="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497013" y="1762125"/>
          <a:ext cx="3082925" cy="3973513"/>
        </p:xfrm>
        <a:graphic>
          <a:graphicData uri="http://schemas.openxmlformats.org/presentationml/2006/ole">
            <p:oleObj spid="_x0000_s535246" name="Graph" r:id="rId5" imgW="2570400" imgH="3309120" progId="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497013" y="1781176"/>
          <a:ext cx="3084512" cy="3973513"/>
        </p:xfrm>
        <a:graphic>
          <a:graphicData uri="http://schemas.openxmlformats.org/presentationml/2006/ole">
            <p:oleObj spid="_x0000_s535247" name="Graph" r:id="rId6" imgW="2570400" imgH="3309120" progId="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506538" y="1781176"/>
          <a:ext cx="3084512" cy="3973513"/>
        </p:xfrm>
        <a:graphic>
          <a:graphicData uri="http://schemas.openxmlformats.org/presentationml/2006/ole">
            <p:oleObj spid="_x0000_s535248" name="Graph" r:id="rId7" imgW="2570400" imgH="3309120" progId="">
              <p:embed/>
            </p:oleObj>
          </a:graphicData>
        </a:graphic>
      </p:graphicFrame>
      <p:sp>
        <p:nvSpPr>
          <p:cNvPr id="11273" name="Rectangle 13"/>
          <p:cNvSpPr>
            <a:spLocks noGrp="1" noChangeArrowheads="1"/>
          </p:cNvSpPr>
          <p:nvPr>
            <p:ph type="title"/>
          </p:nvPr>
        </p:nvSpPr>
        <p:spPr>
          <a:xfrm>
            <a:off x="355600" y="209550"/>
            <a:ext cx="7772400" cy="6985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0066FF"/>
                </a:solidFill>
              </a:rPr>
              <a:t>extremely </a:t>
            </a:r>
            <a:r>
              <a:rPr lang="en-US" altLang="en-US" sz="2800"/>
              <a:t>weak backscattering</a:t>
            </a:r>
            <a:r>
              <a:rPr lang="en-US" altLang="en-US" sz="2800">
                <a:sym typeface="Symbol" pitchFamily="18" charset="2"/>
              </a:rPr>
              <a:t>   </a:t>
            </a:r>
            <a:r>
              <a:rPr lang="en-US" altLang="en-US" sz="2800" b="0" i="1">
                <a:sym typeface="Symbol" pitchFamily="18" charset="2"/>
              </a:rPr>
              <a:t>T</a:t>
            </a:r>
            <a:r>
              <a:rPr lang="en-US" altLang="en-US" sz="2800" b="0">
                <a:sym typeface="Symbol" pitchFamily="18" charset="2"/>
              </a:rPr>
              <a:t>=9mK</a:t>
            </a:r>
            <a:endParaRPr lang="en-US" altLang="en-US" sz="2800" b="0"/>
          </a:p>
        </p:txBody>
      </p:sp>
      <p:graphicFrame>
        <p:nvGraphicFramePr>
          <p:cNvPr id="505872" name="Object 16"/>
          <p:cNvGraphicFramePr>
            <a:graphicFrameLocks noChangeAspect="1"/>
          </p:cNvGraphicFramePr>
          <p:nvPr/>
        </p:nvGraphicFramePr>
        <p:xfrm>
          <a:off x="5265739" y="1955800"/>
          <a:ext cx="3082925" cy="3640138"/>
        </p:xfrm>
        <a:graphic>
          <a:graphicData uri="http://schemas.openxmlformats.org/presentationml/2006/ole">
            <p:oleObj spid="_x0000_s535249" name="Graph" r:id="rId8" imgW="3083040" imgH="3640320" progId="">
              <p:embed/>
            </p:oleObj>
          </a:graphicData>
        </a:graphic>
      </p:graphicFrame>
      <p:sp>
        <p:nvSpPr>
          <p:cNvPr id="11284" name="AutoShape 20"/>
          <p:cNvSpPr>
            <a:spLocks noChangeAspect="1" noChangeArrowheads="1" noTextEdit="1"/>
          </p:cNvSpPr>
          <p:nvPr/>
        </p:nvSpPr>
        <p:spPr bwMode="auto">
          <a:xfrm>
            <a:off x="1500188" y="1960563"/>
            <a:ext cx="280035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1292" name="Group 28"/>
          <p:cNvGrpSpPr>
            <a:grpSpLocks/>
          </p:cNvGrpSpPr>
          <p:nvPr/>
        </p:nvGrpSpPr>
        <p:grpSpPr bwMode="auto">
          <a:xfrm>
            <a:off x="1677989" y="1485900"/>
            <a:ext cx="4583110" cy="966788"/>
            <a:chOff x="1057" y="936"/>
            <a:chExt cx="2887" cy="609"/>
          </a:xfrm>
        </p:grpSpPr>
        <p:grpSp>
          <p:nvGrpSpPr>
            <p:cNvPr id="11272" name="Group 10"/>
            <p:cNvGrpSpPr>
              <a:grpSpLocks/>
            </p:cNvGrpSpPr>
            <p:nvPr/>
          </p:nvGrpSpPr>
          <p:grpSpPr bwMode="auto">
            <a:xfrm>
              <a:off x="2544" y="936"/>
              <a:ext cx="1400" cy="570"/>
              <a:chOff x="2688" y="1062"/>
              <a:chExt cx="1400" cy="570"/>
            </a:xfrm>
          </p:grpSpPr>
          <p:sp>
            <p:nvSpPr>
              <p:cNvPr id="11275" name="Line 11"/>
              <p:cNvSpPr>
                <a:spLocks noChangeShapeType="1"/>
              </p:cNvSpPr>
              <p:nvPr/>
            </p:nvSpPr>
            <p:spPr bwMode="auto">
              <a:xfrm flipH="1">
                <a:off x="2688" y="1248"/>
                <a:ext cx="720" cy="3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pPr algn="r" rtl="1"/>
                <a:endParaRPr lang="en-US" sz="1000" b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1276" name="Text Box 12"/>
              <p:cNvSpPr txBox="1">
                <a:spLocks noChangeArrowheads="1"/>
              </p:cNvSpPr>
              <p:nvPr/>
            </p:nvSpPr>
            <p:spPr bwMode="auto">
              <a:xfrm>
                <a:off x="3384" y="1062"/>
                <a:ext cx="704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altLang="en-US" sz="1600" b="0" u="sng" dirty="0">
                    <a:solidFill>
                      <a:srgbClr val="FF0000"/>
                    </a:solidFill>
                    <a:cs typeface="+mn-cs"/>
                  </a:rPr>
                  <a:t>1-</a:t>
                </a:r>
                <a:r>
                  <a:rPr lang="en-US" altLang="en-US" sz="1600" b="0" i="1" u="sng" dirty="0">
                    <a:solidFill>
                      <a:srgbClr val="FF0000"/>
                    </a:solidFill>
                    <a:cs typeface="+mn-cs"/>
                  </a:rPr>
                  <a:t>t </a:t>
                </a:r>
                <a:r>
                  <a:rPr lang="en-US" altLang="en-US" sz="1600" b="0" u="sng" dirty="0">
                    <a:solidFill>
                      <a:srgbClr val="FF0000"/>
                    </a:solidFill>
                    <a:cs typeface="+mn-cs"/>
                  </a:rPr>
                  <a:t>~ 0.01</a:t>
                </a:r>
              </a:p>
              <a:p>
                <a:pPr eaLnBrk="1" hangingPunct="1"/>
                <a:endParaRPr lang="en-US" altLang="en-US" sz="1600" b="0" dirty="0">
                  <a:solidFill>
                    <a:srgbClr val="FF0000"/>
                  </a:solidFill>
                  <a:cs typeface="+mn-cs"/>
                </a:endParaRPr>
              </a:p>
            </p:txBody>
          </p:sp>
        </p:grpSp>
        <p:sp>
          <p:nvSpPr>
            <p:cNvPr id="11286" name="Freeform 22"/>
            <p:cNvSpPr>
              <a:spLocks/>
            </p:cNvSpPr>
            <p:nvPr/>
          </p:nvSpPr>
          <p:spPr bwMode="auto">
            <a:xfrm>
              <a:off x="1057" y="1518"/>
              <a:ext cx="1539" cy="27"/>
            </a:xfrm>
            <a:custGeom>
              <a:avLst/>
              <a:gdLst>
                <a:gd name="T0" fmla="*/ 7205 w 7205"/>
                <a:gd name="T1" fmla="*/ 83 h 83"/>
                <a:gd name="T2" fmla="*/ 6689 w 7205"/>
                <a:gd name="T3" fmla="*/ 72 h 83"/>
                <a:gd name="T4" fmla="*/ 6175 w 7205"/>
                <a:gd name="T5" fmla="*/ 62 h 83"/>
                <a:gd name="T6" fmla="*/ 5661 w 7205"/>
                <a:gd name="T7" fmla="*/ 59 h 83"/>
                <a:gd name="T8" fmla="*/ 5145 w 7205"/>
                <a:gd name="T9" fmla="*/ 48 h 83"/>
                <a:gd name="T10" fmla="*/ 4631 w 7205"/>
                <a:gd name="T11" fmla="*/ 37 h 83"/>
                <a:gd name="T12" fmla="*/ 4117 w 7205"/>
                <a:gd name="T13" fmla="*/ 33 h 83"/>
                <a:gd name="T14" fmla="*/ 3601 w 7205"/>
                <a:gd name="T15" fmla="*/ 20 h 83"/>
                <a:gd name="T16" fmla="*/ 3087 w 7205"/>
                <a:gd name="T17" fmla="*/ 15 h 83"/>
                <a:gd name="T18" fmla="*/ 2573 w 7205"/>
                <a:gd name="T19" fmla="*/ 13 h 83"/>
                <a:gd name="T20" fmla="*/ 2058 w 7205"/>
                <a:gd name="T21" fmla="*/ 11 h 83"/>
                <a:gd name="T22" fmla="*/ 1544 w 7205"/>
                <a:gd name="T23" fmla="*/ 7 h 83"/>
                <a:gd name="T24" fmla="*/ 1030 w 7205"/>
                <a:gd name="T25" fmla="*/ 2 h 83"/>
                <a:gd name="T26" fmla="*/ 514 w 7205"/>
                <a:gd name="T27" fmla="*/ 2 h 83"/>
                <a:gd name="T28" fmla="*/ 0 w 7205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05" h="83">
                  <a:moveTo>
                    <a:pt x="7205" y="83"/>
                  </a:moveTo>
                  <a:lnTo>
                    <a:pt x="6689" y="72"/>
                  </a:lnTo>
                  <a:lnTo>
                    <a:pt x="6175" y="62"/>
                  </a:lnTo>
                  <a:lnTo>
                    <a:pt x="5661" y="59"/>
                  </a:lnTo>
                  <a:lnTo>
                    <a:pt x="5145" y="48"/>
                  </a:lnTo>
                  <a:lnTo>
                    <a:pt x="4631" y="37"/>
                  </a:lnTo>
                  <a:lnTo>
                    <a:pt x="4117" y="33"/>
                  </a:lnTo>
                  <a:lnTo>
                    <a:pt x="3601" y="20"/>
                  </a:lnTo>
                  <a:lnTo>
                    <a:pt x="3087" y="15"/>
                  </a:lnTo>
                  <a:lnTo>
                    <a:pt x="2573" y="13"/>
                  </a:lnTo>
                  <a:lnTo>
                    <a:pt x="2058" y="11"/>
                  </a:lnTo>
                  <a:lnTo>
                    <a:pt x="1544" y="7"/>
                  </a:lnTo>
                  <a:lnTo>
                    <a:pt x="1030" y="2"/>
                  </a:lnTo>
                  <a:lnTo>
                    <a:pt x="514" y="2"/>
                  </a:lnTo>
                  <a:lnTo>
                    <a:pt x="0" y="0"/>
                  </a:lnTo>
                </a:path>
              </a:pathLst>
            </a:custGeom>
            <a:noFill/>
            <a:ln w="269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rtl="1"/>
              <a:endParaRPr lang="en-US" sz="1000" b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1291" name="Group 27"/>
            <p:cNvGrpSpPr>
              <a:grpSpLocks/>
            </p:cNvGrpSpPr>
            <p:nvPr/>
          </p:nvGrpSpPr>
          <p:grpSpPr bwMode="auto">
            <a:xfrm>
              <a:off x="2000" y="1349"/>
              <a:ext cx="433" cy="152"/>
              <a:chOff x="2000" y="1349"/>
              <a:chExt cx="433" cy="152"/>
            </a:xfrm>
          </p:grpSpPr>
          <p:grpSp>
            <p:nvGrpSpPr>
              <p:cNvPr id="11290" name="Group 26"/>
              <p:cNvGrpSpPr>
                <a:grpSpLocks/>
              </p:cNvGrpSpPr>
              <p:nvPr/>
            </p:nvGrpSpPr>
            <p:grpSpPr bwMode="auto">
              <a:xfrm>
                <a:off x="2000" y="1349"/>
                <a:ext cx="81" cy="152"/>
                <a:chOff x="1948" y="1357"/>
                <a:chExt cx="81" cy="152"/>
              </a:xfrm>
            </p:grpSpPr>
            <p:sp>
              <p:nvSpPr>
                <p:cNvPr id="11287" name="Rectangle 23"/>
                <p:cNvSpPr>
                  <a:spLocks noChangeArrowheads="1"/>
                </p:cNvSpPr>
                <p:nvPr/>
              </p:nvSpPr>
              <p:spPr bwMode="auto">
                <a:xfrm>
                  <a:off x="1948" y="1357"/>
                  <a:ext cx="65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altLang="en-US" sz="1200" i="1">
                      <a:solidFill>
                        <a:srgbClr val="000000"/>
                      </a:solidFill>
                      <a:latin typeface="Arial" pitchFamily="34" charset="0"/>
                      <a:cs typeface="+mn-cs"/>
                    </a:rPr>
                    <a:t>V</a:t>
                  </a:r>
                  <a:endParaRPr lang="en-US" altLang="en-US" sz="900" b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11288" name="Rectangle 24"/>
                <p:cNvSpPr>
                  <a:spLocks noChangeArrowheads="1"/>
                </p:cNvSpPr>
                <p:nvPr/>
              </p:nvSpPr>
              <p:spPr bwMode="auto">
                <a:xfrm>
                  <a:off x="1990" y="1431"/>
                  <a:ext cx="39" cy="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altLang="en-US" sz="800" i="1">
                      <a:solidFill>
                        <a:srgbClr val="000000"/>
                      </a:solidFill>
                      <a:latin typeface="Arial" pitchFamily="34" charset="0"/>
                      <a:cs typeface="+mn-cs"/>
                    </a:rPr>
                    <a:t>g</a:t>
                  </a:r>
                  <a:endParaRPr lang="en-US" altLang="en-US" sz="1000" b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11289" name="Rectangle 25"/>
              <p:cNvSpPr>
                <a:spLocks noChangeArrowheads="1"/>
              </p:cNvSpPr>
              <p:nvPr/>
            </p:nvSpPr>
            <p:spPr bwMode="auto">
              <a:xfrm>
                <a:off x="2091" y="1357"/>
                <a:ext cx="34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altLang="en-US" sz="1200">
                    <a:solidFill>
                      <a:srgbClr val="000000"/>
                    </a:solidFill>
                    <a:latin typeface="Arial" pitchFamily="34" charset="0"/>
                    <a:cs typeface="+mn-cs"/>
                  </a:rPr>
                  <a:t>=-0.03V</a:t>
                </a:r>
                <a:endParaRPr lang="en-US" altLang="en-US" sz="90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2984500" y="48133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1704975" y="2508250"/>
            <a:ext cx="2420938" cy="2914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2927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9127150"/>
              </p:ext>
            </p:extLst>
          </p:nvPr>
        </p:nvGraphicFramePr>
        <p:xfrm>
          <a:off x="2330451" y="1431925"/>
          <a:ext cx="4575175" cy="4968875"/>
        </p:xfrm>
        <a:graphic>
          <a:graphicData uri="http://schemas.openxmlformats.org/presentationml/2006/ole">
            <p:oleObj spid="_x0000_s536721" name="Graph" r:id="rId4" imgW="2920320" imgH="3600000" progId="">
              <p:embed/>
            </p:oleObj>
          </a:graphicData>
        </a:graphic>
      </p:graphicFrame>
      <p:sp>
        <p:nvSpPr>
          <p:cNvPr id="12293" name="Rectangle 14"/>
          <p:cNvSpPr>
            <a:spLocks noChangeArrowheads="1"/>
          </p:cNvSpPr>
          <p:nvPr/>
        </p:nvSpPr>
        <p:spPr bwMode="auto">
          <a:xfrm>
            <a:off x="342901" y="228600"/>
            <a:ext cx="73310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1" eaLnBrk="1" hangingPunct="1"/>
            <a:r>
              <a:rPr lang="en-US" altLang="en-US" sz="2800">
                <a:solidFill>
                  <a:srgbClr val="FFFFFF"/>
                </a:solidFill>
                <a:cs typeface="+mn-cs"/>
              </a:rPr>
              <a:t>strong  </a:t>
            </a:r>
            <a:r>
              <a:rPr lang="en-US" altLang="en-US" sz="2800">
                <a:solidFill>
                  <a:srgbClr val="FFFFFF"/>
                </a:solidFill>
                <a:cs typeface="+mn-cs"/>
                <a:sym typeface="Symbol" pitchFamily="18" charset="2"/>
              </a:rPr>
              <a:t>  weak  </a:t>
            </a:r>
            <a:r>
              <a:rPr lang="en-US" altLang="en-US" sz="2800">
                <a:solidFill>
                  <a:srgbClr val="FFFFFF"/>
                </a:solidFill>
                <a:cs typeface="+mn-cs"/>
              </a:rPr>
              <a:t>backscattering </a:t>
            </a:r>
            <a:endParaRPr lang="en-US" altLang="en-US" sz="2800" b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6048376" y="5113223"/>
            <a:ext cx="470950" cy="34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rtl="1" eaLnBrk="1" hangingPunct="1"/>
            <a:r>
              <a:rPr lang="en-US" altLang="en-US" sz="1600" b="0" i="1" dirty="0">
                <a:solidFill>
                  <a:srgbClr val="0066FF"/>
                </a:solidFill>
                <a:cs typeface="+mn-cs"/>
              </a:rPr>
              <a:t>e</a:t>
            </a:r>
            <a:r>
              <a:rPr lang="en-US" altLang="en-US" sz="1600" b="0" dirty="0">
                <a:solidFill>
                  <a:srgbClr val="0066FF"/>
                </a:solidFill>
                <a:cs typeface="+mn-cs"/>
              </a:rPr>
              <a:t>/</a:t>
            </a:r>
            <a:r>
              <a:rPr lang="en-US" altLang="en-US" sz="1400" b="0" dirty="0">
                <a:solidFill>
                  <a:srgbClr val="0066FF"/>
                </a:solidFill>
                <a:cs typeface="+mn-cs"/>
              </a:rPr>
              <a:t>3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229225" y="497205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4391025" y="428625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r" rtl="1"/>
            <a:endParaRPr 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392613" y="4099420"/>
            <a:ext cx="307518" cy="37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algn="r" rtl="1"/>
            <a:r>
              <a:rPr lang="en-US" altLang="en-US" sz="1800" b="0" i="1" dirty="0">
                <a:solidFill>
                  <a:srgbClr val="FF0000"/>
                </a:solidFill>
                <a:cs typeface="+mn-cs"/>
              </a:rPr>
              <a:t>e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 rot="18416405">
            <a:off x="3116125" y="2930882"/>
            <a:ext cx="112965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en-US" altLang="en-US" sz="1200" b="0" dirty="0">
                <a:solidFill>
                  <a:srgbClr val="0066FF"/>
                </a:solidFill>
                <a:cs typeface="+mn-cs"/>
              </a:rPr>
              <a:t>only </a:t>
            </a:r>
            <a:r>
              <a:rPr lang="en-US" altLang="en-US" sz="1200" b="0" dirty="0" smtClean="0">
                <a:solidFill>
                  <a:srgbClr val="0066FF"/>
                </a:solidFill>
                <a:cs typeface="+mn-cs"/>
              </a:rPr>
              <a:t>electrons</a:t>
            </a:r>
          </a:p>
          <a:p>
            <a:pPr algn="ctr"/>
            <a:r>
              <a:rPr lang="en-US" altLang="en-US" sz="1200" b="0" dirty="0" smtClean="0">
                <a:solidFill>
                  <a:srgbClr val="0066FF"/>
                </a:solidFill>
                <a:cs typeface="+mn-cs"/>
              </a:rPr>
              <a:t> expected</a:t>
            </a:r>
            <a:endParaRPr lang="en-US" altLang="en-US" sz="1200" b="0" dirty="0">
              <a:solidFill>
                <a:srgbClr val="0066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6228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algn="ctr" rtl="1"/>
            <a:endParaRPr lang="en-US" altLang="en-US" sz="1000" b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78214" name="Rectangle 380"/>
          <p:cNvSpPr>
            <a:spLocks noChangeArrowheads="1"/>
          </p:cNvSpPr>
          <p:nvPr/>
        </p:nvSpPr>
        <p:spPr bwMode="auto">
          <a:xfrm>
            <a:off x="1158876" y="1341438"/>
            <a:ext cx="6926263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en-US" altLang="en-US" sz="3000">
              <a:solidFill>
                <a:srgbClr val="FFFFFF"/>
              </a:solidFill>
              <a:cs typeface="+mn-cs"/>
            </a:endParaRPr>
          </a:p>
          <a:p>
            <a:pPr algn="ctr" eaLnBrk="1" hangingPunct="1"/>
            <a:r>
              <a:rPr lang="en-US" altLang="en-US" sz="3000">
                <a:solidFill>
                  <a:srgbClr val="FFFFFF"/>
                </a:solidFill>
                <a:cs typeface="+mn-cs"/>
              </a:rPr>
              <a:t>composite edge channel  </a:t>
            </a:r>
            <a:r>
              <a:rPr lang="en-US" altLang="en-US" sz="3600" b="0" i="1">
                <a:solidFill>
                  <a:srgbClr val="FFFFFF"/>
                </a:solidFill>
                <a:cs typeface="+mn-cs"/>
                <a:sym typeface="Symbol" pitchFamily="18" charset="2"/>
              </a:rPr>
              <a:t></a:t>
            </a:r>
            <a:r>
              <a:rPr lang="en-US" altLang="en-US" sz="3600" b="0">
                <a:solidFill>
                  <a:srgbClr val="FFFFFF"/>
                </a:solidFill>
                <a:cs typeface="+mn-cs"/>
              </a:rPr>
              <a:t> </a:t>
            </a:r>
            <a:r>
              <a:rPr lang="en-US" altLang="en-US" sz="2800" b="0">
                <a:solidFill>
                  <a:srgbClr val="FFFFFF"/>
                </a:solidFill>
                <a:cs typeface="+mn-cs"/>
              </a:rPr>
              <a:t>=2/5</a:t>
            </a:r>
            <a:endParaRPr lang="en-US" altLang="en-US" sz="2800" b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6699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|14.3"/>
</p:tagLst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1">
        <a:spAutoFit/>
      </a:bodyPr>
      <a:lstStyle>
        <a:defPPr marL="0" marR="0" indent="0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8F8F8F"/>
      </a:accent3>
      <a:accent4>
        <a:srgbClr val="707070"/>
      </a:accent4>
      <a:accent5>
        <a:srgbClr val="B5C9E5"/>
      </a:accent5>
      <a:accent6>
        <a:srgbClr val="D7712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rtl="0">
          <a:defRPr sz="2400" dirty="0">
            <a:solidFill>
              <a:schemeClr val="tx1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rtl="0" eaLnBrk="1" hangingPunct="1">
          <a:defRPr sz="1400" dirty="0">
            <a:solidFill>
              <a:srgbClr val="6666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algn="ctr" rtl="0" eaLnBrk="1" hangingPunct="1">
          <a:spcBef>
            <a:spcPts val="0"/>
          </a:spcBef>
          <a:defRPr i="1" dirty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 cap="sq">
          <a:solidFill>
            <a:srgbClr val="CC3300"/>
          </a:solidFill>
          <a:round/>
          <a:headEnd w="sm" len="sm"/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3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Calibri Light"/>
        <a:ea typeface="Calibri Light"/>
        <a:cs typeface="Calibri Light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7.xml><?xml version="1.0" encoding="utf-8"?>
<a:theme xmlns:a="http://schemas.openxmlformats.org/drawingml/2006/main" name="1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solidFill>
            <a:schemeClr val="tx1"/>
          </a:solidFill>
        </a:ln>
        <a:effectLst/>
        <a:ex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1">
        <a:spAutoFit/>
      </a:bodyPr>
      <a:lstStyle>
        <a:defPPr marL="0" marR="0" indent="0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noFill/>
          <a:miter lim="800000"/>
          <a:headEnd/>
          <a:tailEnd/>
        </a:ln>
        <a:effectLst>
          <a:outerShdw dist="35921" dir="2700000" algn="ctr" rotWithShape="0">
            <a:schemeClr val="bg2"/>
          </a:outerShdw>
        </a:effectLst>
      </a:spPr>
      <a:bodyPr wrap="none" anchor="ctr"/>
      <a:lstStyle>
        <a:defPPr algn="r" rtl="1">
          <a:defRPr sz="1800" b="0">
            <a:latin typeface="Arial" charset="0"/>
            <a:cs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342900" indent="-342900" algn="just" fontAlgn="auto">
          <a:lnSpc>
            <a:spcPct val="200000"/>
          </a:lnSpc>
          <a:spcBef>
            <a:spcPts val="0"/>
          </a:spcBef>
          <a:spcAft>
            <a:spcPts val="0"/>
          </a:spcAft>
          <a:buFont typeface="Wingdings" pitchFamily="2" charset="2"/>
          <a:buChar char="Ø"/>
          <a:defRPr sz="2000" b="0" dirty="0" err="1">
            <a:solidFill>
              <a:srgbClr val="000000"/>
            </a:solidFill>
            <a:latin typeface="Tahoma"/>
            <a:cs typeface="Tahoma"/>
          </a:defRPr>
        </a:defPPr>
      </a:lstStyle>
    </a:tx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Tahoma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rtl="0" eaLnBrk="1" hangingPunct="1">
          <a:defRPr sz="1400" dirty="0">
            <a:solidFill>
              <a:srgbClr val="6666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rtlCol="0">
        <a:spAutoFit/>
      </a:bodyPr>
      <a:lstStyle>
        <a:defPPr algn="ctr" rtl="0" eaLnBrk="1" hangingPunct="1">
          <a:spcBef>
            <a:spcPts val="0"/>
          </a:spcBef>
          <a:defRPr sz="1800" b="0" dirty="0" err="1" smtClean="0">
            <a:solidFill>
              <a:schemeClr val="tx1"/>
            </a:solidFill>
            <a:latin typeface="+mj-lt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rtl="0" eaLnBrk="1" hangingPunct="1">
          <a:defRPr sz="1400" dirty="0">
            <a:solidFill>
              <a:srgbClr val="6666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:a="http://schemas.openxmlformats.org/drawingml/2006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:a="http://schemas.openxmlformats.org/drawingml/2006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algn="ctr" rtl="0" eaLnBrk="1" hangingPunct="1">
          <a:spcBef>
            <a:spcPts val="0"/>
          </a:spcBef>
          <a:defRPr i="1" dirty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30746</TotalTime>
  <Words>2084</Words>
  <Application>Microsoft Macintosh PowerPoint</Application>
  <PresentationFormat>Presentación en pantalla (4:3)</PresentationFormat>
  <Paragraphs>448</Paragraphs>
  <Slides>43</Slides>
  <Notes>16</Notes>
  <HiddenSlides>1</HiddenSlides>
  <MMClips>0</MMClips>
  <ScaleCrop>false</ScaleCrop>
  <HeadingPairs>
    <vt:vector size="6" baseType="variant">
      <vt:variant>
        <vt:lpstr>Plantilla de diseño</vt:lpstr>
      </vt:variant>
      <vt:variant>
        <vt:i4>18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43</vt:i4>
      </vt:variant>
    </vt:vector>
  </HeadingPairs>
  <TitlesOfParts>
    <vt:vector size="64" baseType="lpstr">
      <vt:lpstr>1_Default Design</vt:lpstr>
      <vt:lpstr>3_Default Design</vt:lpstr>
      <vt:lpstr>2_Default Design</vt:lpstr>
      <vt:lpstr>4_Default Design</vt:lpstr>
      <vt:lpstr>Blank Presentation</vt:lpstr>
      <vt:lpstr>Default Design</vt:lpstr>
      <vt:lpstr>5_Default Design</vt:lpstr>
      <vt:lpstr>8_Default Design</vt:lpstr>
      <vt:lpstr>10_Default Design</vt:lpstr>
      <vt:lpstr>14_Default Design</vt:lpstr>
      <vt:lpstr>Default</vt:lpstr>
      <vt:lpstr>blank</vt:lpstr>
      <vt:lpstr>15_Default Design</vt:lpstr>
      <vt:lpstr>White</vt:lpstr>
      <vt:lpstr>11_Office Theme</vt:lpstr>
      <vt:lpstr>3_Default</vt:lpstr>
      <vt:lpstr>16_Default Design</vt:lpstr>
      <vt:lpstr>17_Default Design</vt:lpstr>
      <vt:lpstr>Equation</vt:lpstr>
      <vt:lpstr>Graph</vt:lpstr>
      <vt:lpstr>משוואה</vt:lpstr>
      <vt:lpstr>Diapositiva 1</vt:lpstr>
      <vt:lpstr>Diapositiva 2</vt:lpstr>
      <vt:lpstr>shot noise  T &gt; 0</vt:lpstr>
      <vt:lpstr>start with   =1/3…a reminder</vt:lpstr>
      <vt:lpstr>Diapositiva 5</vt:lpstr>
      <vt:lpstr>similar conductance  -  different shot noise   </vt:lpstr>
      <vt:lpstr>extremely weak backscattering   T=9mK</vt:lpstr>
      <vt:lpstr>Diapositiva 8</vt:lpstr>
      <vt:lpstr>Diapositiva 9</vt:lpstr>
      <vt:lpstr>Diapositiva 10</vt:lpstr>
      <vt:lpstr>Diapositiva 11</vt:lpstr>
      <vt:lpstr> 1st excited Landau level</vt:lpstr>
      <vt:lpstr>Diapositiva 13</vt:lpstr>
      <vt:lpstr>Diapositiva 14</vt:lpstr>
      <vt:lpstr>expected charge of excitations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Company>Weizamnn Institute of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</dc:creator>
  <cp:lastModifiedBy>MacBook</cp:lastModifiedBy>
  <cp:revision>1104</cp:revision>
  <cp:lastPrinted>2015-03-15T10:10:30Z</cp:lastPrinted>
  <dcterms:created xsi:type="dcterms:W3CDTF">2015-04-22T10:44:23Z</dcterms:created>
  <dcterms:modified xsi:type="dcterms:W3CDTF">2015-04-22T10:45:24Z</dcterms:modified>
</cp:coreProperties>
</file>