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21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embeddings/oleObject8.bin" ContentType="application/vnd.openxmlformats-officedocument.oleObject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1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0.xml" ContentType="application/vnd.openxmlformats-officedocument.theme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5.xml" ContentType="application/vnd.openxmlformats-officedocument.presentationml.slideMaster+xml"/>
  <Override PartName="/ppt/embeddings/oleObject6.bin" ContentType="application/vnd.openxmlformats-officedocument.oleObject"/>
  <Override PartName="/ppt/slideMasters/slideMaster18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Override PartName="/ppt/slideLayouts/slideLayout51.xml" ContentType="application/vnd.openxmlformats-officedocument.presentationml.slideLayout+xml"/>
  <Default Extension="jpeg" ContentType="image/jpeg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embeddings/oleObject4.bin" ContentType="application/vnd.openxmlformats-officedocument.oleObject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slideLayouts/slideLayout207.xml" ContentType="application/vnd.openxmlformats-officedocument.presentationml.slideLayout+xml"/>
  <Override PartName="/ppt/embeddings/oleObject2.bin" ContentType="application/vnd.openxmlformats-officedocument.oleObject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1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embeddings/Microsoft_Editor_de_ecuaciones9.bin" ContentType="application/vnd.openxmlformats-officedocument.oleObject"/>
  <Override PartName="/ppt/slideLayouts/slideLayout133.xml" ContentType="application/vnd.openxmlformats-officedocument.presentationml.slideLayout+xml"/>
  <Override PartName="/ppt/embeddings/oleObject12.bin" ContentType="application/vnd.openxmlformats-officedocument.oleObject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17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0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5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embeddings/Microsoft_Editor_de_ecuaciones7.bin" ContentType="application/vnd.openxmlformats-officedocument.oleObject"/>
  <Override PartName="/ppt/slideLayouts/slideLayout13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embeddings/oleObject10.bin" ContentType="application/vnd.openxmlformats-officedocument.oleObject"/>
  <Override PartName="/ppt/notesSlides/notesSlide8.xml" ContentType="application/vnd.openxmlformats-officedocument.presentationml.notesSlide+xml"/>
  <Override PartName="/ppt/embeddings/Microsoft_Editor_de_ecuaciones15.bin" ContentType="application/vnd.openxmlformats-officedocument.oleObject"/>
  <Override PartName="/ppt/theme/theme5.xml" ContentType="application/vnd.openxmlformats-officedocument.theme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8.xml" ContentType="application/vnd.openxmlformats-officedocument.presentationml.slideLayout+xml"/>
  <Override PartName="/ppt/embeddings/Microsoft_Editor_de_ecuaciones5.bin" ContentType="application/vnd.openxmlformats-officedocument.oleObject"/>
  <Override PartName="/ppt/slideLayouts/slideLayout187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embeddings/Microsoft_Editor_de_ecuaciones13.bin" ContentType="application/vnd.openxmlformats-officedocument.oleObject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20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Microsoft_Editor_de_ecuaciones3.bin" ContentType="application/vnd.openxmlformats-officedocument.oleObject"/>
  <Override PartName="/ppt/slideLayouts/slideLayout185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embeddings/Microsoft_Editor_de_ecuaciones11.bin" ContentType="application/vnd.openxmlformats-officedocument.oleObject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s/slide31.xml" ContentType="application/vnd.openxmlformats-officedocument.presentationml.slide+xml"/>
  <Override PartName="/ppt/theme/theme19.xml" ContentType="application/vnd.openxmlformats-officedocument.theme+xml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embeddings/oleObject13.bin" ContentType="application/vnd.openxmlformats-officedocument.oleObject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Microsoft_Editor_de_ecuaciones1.bin" ContentType="application/vnd.openxmlformats-officedocument.oleObject"/>
  <Override PartName="/ppt/slideLayouts/slideLayout183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embeddings/oleObject9.bin" ContentType="application/vnd.openxmlformats-officedocument.oleObject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21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1.xml" ContentType="application/vnd.openxmlformats-officedocument.theme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Masters/slideMaster6.xml" ContentType="application/vnd.openxmlformats-officedocument.presentationml.slideMaster+xml"/>
  <Override PartName="/ppt/embeddings/oleObject7.bin" ContentType="application/vnd.openxmlformats-officedocument.oleObject"/>
  <Override PartName="/ppt/slideMasters/slideMaster19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embeddings/oleObject5.bin" ContentType="application/vnd.openxmlformats-officedocument.oleObject"/>
  <Override PartName="/ppt/slideMasters/slideMaster17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8.xml" ContentType="application/vnd.openxmlformats-officedocument.presentationml.slideLayout+xml"/>
  <Default Extension="vml" ContentType="application/vnd.openxmlformats-officedocument.vmlDrawing"/>
  <Override PartName="/ppt/slideLayouts/slideLayout9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embeddings/oleObject1.bin" ContentType="application/vnd.openxmlformats-officedocument.oleObject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embeddings/Microsoft_Editor_de_ecuaciones8.bin" ContentType="application/vnd.openxmlformats-officedocument.oleObject"/>
  <Override PartName="/ppt/slideLayouts/slideLayout132.xml" ContentType="application/vnd.openxmlformats-officedocument.presentationml.slideLayout+xml"/>
  <Override PartName="/ppt/embeddings/oleObject11.bin" ContentType="application/vnd.openxmlformats-officedocument.oleObject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embeddings/Microsoft_Editor_de_ecuaciones16.bin" ContentType="application/vnd.openxmlformats-officedocument.oleObject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.xml" ContentType="application/vnd.openxmlformats-officedocument.presentationml.slideLayout+xml"/>
  <Override PartName="/ppt/embeddings/Microsoft_Editor_de_ecuaciones6.bin" ContentType="application/vnd.openxmlformats-officedocument.oleObject"/>
  <Override PartName="/ppt/slideLayouts/slideLayout13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embeddings/Microsoft_Editor_de_ecuaciones14.bin" ContentType="application/vnd.openxmlformats-officedocument.oleObject"/>
  <Override PartName="/ppt/theme/theme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0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Default Extension="emf" ContentType="image/x-emf"/>
  <Override PartName="/ppt/slideLayouts/slideLayout192.xml" ContentType="application/vnd.openxmlformats-officedocument.presentationml.slideLayout+xml"/>
  <Default Extension="rels" ContentType="application/vnd.openxmlformats-package.relationships+xml"/>
  <Override PartName="/ppt/slideLayouts/slideLayout17.xml" ContentType="application/vnd.openxmlformats-officedocument.presentationml.slideLayout+xml"/>
  <Override PartName="/ppt/embeddings/Microsoft_Editor_de_ecuaciones4.bin" ContentType="application/vnd.openxmlformats-officedocument.oleObject"/>
  <Override PartName="/ppt/slideLayouts/slideLayout186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embeddings/Microsoft_Editor_de_ecuaciones12.bin" ContentType="application/vnd.openxmlformats-officedocument.oleObject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embeddings/oleObject14.bin" ContentType="application/vnd.openxmlformats-officedocument.oleObject"/>
  <Override PartName="/ppt/slides/slide10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embeddings/Microsoft_Editor_de_ecuaciones2.bin" ContentType="application/vnd.openxmlformats-officedocument.oleObject"/>
  <Override PartName="/ppt/slideLayouts/slideLayout184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embeddings/Microsoft_Editor_de_ecuaciones10.bin" ContentType="application/vnd.openxmlformats-officedocument.oleObject"/>
  <Override PartName="/ppt/slideLayouts/slideLayout5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50" r:id="rId1"/>
    <p:sldMasterId id="2147483652" r:id="rId2"/>
    <p:sldMasterId id="2147483832" r:id="rId3"/>
    <p:sldMasterId id="2147483844" r:id="rId4"/>
    <p:sldMasterId id="2147483929" r:id="rId5"/>
    <p:sldMasterId id="2147483943" r:id="rId6"/>
    <p:sldMasterId id="2147484015" r:id="rId7"/>
    <p:sldMasterId id="2147484085" r:id="rId8"/>
    <p:sldMasterId id="2147484100" r:id="rId9"/>
    <p:sldMasterId id="2147484114" r:id="rId10"/>
    <p:sldMasterId id="2147484199" r:id="rId11"/>
    <p:sldMasterId id="2147484211" r:id="rId12"/>
    <p:sldMasterId id="2147484223" r:id="rId13"/>
    <p:sldMasterId id="2147484247" r:id="rId14"/>
    <p:sldMasterId id="2147484262" r:id="rId15"/>
    <p:sldMasterId id="2147484290" r:id="rId16"/>
    <p:sldMasterId id="2147484304" r:id="rId17"/>
    <p:sldMasterId id="2147484377" r:id="rId18"/>
    <p:sldMasterId id="2147484443" r:id="rId19"/>
    <p:sldMasterId id="2147484450" r:id="rId20"/>
  </p:sldMasterIdLst>
  <p:notesMasterIdLst>
    <p:notesMasterId r:id="rId73"/>
  </p:notesMasterIdLst>
  <p:sldIdLst>
    <p:sldId id="639" r:id="rId21"/>
    <p:sldId id="852" r:id="rId22"/>
    <p:sldId id="891" r:id="rId23"/>
    <p:sldId id="900" r:id="rId24"/>
    <p:sldId id="726" r:id="rId25"/>
    <p:sldId id="728" r:id="rId26"/>
    <p:sldId id="729" r:id="rId27"/>
    <p:sldId id="813" r:id="rId28"/>
    <p:sldId id="731" r:id="rId29"/>
    <p:sldId id="759" r:id="rId30"/>
    <p:sldId id="760" r:id="rId31"/>
    <p:sldId id="733" r:id="rId32"/>
    <p:sldId id="734" r:id="rId33"/>
    <p:sldId id="762" r:id="rId34"/>
    <p:sldId id="761" r:id="rId35"/>
    <p:sldId id="735" r:id="rId36"/>
    <p:sldId id="736" r:id="rId37"/>
    <p:sldId id="741" r:id="rId38"/>
    <p:sldId id="859" r:id="rId39"/>
    <p:sldId id="793" r:id="rId40"/>
    <p:sldId id="742" r:id="rId41"/>
    <p:sldId id="743" r:id="rId42"/>
    <p:sldId id="871" r:id="rId43"/>
    <p:sldId id="875" r:id="rId44"/>
    <p:sldId id="769" r:id="rId45"/>
    <p:sldId id="770" r:id="rId46"/>
    <p:sldId id="771" r:id="rId47"/>
    <p:sldId id="772" r:id="rId48"/>
    <p:sldId id="773" r:id="rId49"/>
    <p:sldId id="774" r:id="rId50"/>
    <p:sldId id="778" r:id="rId51"/>
    <p:sldId id="780" r:id="rId52"/>
    <p:sldId id="782" r:id="rId53"/>
    <p:sldId id="783" r:id="rId54"/>
    <p:sldId id="784" r:id="rId55"/>
    <p:sldId id="785" r:id="rId56"/>
    <p:sldId id="786" r:id="rId57"/>
    <p:sldId id="787" r:id="rId58"/>
    <p:sldId id="788" r:id="rId59"/>
    <p:sldId id="789" r:id="rId60"/>
    <p:sldId id="790" r:id="rId61"/>
    <p:sldId id="791" r:id="rId62"/>
    <p:sldId id="792" r:id="rId63"/>
    <p:sldId id="862" r:id="rId64"/>
    <p:sldId id="863" r:id="rId65"/>
    <p:sldId id="864" r:id="rId66"/>
    <p:sldId id="865" r:id="rId67"/>
    <p:sldId id="866" r:id="rId68"/>
    <p:sldId id="867" r:id="rId69"/>
    <p:sldId id="868" r:id="rId70"/>
    <p:sldId id="869" r:id="rId71"/>
    <p:sldId id="870" r:id="rId72"/>
  </p:sldIdLst>
  <p:sldSz cx="9144000" cy="6858000" type="screen4x3"/>
  <p:notesSz cx="7010400" cy="9236075"/>
  <p:defaultTextStyle>
    <a:defPPr>
      <a:defRPr lang="he-IL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177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353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53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706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5883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6pPr>
    <a:lvl7pPr marL="2743060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7pPr>
    <a:lvl8pPr marL="3200236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8pPr>
    <a:lvl9pPr marL="3657413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C35624A5-8426-4491-A684-D0427FF1CFDB}">
          <p14:sldIdLst>
            <p14:sldId id="639"/>
            <p14:sldId id="852"/>
            <p14:sldId id="891"/>
            <p14:sldId id="892"/>
            <p14:sldId id="893"/>
            <p14:sldId id="894"/>
            <p14:sldId id="896"/>
            <p14:sldId id="593"/>
            <p14:sldId id="654"/>
            <p14:sldId id="671"/>
            <p14:sldId id="853"/>
            <p14:sldId id="656"/>
            <p14:sldId id="682"/>
            <p14:sldId id="676"/>
            <p14:sldId id="673"/>
            <p14:sldId id="595"/>
            <p14:sldId id="691"/>
            <p14:sldId id="674"/>
            <p14:sldId id="692"/>
            <p14:sldId id="702"/>
            <p14:sldId id="695"/>
            <p14:sldId id="881"/>
            <p14:sldId id="696"/>
            <p14:sldId id="687"/>
            <p14:sldId id="666"/>
            <p14:sldId id="667"/>
            <p14:sldId id="679"/>
            <p14:sldId id="854"/>
            <p14:sldId id="855"/>
            <p14:sldId id="685"/>
            <p14:sldId id="675"/>
            <p14:sldId id="690"/>
            <p14:sldId id="697"/>
            <p14:sldId id="706"/>
            <p14:sldId id="698"/>
            <p14:sldId id="710"/>
            <p14:sldId id="720"/>
            <p14:sldId id="725"/>
            <p14:sldId id="704"/>
            <p14:sldId id="705"/>
            <p14:sldId id="709"/>
            <p14:sldId id="711"/>
            <p14:sldId id="602"/>
            <p14:sldId id="603"/>
            <p14:sldId id="604"/>
            <p14:sldId id="606"/>
            <p14:sldId id="607"/>
            <p14:sldId id="721"/>
            <p14:sldId id="713"/>
            <p14:sldId id="712"/>
            <p14:sldId id="751"/>
            <p14:sldId id="752"/>
            <p14:sldId id="753"/>
            <p14:sldId id="755"/>
            <p14:sldId id="724"/>
            <p14:sldId id="882"/>
            <p14:sldId id="900"/>
            <p14:sldId id="726"/>
            <p14:sldId id="728"/>
            <p14:sldId id="729"/>
            <p14:sldId id="813"/>
            <p14:sldId id="731"/>
            <p14:sldId id="759"/>
            <p14:sldId id="760"/>
            <p14:sldId id="733"/>
            <p14:sldId id="734"/>
            <p14:sldId id="762"/>
            <p14:sldId id="761"/>
            <p14:sldId id="735"/>
            <p14:sldId id="736"/>
            <p14:sldId id="741"/>
            <p14:sldId id="859"/>
            <p14:sldId id="793"/>
            <p14:sldId id="742"/>
            <p14:sldId id="743"/>
            <p14:sldId id="871"/>
            <p14:sldId id="875"/>
            <p14:sldId id="769"/>
            <p14:sldId id="770"/>
            <p14:sldId id="771"/>
            <p14:sldId id="772"/>
            <p14:sldId id="773"/>
            <p14:sldId id="774"/>
            <p14:sldId id="778"/>
            <p14:sldId id="780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83"/>
            <p14:sldId id="902"/>
            <p14:sldId id="794"/>
            <p14:sldId id="796"/>
            <p14:sldId id="903"/>
            <p14:sldId id="798"/>
            <p14:sldId id="795"/>
            <p14:sldId id="799"/>
            <p14:sldId id="801"/>
            <p14:sldId id="802"/>
            <p14:sldId id="803"/>
            <p14:sldId id="805"/>
            <p14:sldId id="806"/>
            <p14:sldId id="895"/>
            <p14:sldId id="811"/>
          </p14:sldIdLst>
        </p14:section>
        <p14:section name="Untitled Section" id="{2CDC3F82-4623-47D4-97C6-D2AC12835753}">
          <p14:sldIdLst>
            <p14:sldId id="814"/>
            <p14:sldId id="872"/>
            <p14:sldId id="819"/>
            <p14:sldId id="879"/>
            <p14:sldId id="820"/>
            <p14:sldId id="821"/>
            <p14:sldId id="840"/>
            <p14:sldId id="822"/>
            <p14:sldId id="818"/>
            <p14:sldId id="823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7"/>
            <p14:sldId id="832"/>
            <p14:sldId id="833"/>
            <p14:sldId id="834"/>
            <p14:sldId id="835"/>
            <p14:sldId id="836"/>
            <p14:sldId id="880"/>
            <p14:sldId id="884"/>
            <p14:sldId id="838"/>
            <p14:sldId id="888"/>
            <p14:sldId id="905"/>
            <p14:sldId id="898"/>
            <p14:sldId id="847"/>
            <p14:sldId id="850"/>
            <p14:sldId id="857"/>
            <p14:sldId id="873"/>
            <p14:sldId id="897"/>
            <p14:sldId id="901"/>
            <p14:sldId id="9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339933"/>
    <a:srgbClr val="0066FF"/>
    <a:srgbClr val="3333FF"/>
    <a:srgbClr val="3366FF"/>
    <a:srgbClr val="A6A6A6"/>
    <a:srgbClr val="BFBFBF"/>
    <a:srgbClr val="C0C0C0"/>
    <a:srgbClr val="00CC99"/>
    <a:srgbClr val="FF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1583" autoAdjust="0"/>
    <p:restoredTop sz="94567" autoAdjust="0"/>
  </p:normalViewPr>
  <p:slideViewPr>
    <p:cSldViewPr snapToGrid="0">
      <p:cViewPr>
        <p:scale>
          <a:sx n="100" d="100"/>
          <a:sy n="100" d="100"/>
        </p:scale>
        <p:origin x="-114" y="-168"/>
      </p:cViewPr>
      <p:guideLst>
        <p:guide orient="horz" pos="2160"/>
        <p:guide pos="22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16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1" Type="http://schemas.openxmlformats.org/officeDocument/2006/relationships/image" Target="../media/image3.wmf"/><Relationship Id="rId2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wmf"/><Relationship Id="rId8" Type="http://schemas.openxmlformats.org/officeDocument/2006/relationships/image" Target="../media/image57.emf"/><Relationship Id="rId9" Type="http://schemas.openxmlformats.org/officeDocument/2006/relationships/image" Target="../media/image58.wmf"/><Relationship Id="rId10" Type="http://schemas.openxmlformats.org/officeDocument/2006/relationships/image" Target="../media/image59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4" Type="http://schemas.openxmlformats.org/officeDocument/2006/relationships/image" Target="../media/image63.wmf"/><Relationship Id="rId5" Type="http://schemas.openxmlformats.org/officeDocument/2006/relationships/image" Target="../media/image64.wmf"/><Relationship Id="rId6" Type="http://schemas.openxmlformats.org/officeDocument/2006/relationships/image" Target="../media/image65.wmf"/><Relationship Id="rId7" Type="http://schemas.openxmlformats.org/officeDocument/2006/relationships/image" Target="../media/image66.wmf"/><Relationship Id="rId8" Type="http://schemas.openxmlformats.org/officeDocument/2006/relationships/image" Target="../media/image67.emf"/><Relationship Id="rId1" Type="http://schemas.openxmlformats.org/officeDocument/2006/relationships/image" Target="../media/image60.wmf"/><Relationship Id="rId2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 b="0"/>
            </a:lvl1pPr>
          </a:lstStyle>
          <a:p>
            <a:endParaRPr lang="en-US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0"/>
            </a:lvl1pPr>
          </a:lstStyle>
          <a:p>
            <a:endParaRPr lang="en-US"/>
          </a:p>
        </p:txBody>
      </p:sp>
      <p:sp>
        <p:nvSpPr>
          <p:cNvPr id="253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3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9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 b="0"/>
            </a:lvl1pPr>
          </a:lstStyle>
          <a:p>
            <a:endParaRPr lang="en-US"/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9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 b="0"/>
            </a:lvl1pPr>
          </a:lstStyle>
          <a:p>
            <a:fld id="{ABA1A37C-3BE1-460B-9748-74A78216206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7047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177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353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53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706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A37C-3BE1-460B-9748-74A7821620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41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DD30239-77ED-4341-99B1-9BB6486FF347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3800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2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C66C89D-644D-40CA-911F-CF3E20C0D7DD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036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0AB4356-43AD-4578-A520-E7C357F205DA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060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11CA3EC-676B-408A-9023-51798913F30E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6084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EDC59D6-5861-406C-A027-84539A1CB58B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7108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0B5126F-5313-43BE-AFCC-D627F6F526B9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8132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230832"/>
          </a:xfrm>
          <a:noFill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931863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8F34D06-8E46-40B6-9200-2E01507064CB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95388" y="701675"/>
            <a:ext cx="4619625" cy="34639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2228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1675" y="4386190"/>
            <a:ext cx="5607050" cy="4155918"/>
          </a:xfrm>
          <a:noFill/>
        </p:spPr>
        <p:txBody>
          <a:bodyPr lIns="0" tIns="0" rIns="0" bIns="0"/>
          <a:lstStyle/>
          <a:p>
            <a:pPr eaLnBrk="1" hangingPunct="1">
              <a:spcBef>
                <a:spcPct val="0"/>
              </a:spcBef>
              <a:buSzPct val="45000"/>
              <a:buFont typeface="StarSymbol"/>
              <a:buChar char="●"/>
            </a:pPr>
            <a:endParaRPr lang="en-US" sz="15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87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6975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3846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23432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6575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87487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13781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0571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1314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4737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0"/>
            <a:ext cx="8928992" cy="908720"/>
          </a:xfrm>
        </p:spPr>
        <p:txBody>
          <a:bodyPr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052738"/>
            <a:ext cx="8928992" cy="1233255"/>
          </a:xfrm>
        </p:spPr>
        <p:txBody>
          <a:bodyPr/>
          <a:lstStyle>
            <a:lvl1pPr algn="l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1406" y="2410058"/>
            <a:ext cx="8928992" cy="2233388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</a:defRPr>
            </a:lvl1pPr>
            <a:lvl2pPr algn="l" rtl="0">
              <a:defRPr>
                <a:solidFill>
                  <a:schemeClr val="tx1"/>
                </a:solidFill>
              </a:defRPr>
            </a:lvl2pPr>
            <a:lvl3pPr algn="l" rtl="0">
              <a:defRPr>
                <a:solidFill>
                  <a:schemeClr val="tx1"/>
                </a:solidFill>
              </a:defRPr>
            </a:lvl3pPr>
            <a:lvl4pPr algn="l" rtl="0">
              <a:defRPr>
                <a:solidFill>
                  <a:schemeClr val="tx1"/>
                </a:solidFill>
              </a:defRPr>
            </a:lvl4pPr>
            <a:lvl5pPr algn="l"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94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64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3106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47081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00415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58096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27865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2645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42337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05359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82756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33730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0"/>
            <a:ext cx="8928992" cy="908720"/>
          </a:xfrm>
        </p:spPr>
        <p:txBody>
          <a:bodyPr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052738"/>
            <a:ext cx="8928992" cy="1233255"/>
          </a:xfrm>
        </p:spPr>
        <p:txBody>
          <a:bodyPr/>
          <a:lstStyle>
            <a:lvl1pPr algn="l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1406" y="2410058"/>
            <a:ext cx="8928992" cy="2233388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</a:defRPr>
            </a:lvl1pPr>
            <a:lvl2pPr algn="l" rtl="0">
              <a:defRPr>
                <a:solidFill>
                  <a:schemeClr val="tx1"/>
                </a:solidFill>
              </a:defRPr>
            </a:lvl2pPr>
            <a:lvl3pPr algn="l" rtl="0">
              <a:defRPr>
                <a:solidFill>
                  <a:schemeClr val="tx1"/>
                </a:solidFill>
              </a:defRPr>
            </a:lvl3pPr>
            <a:lvl4pPr algn="l" rtl="0">
              <a:defRPr>
                <a:solidFill>
                  <a:schemeClr val="tx1"/>
                </a:solidFill>
              </a:defRPr>
            </a:lvl4pPr>
            <a:lvl5pPr algn="l"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597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84640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95646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377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3592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8688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0688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76473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122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77283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8704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53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74295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003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0017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7846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51144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75772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7857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59407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46254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40959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2815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2636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7503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75870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1197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584108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95766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3565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364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00060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4984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918123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51118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76250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336754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31516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95826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68418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69204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61235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337178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9003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45068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90324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23378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55085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923905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639881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19683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10890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772552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69578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16377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5"/>
            <a:ext cx="7772400" cy="1362075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577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78006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0417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2802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12900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8165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5"/>
            <a:ext cx="5111750" cy="585311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51526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49594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63623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3"/>
            <a:ext cx="20574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3"/>
            <a:ext cx="60198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3200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59702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67829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70683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5862915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37422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126683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496098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347206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71449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0"/>
            <a:ext cx="8928992" cy="908720"/>
          </a:xfrm>
        </p:spPr>
        <p:txBody>
          <a:bodyPr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052738"/>
            <a:ext cx="8928992" cy="1233255"/>
          </a:xfrm>
        </p:spPr>
        <p:txBody>
          <a:bodyPr/>
          <a:lstStyle>
            <a:lvl1pPr algn="l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1406" y="2410058"/>
            <a:ext cx="8928992" cy="2233388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</a:defRPr>
            </a:lvl1pPr>
            <a:lvl2pPr algn="l" rtl="0">
              <a:defRPr>
                <a:solidFill>
                  <a:schemeClr val="tx1"/>
                </a:solidFill>
              </a:defRPr>
            </a:lvl2pPr>
            <a:lvl3pPr algn="l" rtl="0">
              <a:defRPr>
                <a:solidFill>
                  <a:schemeClr val="tx1"/>
                </a:solidFill>
              </a:defRPr>
            </a:lvl3pPr>
            <a:lvl4pPr algn="l" rtl="0">
              <a:defRPr>
                <a:solidFill>
                  <a:schemeClr val="tx1"/>
                </a:solidFill>
              </a:defRPr>
            </a:lvl4pPr>
            <a:lvl5pPr algn="l"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329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14088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06893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962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01471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14772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3117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82802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87911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4954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14375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7277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327560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725080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976675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5918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01831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571293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13696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55034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73592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52404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92290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9477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5724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13415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484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618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86738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84730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8606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3250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7688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456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5101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897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2615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69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33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685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5457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80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562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172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6226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025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9024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511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477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131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087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3192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6855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654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7458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8831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501020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790265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537793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00359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11152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3018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62116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22778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30080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817645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638268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13865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804859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91905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3857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827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9415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30616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960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6621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0485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033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298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224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4211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3325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9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2003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5502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534456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35520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96567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208706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04168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457950" y="6359125"/>
            <a:ext cx="2057400" cy="358139"/>
          </a:xfrm>
          <a:prstGeom prst="rect">
            <a:avLst/>
          </a:prstGeom>
        </p:spPr>
        <p:txBody>
          <a:bodyPr lIns="91425" tIns="45713" rIns="91425" bIns="45713"/>
          <a:lstStyle/>
          <a:p>
            <a:pPr rtl="1" eaLnBrk="0" hangingPunct="0"/>
            <a:fld id="{86CB4B4D-7CA3-9044-876B-883B54F8677D}" type="slidenum">
              <a:rPr sz="1800" b="0">
                <a:solidFill>
                  <a:srgbClr val="FFFFFF"/>
                </a:solidFill>
                <a:ea typeface="ＭＳ Ｐゴシック" pitchFamily="34" charset="-128"/>
              </a:rPr>
              <a:pPr rtl="1" eaLnBrk="0" hangingPunct="0"/>
              <a:t>‹Nr.›</a:t>
            </a:fld>
            <a:endParaRPr sz="1800" b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69397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373630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38118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66593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54638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39500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607755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02928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13800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21005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7208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32231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698656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54002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521767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71821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8096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392127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191533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222504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919673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434874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5"/>
          <p:cNvGrpSpPr>
            <a:grpSpLocks/>
          </p:cNvGrpSpPr>
          <p:nvPr userDrawn="1"/>
        </p:nvGrpSpPr>
        <p:grpSpPr bwMode="auto">
          <a:xfrm>
            <a:off x="-254" y="-254"/>
            <a:ext cx="9144507" cy="6858254"/>
            <a:chOff x="0" y="0"/>
            <a:chExt cx="9144000" cy="6857999"/>
          </a:xfrm>
        </p:grpSpPr>
        <p:sp>
          <p:nvSpPr>
            <p:cNvPr id="3" name="Rectangle 9"/>
            <p:cNvSpPr>
              <a:spLocks noChangeArrowheads="1"/>
            </p:cNvSpPr>
            <p:nvPr/>
          </p:nvSpPr>
          <p:spPr bwMode="auto">
            <a:xfrm>
              <a:off x="1" y="0"/>
              <a:ext cx="9143997" cy="6029325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 rot="5400000">
              <a:off x="3095680" y="-3095172"/>
              <a:ext cx="2952640" cy="91434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</a:pPr>
              <a:endParaRPr lang="en-US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85751" y="0"/>
              <a:ext cx="123825" cy="6086473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rot="16200000">
              <a:off x="4345781" y="-1759743"/>
              <a:ext cx="452437" cy="9143998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419101" y="4295774"/>
              <a:ext cx="114300" cy="1800224"/>
            </a:xfrm>
            <a:prstGeom prst="rect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  <a:alpha val="3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 rot="5400000" flipH="1">
              <a:off x="4520564" y="-2110742"/>
              <a:ext cx="102872" cy="9144000"/>
            </a:xfrm>
            <a:prstGeom prst="rect">
              <a:avLst/>
            </a:prstGeom>
            <a:gradFill flip="none" rotWithShape="1">
              <a:gsLst>
                <a:gs pos="1000">
                  <a:srgbClr val="0066FF">
                    <a:tint val="66000"/>
                    <a:satMod val="160000"/>
                    <a:alpha val="31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1" hangingPunct="1">
                <a:lnSpc>
                  <a:spcPct val="100000"/>
                </a:lnSpc>
                <a:defRPr/>
              </a:pPr>
              <a:endParaRPr lang="en-US" sz="1200">
                <a:ea typeface="+mn-ea"/>
              </a:endParaRPr>
            </a:p>
          </p:txBody>
        </p:sp>
        <p:pic>
          <p:nvPicPr>
            <p:cNvPr id="9" name="תמונה 8" descr="fractional-charges2.png"/>
            <p:cNvPicPr>
              <a:picLocks noChangeAspect="1"/>
            </p:cNvPicPr>
            <p:nvPr/>
          </p:nvPicPr>
          <p:blipFill>
            <a:blip r:embed="rId2"/>
            <a:srcRect l="12160" t="16071" r="13924" b="4910"/>
            <a:stretch>
              <a:fillRect/>
            </a:stretch>
          </p:blipFill>
          <p:spPr bwMode="auto">
            <a:xfrm>
              <a:off x="3743371" y="2590958"/>
              <a:ext cx="4800334" cy="3378075"/>
            </a:xfrm>
            <a:prstGeom prst="rect">
              <a:avLst/>
            </a:prstGeom>
            <a:noFill/>
            <a:ln>
              <a:noFill/>
            </a:ln>
            <a:effectLst>
              <a:outerShdw blurRad="63500" sy="23000" kx="1199993" algn="br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49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54" y="5962682"/>
              <a:ext cx="9143493" cy="895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 algn="l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</a:pPr>
              <a:endParaRPr lang="en-US" altLang="en-US" sz="1200">
                <a:solidFill>
                  <a:schemeClr val="tx1"/>
                </a:solidFill>
              </a:endParaRPr>
            </a:p>
          </p:txBody>
        </p:sp>
        <p:pic>
          <p:nvPicPr>
            <p:cNvPr id="11" name="תמונה 16" descr="logotree.gif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4256" b="1041"/>
            <a:stretch>
              <a:fillRect/>
            </a:stretch>
          </p:blipFill>
          <p:spPr bwMode="auto">
            <a:xfrm>
              <a:off x="280987" y="6202363"/>
              <a:ext cx="623887" cy="493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10028" y="6234135"/>
              <a:ext cx="5148369" cy="2769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l" rtl="0" eaLnBrk="1" hangingPunct="1">
                <a:lnSpc>
                  <a:spcPct val="100000"/>
                </a:lnSpc>
                <a:defRPr/>
              </a:pPr>
              <a:r>
                <a:rPr lang="en-US" smtClean="0">
                  <a:solidFill>
                    <a:schemeClr val="bg1"/>
                  </a:solidFill>
                  <a:latin typeface="Calibri" charset="0"/>
                </a:rPr>
                <a:t>Braun Center for  Sub Micron Research, Weizmann  Institute of  Science, Israel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702299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19872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0"/>
            <a:ext cx="8928992" cy="908720"/>
          </a:xfrm>
        </p:spPr>
        <p:txBody>
          <a:bodyPr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052738"/>
            <a:ext cx="8928992" cy="1233255"/>
          </a:xfrm>
        </p:spPr>
        <p:txBody>
          <a:bodyPr/>
          <a:lstStyle>
            <a:lvl1pPr algn="l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1406" y="2410058"/>
            <a:ext cx="8928992" cy="2233388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</a:defRPr>
            </a:lvl1pPr>
            <a:lvl2pPr algn="l" rtl="0">
              <a:defRPr>
                <a:solidFill>
                  <a:schemeClr val="tx1"/>
                </a:solidFill>
              </a:defRPr>
            </a:lvl2pPr>
            <a:lvl3pPr algn="l" rtl="0">
              <a:defRPr>
                <a:solidFill>
                  <a:schemeClr val="tx1"/>
                </a:solidFill>
              </a:defRPr>
            </a:lvl3pPr>
            <a:lvl4pPr algn="l" rtl="0">
              <a:defRPr>
                <a:solidFill>
                  <a:schemeClr val="tx1"/>
                </a:solidFill>
              </a:defRPr>
            </a:lvl4pPr>
            <a:lvl5pPr algn="l" rtl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0333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321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8B4F-909A-4CE3-B9B8-145041A5E070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1A60-4C0A-42BE-89FA-65CF9D01383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889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3.xml"/><Relationship Id="rId15" Type="http://schemas.openxmlformats.org/officeDocument/2006/relationships/theme" Target="../theme/theme14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66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theme" Target="../theme/theme17.xml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1.xml"/><Relationship Id="rId7" Type="http://schemas.openxmlformats.org/officeDocument/2006/relationships/theme" Target="../theme/theme19.xml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sz="1800" b="0"/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2BB08B4F-909A-4CE3-B9B8-145041A5E070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871A60-4C0A-42BE-89FA-65CF9D013838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61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iming>
    <p:tnLst>
      <p:par>
        <p:cTn id="1" dur="indefinite" restart="never" nodeType="tmRoot"/>
      </p:par>
    </p:tnLst>
  </p:timing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2BB08B4F-909A-4CE3-B9B8-145041A5E070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871A60-4C0A-42BE-89FA-65CF9D013838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579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iming>
    <p:tnLst>
      <p:par>
        <p:cTn id="1" dur="indefinite" restart="never" nodeType="tmRoot"/>
      </p:par>
    </p:tnLst>
  </p:timing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2BB08B4F-909A-4CE3-B9B8-145041A5E070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871A60-4C0A-42BE-89FA-65CF9D013838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84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iming>
    <p:tnLst>
      <p:par>
        <p:cTn id="1" dur="indefinite" restart="never" nodeType="tmRoot"/>
      </p:par>
    </p:tnLst>
  </p:timing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708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8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969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5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505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3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9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9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19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8" indent="-342848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24" indent="-228564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54" indent="-228564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85" indent="-228564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15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44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75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603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6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8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2BB08B4F-909A-4CE3-B9B8-145041A5E070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871A60-4C0A-42BE-89FA-65CF9D013838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69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iming>
    <p:tnLst>
      <p:par>
        <p:cTn id="1" dur="indefinite" restart="never" nodeType="tmRoot"/>
      </p:par>
    </p:tnLst>
  </p:timing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r" rtl="1"/>
            <a:endParaRPr lang="en-US" altLang="en-US" sz="1200" b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37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1" name="Rectangle 5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0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0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298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304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39" name="Rectangle 3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0" name="Rectangle 4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1" name="Rectangle 5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97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50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F50644D5-57CD-4128-B7EE-51D65E4B066F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5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C8BD1930-8FB3-4996-A0F9-39176A90D746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5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7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724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6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026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37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286" r:id="rId14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ditor_de_ecuaciones1.bin"/><Relationship Id="rId4" Type="http://schemas.openxmlformats.org/officeDocument/2006/relationships/oleObject" Target="../embeddings/Microsoft_Editor_de_ecuaciones2.bin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4.png"/><Relationship Id="rId3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oleObject" Target="../embeddings/Microsoft_Editor_de_ecuaciones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6.xml"/><Relationship Id="rId3" Type="http://schemas.openxmlformats.org/officeDocument/2006/relationships/oleObject" Target="../embeddings/Microsoft_Editor_de_ecuaciones3.bin"/><Relationship Id="rId4" Type="http://schemas.openxmlformats.org/officeDocument/2006/relationships/oleObject" Target="../embeddings/Microsoft_Editor_de_ecuaciones4.bin"/><Relationship Id="rId5" Type="http://schemas.openxmlformats.org/officeDocument/2006/relationships/oleObject" Target="../embeddings/Microsoft_Editor_de_ecuaciones5.bin"/><Relationship Id="rId6" Type="http://schemas.openxmlformats.org/officeDocument/2006/relationships/oleObject" Target="../embeddings/Microsoft_Editor_de_ecuaciones6.bin"/><Relationship Id="rId7" Type="http://schemas.openxmlformats.org/officeDocument/2006/relationships/oleObject" Target="../embeddings/Microsoft_Editor_de_ecuaciones7.bin"/><Relationship Id="rId8" Type="http://schemas.openxmlformats.org/officeDocument/2006/relationships/oleObject" Target="../embeddings/Microsoft_Editor_de_ecuaciones8.bin"/><Relationship Id="rId9" Type="http://schemas.openxmlformats.org/officeDocument/2006/relationships/oleObject" Target="../embeddings/Microsoft_Editor_de_ecuaciones9.bin"/><Relationship Id="rId10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Microsoft_Editor_de_ecuaciones11.bin"/><Relationship Id="rId7" Type="http://schemas.openxmlformats.org/officeDocument/2006/relationships/oleObject" Target="../embeddings/oleObject13.bin"/><Relationship Id="rId8" Type="http://schemas.openxmlformats.org/officeDocument/2006/relationships/oleObject" Target="../embeddings/Microsoft_Editor_de_ecuaciones12.bin"/><Relationship Id="rId9" Type="http://schemas.openxmlformats.org/officeDocument/2006/relationships/oleObject" Target="../embeddings/Microsoft_Editor_de_ecuaciones13.bin"/><Relationship Id="rId10" Type="http://schemas.openxmlformats.org/officeDocument/2006/relationships/image" Target="../media/image68.png"/><Relationship Id="rId11" Type="http://schemas.openxmlformats.org/officeDocument/2006/relationships/oleObject" Target="../embeddings/Microsoft_Editor_de_ecuaciones1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7.jpeg"/><Relationship Id="rId8" Type="http://schemas.openxmlformats.org/officeDocument/2006/relationships/oleObject" Target="../embeddings/oleObject5.bin"/><Relationship Id="rId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45.xml"/><Relationship Id="rId3" Type="http://schemas.openxmlformats.org/officeDocument/2006/relationships/oleObject" Target="../embeddings/Microsoft_Editor_de_ecuaciones15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6.xml"/><Relationship Id="rId3" Type="http://schemas.openxmlformats.org/officeDocument/2006/relationships/oleObject" Target="../embeddings/Microsoft_Editor_de_ecuaciones16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40.xml"/><Relationship Id="rId3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501441"/>
            <a:ext cx="8229600" cy="6019103"/>
          </a:xfrm>
          <a:effectLst/>
        </p:spPr>
        <p:txBody>
          <a:bodyPr>
            <a:noAutofit/>
          </a:bodyPr>
          <a:lstStyle/>
          <a:p>
            <a:pPr marL="0" indent="0" algn="l" rtl="0">
              <a:lnSpc>
                <a:spcPct val="210000"/>
              </a:lnSpc>
              <a:buNone/>
            </a:pPr>
            <a:endParaRPr lang="en-US" sz="2400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 </a:t>
            </a: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world of 2d electrons is exciting: </a:t>
            </a:r>
            <a:endParaRPr lang="en-US" sz="2400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endParaRPr lang="en-US" sz="24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enabling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‘ballistic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high mobility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transport’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modulation doping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 rtl="0">
              <a:lnSpc>
                <a:spcPct val="21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easy electrostatic control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close to surface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unique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excitations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(quasiparticles)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9128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204" y="0"/>
            <a:ext cx="2342257" cy="908720"/>
          </a:xfrm>
        </p:spPr>
        <p:txBody>
          <a:bodyPr>
            <a:normAutofit/>
          </a:bodyPr>
          <a:lstStyle/>
          <a:p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optical MZI</a:t>
            </a:r>
            <a:endParaRPr lang="he-IL" sz="2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85" y="1395638"/>
            <a:ext cx="8198296" cy="55508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interference observed as function of the path difference</a:t>
            </a:r>
            <a:endParaRPr lang="he-IL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2357402"/>
              </p:ext>
            </p:extLst>
          </p:nvPr>
        </p:nvGraphicFramePr>
        <p:xfrm>
          <a:off x="1330575" y="2233391"/>
          <a:ext cx="7107237" cy="3094037"/>
        </p:xfrm>
        <a:graphic>
          <a:graphicData uri="http://schemas.openxmlformats.org/presentationml/2006/ole">
            <p:oleObj spid="_x0000_s523444" name="צילום של Photo Editor" r:id="rId3" imgW="12174649" imgH="10488489" progId="">
              <p:embed/>
            </p:oleObj>
          </a:graphicData>
        </a:graphic>
      </p:graphicFrame>
      <p:grpSp>
        <p:nvGrpSpPr>
          <p:cNvPr id="125" name="Group 124"/>
          <p:cNvGrpSpPr/>
          <p:nvPr/>
        </p:nvGrpSpPr>
        <p:grpSpPr>
          <a:xfrm>
            <a:off x="520949" y="5098828"/>
            <a:ext cx="2195512" cy="1093787"/>
            <a:chOff x="520949" y="5098828"/>
            <a:chExt cx="2195512" cy="1093787"/>
          </a:xfrm>
        </p:grpSpPr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520949" y="5967190"/>
              <a:ext cx="9525" cy="25400"/>
            </a:xfrm>
            <a:custGeom>
              <a:avLst/>
              <a:gdLst>
                <a:gd name="T0" fmla="*/ 0 w 15"/>
                <a:gd name="T1" fmla="*/ 0 h 72"/>
                <a:gd name="T2" fmla="*/ 8 w 15"/>
                <a:gd name="T3" fmla="*/ 37 h 72"/>
                <a:gd name="T4" fmla="*/ 15 w 15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2">
                  <a:moveTo>
                    <a:pt x="0" y="0"/>
                  </a:moveTo>
                  <a:lnTo>
                    <a:pt x="8" y="37"/>
                  </a:lnTo>
                  <a:lnTo>
                    <a:pt x="15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541586" y="6027515"/>
              <a:ext cx="9525" cy="26988"/>
            </a:xfrm>
            <a:custGeom>
              <a:avLst/>
              <a:gdLst>
                <a:gd name="T0" fmla="*/ 0 w 17"/>
                <a:gd name="T1" fmla="*/ 0 h 72"/>
                <a:gd name="T2" fmla="*/ 3 w 17"/>
                <a:gd name="T3" fmla="*/ 12 h 72"/>
                <a:gd name="T4" fmla="*/ 11 w 17"/>
                <a:gd name="T5" fmla="*/ 45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3" y="12"/>
                  </a:lnTo>
                  <a:lnTo>
                    <a:pt x="11" y="45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565399" y="6087840"/>
              <a:ext cx="12700" cy="26988"/>
            </a:xfrm>
            <a:custGeom>
              <a:avLst/>
              <a:gdLst>
                <a:gd name="T0" fmla="*/ 0 w 22"/>
                <a:gd name="T1" fmla="*/ 0 h 72"/>
                <a:gd name="T2" fmla="*/ 8 w 22"/>
                <a:gd name="T3" fmla="*/ 27 h 72"/>
                <a:gd name="T4" fmla="*/ 16 w 22"/>
                <a:gd name="T5" fmla="*/ 53 h 72"/>
                <a:gd name="T6" fmla="*/ 22 w 2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2">
                  <a:moveTo>
                    <a:pt x="0" y="0"/>
                  </a:moveTo>
                  <a:lnTo>
                    <a:pt x="8" y="27"/>
                  </a:lnTo>
                  <a:lnTo>
                    <a:pt x="16" y="53"/>
                  </a:lnTo>
                  <a:lnTo>
                    <a:pt x="2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597149" y="6149753"/>
              <a:ext cx="19050" cy="23813"/>
            </a:xfrm>
            <a:custGeom>
              <a:avLst/>
              <a:gdLst>
                <a:gd name="T0" fmla="*/ 0 w 36"/>
                <a:gd name="T1" fmla="*/ 0 h 72"/>
                <a:gd name="T2" fmla="*/ 7 w 36"/>
                <a:gd name="T3" fmla="*/ 15 h 72"/>
                <a:gd name="T4" fmla="*/ 15 w 36"/>
                <a:gd name="T5" fmla="*/ 32 h 72"/>
                <a:gd name="T6" fmla="*/ 22 w 36"/>
                <a:gd name="T7" fmla="*/ 47 h 72"/>
                <a:gd name="T8" fmla="*/ 29 w 36"/>
                <a:gd name="T9" fmla="*/ 61 h 72"/>
                <a:gd name="T10" fmla="*/ 36 w 3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72">
                  <a:moveTo>
                    <a:pt x="0" y="0"/>
                  </a:moveTo>
                  <a:lnTo>
                    <a:pt x="7" y="15"/>
                  </a:lnTo>
                  <a:lnTo>
                    <a:pt x="15" y="32"/>
                  </a:lnTo>
                  <a:lnTo>
                    <a:pt x="22" y="47"/>
                  </a:lnTo>
                  <a:lnTo>
                    <a:pt x="29" y="61"/>
                  </a:lnTo>
                  <a:lnTo>
                    <a:pt x="3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66999" y="6165628"/>
              <a:ext cx="30163" cy="23813"/>
            </a:xfrm>
            <a:custGeom>
              <a:avLst/>
              <a:gdLst>
                <a:gd name="T0" fmla="*/ 0 w 55"/>
                <a:gd name="T1" fmla="*/ 68 h 68"/>
                <a:gd name="T2" fmla="*/ 6 w 55"/>
                <a:gd name="T3" fmla="*/ 65 h 68"/>
                <a:gd name="T4" fmla="*/ 14 w 55"/>
                <a:gd name="T5" fmla="*/ 58 h 68"/>
                <a:gd name="T6" fmla="*/ 21 w 55"/>
                <a:gd name="T7" fmla="*/ 50 h 68"/>
                <a:gd name="T8" fmla="*/ 29 w 55"/>
                <a:gd name="T9" fmla="*/ 40 h 68"/>
                <a:gd name="T10" fmla="*/ 37 w 55"/>
                <a:gd name="T11" fmla="*/ 29 h 68"/>
                <a:gd name="T12" fmla="*/ 45 w 55"/>
                <a:gd name="T13" fmla="*/ 16 h 68"/>
                <a:gd name="T14" fmla="*/ 53 w 55"/>
                <a:gd name="T15" fmla="*/ 2 h 68"/>
                <a:gd name="T16" fmla="*/ 55 w 55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8">
                  <a:moveTo>
                    <a:pt x="0" y="68"/>
                  </a:moveTo>
                  <a:lnTo>
                    <a:pt x="6" y="65"/>
                  </a:lnTo>
                  <a:lnTo>
                    <a:pt x="14" y="58"/>
                  </a:lnTo>
                  <a:lnTo>
                    <a:pt x="21" y="50"/>
                  </a:lnTo>
                  <a:lnTo>
                    <a:pt x="29" y="40"/>
                  </a:lnTo>
                  <a:lnTo>
                    <a:pt x="37" y="29"/>
                  </a:lnTo>
                  <a:lnTo>
                    <a:pt x="45" y="16"/>
                  </a:lnTo>
                  <a:lnTo>
                    <a:pt x="53" y="2"/>
                  </a:lnTo>
                  <a:lnTo>
                    <a:pt x="5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20974" y="6105303"/>
              <a:ext cx="12700" cy="25400"/>
            </a:xfrm>
            <a:custGeom>
              <a:avLst/>
              <a:gdLst>
                <a:gd name="T0" fmla="*/ 0 w 24"/>
                <a:gd name="T1" fmla="*/ 72 h 72"/>
                <a:gd name="T2" fmla="*/ 6 w 24"/>
                <a:gd name="T3" fmla="*/ 57 h 72"/>
                <a:gd name="T4" fmla="*/ 14 w 24"/>
                <a:gd name="T5" fmla="*/ 33 h 72"/>
                <a:gd name="T6" fmla="*/ 22 w 24"/>
                <a:gd name="T7" fmla="*/ 8 h 72"/>
                <a:gd name="T8" fmla="*/ 24 w 2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0" y="72"/>
                  </a:moveTo>
                  <a:lnTo>
                    <a:pt x="6" y="57"/>
                  </a:lnTo>
                  <a:lnTo>
                    <a:pt x="14" y="33"/>
                  </a:lnTo>
                  <a:lnTo>
                    <a:pt x="22" y="8"/>
                  </a:lnTo>
                  <a:lnTo>
                    <a:pt x="2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749549" y="6044978"/>
              <a:ext cx="9525" cy="25400"/>
            </a:xfrm>
            <a:custGeom>
              <a:avLst/>
              <a:gdLst>
                <a:gd name="T0" fmla="*/ 0 w 18"/>
                <a:gd name="T1" fmla="*/ 72 h 72"/>
                <a:gd name="T2" fmla="*/ 2 w 18"/>
                <a:gd name="T3" fmla="*/ 64 h 72"/>
                <a:gd name="T4" fmla="*/ 10 w 18"/>
                <a:gd name="T5" fmla="*/ 33 h 72"/>
                <a:gd name="T6" fmla="*/ 18 w 18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72"/>
                  </a:moveTo>
                  <a:lnTo>
                    <a:pt x="2" y="64"/>
                  </a:lnTo>
                  <a:lnTo>
                    <a:pt x="10" y="33"/>
                  </a:lnTo>
                  <a:lnTo>
                    <a:pt x="1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770186" y="5984653"/>
              <a:ext cx="9525" cy="25400"/>
            </a:xfrm>
            <a:custGeom>
              <a:avLst/>
              <a:gdLst>
                <a:gd name="T0" fmla="*/ 0 w 16"/>
                <a:gd name="T1" fmla="*/ 72 h 72"/>
                <a:gd name="T2" fmla="*/ 2 w 16"/>
                <a:gd name="T3" fmla="*/ 66 h 72"/>
                <a:gd name="T4" fmla="*/ 10 w 16"/>
                <a:gd name="T5" fmla="*/ 29 h 72"/>
                <a:gd name="T6" fmla="*/ 16 w 16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2" y="66"/>
                  </a:lnTo>
                  <a:lnTo>
                    <a:pt x="10" y="29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790824" y="592432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6 w 14"/>
                <a:gd name="T3" fmla="*/ 43 h 72"/>
                <a:gd name="T4" fmla="*/ 14 w 14"/>
                <a:gd name="T5" fmla="*/ 2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6" y="43"/>
                  </a:lnTo>
                  <a:lnTo>
                    <a:pt x="14" y="2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09874" y="58624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4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825749" y="5803678"/>
              <a:ext cx="6350" cy="25400"/>
            </a:xfrm>
            <a:custGeom>
              <a:avLst/>
              <a:gdLst>
                <a:gd name="T0" fmla="*/ 0 w 13"/>
                <a:gd name="T1" fmla="*/ 72 h 72"/>
                <a:gd name="T2" fmla="*/ 7 w 13"/>
                <a:gd name="T3" fmla="*/ 34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7" y="34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41624" y="5743353"/>
              <a:ext cx="6350" cy="25400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4 h 72"/>
                <a:gd name="T4" fmla="*/ 10 w 13"/>
                <a:gd name="T5" fmla="*/ 17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4"/>
                  </a:lnTo>
                  <a:lnTo>
                    <a:pt x="10" y="17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57499" y="5681440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3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3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873374" y="56211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1 w 12"/>
                <a:gd name="T3" fmla="*/ 68 h 72"/>
                <a:gd name="T4" fmla="*/ 9 w 12"/>
                <a:gd name="T5" fmla="*/ 20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1" y="68"/>
                  </a:lnTo>
                  <a:lnTo>
                    <a:pt x="9" y="20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87661" y="5560790"/>
              <a:ext cx="7938" cy="25400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6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6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903536" y="5500465"/>
              <a:ext cx="7938" cy="26988"/>
            </a:xfrm>
            <a:custGeom>
              <a:avLst/>
              <a:gdLst>
                <a:gd name="T0" fmla="*/ 0 w 12"/>
                <a:gd name="T1" fmla="*/ 72 h 72"/>
                <a:gd name="T2" fmla="*/ 8 w 12"/>
                <a:gd name="T3" fmla="*/ 26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8" y="26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919411" y="5440140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3 w 13"/>
                <a:gd name="T3" fmla="*/ 57 h 72"/>
                <a:gd name="T4" fmla="*/ 11 w 13"/>
                <a:gd name="T5" fmla="*/ 12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3" y="57"/>
                  </a:lnTo>
                  <a:lnTo>
                    <a:pt x="11" y="12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936874" y="5379815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4 w 13"/>
                <a:gd name="T3" fmla="*/ 50 h 72"/>
                <a:gd name="T4" fmla="*/ 12 w 13"/>
                <a:gd name="T5" fmla="*/ 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4" y="50"/>
                  </a:lnTo>
                  <a:lnTo>
                    <a:pt x="12" y="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954336" y="5319490"/>
              <a:ext cx="7938" cy="25400"/>
            </a:xfrm>
            <a:custGeom>
              <a:avLst/>
              <a:gdLst>
                <a:gd name="T0" fmla="*/ 0 w 15"/>
                <a:gd name="T1" fmla="*/ 72 h 72"/>
                <a:gd name="T2" fmla="*/ 4 w 15"/>
                <a:gd name="T3" fmla="*/ 54 h 72"/>
                <a:gd name="T4" fmla="*/ 12 w 15"/>
                <a:gd name="T5" fmla="*/ 14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4" y="54"/>
                  </a:lnTo>
                  <a:lnTo>
                    <a:pt x="12" y="14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974974" y="5259165"/>
              <a:ext cx="7938" cy="25400"/>
            </a:xfrm>
            <a:custGeom>
              <a:avLst/>
              <a:gdLst>
                <a:gd name="T0" fmla="*/ 0 w 16"/>
                <a:gd name="T1" fmla="*/ 72 h 72"/>
                <a:gd name="T2" fmla="*/ 0 w 16"/>
                <a:gd name="T3" fmla="*/ 71 h 72"/>
                <a:gd name="T4" fmla="*/ 8 w 16"/>
                <a:gd name="T5" fmla="*/ 35 h 72"/>
                <a:gd name="T6" fmla="*/ 16 w 16"/>
                <a:gd name="T7" fmla="*/ 1 h 72"/>
                <a:gd name="T8" fmla="*/ 16 w 1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0" y="71"/>
                  </a:lnTo>
                  <a:lnTo>
                    <a:pt x="8" y="35"/>
                  </a:lnTo>
                  <a:lnTo>
                    <a:pt x="16" y="1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997199" y="5198840"/>
              <a:ext cx="11113" cy="25400"/>
            </a:xfrm>
            <a:custGeom>
              <a:avLst/>
              <a:gdLst>
                <a:gd name="T0" fmla="*/ 0 w 20"/>
                <a:gd name="T1" fmla="*/ 72 h 72"/>
                <a:gd name="T2" fmla="*/ 8 w 20"/>
                <a:gd name="T3" fmla="*/ 43 h 72"/>
                <a:gd name="T4" fmla="*/ 16 w 20"/>
                <a:gd name="T5" fmla="*/ 14 h 72"/>
                <a:gd name="T6" fmla="*/ 20 w 2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2">
                  <a:moveTo>
                    <a:pt x="0" y="72"/>
                  </a:moveTo>
                  <a:lnTo>
                    <a:pt x="8" y="43"/>
                  </a:lnTo>
                  <a:lnTo>
                    <a:pt x="16" y="14"/>
                  </a:lnTo>
                  <a:lnTo>
                    <a:pt x="2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1024186" y="5138515"/>
              <a:ext cx="15875" cy="25400"/>
            </a:xfrm>
            <a:custGeom>
              <a:avLst/>
              <a:gdLst>
                <a:gd name="T0" fmla="*/ 0 w 28"/>
                <a:gd name="T1" fmla="*/ 72 h 72"/>
                <a:gd name="T2" fmla="*/ 5 w 28"/>
                <a:gd name="T3" fmla="*/ 58 h 72"/>
                <a:gd name="T4" fmla="*/ 13 w 28"/>
                <a:gd name="T5" fmla="*/ 36 h 72"/>
                <a:gd name="T6" fmla="*/ 21 w 28"/>
                <a:gd name="T7" fmla="*/ 17 h 72"/>
                <a:gd name="T8" fmla="*/ 28 w 28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2">
                  <a:moveTo>
                    <a:pt x="0" y="72"/>
                  </a:moveTo>
                  <a:lnTo>
                    <a:pt x="5" y="58"/>
                  </a:lnTo>
                  <a:lnTo>
                    <a:pt x="13" y="36"/>
                  </a:lnTo>
                  <a:lnTo>
                    <a:pt x="21" y="17"/>
                  </a:lnTo>
                  <a:lnTo>
                    <a:pt x="2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1074986" y="5098828"/>
              <a:ext cx="39688" cy="6350"/>
            </a:xfrm>
            <a:custGeom>
              <a:avLst/>
              <a:gdLst>
                <a:gd name="T0" fmla="*/ 0 w 72"/>
                <a:gd name="T1" fmla="*/ 14 h 18"/>
                <a:gd name="T2" fmla="*/ 1 w 72"/>
                <a:gd name="T3" fmla="*/ 13 h 18"/>
                <a:gd name="T4" fmla="*/ 9 w 72"/>
                <a:gd name="T5" fmla="*/ 8 h 18"/>
                <a:gd name="T6" fmla="*/ 17 w 72"/>
                <a:gd name="T7" fmla="*/ 4 h 18"/>
                <a:gd name="T8" fmla="*/ 25 w 72"/>
                <a:gd name="T9" fmla="*/ 1 h 18"/>
                <a:gd name="T10" fmla="*/ 32 w 72"/>
                <a:gd name="T11" fmla="*/ 0 h 18"/>
                <a:gd name="T12" fmla="*/ 40 w 72"/>
                <a:gd name="T13" fmla="*/ 1 h 18"/>
                <a:gd name="T14" fmla="*/ 48 w 72"/>
                <a:gd name="T15" fmla="*/ 3 h 18"/>
                <a:gd name="T16" fmla="*/ 56 w 72"/>
                <a:gd name="T17" fmla="*/ 6 h 18"/>
                <a:gd name="T18" fmla="*/ 64 w 72"/>
                <a:gd name="T19" fmla="*/ 11 h 18"/>
                <a:gd name="T20" fmla="*/ 72 w 72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8">
                  <a:moveTo>
                    <a:pt x="0" y="14"/>
                  </a:moveTo>
                  <a:lnTo>
                    <a:pt x="1" y="13"/>
                  </a:lnTo>
                  <a:lnTo>
                    <a:pt x="9" y="8"/>
                  </a:lnTo>
                  <a:lnTo>
                    <a:pt x="17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40" y="1"/>
                  </a:lnTo>
                  <a:lnTo>
                    <a:pt x="48" y="3"/>
                  </a:lnTo>
                  <a:lnTo>
                    <a:pt x="56" y="6"/>
                  </a:lnTo>
                  <a:lnTo>
                    <a:pt x="64" y="11"/>
                  </a:lnTo>
                  <a:lnTo>
                    <a:pt x="72" y="1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1148011" y="5140103"/>
              <a:ext cx="14288" cy="25400"/>
            </a:xfrm>
            <a:custGeom>
              <a:avLst/>
              <a:gdLst>
                <a:gd name="T0" fmla="*/ 0 w 27"/>
                <a:gd name="T1" fmla="*/ 0 h 72"/>
                <a:gd name="T2" fmla="*/ 5 w 27"/>
                <a:gd name="T3" fmla="*/ 10 h 72"/>
                <a:gd name="T4" fmla="*/ 13 w 27"/>
                <a:gd name="T5" fmla="*/ 29 h 72"/>
                <a:gd name="T6" fmla="*/ 21 w 27"/>
                <a:gd name="T7" fmla="*/ 51 h 72"/>
                <a:gd name="T8" fmla="*/ 27 w 27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0" y="0"/>
                  </a:moveTo>
                  <a:lnTo>
                    <a:pt x="5" y="10"/>
                  </a:lnTo>
                  <a:lnTo>
                    <a:pt x="13" y="29"/>
                  </a:lnTo>
                  <a:lnTo>
                    <a:pt x="21" y="51"/>
                  </a:lnTo>
                  <a:lnTo>
                    <a:pt x="2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1179761" y="5200428"/>
              <a:ext cx="11113" cy="25400"/>
            </a:xfrm>
            <a:custGeom>
              <a:avLst/>
              <a:gdLst>
                <a:gd name="T0" fmla="*/ 0 w 19"/>
                <a:gd name="T1" fmla="*/ 0 h 72"/>
                <a:gd name="T2" fmla="*/ 2 w 19"/>
                <a:gd name="T3" fmla="*/ 7 h 72"/>
                <a:gd name="T4" fmla="*/ 10 w 19"/>
                <a:gd name="T5" fmla="*/ 36 h 72"/>
                <a:gd name="T6" fmla="*/ 18 w 19"/>
                <a:gd name="T7" fmla="*/ 66 h 72"/>
                <a:gd name="T8" fmla="*/ 19 w 19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2">
                  <a:moveTo>
                    <a:pt x="0" y="0"/>
                  </a:moveTo>
                  <a:lnTo>
                    <a:pt x="2" y="7"/>
                  </a:lnTo>
                  <a:lnTo>
                    <a:pt x="10" y="36"/>
                  </a:lnTo>
                  <a:lnTo>
                    <a:pt x="18" y="66"/>
                  </a:lnTo>
                  <a:lnTo>
                    <a:pt x="19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1205161" y="5260753"/>
              <a:ext cx="7938" cy="25400"/>
            </a:xfrm>
            <a:custGeom>
              <a:avLst/>
              <a:gdLst>
                <a:gd name="T0" fmla="*/ 0 w 17"/>
                <a:gd name="T1" fmla="*/ 0 h 72"/>
                <a:gd name="T2" fmla="*/ 7 w 17"/>
                <a:gd name="T3" fmla="*/ 28 h 72"/>
                <a:gd name="T4" fmla="*/ 15 w 17"/>
                <a:gd name="T5" fmla="*/ 64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7" y="28"/>
                  </a:lnTo>
                  <a:lnTo>
                    <a:pt x="15" y="64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1224211" y="5321078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2 w 14"/>
                <a:gd name="T3" fmla="*/ 7 h 72"/>
                <a:gd name="T4" fmla="*/ 9 w 14"/>
                <a:gd name="T5" fmla="*/ 47 h 72"/>
                <a:gd name="T6" fmla="*/ 14 w 1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2" y="7"/>
                  </a:lnTo>
                  <a:lnTo>
                    <a:pt x="9" y="47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1243261" y="538140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0 w 13"/>
                <a:gd name="T3" fmla="*/ 1 h 72"/>
                <a:gd name="T4" fmla="*/ 8 w 13"/>
                <a:gd name="T5" fmla="*/ 43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0" y="1"/>
                  </a:lnTo>
                  <a:lnTo>
                    <a:pt x="8" y="43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1259136" y="5441728"/>
              <a:ext cx="9525" cy="26988"/>
            </a:xfrm>
            <a:custGeom>
              <a:avLst/>
              <a:gdLst>
                <a:gd name="T0" fmla="*/ 0 w 13"/>
                <a:gd name="T1" fmla="*/ 0 h 72"/>
                <a:gd name="T2" fmla="*/ 1 w 13"/>
                <a:gd name="T3" fmla="*/ 5 h 72"/>
                <a:gd name="T4" fmla="*/ 9 w 13"/>
                <a:gd name="T5" fmla="*/ 50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1" y="5"/>
                  </a:lnTo>
                  <a:lnTo>
                    <a:pt x="9" y="50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1276599" y="5502053"/>
              <a:ext cx="7938" cy="26988"/>
            </a:xfrm>
            <a:custGeom>
              <a:avLst/>
              <a:gdLst>
                <a:gd name="T0" fmla="*/ 0 w 12"/>
                <a:gd name="T1" fmla="*/ 0 h 72"/>
                <a:gd name="T2" fmla="*/ 3 w 12"/>
                <a:gd name="T3" fmla="*/ 19 h 72"/>
                <a:gd name="T4" fmla="*/ 11 w 12"/>
                <a:gd name="T5" fmla="*/ 66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3" y="19"/>
                  </a:lnTo>
                  <a:lnTo>
                    <a:pt x="11" y="66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292474" y="5563965"/>
              <a:ext cx="6350" cy="23813"/>
            </a:xfrm>
            <a:custGeom>
              <a:avLst/>
              <a:gdLst>
                <a:gd name="T0" fmla="*/ 0 w 12"/>
                <a:gd name="T1" fmla="*/ 0 h 72"/>
                <a:gd name="T2" fmla="*/ 7 w 12"/>
                <a:gd name="T3" fmla="*/ 39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7" y="39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1308349" y="5622703"/>
              <a:ext cx="6350" cy="26988"/>
            </a:xfrm>
            <a:custGeom>
              <a:avLst/>
              <a:gdLst>
                <a:gd name="T0" fmla="*/ 0 w 12"/>
                <a:gd name="T1" fmla="*/ 0 h 72"/>
                <a:gd name="T2" fmla="*/ 2 w 12"/>
                <a:gd name="T3" fmla="*/ 13 h 72"/>
                <a:gd name="T4" fmla="*/ 10 w 12"/>
                <a:gd name="T5" fmla="*/ 61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2" y="13"/>
                  </a:lnTo>
                  <a:lnTo>
                    <a:pt x="10" y="61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1322636" y="5683028"/>
              <a:ext cx="7938" cy="26988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6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6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1340099" y="5744940"/>
              <a:ext cx="4763" cy="25400"/>
            </a:xfrm>
            <a:custGeom>
              <a:avLst/>
              <a:gdLst>
                <a:gd name="T0" fmla="*/ 0 w 12"/>
                <a:gd name="T1" fmla="*/ 0 h 72"/>
                <a:gd name="T2" fmla="*/ 2 w 12"/>
                <a:gd name="T3" fmla="*/ 10 h 72"/>
                <a:gd name="T4" fmla="*/ 10 w 12"/>
                <a:gd name="T5" fmla="*/ 57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2" y="10"/>
                  </a:lnTo>
                  <a:lnTo>
                    <a:pt x="10" y="57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1354386" y="5805265"/>
              <a:ext cx="7938" cy="25400"/>
            </a:xfrm>
            <a:custGeom>
              <a:avLst/>
              <a:gdLst>
                <a:gd name="T0" fmla="*/ 0 w 13"/>
                <a:gd name="T1" fmla="*/ 0 h 72"/>
                <a:gd name="T2" fmla="*/ 5 w 13"/>
                <a:gd name="T3" fmla="*/ 27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5" y="27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1370261" y="5865590"/>
              <a:ext cx="7938" cy="25400"/>
            </a:xfrm>
            <a:custGeom>
              <a:avLst/>
              <a:gdLst>
                <a:gd name="T0" fmla="*/ 0 w 13"/>
                <a:gd name="T1" fmla="*/ 0 h 72"/>
                <a:gd name="T2" fmla="*/ 7 w 13"/>
                <a:gd name="T3" fmla="*/ 37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7" y="37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1389311" y="5925915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7 w 14"/>
                <a:gd name="T3" fmla="*/ 36 h 72"/>
                <a:gd name="T4" fmla="*/ 14 w 1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7" y="36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1408361" y="5986240"/>
              <a:ext cx="7938" cy="25400"/>
            </a:xfrm>
            <a:custGeom>
              <a:avLst/>
              <a:gdLst>
                <a:gd name="T0" fmla="*/ 0 w 16"/>
                <a:gd name="T1" fmla="*/ 0 h 72"/>
                <a:gd name="T2" fmla="*/ 5 w 16"/>
                <a:gd name="T3" fmla="*/ 22 h 72"/>
                <a:gd name="T4" fmla="*/ 13 w 16"/>
                <a:gd name="T5" fmla="*/ 59 h 72"/>
                <a:gd name="T6" fmla="*/ 16 w 16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0"/>
                  </a:moveTo>
                  <a:lnTo>
                    <a:pt x="5" y="22"/>
                  </a:lnTo>
                  <a:lnTo>
                    <a:pt x="13" y="59"/>
                  </a:lnTo>
                  <a:lnTo>
                    <a:pt x="1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1428999" y="6046565"/>
              <a:ext cx="9525" cy="25400"/>
            </a:xfrm>
            <a:custGeom>
              <a:avLst/>
              <a:gdLst>
                <a:gd name="T0" fmla="*/ 0 w 18"/>
                <a:gd name="T1" fmla="*/ 0 h 72"/>
                <a:gd name="T2" fmla="*/ 7 w 18"/>
                <a:gd name="T3" fmla="*/ 26 h 72"/>
                <a:gd name="T4" fmla="*/ 14 w 18"/>
                <a:gd name="T5" fmla="*/ 57 h 72"/>
                <a:gd name="T6" fmla="*/ 18 w 18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0"/>
                  </a:moveTo>
                  <a:lnTo>
                    <a:pt x="7" y="26"/>
                  </a:lnTo>
                  <a:lnTo>
                    <a:pt x="14" y="57"/>
                  </a:lnTo>
                  <a:lnTo>
                    <a:pt x="1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1452811" y="6106890"/>
              <a:ext cx="14288" cy="25400"/>
            </a:xfrm>
            <a:custGeom>
              <a:avLst/>
              <a:gdLst>
                <a:gd name="T0" fmla="*/ 0 w 25"/>
                <a:gd name="T1" fmla="*/ 0 h 72"/>
                <a:gd name="T2" fmla="*/ 1 w 25"/>
                <a:gd name="T3" fmla="*/ 1 h 72"/>
                <a:gd name="T4" fmla="*/ 9 w 25"/>
                <a:gd name="T5" fmla="*/ 26 h 72"/>
                <a:gd name="T6" fmla="*/ 17 w 25"/>
                <a:gd name="T7" fmla="*/ 50 h 72"/>
                <a:gd name="T8" fmla="*/ 25 w 25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2">
                  <a:moveTo>
                    <a:pt x="0" y="0"/>
                  </a:moveTo>
                  <a:lnTo>
                    <a:pt x="1" y="1"/>
                  </a:lnTo>
                  <a:lnTo>
                    <a:pt x="9" y="26"/>
                  </a:lnTo>
                  <a:lnTo>
                    <a:pt x="17" y="50"/>
                  </a:lnTo>
                  <a:lnTo>
                    <a:pt x="25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1490911" y="6167215"/>
              <a:ext cx="31750" cy="23813"/>
            </a:xfrm>
            <a:custGeom>
              <a:avLst/>
              <a:gdLst>
                <a:gd name="T0" fmla="*/ 0 w 57"/>
                <a:gd name="T1" fmla="*/ 0 h 66"/>
                <a:gd name="T2" fmla="*/ 5 w 57"/>
                <a:gd name="T3" fmla="*/ 9 h 66"/>
                <a:gd name="T4" fmla="*/ 13 w 57"/>
                <a:gd name="T5" fmla="*/ 22 h 66"/>
                <a:gd name="T6" fmla="*/ 21 w 57"/>
                <a:gd name="T7" fmla="*/ 33 h 66"/>
                <a:gd name="T8" fmla="*/ 28 w 57"/>
                <a:gd name="T9" fmla="*/ 43 h 66"/>
                <a:gd name="T10" fmla="*/ 36 w 57"/>
                <a:gd name="T11" fmla="*/ 51 h 66"/>
                <a:gd name="T12" fmla="*/ 44 w 57"/>
                <a:gd name="T13" fmla="*/ 58 h 66"/>
                <a:gd name="T14" fmla="*/ 52 w 57"/>
                <a:gd name="T15" fmla="*/ 63 h 66"/>
                <a:gd name="T16" fmla="*/ 57 w 5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6">
                  <a:moveTo>
                    <a:pt x="0" y="0"/>
                  </a:moveTo>
                  <a:lnTo>
                    <a:pt x="5" y="9"/>
                  </a:lnTo>
                  <a:lnTo>
                    <a:pt x="13" y="22"/>
                  </a:lnTo>
                  <a:lnTo>
                    <a:pt x="21" y="33"/>
                  </a:lnTo>
                  <a:lnTo>
                    <a:pt x="28" y="43"/>
                  </a:lnTo>
                  <a:lnTo>
                    <a:pt x="36" y="51"/>
                  </a:lnTo>
                  <a:lnTo>
                    <a:pt x="44" y="58"/>
                  </a:lnTo>
                  <a:lnTo>
                    <a:pt x="52" y="63"/>
                  </a:lnTo>
                  <a:lnTo>
                    <a:pt x="57" y="6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1571874" y="6148165"/>
              <a:ext cx="19050" cy="23813"/>
            </a:xfrm>
            <a:custGeom>
              <a:avLst/>
              <a:gdLst>
                <a:gd name="T0" fmla="*/ 0 w 35"/>
                <a:gd name="T1" fmla="*/ 72 h 72"/>
                <a:gd name="T2" fmla="*/ 2 w 35"/>
                <a:gd name="T3" fmla="*/ 68 h 72"/>
                <a:gd name="T4" fmla="*/ 9 w 35"/>
                <a:gd name="T5" fmla="*/ 54 h 72"/>
                <a:gd name="T6" fmla="*/ 17 w 35"/>
                <a:gd name="T7" fmla="*/ 39 h 72"/>
                <a:gd name="T8" fmla="*/ 26 w 35"/>
                <a:gd name="T9" fmla="*/ 22 h 72"/>
                <a:gd name="T10" fmla="*/ 34 w 35"/>
                <a:gd name="T11" fmla="*/ 3 h 72"/>
                <a:gd name="T12" fmla="*/ 35 w 35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72">
                  <a:moveTo>
                    <a:pt x="0" y="72"/>
                  </a:moveTo>
                  <a:lnTo>
                    <a:pt x="2" y="68"/>
                  </a:lnTo>
                  <a:lnTo>
                    <a:pt x="9" y="54"/>
                  </a:lnTo>
                  <a:lnTo>
                    <a:pt x="17" y="39"/>
                  </a:lnTo>
                  <a:lnTo>
                    <a:pt x="26" y="22"/>
                  </a:lnTo>
                  <a:lnTo>
                    <a:pt x="34" y="3"/>
                  </a:lnTo>
                  <a:lnTo>
                    <a:pt x="3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1609974" y="6086253"/>
              <a:ext cx="12700" cy="26988"/>
            </a:xfrm>
            <a:custGeom>
              <a:avLst/>
              <a:gdLst>
                <a:gd name="T0" fmla="*/ 0 w 21"/>
                <a:gd name="T1" fmla="*/ 72 h 72"/>
                <a:gd name="T2" fmla="*/ 4 w 21"/>
                <a:gd name="T3" fmla="*/ 60 h 72"/>
                <a:gd name="T4" fmla="*/ 12 w 21"/>
                <a:gd name="T5" fmla="*/ 34 h 72"/>
                <a:gd name="T6" fmla="*/ 20 w 21"/>
                <a:gd name="T7" fmla="*/ 6 h 72"/>
                <a:gd name="T8" fmla="*/ 21 w 2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2">
                  <a:moveTo>
                    <a:pt x="0" y="72"/>
                  </a:moveTo>
                  <a:lnTo>
                    <a:pt x="4" y="60"/>
                  </a:lnTo>
                  <a:lnTo>
                    <a:pt x="12" y="34"/>
                  </a:lnTo>
                  <a:lnTo>
                    <a:pt x="20" y="6"/>
                  </a:lnTo>
                  <a:lnTo>
                    <a:pt x="2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1636961" y="6025928"/>
              <a:ext cx="9525" cy="25400"/>
            </a:xfrm>
            <a:custGeom>
              <a:avLst/>
              <a:gdLst>
                <a:gd name="T0" fmla="*/ 0 w 17"/>
                <a:gd name="T1" fmla="*/ 72 h 72"/>
                <a:gd name="T2" fmla="*/ 5 w 17"/>
                <a:gd name="T3" fmla="*/ 52 h 72"/>
                <a:gd name="T4" fmla="*/ 13 w 17"/>
                <a:gd name="T5" fmla="*/ 19 h 72"/>
                <a:gd name="T6" fmla="*/ 17 w 17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72"/>
                  </a:moveTo>
                  <a:lnTo>
                    <a:pt x="5" y="52"/>
                  </a:lnTo>
                  <a:lnTo>
                    <a:pt x="13" y="19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1657599" y="5965603"/>
              <a:ext cx="7938" cy="25400"/>
            </a:xfrm>
            <a:custGeom>
              <a:avLst/>
              <a:gdLst>
                <a:gd name="T0" fmla="*/ 0 w 15"/>
                <a:gd name="T1" fmla="*/ 72 h 72"/>
                <a:gd name="T2" fmla="*/ 6 w 15"/>
                <a:gd name="T3" fmla="*/ 44 h 72"/>
                <a:gd name="T4" fmla="*/ 14 w 15"/>
                <a:gd name="T5" fmla="*/ 6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6" y="44"/>
                  </a:lnTo>
                  <a:lnTo>
                    <a:pt x="14" y="6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1676649" y="590527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4 w 14"/>
                <a:gd name="T3" fmla="*/ 54 h 72"/>
                <a:gd name="T4" fmla="*/ 12 w 14"/>
                <a:gd name="T5" fmla="*/ 12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4" y="54"/>
                  </a:lnTo>
                  <a:lnTo>
                    <a:pt x="12" y="12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1694111" y="5844953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4 w 13"/>
                <a:gd name="T3" fmla="*/ 52 h 72"/>
                <a:gd name="T4" fmla="*/ 12 w 13"/>
                <a:gd name="T5" fmla="*/ 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4" y="52"/>
                  </a:lnTo>
                  <a:lnTo>
                    <a:pt x="12" y="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1711574" y="578462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5 w 12"/>
                <a:gd name="T3" fmla="*/ 40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5" y="40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1725861" y="5724303"/>
              <a:ext cx="7938" cy="25400"/>
            </a:xfrm>
            <a:custGeom>
              <a:avLst/>
              <a:gdLst>
                <a:gd name="T0" fmla="*/ 0 w 12"/>
                <a:gd name="T1" fmla="*/ 72 h 72"/>
                <a:gd name="T2" fmla="*/ 1 w 12"/>
                <a:gd name="T3" fmla="*/ 69 h 72"/>
                <a:gd name="T4" fmla="*/ 9 w 12"/>
                <a:gd name="T5" fmla="*/ 22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1" y="69"/>
                  </a:lnTo>
                  <a:lnTo>
                    <a:pt x="9" y="22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1743324" y="566397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47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47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1759199" y="5603653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0 w 12"/>
                <a:gd name="T3" fmla="*/ 72 h 72"/>
                <a:gd name="T4" fmla="*/ 8 w 12"/>
                <a:gd name="T5" fmla="*/ 24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8" y="2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1773486" y="5541740"/>
              <a:ext cx="7938" cy="26988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50 h 72"/>
                <a:gd name="T4" fmla="*/ 12 w 12"/>
                <a:gd name="T5" fmla="*/ 3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50"/>
                  </a:lnTo>
                  <a:lnTo>
                    <a:pt x="12" y="3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1789361" y="548141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7 w 12"/>
                <a:gd name="T3" fmla="*/ 32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7" y="32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1805236" y="5422678"/>
              <a:ext cx="6350" cy="23813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4 h 72"/>
                <a:gd name="T4" fmla="*/ 10 w 13"/>
                <a:gd name="T5" fmla="*/ 20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4"/>
                  </a:lnTo>
                  <a:lnTo>
                    <a:pt x="10" y="20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1822699" y="5360765"/>
              <a:ext cx="7938" cy="26988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0 h 72"/>
                <a:gd name="T4" fmla="*/ 10 w 13"/>
                <a:gd name="T5" fmla="*/ 18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0"/>
                  </a:lnTo>
                  <a:lnTo>
                    <a:pt x="10" y="18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1841749" y="5300440"/>
              <a:ext cx="7938" cy="26988"/>
            </a:xfrm>
            <a:custGeom>
              <a:avLst/>
              <a:gdLst>
                <a:gd name="T0" fmla="*/ 0 w 15"/>
                <a:gd name="T1" fmla="*/ 72 h 72"/>
                <a:gd name="T2" fmla="*/ 1 w 15"/>
                <a:gd name="T3" fmla="*/ 66 h 72"/>
                <a:gd name="T4" fmla="*/ 9 w 15"/>
                <a:gd name="T5" fmla="*/ 28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1" y="66"/>
                  </a:lnTo>
                  <a:lnTo>
                    <a:pt x="9" y="28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1860799" y="5240115"/>
              <a:ext cx="9525" cy="25400"/>
            </a:xfrm>
            <a:custGeom>
              <a:avLst/>
              <a:gdLst>
                <a:gd name="T0" fmla="*/ 0 w 17"/>
                <a:gd name="T1" fmla="*/ 72 h 72"/>
                <a:gd name="T2" fmla="*/ 5 w 17"/>
                <a:gd name="T3" fmla="*/ 53 h 72"/>
                <a:gd name="T4" fmla="*/ 13 w 17"/>
                <a:gd name="T5" fmla="*/ 19 h 72"/>
                <a:gd name="T6" fmla="*/ 17 w 17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72"/>
                  </a:moveTo>
                  <a:lnTo>
                    <a:pt x="5" y="53"/>
                  </a:lnTo>
                  <a:lnTo>
                    <a:pt x="13" y="19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1884611" y="5179790"/>
              <a:ext cx="12700" cy="25400"/>
            </a:xfrm>
            <a:custGeom>
              <a:avLst/>
              <a:gdLst>
                <a:gd name="T0" fmla="*/ 0 w 22"/>
                <a:gd name="T1" fmla="*/ 72 h 72"/>
                <a:gd name="T2" fmla="*/ 2 w 22"/>
                <a:gd name="T3" fmla="*/ 66 h 72"/>
                <a:gd name="T4" fmla="*/ 10 w 22"/>
                <a:gd name="T5" fmla="*/ 38 h 72"/>
                <a:gd name="T6" fmla="*/ 18 w 22"/>
                <a:gd name="T7" fmla="*/ 12 h 72"/>
                <a:gd name="T8" fmla="*/ 22 w 2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2">
                  <a:moveTo>
                    <a:pt x="0" y="72"/>
                  </a:moveTo>
                  <a:lnTo>
                    <a:pt x="2" y="66"/>
                  </a:lnTo>
                  <a:lnTo>
                    <a:pt x="10" y="38"/>
                  </a:lnTo>
                  <a:lnTo>
                    <a:pt x="18" y="12"/>
                  </a:lnTo>
                  <a:lnTo>
                    <a:pt x="2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1916361" y="5119465"/>
              <a:ext cx="19050" cy="25400"/>
            </a:xfrm>
            <a:custGeom>
              <a:avLst/>
              <a:gdLst>
                <a:gd name="T0" fmla="*/ 0 w 35"/>
                <a:gd name="T1" fmla="*/ 72 h 72"/>
                <a:gd name="T2" fmla="*/ 2 w 35"/>
                <a:gd name="T3" fmla="*/ 69 h 72"/>
                <a:gd name="T4" fmla="*/ 9 w 35"/>
                <a:gd name="T5" fmla="*/ 50 h 72"/>
                <a:gd name="T6" fmla="*/ 17 w 35"/>
                <a:gd name="T7" fmla="*/ 33 h 72"/>
                <a:gd name="T8" fmla="*/ 24 w 35"/>
                <a:gd name="T9" fmla="*/ 18 h 72"/>
                <a:gd name="T10" fmla="*/ 32 w 35"/>
                <a:gd name="T11" fmla="*/ 4 h 72"/>
                <a:gd name="T12" fmla="*/ 35 w 35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72">
                  <a:moveTo>
                    <a:pt x="0" y="72"/>
                  </a:moveTo>
                  <a:lnTo>
                    <a:pt x="2" y="69"/>
                  </a:lnTo>
                  <a:lnTo>
                    <a:pt x="9" y="50"/>
                  </a:lnTo>
                  <a:lnTo>
                    <a:pt x="17" y="33"/>
                  </a:lnTo>
                  <a:lnTo>
                    <a:pt x="24" y="18"/>
                  </a:lnTo>
                  <a:lnTo>
                    <a:pt x="32" y="4"/>
                  </a:lnTo>
                  <a:lnTo>
                    <a:pt x="3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1984624" y="5100415"/>
              <a:ext cx="31750" cy="23813"/>
            </a:xfrm>
            <a:custGeom>
              <a:avLst/>
              <a:gdLst>
                <a:gd name="T0" fmla="*/ 0 w 58"/>
                <a:gd name="T1" fmla="*/ 0 h 66"/>
                <a:gd name="T2" fmla="*/ 5 w 58"/>
                <a:gd name="T3" fmla="*/ 2 h 66"/>
                <a:gd name="T4" fmla="*/ 12 w 58"/>
                <a:gd name="T5" fmla="*/ 7 h 66"/>
                <a:gd name="T6" fmla="*/ 20 w 58"/>
                <a:gd name="T7" fmla="*/ 14 h 66"/>
                <a:gd name="T8" fmla="*/ 28 w 58"/>
                <a:gd name="T9" fmla="*/ 22 h 66"/>
                <a:gd name="T10" fmla="*/ 36 w 58"/>
                <a:gd name="T11" fmla="*/ 32 h 66"/>
                <a:gd name="T12" fmla="*/ 44 w 58"/>
                <a:gd name="T13" fmla="*/ 43 h 66"/>
                <a:gd name="T14" fmla="*/ 52 w 58"/>
                <a:gd name="T15" fmla="*/ 56 h 66"/>
                <a:gd name="T16" fmla="*/ 58 w 58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6">
                  <a:moveTo>
                    <a:pt x="0" y="0"/>
                  </a:moveTo>
                  <a:lnTo>
                    <a:pt x="5" y="2"/>
                  </a:lnTo>
                  <a:lnTo>
                    <a:pt x="12" y="7"/>
                  </a:lnTo>
                  <a:lnTo>
                    <a:pt x="20" y="14"/>
                  </a:lnTo>
                  <a:lnTo>
                    <a:pt x="28" y="22"/>
                  </a:lnTo>
                  <a:lnTo>
                    <a:pt x="36" y="32"/>
                  </a:lnTo>
                  <a:lnTo>
                    <a:pt x="44" y="43"/>
                  </a:lnTo>
                  <a:lnTo>
                    <a:pt x="52" y="56"/>
                  </a:lnTo>
                  <a:lnTo>
                    <a:pt x="58" y="6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2040186" y="5159153"/>
              <a:ext cx="12700" cy="25400"/>
            </a:xfrm>
            <a:custGeom>
              <a:avLst/>
              <a:gdLst>
                <a:gd name="T0" fmla="*/ 0 w 24"/>
                <a:gd name="T1" fmla="*/ 0 h 72"/>
                <a:gd name="T2" fmla="*/ 8 w 24"/>
                <a:gd name="T3" fmla="*/ 21 h 72"/>
                <a:gd name="T4" fmla="*/ 16 w 24"/>
                <a:gd name="T5" fmla="*/ 45 h 72"/>
                <a:gd name="T6" fmla="*/ 24 w 24"/>
                <a:gd name="T7" fmla="*/ 70 h 72"/>
                <a:gd name="T8" fmla="*/ 24 w 24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2">
                  <a:moveTo>
                    <a:pt x="0" y="0"/>
                  </a:moveTo>
                  <a:lnTo>
                    <a:pt x="8" y="21"/>
                  </a:lnTo>
                  <a:lnTo>
                    <a:pt x="16" y="45"/>
                  </a:lnTo>
                  <a:lnTo>
                    <a:pt x="24" y="70"/>
                  </a:lnTo>
                  <a:lnTo>
                    <a:pt x="2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2068761" y="5219478"/>
              <a:ext cx="9525" cy="25400"/>
            </a:xfrm>
            <a:custGeom>
              <a:avLst/>
              <a:gdLst>
                <a:gd name="T0" fmla="*/ 0 w 18"/>
                <a:gd name="T1" fmla="*/ 0 h 72"/>
                <a:gd name="T2" fmla="*/ 4 w 18"/>
                <a:gd name="T3" fmla="*/ 14 h 72"/>
                <a:gd name="T4" fmla="*/ 12 w 18"/>
                <a:gd name="T5" fmla="*/ 45 h 72"/>
                <a:gd name="T6" fmla="*/ 18 w 18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2">
                  <a:moveTo>
                    <a:pt x="0" y="0"/>
                  </a:moveTo>
                  <a:lnTo>
                    <a:pt x="4" y="14"/>
                  </a:lnTo>
                  <a:lnTo>
                    <a:pt x="12" y="45"/>
                  </a:lnTo>
                  <a:lnTo>
                    <a:pt x="1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2090986" y="5279803"/>
              <a:ext cx="9525" cy="25400"/>
            </a:xfrm>
            <a:custGeom>
              <a:avLst/>
              <a:gdLst>
                <a:gd name="T0" fmla="*/ 0 w 16"/>
                <a:gd name="T1" fmla="*/ 0 h 72"/>
                <a:gd name="T2" fmla="*/ 3 w 16"/>
                <a:gd name="T3" fmla="*/ 12 h 72"/>
                <a:gd name="T4" fmla="*/ 11 w 16"/>
                <a:gd name="T5" fmla="*/ 49 h 72"/>
                <a:gd name="T6" fmla="*/ 16 w 16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2">
                  <a:moveTo>
                    <a:pt x="0" y="0"/>
                  </a:moveTo>
                  <a:lnTo>
                    <a:pt x="3" y="12"/>
                  </a:lnTo>
                  <a:lnTo>
                    <a:pt x="11" y="49"/>
                  </a:lnTo>
                  <a:lnTo>
                    <a:pt x="16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2111624" y="5340128"/>
              <a:ext cx="6350" cy="25400"/>
            </a:xfrm>
            <a:custGeom>
              <a:avLst/>
              <a:gdLst>
                <a:gd name="T0" fmla="*/ 0 w 14"/>
                <a:gd name="T1" fmla="*/ 0 h 72"/>
                <a:gd name="T2" fmla="*/ 7 w 14"/>
                <a:gd name="T3" fmla="*/ 35 h 72"/>
                <a:gd name="T4" fmla="*/ 14 w 1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7" y="35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2129086" y="540045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6 w 13"/>
                <a:gd name="T3" fmla="*/ 34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6" y="34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2146549" y="5460778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8 w 13"/>
                <a:gd name="T3" fmla="*/ 44 h 72"/>
                <a:gd name="T4" fmla="*/ 13 w 13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8" y="44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2162424" y="5521103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3 w 13"/>
                <a:gd name="T3" fmla="*/ 14 h 72"/>
                <a:gd name="T4" fmla="*/ 11 w 13"/>
                <a:gd name="T5" fmla="*/ 61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3" y="14"/>
                  </a:lnTo>
                  <a:lnTo>
                    <a:pt x="11" y="61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2178299" y="5581428"/>
              <a:ext cx="6350" cy="25400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5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5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2192586" y="5641753"/>
              <a:ext cx="6350" cy="26988"/>
            </a:xfrm>
            <a:custGeom>
              <a:avLst/>
              <a:gdLst>
                <a:gd name="T0" fmla="*/ 0 w 11"/>
                <a:gd name="T1" fmla="*/ 0 h 72"/>
                <a:gd name="T2" fmla="*/ 2 w 11"/>
                <a:gd name="T3" fmla="*/ 10 h 72"/>
                <a:gd name="T4" fmla="*/ 9 w 11"/>
                <a:gd name="T5" fmla="*/ 58 h 72"/>
                <a:gd name="T6" fmla="*/ 11 w 11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2">
                  <a:moveTo>
                    <a:pt x="0" y="0"/>
                  </a:moveTo>
                  <a:lnTo>
                    <a:pt x="2" y="10"/>
                  </a:lnTo>
                  <a:lnTo>
                    <a:pt x="9" y="58"/>
                  </a:lnTo>
                  <a:lnTo>
                    <a:pt x="11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2208461" y="5702078"/>
              <a:ext cx="6350" cy="25400"/>
            </a:xfrm>
            <a:custGeom>
              <a:avLst/>
              <a:gdLst>
                <a:gd name="T0" fmla="*/ 0 w 12"/>
                <a:gd name="T1" fmla="*/ 0 h 72"/>
                <a:gd name="T2" fmla="*/ 6 w 12"/>
                <a:gd name="T3" fmla="*/ 32 h 72"/>
                <a:gd name="T4" fmla="*/ 12 w 1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6" y="32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2224336" y="5762403"/>
              <a:ext cx="6350" cy="26988"/>
            </a:xfrm>
            <a:custGeom>
              <a:avLst/>
              <a:gdLst>
                <a:gd name="T0" fmla="*/ 0 w 12"/>
                <a:gd name="T1" fmla="*/ 0 h 72"/>
                <a:gd name="T2" fmla="*/ 1 w 12"/>
                <a:gd name="T3" fmla="*/ 5 h 72"/>
                <a:gd name="T4" fmla="*/ 9 w 12"/>
                <a:gd name="T5" fmla="*/ 52 h 72"/>
                <a:gd name="T6" fmla="*/ 12 w 1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1" y="5"/>
                  </a:lnTo>
                  <a:lnTo>
                    <a:pt x="9" y="52"/>
                  </a:lnTo>
                  <a:lnTo>
                    <a:pt x="12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2240211" y="5822728"/>
              <a:ext cx="7938" cy="26988"/>
            </a:xfrm>
            <a:custGeom>
              <a:avLst/>
              <a:gdLst>
                <a:gd name="T0" fmla="*/ 0 w 13"/>
                <a:gd name="T1" fmla="*/ 0 h 72"/>
                <a:gd name="T2" fmla="*/ 4 w 13"/>
                <a:gd name="T3" fmla="*/ 21 h 72"/>
                <a:gd name="T4" fmla="*/ 12 w 13"/>
                <a:gd name="T5" fmla="*/ 66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4" y="21"/>
                  </a:lnTo>
                  <a:lnTo>
                    <a:pt x="12" y="66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2257674" y="5884640"/>
              <a:ext cx="6350" cy="25400"/>
            </a:xfrm>
            <a:custGeom>
              <a:avLst/>
              <a:gdLst>
                <a:gd name="T0" fmla="*/ 0 w 13"/>
                <a:gd name="T1" fmla="*/ 0 h 72"/>
                <a:gd name="T2" fmla="*/ 5 w 13"/>
                <a:gd name="T3" fmla="*/ 28 h 72"/>
                <a:gd name="T4" fmla="*/ 13 w 13"/>
                <a:gd name="T5" fmla="*/ 70 h 72"/>
                <a:gd name="T6" fmla="*/ 13 w 13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0"/>
                  </a:moveTo>
                  <a:lnTo>
                    <a:pt x="5" y="28"/>
                  </a:lnTo>
                  <a:lnTo>
                    <a:pt x="13" y="70"/>
                  </a:lnTo>
                  <a:lnTo>
                    <a:pt x="13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2275136" y="5944965"/>
              <a:ext cx="7938" cy="25400"/>
            </a:xfrm>
            <a:custGeom>
              <a:avLst/>
              <a:gdLst>
                <a:gd name="T0" fmla="*/ 0 w 14"/>
                <a:gd name="T1" fmla="*/ 0 h 72"/>
                <a:gd name="T2" fmla="*/ 5 w 14"/>
                <a:gd name="T3" fmla="*/ 24 h 72"/>
                <a:gd name="T4" fmla="*/ 13 w 14"/>
                <a:gd name="T5" fmla="*/ 64 h 72"/>
                <a:gd name="T6" fmla="*/ 14 w 1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0"/>
                  </a:moveTo>
                  <a:lnTo>
                    <a:pt x="5" y="24"/>
                  </a:lnTo>
                  <a:lnTo>
                    <a:pt x="13" y="64"/>
                  </a:lnTo>
                  <a:lnTo>
                    <a:pt x="14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2294186" y="6003703"/>
              <a:ext cx="9525" cy="26988"/>
            </a:xfrm>
            <a:custGeom>
              <a:avLst/>
              <a:gdLst>
                <a:gd name="T0" fmla="*/ 0 w 17"/>
                <a:gd name="T1" fmla="*/ 0 h 72"/>
                <a:gd name="T2" fmla="*/ 2 w 17"/>
                <a:gd name="T3" fmla="*/ 7 h 72"/>
                <a:gd name="T4" fmla="*/ 10 w 17"/>
                <a:gd name="T5" fmla="*/ 43 h 72"/>
                <a:gd name="T6" fmla="*/ 17 w 1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2">
                  <a:moveTo>
                    <a:pt x="0" y="0"/>
                  </a:moveTo>
                  <a:lnTo>
                    <a:pt x="2" y="7"/>
                  </a:lnTo>
                  <a:lnTo>
                    <a:pt x="10" y="43"/>
                  </a:lnTo>
                  <a:lnTo>
                    <a:pt x="17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2316411" y="6065615"/>
              <a:ext cx="11113" cy="25400"/>
            </a:xfrm>
            <a:custGeom>
              <a:avLst/>
              <a:gdLst>
                <a:gd name="T0" fmla="*/ 0 w 20"/>
                <a:gd name="T1" fmla="*/ 0 h 72"/>
                <a:gd name="T2" fmla="*/ 2 w 20"/>
                <a:gd name="T3" fmla="*/ 5 h 72"/>
                <a:gd name="T4" fmla="*/ 10 w 20"/>
                <a:gd name="T5" fmla="*/ 35 h 72"/>
                <a:gd name="T6" fmla="*/ 18 w 20"/>
                <a:gd name="T7" fmla="*/ 64 h 72"/>
                <a:gd name="T8" fmla="*/ 20 w 2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2">
                  <a:moveTo>
                    <a:pt x="0" y="0"/>
                  </a:moveTo>
                  <a:lnTo>
                    <a:pt x="2" y="5"/>
                  </a:lnTo>
                  <a:lnTo>
                    <a:pt x="10" y="35"/>
                  </a:lnTo>
                  <a:lnTo>
                    <a:pt x="18" y="64"/>
                  </a:lnTo>
                  <a:lnTo>
                    <a:pt x="20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5" name="Freeform 103"/>
            <p:cNvSpPr>
              <a:spLocks/>
            </p:cNvSpPr>
            <p:nvPr/>
          </p:nvSpPr>
          <p:spPr bwMode="auto">
            <a:xfrm>
              <a:off x="2343399" y="6125940"/>
              <a:ext cx="15875" cy="25400"/>
            </a:xfrm>
            <a:custGeom>
              <a:avLst/>
              <a:gdLst>
                <a:gd name="T0" fmla="*/ 0 w 28"/>
                <a:gd name="T1" fmla="*/ 0 h 72"/>
                <a:gd name="T2" fmla="*/ 8 w 28"/>
                <a:gd name="T3" fmla="*/ 20 h 72"/>
                <a:gd name="T4" fmla="*/ 16 w 28"/>
                <a:gd name="T5" fmla="*/ 41 h 72"/>
                <a:gd name="T6" fmla="*/ 24 w 28"/>
                <a:gd name="T7" fmla="*/ 61 h 72"/>
                <a:gd name="T8" fmla="*/ 28 w 28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2">
                  <a:moveTo>
                    <a:pt x="0" y="0"/>
                  </a:moveTo>
                  <a:lnTo>
                    <a:pt x="8" y="20"/>
                  </a:lnTo>
                  <a:lnTo>
                    <a:pt x="16" y="41"/>
                  </a:lnTo>
                  <a:lnTo>
                    <a:pt x="24" y="61"/>
                  </a:lnTo>
                  <a:lnTo>
                    <a:pt x="28" y="7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6" name="Freeform 104"/>
            <p:cNvSpPr>
              <a:spLocks/>
            </p:cNvSpPr>
            <p:nvPr/>
          </p:nvSpPr>
          <p:spPr bwMode="auto">
            <a:xfrm>
              <a:off x="2392611" y="6186265"/>
              <a:ext cx="39688" cy="6350"/>
            </a:xfrm>
            <a:custGeom>
              <a:avLst/>
              <a:gdLst>
                <a:gd name="T0" fmla="*/ 0 w 72"/>
                <a:gd name="T1" fmla="*/ 0 h 19"/>
                <a:gd name="T2" fmla="*/ 7 w 72"/>
                <a:gd name="T3" fmla="*/ 6 h 19"/>
                <a:gd name="T4" fmla="*/ 15 w 72"/>
                <a:gd name="T5" fmla="*/ 11 h 19"/>
                <a:gd name="T6" fmla="*/ 22 w 72"/>
                <a:gd name="T7" fmla="*/ 15 h 19"/>
                <a:gd name="T8" fmla="*/ 30 w 72"/>
                <a:gd name="T9" fmla="*/ 18 h 19"/>
                <a:gd name="T10" fmla="*/ 38 w 72"/>
                <a:gd name="T11" fmla="*/ 19 h 19"/>
                <a:gd name="T12" fmla="*/ 46 w 72"/>
                <a:gd name="T13" fmla="*/ 18 h 19"/>
                <a:gd name="T14" fmla="*/ 54 w 72"/>
                <a:gd name="T15" fmla="*/ 16 h 19"/>
                <a:gd name="T16" fmla="*/ 62 w 72"/>
                <a:gd name="T17" fmla="*/ 13 h 19"/>
                <a:gd name="T18" fmla="*/ 70 w 72"/>
                <a:gd name="T19" fmla="*/ 8 h 19"/>
                <a:gd name="T20" fmla="*/ 72 w 72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9">
                  <a:moveTo>
                    <a:pt x="0" y="0"/>
                  </a:moveTo>
                  <a:lnTo>
                    <a:pt x="7" y="6"/>
                  </a:lnTo>
                  <a:lnTo>
                    <a:pt x="15" y="11"/>
                  </a:lnTo>
                  <a:lnTo>
                    <a:pt x="22" y="15"/>
                  </a:lnTo>
                  <a:lnTo>
                    <a:pt x="30" y="18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62" y="13"/>
                  </a:lnTo>
                  <a:lnTo>
                    <a:pt x="70" y="8"/>
                  </a:lnTo>
                  <a:lnTo>
                    <a:pt x="72" y="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2467224" y="6129115"/>
              <a:ext cx="15875" cy="23813"/>
            </a:xfrm>
            <a:custGeom>
              <a:avLst/>
              <a:gdLst>
                <a:gd name="T0" fmla="*/ 0 w 27"/>
                <a:gd name="T1" fmla="*/ 72 h 72"/>
                <a:gd name="T2" fmla="*/ 7 w 27"/>
                <a:gd name="T3" fmla="*/ 56 h 72"/>
                <a:gd name="T4" fmla="*/ 14 w 27"/>
                <a:gd name="T5" fmla="*/ 36 h 72"/>
                <a:gd name="T6" fmla="*/ 22 w 27"/>
                <a:gd name="T7" fmla="*/ 15 h 72"/>
                <a:gd name="T8" fmla="*/ 27 w 27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0" y="72"/>
                  </a:moveTo>
                  <a:lnTo>
                    <a:pt x="7" y="56"/>
                  </a:lnTo>
                  <a:lnTo>
                    <a:pt x="14" y="36"/>
                  </a:lnTo>
                  <a:lnTo>
                    <a:pt x="22" y="15"/>
                  </a:lnTo>
                  <a:lnTo>
                    <a:pt x="27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2498974" y="6067203"/>
              <a:ext cx="11113" cy="26988"/>
            </a:xfrm>
            <a:custGeom>
              <a:avLst/>
              <a:gdLst>
                <a:gd name="T0" fmla="*/ 0 w 20"/>
                <a:gd name="T1" fmla="*/ 72 h 72"/>
                <a:gd name="T2" fmla="*/ 4 w 20"/>
                <a:gd name="T3" fmla="*/ 59 h 72"/>
                <a:gd name="T4" fmla="*/ 12 w 20"/>
                <a:gd name="T5" fmla="*/ 30 h 72"/>
                <a:gd name="T6" fmla="*/ 20 w 2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2">
                  <a:moveTo>
                    <a:pt x="0" y="72"/>
                  </a:moveTo>
                  <a:lnTo>
                    <a:pt x="4" y="59"/>
                  </a:lnTo>
                  <a:lnTo>
                    <a:pt x="12" y="30"/>
                  </a:lnTo>
                  <a:lnTo>
                    <a:pt x="2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9" name="Freeform 107"/>
            <p:cNvSpPr>
              <a:spLocks/>
            </p:cNvSpPr>
            <p:nvPr/>
          </p:nvSpPr>
          <p:spPr bwMode="auto">
            <a:xfrm>
              <a:off x="2524374" y="6006878"/>
              <a:ext cx="7938" cy="25400"/>
            </a:xfrm>
            <a:custGeom>
              <a:avLst/>
              <a:gdLst>
                <a:gd name="T0" fmla="*/ 0 w 16"/>
                <a:gd name="T1" fmla="*/ 72 h 72"/>
                <a:gd name="T2" fmla="*/ 0 w 16"/>
                <a:gd name="T3" fmla="*/ 72 h 72"/>
                <a:gd name="T4" fmla="*/ 8 w 16"/>
                <a:gd name="T5" fmla="*/ 38 h 72"/>
                <a:gd name="T6" fmla="*/ 16 w 16"/>
                <a:gd name="T7" fmla="*/ 2 h 72"/>
                <a:gd name="T8" fmla="*/ 16 w 16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0" y="72"/>
                  </a:moveTo>
                  <a:lnTo>
                    <a:pt x="0" y="72"/>
                  </a:lnTo>
                  <a:lnTo>
                    <a:pt x="8" y="38"/>
                  </a:lnTo>
                  <a:lnTo>
                    <a:pt x="16" y="2"/>
                  </a:lnTo>
                  <a:lnTo>
                    <a:pt x="1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0" name="Freeform 108"/>
            <p:cNvSpPr>
              <a:spLocks/>
            </p:cNvSpPr>
            <p:nvPr/>
          </p:nvSpPr>
          <p:spPr bwMode="auto">
            <a:xfrm>
              <a:off x="2543424" y="5946553"/>
              <a:ext cx="9525" cy="25400"/>
            </a:xfrm>
            <a:custGeom>
              <a:avLst/>
              <a:gdLst>
                <a:gd name="T0" fmla="*/ 0 w 15"/>
                <a:gd name="T1" fmla="*/ 72 h 72"/>
                <a:gd name="T2" fmla="*/ 3 w 15"/>
                <a:gd name="T3" fmla="*/ 58 h 72"/>
                <a:gd name="T4" fmla="*/ 11 w 15"/>
                <a:gd name="T5" fmla="*/ 19 h 72"/>
                <a:gd name="T6" fmla="*/ 15 w 15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2">
                  <a:moveTo>
                    <a:pt x="0" y="72"/>
                  </a:moveTo>
                  <a:lnTo>
                    <a:pt x="3" y="58"/>
                  </a:lnTo>
                  <a:lnTo>
                    <a:pt x="11" y="19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1" name="Freeform 109"/>
            <p:cNvSpPr>
              <a:spLocks/>
            </p:cNvSpPr>
            <p:nvPr/>
          </p:nvSpPr>
          <p:spPr bwMode="auto">
            <a:xfrm>
              <a:off x="2562474" y="5886228"/>
              <a:ext cx="7938" cy="25400"/>
            </a:xfrm>
            <a:custGeom>
              <a:avLst/>
              <a:gdLst>
                <a:gd name="T0" fmla="*/ 0 w 14"/>
                <a:gd name="T1" fmla="*/ 72 h 72"/>
                <a:gd name="T2" fmla="*/ 2 w 14"/>
                <a:gd name="T3" fmla="*/ 65 h 72"/>
                <a:gd name="T4" fmla="*/ 10 w 14"/>
                <a:gd name="T5" fmla="*/ 23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2" y="65"/>
                  </a:lnTo>
                  <a:lnTo>
                    <a:pt x="10" y="23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2" name="Freeform 110"/>
            <p:cNvSpPr>
              <a:spLocks/>
            </p:cNvSpPr>
            <p:nvPr/>
          </p:nvSpPr>
          <p:spPr bwMode="auto">
            <a:xfrm>
              <a:off x="2579936" y="5825903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2 w 13"/>
                <a:gd name="T3" fmla="*/ 61 h 72"/>
                <a:gd name="T4" fmla="*/ 10 w 13"/>
                <a:gd name="T5" fmla="*/ 16 h 72"/>
                <a:gd name="T6" fmla="*/ 13 w 13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2" y="61"/>
                  </a:lnTo>
                  <a:lnTo>
                    <a:pt x="10" y="16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3" name="Freeform 111"/>
            <p:cNvSpPr>
              <a:spLocks/>
            </p:cNvSpPr>
            <p:nvPr/>
          </p:nvSpPr>
          <p:spPr bwMode="auto">
            <a:xfrm>
              <a:off x="2595811" y="5765578"/>
              <a:ext cx="7938" cy="25400"/>
            </a:xfrm>
            <a:custGeom>
              <a:avLst/>
              <a:gdLst>
                <a:gd name="T0" fmla="*/ 0 w 13"/>
                <a:gd name="T1" fmla="*/ 72 h 72"/>
                <a:gd name="T2" fmla="*/ 5 w 13"/>
                <a:gd name="T3" fmla="*/ 47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5" y="47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4" name="Freeform 112"/>
            <p:cNvSpPr>
              <a:spLocks/>
            </p:cNvSpPr>
            <p:nvPr/>
          </p:nvSpPr>
          <p:spPr bwMode="auto">
            <a:xfrm>
              <a:off x="2613274" y="5705253"/>
              <a:ext cx="4763" cy="25400"/>
            </a:xfrm>
            <a:custGeom>
              <a:avLst/>
              <a:gdLst>
                <a:gd name="T0" fmla="*/ 0 w 11"/>
                <a:gd name="T1" fmla="*/ 72 h 72"/>
                <a:gd name="T2" fmla="*/ 7 w 11"/>
                <a:gd name="T3" fmla="*/ 27 h 72"/>
                <a:gd name="T4" fmla="*/ 11 w 11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2">
                  <a:moveTo>
                    <a:pt x="0" y="72"/>
                  </a:moveTo>
                  <a:lnTo>
                    <a:pt x="7" y="27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2627561" y="5644928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4 w 12"/>
                <a:gd name="T3" fmla="*/ 52 h 72"/>
                <a:gd name="T4" fmla="*/ 12 w 12"/>
                <a:gd name="T5" fmla="*/ 4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4" y="52"/>
                  </a:lnTo>
                  <a:lnTo>
                    <a:pt x="12" y="4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2643436" y="5584603"/>
              <a:ext cx="6350" cy="25400"/>
            </a:xfrm>
            <a:custGeom>
              <a:avLst/>
              <a:gdLst>
                <a:gd name="T0" fmla="*/ 0 w 12"/>
                <a:gd name="T1" fmla="*/ 72 h 72"/>
                <a:gd name="T2" fmla="*/ 7 w 12"/>
                <a:gd name="T3" fmla="*/ 29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7" y="2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7" name="Freeform 115"/>
            <p:cNvSpPr>
              <a:spLocks/>
            </p:cNvSpPr>
            <p:nvPr/>
          </p:nvSpPr>
          <p:spPr bwMode="auto">
            <a:xfrm>
              <a:off x="2659311" y="5522690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3 w 12"/>
                <a:gd name="T3" fmla="*/ 56 h 72"/>
                <a:gd name="T4" fmla="*/ 11 w 12"/>
                <a:gd name="T5" fmla="*/ 9 h 72"/>
                <a:gd name="T6" fmla="*/ 12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3" y="56"/>
                  </a:lnTo>
                  <a:lnTo>
                    <a:pt x="11" y="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8" name="Freeform 116"/>
            <p:cNvSpPr>
              <a:spLocks/>
            </p:cNvSpPr>
            <p:nvPr/>
          </p:nvSpPr>
          <p:spPr bwMode="auto">
            <a:xfrm>
              <a:off x="2675186" y="5462365"/>
              <a:ext cx="6350" cy="26988"/>
            </a:xfrm>
            <a:custGeom>
              <a:avLst/>
              <a:gdLst>
                <a:gd name="T0" fmla="*/ 0 w 12"/>
                <a:gd name="T1" fmla="*/ 72 h 72"/>
                <a:gd name="T2" fmla="*/ 6 w 12"/>
                <a:gd name="T3" fmla="*/ 39 h 72"/>
                <a:gd name="T4" fmla="*/ 12 w 12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2">
                  <a:moveTo>
                    <a:pt x="0" y="72"/>
                  </a:moveTo>
                  <a:lnTo>
                    <a:pt x="6" y="39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2691061" y="5403628"/>
              <a:ext cx="7938" cy="23813"/>
            </a:xfrm>
            <a:custGeom>
              <a:avLst/>
              <a:gdLst>
                <a:gd name="T0" fmla="*/ 0 w 13"/>
                <a:gd name="T1" fmla="*/ 72 h 72"/>
                <a:gd name="T2" fmla="*/ 8 w 13"/>
                <a:gd name="T3" fmla="*/ 29 h 72"/>
                <a:gd name="T4" fmla="*/ 13 w 1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2">
                  <a:moveTo>
                    <a:pt x="0" y="72"/>
                  </a:moveTo>
                  <a:lnTo>
                    <a:pt x="8" y="29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2710111" y="5341715"/>
              <a:ext cx="6350" cy="26988"/>
            </a:xfrm>
            <a:custGeom>
              <a:avLst/>
              <a:gdLst>
                <a:gd name="T0" fmla="*/ 0 w 14"/>
                <a:gd name="T1" fmla="*/ 72 h 72"/>
                <a:gd name="T2" fmla="*/ 0 w 14"/>
                <a:gd name="T3" fmla="*/ 71 h 72"/>
                <a:gd name="T4" fmla="*/ 8 w 14"/>
                <a:gd name="T5" fmla="*/ 30 h 72"/>
                <a:gd name="T6" fmla="*/ 14 w 1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2">
                  <a:moveTo>
                    <a:pt x="0" y="72"/>
                  </a:moveTo>
                  <a:lnTo>
                    <a:pt x="0" y="71"/>
                  </a:lnTo>
                  <a:lnTo>
                    <a:pt x="8" y="30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97123" y="4989290"/>
            <a:ext cx="2460626" cy="1517650"/>
            <a:chOff x="397123" y="4989290"/>
            <a:chExt cx="2460626" cy="151765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90798" y="6278340"/>
              <a:ext cx="95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0</a:t>
              </a:r>
              <a:endParaRPr lang="en-US" altLang="he-IL" sz="12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70211" y="6278340"/>
              <a:ext cx="20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1</a:t>
              </a: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1200" b="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435223" y="6248178"/>
              <a:ext cx="0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654298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874961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095623" y="6248178"/>
              <a:ext cx="0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1314698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1535361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1756023" y="6248178"/>
              <a:ext cx="0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1976686" y="6248178"/>
              <a:ext cx="0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195761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2414836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2635498" y="6248178"/>
              <a:ext cx="1588" cy="111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2856161" y="6248178"/>
              <a:ext cx="1588" cy="238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35223" y="6248178"/>
              <a:ext cx="24209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397123" y="6192615"/>
              <a:ext cx="3810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16173" y="5919565"/>
              <a:ext cx="1905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397123" y="5644928"/>
              <a:ext cx="3810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16173" y="5371878"/>
              <a:ext cx="1905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97123" y="5098828"/>
              <a:ext cx="3810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435223" y="4989290"/>
              <a:ext cx="0" cy="12588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22536" y="5098828"/>
              <a:ext cx="2201863" cy="1093788"/>
            </a:xfrm>
            <a:custGeom>
              <a:avLst/>
              <a:gdLst>
                <a:gd name="T0" fmla="*/ 60 w 4367"/>
                <a:gd name="T1" fmla="*/ 473 h 3787"/>
                <a:gd name="T2" fmla="*/ 131 w 4367"/>
                <a:gd name="T3" fmla="*/ 207 h 3787"/>
                <a:gd name="T4" fmla="*/ 200 w 4367"/>
                <a:gd name="T5" fmla="*/ 46 h 3787"/>
                <a:gd name="T6" fmla="*/ 271 w 4367"/>
                <a:gd name="T7" fmla="*/ 1 h 3787"/>
                <a:gd name="T8" fmla="*/ 340 w 4367"/>
                <a:gd name="T9" fmla="*/ 75 h 3787"/>
                <a:gd name="T10" fmla="*/ 410 w 4367"/>
                <a:gd name="T11" fmla="*/ 264 h 3787"/>
                <a:gd name="T12" fmla="*/ 480 w 4367"/>
                <a:gd name="T13" fmla="*/ 554 h 3787"/>
                <a:gd name="T14" fmla="*/ 550 w 4367"/>
                <a:gd name="T15" fmla="*/ 930 h 3787"/>
                <a:gd name="T16" fmla="*/ 619 w 4367"/>
                <a:gd name="T17" fmla="*/ 1365 h 3787"/>
                <a:gd name="T18" fmla="*/ 690 w 4367"/>
                <a:gd name="T19" fmla="*/ 1833 h 3787"/>
                <a:gd name="T20" fmla="*/ 759 w 4367"/>
                <a:gd name="T21" fmla="*/ 2306 h 3787"/>
                <a:gd name="T22" fmla="*/ 830 w 4367"/>
                <a:gd name="T23" fmla="*/ 2753 h 3787"/>
                <a:gd name="T24" fmla="*/ 899 w 4367"/>
                <a:gd name="T25" fmla="*/ 3146 h 3787"/>
                <a:gd name="T26" fmla="*/ 969 w 4367"/>
                <a:gd name="T27" fmla="*/ 3460 h 3787"/>
                <a:gd name="T28" fmla="*/ 1039 w 4367"/>
                <a:gd name="T29" fmla="*/ 3676 h 3787"/>
                <a:gd name="T30" fmla="*/ 1109 w 4367"/>
                <a:gd name="T31" fmla="*/ 3779 h 3787"/>
                <a:gd name="T32" fmla="*/ 1179 w 4367"/>
                <a:gd name="T33" fmla="*/ 3764 h 3787"/>
                <a:gd name="T34" fmla="*/ 1249 w 4367"/>
                <a:gd name="T35" fmla="*/ 3631 h 3787"/>
                <a:gd name="T36" fmla="*/ 1318 w 4367"/>
                <a:gd name="T37" fmla="*/ 3390 h 3787"/>
                <a:gd name="T38" fmla="*/ 1389 w 4367"/>
                <a:gd name="T39" fmla="*/ 3054 h 3787"/>
                <a:gd name="T40" fmla="*/ 1458 w 4367"/>
                <a:gd name="T41" fmla="*/ 2646 h 3787"/>
                <a:gd name="T42" fmla="*/ 1529 w 4367"/>
                <a:gd name="T43" fmla="*/ 2190 h 3787"/>
                <a:gd name="T44" fmla="*/ 1598 w 4367"/>
                <a:gd name="T45" fmla="*/ 1716 h 3787"/>
                <a:gd name="T46" fmla="*/ 1668 w 4367"/>
                <a:gd name="T47" fmla="*/ 1252 h 3787"/>
                <a:gd name="T48" fmla="*/ 1738 w 4367"/>
                <a:gd name="T49" fmla="*/ 829 h 3787"/>
                <a:gd name="T50" fmla="*/ 1808 w 4367"/>
                <a:gd name="T51" fmla="*/ 473 h 3787"/>
                <a:gd name="T52" fmla="*/ 1877 w 4367"/>
                <a:gd name="T53" fmla="*/ 207 h 3787"/>
                <a:gd name="T54" fmla="*/ 1948 w 4367"/>
                <a:gd name="T55" fmla="*/ 46 h 3787"/>
                <a:gd name="T56" fmla="*/ 2017 w 4367"/>
                <a:gd name="T57" fmla="*/ 1 h 3787"/>
                <a:gd name="T58" fmla="*/ 2088 w 4367"/>
                <a:gd name="T59" fmla="*/ 75 h 3787"/>
                <a:gd name="T60" fmla="*/ 2157 w 4367"/>
                <a:gd name="T61" fmla="*/ 264 h 3787"/>
                <a:gd name="T62" fmla="*/ 2227 w 4367"/>
                <a:gd name="T63" fmla="*/ 554 h 3787"/>
                <a:gd name="T64" fmla="*/ 2297 w 4367"/>
                <a:gd name="T65" fmla="*/ 930 h 3787"/>
                <a:gd name="T66" fmla="*/ 2366 w 4367"/>
                <a:gd name="T67" fmla="*/ 1365 h 3787"/>
                <a:gd name="T68" fmla="*/ 2436 w 4367"/>
                <a:gd name="T69" fmla="*/ 1833 h 3787"/>
                <a:gd name="T70" fmla="*/ 2506 w 4367"/>
                <a:gd name="T71" fmla="*/ 2306 h 3787"/>
                <a:gd name="T72" fmla="*/ 2576 w 4367"/>
                <a:gd name="T73" fmla="*/ 2753 h 3787"/>
                <a:gd name="T74" fmla="*/ 2646 w 4367"/>
                <a:gd name="T75" fmla="*/ 3146 h 3787"/>
                <a:gd name="T76" fmla="*/ 2716 w 4367"/>
                <a:gd name="T77" fmla="*/ 3460 h 3787"/>
                <a:gd name="T78" fmla="*/ 2785 w 4367"/>
                <a:gd name="T79" fmla="*/ 3676 h 3787"/>
                <a:gd name="T80" fmla="*/ 2856 w 4367"/>
                <a:gd name="T81" fmla="*/ 3779 h 3787"/>
                <a:gd name="T82" fmla="*/ 2925 w 4367"/>
                <a:gd name="T83" fmla="*/ 3764 h 3787"/>
                <a:gd name="T84" fmla="*/ 2996 w 4367"/>
                <a:gd name="T85" fmla="*/ 3631 h 3787"/>
                <a:gd name="T86" fmla="*/ 3065 w 4367"/>
                <a:gd name="T87" fmla="*/ 3390 h 3787"/>
                <a:gd name="T88" fmla="*/ 3135 w 4367"/>
                <a:gd name="T89" fmla="*/ 3054 h 3787"/>
                <a:gd name="T90" fmla="*/ 3205 w 4367"/>
                <a:gd name="T91" fmla="*/ 2646 h 3787"/>
                <a:gd name="T92" fmla="*/ 3275 w 4367"/>
                <a:gd name="T93" fmla="*/ 2190 h 3787"/>
                <a:gd name="T94" fmla="*/ 3344 w 4367"/>
                <a:gd name="T95" fmla="*/ 1715 h 3787"/>
                <a:gd name="T96" fmla="*/ 3415 w 4367"/>
                <a:gd name="T97" fmla="*/ 1252 h 3787"/>
                <a:gd name="T98" fmla="*/ 3484 w 4367"/>
                <a:gd name="T99" fmla="*/ 829 h 3787"/>
                <a:gd name="T100" fmla="*/ 3555 w 4367"/>
                <a:gd name="T101" fmla="*/ 473 h 3787"/>
                <a:gd name="T102" fmla="*/ 3624 w 4367"/>
                <a:gd name="T103" fmla="*/ 207 h 3787"/>
                <a:gd name="T104" fmla="*/ 3694 w 4367"/>
                <a:gd name="T105" fmla="*/ 46 h 3787"/>
                <a:gd name="T106" fmla="*/ 3764 w 4367"/>
                <a:gd name="T107" fmla="*/ 1 h 3787"/>
                <a:gd name="T108" fmla="*/ 3834 w 4367"/>
                <a:gd name="T109" fmla="*/ 75 h 3787"/>
                <a:gd name="T110" fmla="*/ 3904 w 4367"/>
                <a:gd name="T111" fmla="*/ 264 h 3787"/>
                <a:gd name="T112" fmla="*/ 3974 w 4367"/>
                <a:gd name="T113" fmla="*/ 554 h 3787"/>
                <a:gd name="T114" fmla="*/ 4043 w 4367"/>
                <a:gd name="T115" fmla="*/ 930 h 3787"/>
                <a:gd name="T116" fmla="*/ 4114 w 4367"/>
                <a:gd name="T117" fmla="*/ 1365 h 3787"/>
                <a:gd name="T118" fmla="*/ 4183 w 4367"/>
                <a:gd name="T119" fmla="*/ 1833 h 3787"/>
                <a:gd name="T120" fmla="*/ 4253 w 4367"/>
                <a:gd name="T121" fmla="*/ 2306 h 3787"/>
                <a:gd name="T122" fmla="*/ 4323 w 4367"/>
                <a:gd name="T123" fmla="*/ 2753 h 3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67" h="3787">
                  <a:moveTo>
                    <a:pt x="0" y="780"/>
                  </a:moveTo>
                  <a:lnTo>
                    <a:pt x="9" y="733"/>
                  </a:lnTo>
                  <a:lnTo>
                    <a:pt x="17" y="686"/>
                  </a:lnTo>
                  <a:lnTo>
                    <a:pt x="26" y="641"/>
                  </a:lnTo>
                  <a:lnTo>
                    <a:pt x="34" y="597"/>
                  </a:lnTo>
                  <a:lnTo>
                    <a:pt x="43" y="554"/>
                  </a:lnTo>
                  <a:lnTo>
                    <a:pt x="52" y="512"/>
                  </a:lnTo>
                  <a:lnTo>
                    <a:pt x="60" y="473"/>
                  </a:lnTo>
                  <a:lnTo>
                    <a:pt x="69" y="434"/>
                  </a:lnTo>
                  <a:lnTo>
                    <a:pt x="78" y="397"/>
                  </a:lnTo>
                  <a:lnTo>
                    <a:pt x="87" y="361"/>
                  </a:lnTo>
                  <a:lnTo>
                    <a:pt x="96" y="327"/>
                  </a:lnTo>
                  <a:lnTo>
                    <a:pt x="104" y="294"/>
                  </a:lnTo>
                  <a:lnTo>
                    <a:pt x="113" y="264"/>
                  </a:lnTo>
                  <a:lnTo>
                    <a:pt x="122" y="234"/>
                  </a:lnTo>
                  <a:lnTo>
                    <a:pt x="131" y="207"/>
                  </a:lnTo>
                  <a:lnTo>
                    <a:pt x="140" y="179"/>
                  </a:lnTo>
                  <a:lnTo>
                    <a:pt x="148" y="156"/>
                  </a:lnTo>
                  <a:lnTo>
                    <a:pt x="157" y="132"/>
                  </a:lnTo>
                  <a:lnTo>
                    <a:pt x="166" y="111"/>
                  </a:lnTo>
                  <a:lnTo>
                    <a:pt x="174" y="93"/>
                  </a:lnTo>
                  <a:lnTo>
                    <a:pt x="183" y="75"/>
                  </a:lnTo>
                  <a:lnTo>
                    <a:pt x="191" y="59"/>
                  </a:lnTo>
                  <a:lnTo>
                    <a:pt x="200" y="46"/>
                  </a:lnTo>
                  <a:lnTo>
                    <a:pt x="209" y="33"/>
                  </a:lnTo>
                  <a:lnTo>
                    <a:pt x="218" y="23"/>
                  </a:lnTo>
                  <a:lnTo>
                    <a:pt x="227" y="15"/>
                  </a:lnTo>
                  <a:lnTo>
                    <a:pt x="235" y="8"/>
                  </a:lnTo>
                  <a:lnTo>
                    <a:pt x="244" y="4"/>
                  </a:lnTo>
                  <a:lnTo>
                    <a:pt x="253" y="1"/>
                  </a:lnTo>
                  <a:lnTo>
                    <a:pt x="262" y="0"/>
                  </a:lnTo>
                  <a:lnTo>
                    <a:pt x="271" y="1"/>
                  </a:lnTo>
                  <a:lnTo>
                    <a:pt x="279" y="4"/>
                  </a:lnTo>
                  <a:lnTo>
                    <a:pt x="288" y="8"/>
                  </a:lnTo>
                  <a:lnTo>
                    <a:pt x="297" y="15"/>
                  </a:lnTo>
                  <a:lnTo>
                    <a:pt x="306" y="23"/>
                  </a:lnTo>
                  <a:lnTo>
                    <a:pt x="313" y="33"/>
                  </a:lnTo>
                  <a:lnTo>
                    <a:pt x="322" y="46"/>
                  </a:lnTo>
                  <a:lnTo>
                    <a:pt x="331" y="59"/>
                  </a:lnTo>
                  <a:lnTo>
                    <a:pt x="340" y="75"/>
                  </a:lnTo>
                  <a:lnTo>
                    <a:pt x="349" y="93"/>
                  </a:lnTo>
                  <a:lnTo>
                    <a:pt x="358" y="111"/>
                  </a:lnTo>
                  <a:lnTo>
                    <a:pt x="366" y="132"/>
                  </a:lnTo>
                  <a:lnTo>
                    <a:pt x="375" y="156"/>
                  </a:lnTo>
                  <a:lnTo>
                    <a:pt x="384" y="179"/>
                  </a:lnTo>
                  <a:lnTo>
                    <a:pt x="393" y="207"/>
                  </a:lnTo>
                  <a:lnTo>
                    <a:pt x="402" y="234"/>
                  </a:lnTo>
                  <a:lnTo>
                    <a:pt x="410" y="264"/>
                  </a:lnTo>
                  <a:lnTo>
                    <a:pt x="419" y="294"/>
                  </a:lnTo>
                  <a:lnTo>
                    <a:pt x="428" y="327"/>
                  </a:lnTo>
                  <a:lnTo>
                    <a:pt x="437" y="361"/>
                  </a:lnTo>
                  <a:lnTo>
                    <a:pt x="444" y="397"/>
                  </a:lnTo>
                  <a:lnTo>
                    <a:pt x="453" y="434"/>
                  </a:lnTo>
                  <a:lnTo>
                    <a:pt x="462" y="473"/>
                  </a:lnTo>
                  <a:lnTo>
                    <a:pt x="471" y="512"/>
                  </a:lnTo>
                  <a:lnTo>
                    <a:pt x="480" y="554"/>
                  </a:lnTo>
                  <a:lnTo>
                    <a:pt x="488" y="597"/>
                  </a:lnTo>
                  <a:lnTo>
                    <a:pt x="497" y="641"/>
                  </a:lnTo>
                  <a:lnTo>
                    <a:pt x="506" y="686"/>
                  </a:lnTo>
                  <a:lnTo>
                    <a:pt x="515" y="733"/>
                  </a:lnTo>
                  <a:lnTo>
                    <a:pt x="524" y="780"/>
                  </a:lnTo>
                  <a:lnTo>
                    <a:pt x="533" y="829"/>
                  </a:lnTo>
                  <a:lnTo>
                    <a:pt x="541" y="879"/>
                  </a:lnTo>
                  <a:lnTo>
                    <a:pt x="550" y="930"/>
                  </a:lnTo>
                  <a:lnTo>
                    <a:pt x="559" y="982"/>
                  </a:lnTo>
                  <a:lnTo>
                    <a:pt x="568" y="1034"/>
                  </a:lnTo>
                  <a:lnTo>
                    <a:pt x="577" y="1087"/>
                  </a:lnTo>
                  <a:lnTo>
                    <a:pt x="584" y="1141"/>
                  </a:lnTo>
                  <a:lnTo>
                    <a:pt x="593" y="1196"/>
                  </a:lnTo>
                  <a:lnTo>
                    <a:pt x="602" y="1252"/>
                  </a:lnTo>
                  <a:lnTo>
                    <a:pt x="611" y="1308"/>
                  </a:lnTo>
                  <a:lnTo>
                    <a:pt x="619" y="1365"/>
                  </a:lnTo>
                  <a:lnTo>
                    <a:pt x="628" y="1422"/>
                  </a:lnTo>
                  <a:lnTo>
                    <a:pt x="637" y="1481"/>
                  </a:lnTo>
                  <a:lnTo>
                    <a:pt x="646" y="1539"/>
                  </a:lnTo>
                  <a:lnTo>
                    <a:pt x="655" y="1597"/>
                  </a:lnTo>
                  <a:lnTo>
                    <a:pt x="663" y="1656"/>
                  </a:lnTo>
                  <a:lnTo>
                    <a:pt x="672" y="1716"/>
                  </a:lnTo>
                  <a:lnTo>
                    <a:pt x="681" y="1774"/>
                  </a:lnTo>
                  <a:lnTo>
                    <a:pt x="690" y="1833"/>
                  </a:lnTo>
                  <a:lnTo>
                    <a:pt x="699" y="1893"/>
                  </a:lnTo>
                  <a:lnTo>
                    <a:pt x="707" y="1954"/>
                  </a:lnTo>
                  <a:lnTo>
                    <a:pt x="716" y="2013"/>
                  </a:lnTo>
                  <a:lnTo>
                    <a:pt x="724" y="2071"/>
                  </a:lnTo>
                  <a:lnTo>
                    <a:pt x="733" y="2131"/>
                  </a:lnTo>
                  <a:lnTo>
                    <a:pt x="742" y="2190"/>
                  </a:lnTo>
                  <a:lnTo>
                    <a:pt x="750" y="2248"/>
                  </a:lnTo>
                  <a:lnTo>
                    <a:pt x="759" y="2306"/>
                  </a:lnTo>
                  <a:lnTo>
                    <a:pt x="768" y="2365"/>
                  </a:lnTo>
                  <a:lnTo>
                    <a:pt x="777" y="2422"/>
                  </a:lnTo>
                  <a:lnTo>
                    <a:pt x="786" y="2479"/>
                  </a:lnTo>
                  <a:lnTo>
                    <a:pt x="794" y="2535"/>
                  </a:lnTo>
                  <a:lnTo>
                    <a:pt x="803" y="2591"/>
                  </a:lnTo>
                  <a:lnTo>
                    <a:pt x="812" y="2646"/>
                  </a:lnTo>
                  <a:lnTo>
                    <a:pt x="821" y="2700"/>
                  </a:lnTo>
                  <a:lnTo>
                    <a:pt x="830" y="2753"/>
                  </a:lnTo>
                  <a:lnTo>
                    <a:pt x="838" y="2805"/>
                  </a:lnTo>
                  <a:lnTo>
                    <a:pt x="847" y="2857"/>
                  </a:lnTo>
                  <a:lnTo>
                    <a:pt x="855" y="2908"/>
                  </a:lnTo>
                  <a:lnTo>
                    <a:pt x="864" y="2958"/>
                  </a:lnTo>
                  <a:lnTo>
                    <a:pt x="873" y="3007"/>
                  </a:lnTo>
                  <a:lnTo>
                    <a:pt x="881" y="3054"/>
                  </a:lnTo>
                  <a:lnTo>
                    <a:pt x="890" y="3100"/>
                  </a:lnTo>
                  <a:lnTo>
                    <a:pt x="899" y="3146"/>
                  </a:lnTo>
                  <a:lnTo>
                    <a:pt x="908" y="3190"/>
                  </a:lnTo>
                  <a:lnTo>
                    <a:pt x="917" y="3233"/>
                  </a:lnTo>
                  <a:lnTo>
                    <a:pt x="925" y="3273"/>
                  </a:lnTo>
                  <a:lnTo>
                    <a:pt x="934" y="3314"/>
                  </a:lnTo>
                  <a:lnTo>
                    <a:pt x="943" y="3353"/>
                  </a:lnTo>
                  <a:lnTo>
                    <a:pt x="952" y="3390"/>
                  </a:lnTo>
                  <a:lnTo>
                    <a:pt x="961" y="3426"/>
                  </a:lnTo>
                  <a:lnTo>
                    <a:pt x="969" y="3460"/>
                  </a:lnTo>
                  <a:lnTo>
                    <a:pt x="978" y="3493"/>
                  </a:lnTo>
                  <a:lnTo>
                    <a:pt x="987" y="3524"/>
                  </a:lnTo>
                  <a:lnTo>
                    <a:pt x="995" y="3553"/>
                  </a:lnTo>
                  <a:lnTo>
                    <a:pt x="1004" y="3580"/>
                  </a:lnTo>
                  <a:lnTo>
                    <a:pt x="1012" y="3606"/>
                  </a:lnTo>
                  <a:lnTo>
                    <a:pt x="1021" y="3631"/>
                  </a:lnTo>
                  <a:lnTo>
                    <a:pt x="1030" y="3655"/>
                  </a:lnTo>
                  <a:lnTo>
                    <a:pt x="1039" y="3676"/>
                  </a:lnTo>
                  <a:lnTo>
                    <a:pt x="1048" y="3694"/>
                  </a:lnTo>
                  <a:lnTo>
                    <a:pt x="1056" y="3712"/>
                  </a:lnTo>
                  <a:lnTo>
                    <a:pt x="1065" y="3728"/>
                  </a:lnTo>
                  <a:lnTo>
                    <a:pt x="1074" y="3741"/>
                  </a:lnTo>
                  <a:lnTo>
                    <a:pt x="1083" y="3754"/>
                  </a:lnTo>
                  <a:lnTo>
                    <a:pt x="1092" y="3764"/>
                  </a:lnTo>
                  <a:lnTo>
                    <a:pt x="1100" y="3772"/>
                  </a:lnTo>
                  <a:lnTo>
                    <a:pt x="1109" y="3779"/>
                  </a:lnTo>
                  <a:lnTo>
                    <a:pt x="1118" y="3784"/>
                  </a:lnTo>
                  <a:lnTo>
                    <a:pt x="1127" y="3786"/>
                  </a:lnTo>
                  <a:lnTo>
                    <a:pt x="1135" y="3787"/>
                  </a:lnTo>
                  <a:lnTo>
                    <a:pt x="1143" y="3786"/>
                  </a:lnTo>
                  <a:lnTo>
                    <a:pt x="1152" y="3784"/>
                  </a:lnTo>
                  <a:lnTo>
                    <a:pt x="1161" y="3779"/>
                  </a:lnTo>
                  <a:lnTo>
                    <a:pt x="1170" y="3772"/>
                  </a:lnTo>
                  <a:lnTo>
                    <a:pt x="1179" y="3764"/>
                  </a:lnTo>
                  <a:lnTo>
                    <a:pt x="1187" y="3754"/>
                  </a:lnTo>
                  <a:lnTo>
                    <a:pt x="1196" y="3741"/>
                  </a:lnTo>
                  <a:lnTo>
                    <a:pt x="1205" y="3728"/>
                  </a:lnTo>
                  <a:lnTo>
                    <a:pt x="1214" y="3712"/>
                  </a:lnTo>
                  <a:lnTo>
                    <a:pt x="1223" y="3694"/>
                  </a:lnTo>
                  <a:lnTo>
                    <a:pt x="1231" y="3676"/>
                  </a:lnTo>
                  <a:lnTo>
                    <a:pt x="1240" y="3655"/>
                  </a:lnTo>
                  <a:lnTo>
                    <a:pt x="1249" y="3631"/>
                  </a:lnTo>
                  <a:lnTo>
                    <a:pt x="1258" y="3606"/>
                  </a:lnTo>
                  <a:lnTo>
                    <a:pt x="1267" y="3580"/>
                  </a:lnTo>
                  <a:lnTo>
                    <a:pt x="1274" y="3553"/>
                  </a:lnTo>
                  <a:lnTo>
                    <a:pt x="1283" y="3524"/>
                  </a:lnTo>
                  <a:lnTo>
                    <a:pt x="1292" y="3493"/>
                  </a:lnTo>
                  <a:lnTo>
                    <a:pt x="1301" y="3460"/>
                  </a:lnTo>
                  <a:lnTo>
                    <a:pt x="1309" y="3426"/>
                  </a:lnTo>
                  <a:lnTo>
                    <a:pt x="1318" y="3390"/>
                  </a:lnTo>
                  <a:lnTo>
                    <a:pt x="1327" y="3353"/>
                  </a:lnTo>
                  <a:lnTo>
                    <a:pt x="1336" y="3314"/>
                  </a:lnTo>
                  <a:lnTo>
                    <a:pt x="1345" y="3273"/>
                  </a:lnTo>
                  <a:lnTo>
                    <a:pt x="1354" y="3233"/>
                  </a:lnTo>
                  <a:lnTo>
                    <a:pt x="1362" y="3190"/>
                  </a:lnTo>
                  <a:lnTo>
                    <a:pt x="1371" y="3146"/>
                  </a:lnTo>
                  <a:lnTo>
                    <a:pt x="1380" y="3100"/>
                  </a:lnTo>
                  <a:lnTo>
                    <a:pt x="1389" y="3054"/>
                  </a:lnTo>
                  <a:lnTo>
                    <a:pt x="1398" y="3007"/>
                  </a:lnTo>
                  <a:lnTo>
                    <a:pt x="1405" y="2958"/>
                  </a:lnTo>
                  <a:lnTo>
                    <a:pt x="1414" y="2908"/>
                  </a:lnTo>
                  <a:lnTo>
                    <a:pt x="1423" y="2857"/>
                  </a:lnTo>
                  <a:lnTo>
                    <a:pt x="1432" y="2805"/>
                  </a:lnTo>
                  <a:lnTo>
                    <a:pt x="1440" y="2753"/>
                  </a:lnTo>
                  <a:lnTo>
                    <a:pt x="1449" y="2700"/>
                  </a:lnTo>
                  <a:lnTo>
                    <a:pt x="1458" y="2646"/>
                  </a:lnTo>
                  <a:lnTo>
                    <a:pt x="1467" y="2591"/>
                  </a:lnTo>
                  <a:lnTo>
                    <a:pt x="1476" y="2535"/>
                  </a:lnTo>
                  <a:lnTo>
                    <a:pt x="1484" y="2479"/>
                  </a:lnTo>
                  <a:lnTo>
                    <a:pt x="1493" y="2422"/>
                  </a:lnTo>
                  <a:lnTo>
                    <a:pt x="1502" y="2365"/>
                  </a:lnTo>
                  <a:lnTo>
                    <a:pt x="1511" y="2306"/>
                  </a:lnTo>
                  <a:lnTo>
                    <a:pt x="1520" y="2248"/>
                  </a:lnTo>
                  <a:lnTo>
                    <a:pt x="1529" y="2190"/>
                  </a:lnTo>
                  <a:lnTo>
                    <a:pt x="1537" y="2131"/>
                  </a:lnTo>
                  <a:lnTo>
                    <a:pt x="1545" y="2071"/>
                  </a:lnTo>
                  <a:lnTo>
                    <a:pt x="1554" y="2013"/>
                  </a:lnTo>
                  <a:lnTo>
                    <a:pt x="1563" y="1954"/>
                  </a:lnTo>
                  <a:lnTo>
                    <a:pt x="1571" y="1893"/>
                  </a:lnTo>
                  <a:lnTo>
                    <a:pt x="1580" y="1833"/>
                  </a:lnTo>
                  <a:lnTo>
                    <a:pt x="1589" y="1774"/>
                  </a:lnTo>
                  <a:lnTo>
                    <a:pt x="1598" y="1716"/>
                  </a:lnTo>
                  <a:lnTo>
                    <a:pt x="1607" y="1656"/>
                  </a:lnTo>
                  <a:lnTo>
                    <a:pt x="1615" y="1597"/>
                  </a:lnTo>
                  <a:lnTo>
                    <a:pt x="1624" y="1539"/>
                  </a:lnTo>
                  <a:lnTo>
                    <a:pt x="1633" y="1481"/>
                  </a:lnTo>
                  <a:lnTo>
                    <a:pt x="1642" y="1422"/>
                  </a:lnTo>
                  <a:lnTo>
                    <a:pt x="1651" y="1365"/>
                  </a:lnTo>
                  <a:lnTo>
                    <a:pt x="1659" y="1308"/>
                  </a:lnTo>
                  <a:lnTo>
                    <a:pt x="1668" y="1252"/>
                  </a:lnTo>
                  <a:lnTo>
                    <a:pt x="1677" y="1196"/>
                  </a:lnTo>
                  <a:lnTo>
                    <a:pt x="1685" y="1141"/>
                  </a:lnTo>
                  <a:lnTo>
                    <a:pt x="1694" y="1087"/>
                  </a:lnTo>
                  <a:lnTo>
                    <a:pt x="1702" y="1034"/>
                  </a:lnTo>
                  <a:lnTo>
                    <a:pt x="1711" y="982"/>
                  </a:lnTo>
                  <a:lnTo>
                    <a:pt x="1720" y="930"/>
                  </a:lnTo>
                  <a:lnTo>
                    <a:pt x="1729" y="879"/>
                  </a:lnTo>
                  <a:lnTo>
                    <a:pt x="1738" y="829"/>
                  </a:lnTo>
                  <a:lnTo>
                    <a:pt x="1746" y="780"/>
                  </a:lnTo>
                  <a:lnTo>
                    <a:pt x="1755" y="733"/>
                  </a:lnTo>
                  <a:lnTo>
                    <a:pt x="1764" y="686"/>
                  </a:lnTo>
                  <a:lnTo>
                    <a:pt x="1773" y="641"/>
                  </a:lnTo>
                  <a:lnTo>
                    <a:pt x="1782" y="597"/>
                  </a:lnTo>
                  <a:lnTo>
                    <a:pt x="1790" y="554"/>
                  </a:lnTo>
                  <a:lnTo>
                    <a:pt x="1799" y="512"/>
                  </a:lnTo>
                  <a:lnTo>
                    <a:pt x="1808" y="473"/>
                  </a:lnTo>
                  <a:lnTo>
                    <a:pt x="1816" y="434"/>
                  </a:lnTo>
                  <a:lnTo>
                    <a:pt x="1825" y="397"/>
                  </a:lnTo>
                  <a:lnTo>
                    <a:pt x="1833" y="361"/>
                  </a:lnTo>
                  <a:lnTo>
                    <a:pt x="1842" y="327"/>
                  </a:lnTo>
                  <a:lnTo>
                    <a:pt x="1851" y="294"/>
                  </a:lnTo>
                  <a:lnTo>
                    <a:pt x="1860" y="264"/>
                  </a:lnTo>
                  <a:lnTo>
                    <a:pt x="1869" y="234"/>
                  </a:lnTo>
                  <a:lnTo>
                    <a:pt x="1877" y="207"/>
                  </a:lnTo>
                  <a:lnTo>
                    <a:pt x="1886" y="179"/>
                  </a:lnTo>
                  <a:lnTo>
                    <a:pt x="1895" y="156"/>
                  </a:lnTo>
                  <a:lnTo>
                    <a:pt x="1904" y="132"/>
                  </a:lnTo>
                  <a:lnTo>
                    <a:pt x="1913" y="111"/>
                  </a:lnTo>
                  <a:lnTo>
                    <a:pt x="1921" y="93"/>
                  </a:lnTo>
                  <a:lnTo>
                    <a:pt x="1930" y="75"/>
                  </a:lnTo>
                  <a:lnTo>
                    <a:pt x="1939" y="59"/>
                  </a:lnTo>
                  <a:lnTo>
                    <a:pt x="1948" y="46"/>
                  </a:lnTo>
                  <a:lnTo>
                    <a:pt x="1956" y="33"/>
                  </a:lnTo>
                  <a:lnTo>
                    <a:pt x="1964" y="23"/>
                  </a:lnTo>
                  <a:lnTo>
                    <a:pt x="1973" y="15"/>
                  </a:lnTo>
                  <a:lnTo>
                    <a:pt x="1982" y="8"/>
                  </a:lnTo>
                  <a:lnTo>
                    <a:pt x="1991" y="4"/>
                  </a:lnTo>
                  <a:lnTo>
                    <a:pt x="2000" y="1"/>
                  </a:lnTo>
                  <a:lnTo>
                    <a:pt x="2008" y="0"/>
                  </a:lnTo>
                  <a:lnTo>
                    <a:pt x="2017" y="1"/>
                  </a:lnTo>
                  <a:lnTo>
                    <a:pt x="2026" y="4"/>
                  </a:lnTo>
                  <a:lnTo>
                    <a:pt x="2035" y="8"/>
                  </a:lnTo>
                  <a:lnTo>
                    <a:pt x="2044" y="15"/>
                  </a:lnTo>
                  <a:lnTo>
                    <a:pt x="2052" y="23"/>
                  </a:lnTo>
                  <a:lnTo>
                    <a:pt x="2061" y="33"/>
                  </a:lnTo>
                  <a:lnTo>
                    <a:pt x="2070" y="46"/>
                  </a:lnTo>
                  <a:lnTo>
                    <a:pt x="2079" y="59"/>
                  </a:lnTo>
                  <a:lnTo>
                    <a:pt x="2088" y="75"/>
                  </a:lnTo>
                  <a:lnTo>
                    <a:pt x="2095" y="93"/>
                  </a:lnTo>
                  <a:lnTo>
                    <a:pt x="2104" y="111"/>
                  </a:lnTo>
                  <a:lnTo>
                    <a:pt x="2113" y="132"/>
                  </a:lnTo>
                  <a:lnTo>
                    <a:pt x="2122" y="156"/>
                  </a:lnTo>
                  <a:lnTo>
                    <a:pt x="2131" y="179"/>
                  </a:lnTo>
                  <a:lnTo>
                    <a:pt x="2139" y="207"/>
                  </a:lnTo>
                  <a:lnTo>
                    <a:pt x="2148" y="234"/>
                  </a:lnTo>
                  <a:lnTo>
                    <a:pt x="2157" y="264"/>
                  </a:lnTo>
                  <a:lnTo>
                    <a:pt x="2166" y="294"/>
                  </a:lnTo>
                  <a:lnTo>
                    <a:pt x="2175" y="327"/>
                  </a:lnTo>
                  <a:lnTo>
                    <a:pt x="2183" y="361"/>
                  </a:lnTo>
                  <a:lnTo>
                    <a:pt x="2192" y="397"/>
                  </a:lnTo>
                  <a:lnTo>
                    <a:pt x="2201" y="434"/>
                  </a:lnTo>
                  <a:lnTo>
                    <a:pt x="2210" y="473"/>
                  </a:lnTo>
                  <a:lnTo>
                    <a:pt x="2219" y="512"/>
                  </a:lnTo>
                  <a:lnTo>
                    <a:pt x="2227" y="554"/>
                  </a:lnTo>
                  <a:lnTo>
                    <a:pt x="2235" y="597"/>
                  </a:lnTo>
                  <a:lnTo>
                    <a:pt x="2244" y="641"/>
                  </a:lnTo>
                  <a:lnTo>
                    <a:pt x="2253" y="687"/>
                  </a:lnTo>
                  <a:lnTo>
                    <a:pt x="2261" y="733"/>
                  </a:lnTo>
                  <a:lnTo>
                    <a:pt x="2270" y="780"/>
                  </a:lnTo>
                  <a:lnTo>
                    <a:pt x="2279" y="829"/>
                  </a:lnTo>
                  <a:lnTo>
                    <a:pt x="2288" y="879"/>
                  </a:lnTo>
                  <a:lnTo>
                    <a:pt x="2297" y="930"/>
                  </a:lnTo>
                  <a:lnTo>
                    <a:pt x="2306" y="982"/>
                  </a:lnTo>
                  <a:lnTo>
                    <a:pt x="2314" y="1034"/>
                  </a:lnTo>
                  <a:lnTo>
                    <a:pt x="2323" y="1087"/>
                  </a:lnTo>
                  <a:lnTo>
                    <a:pt x="2332" y="1141"/>
                  </a:lnTo>
                  <a:lnTo>
                    <a:pt x="2341" y="1196"/>
                  </a:lnTo>
                  <a:lnTo>
                    <a:pt x="2350" y="1252"/>
                  </a:lnTo>
                  <a:lnTo>
                    <a:pt x="2358" y="1308"/>
                  </a:lnTo>
                  <a:lnTo>
                    <a:pt x="2366" y="1365"/>
                  </a:lnTo>
                  <a:lnTo>
                    <a:pt x="2375" y="1422"/>
                  </a:lnTo>
                  <a:lnTo>
                    <a:pt x="2384" y="1481"/>
                  </a:lnTo>
                  <a:lnTo>
                    <a:pt x="2392" y="1539"/>
                  </a:lnTo>
                  <a:lnTo>
                    <a:pt x="2401" y="1597"/>
                  </a:lnTo>
                  <a:lnTo>
                    <a:pt x="2410" y="1656"/>
                  </a:lnTo>
                  <a:lnTo>
                    <a:pt x="2419" y="1716"/>
                  </a:lnTo>
                  <a:lnTo>
                    <a:pt x="2428" y="1774"/>
                  </a:lnTo>
                  <a:lnTo>
                    <a:pt x="2436" y="1833"/>
                  </a:lnTo>
                  <a:lnTo>
                    <a:pt x="2445" y="1894"/>
                  </a:lnTo>
                  <a:lnTo>
                    <a:pt x="2454" y="1954"/>
                  </a:lnTo>
                  <a:lnTo>
                    <a:pt x="2463" y="2013"/>
                  </a:lnTo>
                  <a:lnTo>
                    <a:pt x="2472" y="2071"/>
                  </a:lnTo>
                  <a:lnTo>
                    <a:pt x="2480" y="2131"/>
                  </a:lnTo>
                  <a:lnTo>
                    <a:pt x="2489" y="2190"/>
                  </a:lnTo>
                  <a:lnTo>
                    <a:pt x="2498" y="2248"/>
                  </a:lnTo>
                  <a:lnTo>
                    <a:pt x="2506" y="2306"/>
                  </a:lnTo>
                  <a:lnTo>
                    <a:pt x="2515" y="2365"/>
                  </a:lnTo>
                  <a:lnTo>
                    <a:pt x="2523" y="2422"/>
                  </a:lnTo>
                  <a:lnTo>
                    <a:pt x="2532" y="2479"/>
                  </a:lnTo>
                  <a:lnTo>
                    <a:pt x="2541" y="2535"/>
                  </a:lnTo>
                  <a:lnTo>
                    <a:pt x="2550" y="2591"/>
                  </a:lnTo>
                  <a:lnTo>
                    <a:pt x="2559" y="2646"/>
                  </a:lnTo>
                  <a:lnTo>
                    <a:pt x="2567" y="2700"/>
                  </a:lnTo>
                  <a:lnTo>
                    <a:pt x="2576" y="2753"/>
                  </a:lnTo>
                  <a:lnTo>
                    <a:pt x="2585" y="2805"/>
                  </a:lnTo>
                  <a:lnTo>
                    <a:pt x="2594" y="2857"/>
                  </a:lnTo>
                  <a:lnTo>
                    <a:pt x="2603" y="2908"/>
                  </a:lnTo>
                  <a:lnTo>
                    <a:pt x="2611" y="2958"/>
                  </a:lnTo>
                  <a:lnTo>
                    <a:pt x="2620" y="3007"/>
                  </a:lnTo>
                  <a:lnTo>
                    <a:pt x="2629" y="3054"/>
                  </a:lnTo>
                  <a:lnTo>
                    <a:pt x="2638" y="3100"/>
                  </a:lnTo>
                  <a:lnTo>
                    <a:pt x="2646" y="3146"/>
                  </a:lnTo>
                  <a:lnTo>
                    <a:pt x="2654" y="3190"/>
                  </a:lnTo>
                  <a:lnTo>
                    <a:pt x="2663" y="3233"/>
                  </a:lnTo>
                  <a:lnTo>
                    <a:pt x="2672" y="3275"/>
                  </a:lnTo>
                  <a:lnTo>
                    <a:pt x="2681" y="3314"/>
                  </a:lnTo>
                  <a:lnTo>
                    <a:pt x="2690" y="3353"/>
                  </a:lnTo>
                  <a:lnTo>
                    <a:pt x="2698" y="3390"/>
                  </a:lnTo>
                  <a:lnTo>
                    <a:pt x="2707" y="3426"/>
                  </a:lnTo>
                  <a:lnTo>
                    <a:pt x="2716" y="3460"/>
                  </a:lnTo>
                  <a:lnTo>
                    <a:pt x="2725" y="3493"/>
                  </a:lnTo>
                  <a:lnTo>
                    <a:pt x="2734" y="3524"/>
                  </a:lnTo>
                  <a:lnTo>
                    <a:pt x="2742" y="3553"/>
                  </a:lnTo>
                  <a:lnTo>
                    <a:pt x="2751" y="3580"/>
                  </a:lnTo>
                  <a:lnTo>
                    <a:pt x="2760" y="3606"/>
                  </a:lnTo>
                  <a:lnTo>
                    <a:pt x="2769" y="3631"/>
                  </a:lnTo>
                  <a:lnTo>
                    <a:pt x="2777" y="3655"/>
                  </a:lnTo>
                  <a:lnTo>
                    <a:pt x="2785" y="3676"/>
                  </a:lnTo>
                  <a:lnTo>
                    <a:pt x="2794" y="3694"/>
                  </a:lnTo>
                  <a:lnTo>
                    <a:pt x="2803" y="3712"/>
                  </a:lnTo>
                  <a:lnTo>
                    <a:pt x="2812" y="3728"/>
                  </a:lnTo>
                  <a:lnTo>
                    <a:pt x="2821" y="3741"/>
                  </a:lnTo>
                  <a:lnTo>
                    <a:pt x="2829" y="3754"/>
                  </a:lnTo>
                  <a:lnTo>
                    <a:pt x="2838" y="3764"/>
                  </a:lnTo>
                  <a:lnTo>
                    <a:pt x="2847" y="3772"/>
                  </a:lnTo>
                  <a:lnTo>
                    <a:pt x="2856" y="3779"/>
                  </a:lnTo>
                  <a:lnTo>
                    <a:pt x="2865" y="3784"/>
                  </a:lnTo>
                  <a:lnTo>
                    <a:pt x="2873" y="3786"/>
                  </a:lnTo>
                  <a:lnTo>
                    <a:pt x="2882" y="3787"/>
                  </a:lnTo>
                  <a:lnTo>
                    <a:pt x="2891" y="3786"/>
                  </a:lnTo>
                  <a:lnTo>
                    <a:pt x="2900" y="3784"/>
                  </a:lnTo>
                  <a:lnTo>
                    <a:pt x="2909" y="3779"/>
                  </a:lnTo>
                  <a:lnTo>
                    <a:pt x="2916" y="3772"/>
                  </a:lnTo>
                  <a:lnTo>
                    <a:pt x="2925" y="3764"/>
                  </a:lnTo>
                  <a:lnTo>
                    <a:pt x="2934" y="3754"/>
                  </a:lnTo>
                  <a:lnTo>
                    <a:pt x="2943" y="3741"/>
                  </a:lnTo>
                  <a:lnTo>
                    <a:pt x="2952" y="3728"/>
                  </a:lnTo>
                  <a:lnTo>
                    <a:pt x="2960" y="3712"/>
                  </a:lnTo>
                  <a:lnTo>
                    <a:pt x="2969" y="3694"/>
                  </a:lnTo>
                  <a:lnTo>
                    <a:pt x="2978" y="3676"/>
                  </a:lnTo>
                  <a:lnTo>
                    <a:pt x="2987" y="3655"/>
                  </a:lnTo>
                  <a:lnTo>
                    <a:pt x="2996" y="3631"/>
                  </a:lnTo>
                  <a:lnTo>
                    <a:pt x="3004" y="3606"/>
                  </a:lnTo>
                  <a:lnTo>
                    <a:pt x="3013" y="3580"/>
                  </a:lnTo>
                  <a:lnTo>
                    <a:pt x="3022" y="3553"/>
                  </a:lnTo>
                  <a:lnTo>
                    <a:pt x="3031" y="3524"/>
                  </a:lnTo>
                  <a:lnTo>
                    <a:pt x="3040" y="3493"/>
                  </a:lnTo>
                  <a:lnTo>
                    <a:pt x="3048" y="3460"/>
                  </a:lnTo>
                  <a:lnTo>
                    <a:pt x="3056" y="3426"/>
                  </a:lnTo>
                  <a:lnTo>
                    <a:pt x="3065" y="3390"/>
                  </a:lnTo>
                  <a:lnTo>
                    <a:pt x="3074" y="3353"/>
                  </a:lnTo>
                  <a:lnTo>
                    <a:pt x="3082" y="3314"/>
                  </a:lnTo>
                  <a:lnTo>
                    <a:pt x="3091" y="3273"/>
                  </a:lnTo>
                  <a:lnTo>
                    <a:pt x="3100" y="3233"/>
                  </a:lnTo>
                  <a:lnTo>
                    <a:pt x="3109" y="3190"/>
                  </a:lnTo>
                  <a:lnTo>
                    <a:pt x="3118" y="3146"/>
                  </a:lnTo>
                  <a:lnTo>
                    <a:pt x="3127" y="3100"/>
                  </a:lnTo>
                  <a:lnTo>
                    <a:pt x="3135" y="3054"/>
                  </a:lnTo>
                  <a:lnTo>
                    <a:pt x="3144" y="3007"/>
                  </a:lnTo>
                  <a:lnTo>
                    <a:pt x="3153" y="2958"/>
                  </a:lnTo>
                  <a:lnTo>
                    <a:pt x="3162" y="2908"/>
                  </a:lnTo>
                  <a:lnTo>
                    <a:pt x="3171" y="2857"/>
                  </a:lnTo>
                  <a:lnTo>
                    <a:pt x="3179" y="2805"/>
                  </a:lnTo>
                  <a:lnTo>
                    <a:pt x="3188" y="2753"/>
                  </a:lnTo>
                  <a:lnTo>
                    <a:pt x="3196" y="2700"/>
                  </a:lnTo>
                  <a:lnTo>
                    <a:pt x="3205" y="2646"/>
                  </a:lnTo>
                  <a:lnTo>
                    <a:pt x="3213" y="2591"/>
                  </a:lnTo>
                  <a:lnTo>
                    <a:pt x="3222" y="2535"/>
                  </a:lnTo>
                  <a:lnTo>
                    <a:pt x="3231" y="2479"/>
                  </a:lnTo>
                  <a:lnTo>
                    <a:pt x="3240" y="2422"/>
                  </a:lnTo>
                  <a:lnTo>
                    <a:pt x="3249" y="2365"/>
                  </a:lnTo>
                  <a:lnTo>
                    <a:pt x="3257" y="2306"/>
                  </a:lnTo>
                  <a:lnTo>
                    <a:pt x="3266" y="2248"/>
                  </a:lnTo>
                  <a:lnTo>
                    <a:pt x="3275" y="2190"/>
                  </a:lnTo>
                  <a:lnTo>
                    <a:pt x="3284" y="2131"/>
                  </a:lnTo>
                  <a:lnTo>
                    <a:pt x="3293" y="2071"/>
                  </a:lnTo>
                  <a:lnTo>
                    <a:pt x="3302" y="2012"/>
                  </a:lnTo>
                  <a:lnTo>
                    <a:pt x="3310" y="1952"/>
                  </a:lnTo>
                  <a:lnTo>
                    <a:pt x="3319" y="1893"/>
                  </a:lnTo>
                  <a:lnTo>
                    <a:pt x="3327" y="1833"/>
                  </a:lnTo>
                  <a:lnTo>
                    <a:pt x="3336" y="1774"/>
                  </a:lnTo>
                  <a:lnTo>
                    <a:pt x="3344" y="1715"/>
                  </a:lnTo>
                  <a:lnTo>
                    <a:pt x="3353" y="1656"/>
                  </a:lnTo>
                  <a:lnTo>
                    <a:pt x="3362" y="1597"/>
                  </a:lnTo>
                  <a:lnTo>
                    <a:pt x="3371" y="1539"/>
                  </a:lnTo>
                  <a:lnTo>
                    <a:pt x="3380" y="1481"/>
                  </a:lnTo>
                  <a:lnTo>
                    <a:pt x="3388" y="1422"/>
                  </a:lnTo>
                  <a:lnTo>
                    <a:pt x="3397" y="1365"/>
                  </a:lnTo>
                  <a:lnTo>
                    <a:pt x="3406" y="1308"/>
                  </a:lnTo>
                  <a:lnTo>
                    <a:pt x="3415" y="1252"/>
                  </a:lnTo>
                  <a:lnTo>
                    <a:pt x="3424" y="1196"/>
                  </a:lnTo>
                  <a:lnTo>
                    <a:pt x="3432" y="1141"/>
                  </a:lnTo>
                  <a:lnTo>
                    <a:pt x="3441" y="1087"/>
                  </a:lnTo>
                  <a:lnTo>
                    <a:pt x="3450" y="1034"/>
                  </a:lnTo>
                  <a:lnTo>
                    <a:pt x="3459" y="982"/>
                  </a:lnTo>
                  <a:lnTo>
                    <a:pt x="3467" y="930"/>
                  </a:lnTo>
                  <a:lnTo>
                    <a:pt x="3475" y="879"/>
                  </a:lnTo>
                  <a:lnTo>
                    <a:pt x="3484" y="829"/>
                  </a:lnTo>
                  <a:lnTo>
                    <a:pt x="3493" y="780"/>
                  </a:lnTo>
                  <a:lnTo>
                    <a:pt x="3502" y="733"/>
                  </a:lnTo>
                  <a:lnTo>
                    <a:pt x="3511" y="686"/>
                  </a:lnTo>
                  <a:lnTo>
                    <a:pt x="3519" y="641"/>
                  </a:lnTo>
                  <a:lnTo>
                    <a:pt x="3528" y="597"/>
                  </a:lnTo>
                  <a:lnTo>
                    <a:pt x="3537" y="554"/>
                  </a:lnTo>
                  <a:lnTo>
                    <a:pt x="3546" y="512"/>
                  </a:lnTo>
                  <a:lnTo>
                    <a:pt x="3555" y="473"/>
                  </a:lnTo>
                  <a:lnTo>
                    <a:pt x="3563" y="434"/>
                  </a:lnTo>
                  <a:lnTo>
                    <a:pt x="3572" y="397"/>
                  </a:lnTo>
                  <a:lnTo>
                    <a:pt x="3581" y="361"/>
                  </a:lnTo>
                  <a:lnTo>
                    <a:pt x="3590" y="327"/>
                  </a:lnTo>
                  <a:lnTo>
                    <a:pt x="3599" y="294"/>
                  </a:lnTo>
                  <a:lnTo>
                    <a:pt x="3606" y="264"/>
                  </a:lnTo>
                  <a:lnTo>
                    <a:pt x="3615" y="234"/>
                  </a:lnTo>
                  <a:lnTo>
                    <a:pt x="3624" y="207"/>
                  </a:lnTo>
                  <a:lnTo>
                    <a:pt x="3633" y="179"/>
                  </a:lnTo>
                  <a:lnTo>
                    <a:pt x="3642" y="156"/>
                  </a:lnTo>
                  <a:lnTo>
                    <a:pt x="3650" y="132"/>
                  </a:lnTo>
                  <a:lnTo>
                    <a:pt x="3659" y="111"/>
                  </a:lnTo>
                  <a:lnTo>
                    <a:pt x="3668" y="93"/>
                  </a:lnTo>
                  <a:lnTo>
                    <a:pt x="3677" y="75"/>
                  </a:lnTo>
                  <a:lnTo>
                    <a:pt x="3686" y="59"/>
                  </a:lnTo>
                  <a:lnTo>
                    <a:pt x="3694" y="46"/>
                  </a:lnTo>
                  <a:lnTo>
                    <a:pt x="3703" y="33"/>
                  </a:lnTo>
                  <a:lnTo>
                    <a:pt x="3712" y="23"/>
                  </a:lnTo>
                  <a:lnTo>
                    <a:pt x="3721" y="15"/>
                  </a:lnTo>
                  <a:lnTo>
                    <a:pt x="3730" y="8"/>
                  </a:lnTo>
                  <a:lnTo>
                    <a:pt x="3737" y="4"/>
                  </a:lnTo>
                  <a:lnTo>
                    <a:pt x="3746" y="1"/>
                  </a:lnTo>
                  <a:lnTo>
                    <a:pt x="3755" y="0"/>
                  </a:lnTo>
                  <a:lnTo>
                    <a:pt x="3764" y="1"/>
                  </a:lnTo>
                  <a:lnTo>
                    <a:pt x="3773" y="4"/>
                  </a:lnTo>
                  <a:lnTo>
                    <a:pt x="3781" y="8"/>
                  </a:lnTo>
                  <a:lnTo>
                    <a:pt x="3790" y="15"/>
                  </a:lnTo>
                  <a:lnTo>
                    <a:pt x="3799" y="23"/>
                  </a:lnTo>
                  <a:lnTo>
                    <a:pt x="3808" y="33"/>
                  </a:lnTo>
                  <a:lnTo>
                    <a:pt x="3817" y="46"/>
                  </a:lnTo>
                  <a:lnTo>
                    <a:pt x="3825" y="59"/>
                  </a:lnTo>
                  <a:lnTo>
                    <a:pt x="3834" y="75"/>
                  </a:lnTo>
                  <a:lnTo>
                    <a:pt x="3843" y="93"/>
                  </a:lnTo>
                  <a:lnTo>
                    <a:pt x="3852" y="111"/>
                  </a:lnTo>
                  <a:lnTo>
                    <a:pt x="3861" y="132"/>
                  </a:lnTo>
                  <a:lnTo>
                    <a:pt x="3869" y="156"/>
                  </a:lnTo>
                  <a:lnTo>
                    <a:pt x="3877" y="181"/>
                  </a:lnTo>
                  <a:lnTo>
                    <a:pt x="3886" y="207"/>
                  </a:lnTo>
                  <a:lnTo>
                    <a:pt x="3895" y="234"/>
                  </a:lnTo>
                  <a:lnTo>
                    <a:pt x="3904" y="264"/>
                  </a:lnTo>
                  <a:lnTo>
                    <a:pt x="3912" y="294"/>
                  </a:lnTo>
                  <a:lnTo>
                    <a:pt x="3921" y="327"/>
                  </a:lnTo>
                  <a:lnTo>
                    <a:pt x="3930" y="361"/>
                  </a:lnTo>
                  <a:lnTo>
                    <a:pt x="3939" y="397"/>
                  </a:lnTo>
                  <a:lnTo>
                    <a:pt x="3948" y="434"/>
                  </a:lnTo>
                  <a:lnTo>
                    <a:pt x="3956" y="473"/>
                  </a:lnTo>
                  <a:lnTo>
                    <a:pt x="3965" y="514"/>
                  </a:lnTo>
                  <a:lnTo>
                    <a:pt x="3974" y="554"/>
                  </a:lnTo>
                  <a:lnTo>
                    <a:pt x="3983" y="597"/>
                  </a:lnTo>
                  <a:lnTo>
                    <a:pt x="3992" y="641"/>
                  </a:lnTo>
                  <a:lnTo>
                    <a:pt x="4000" y="687"/>
                  </a:lnTo>
                  <a:lnTo>
                    <a:pt x="4009" y="733"/>
                  </a:lnTo>
                  <a:lnTo>
                    <a:pt x="4017" y="780"/>
                  </a:lnTo>
                  <a:lnTo>
                    <a:pt x="4026" y="829"/>
                  </a:lnTo>
                  <a:lnTo>
                    <a:pt x="4034" y="879"/>
                  </a:lnTo>
                  <a:lnTo>
                    <a:pt x="4043" y="930"/>
                  </a:lnTo>
                  <a:lnTo>
                    <a:pt x="4052" y="982"/>
                  </a:lnTo>
                  <a:lnTo>
                    <a:pt x="4061" y="1034"/>
                  </a:lnTo>
                  <a:lnTo>
                    <a:pt x="4070" y="1087"/>
                  </a:lnTo>
                  <a:lnTo>
                    <a:pt x="4078" y="1141"/>
                  </a:lnTo>
                  <a:lnTo>
                    <a:pt x="4087" y="1196"/>
                  </a:lnTo>
                  <a:lnTo>
                    <a:pt x="4096" y="1252"/>
                  </a:lnTo>
                  <a:lnTo>
                    <a:pt x="4105" y="1308"/>
                  </a:lnTo>
                  <a:lnTo>
                    <a:pt x="4114" y="1365"/>
                  </a:lnTo>
                  <a:lnTo>
                    <a:pt x="4123" y="1422"/>
                  </a:lnTo>
                  <a:lnTo>
                    <a:pt x="4131" y="1481"/>
                  </a:lnTo>
                  <a:lnTo>
                    <a:pt x="4140" y="1539"/>
                  </a:lnTo>
                  <a:lnTo>
                    <a:pt x="4149" y="1597"/>
                  </a:lnTo>
                  <a:lnTo>
                    <a:pt x="4157" y="1656"/>
                  </a:lnTo>
                  <a:lnTo>
                    <a:pt x="4165" y="1716"/>
                  </a:lnTo>
                  <a:lnTo>
                    <a:pt x="4174" y="1774"/>
                  </a:lnTo>
                  <a:lnTo>
                    <a:pt x="4183" y="1833"/>
                  </a:lnTo>
                  <a:lnTo>
                    <a:pt x="4192" y="1894"/>
                  </a:lnTo>
                  <a:lnTo>
                    <a:pt x="4201" y="1954"/>
                  </a:lnTo>
                  <a:lnTo>
                    <a:pt x="4209" y="2013"/>
                  </a:lnTo>
                  <a:lnTo>
                    <a:pt x="4218" y="2071"/>
                  </a:lnTo>
                  <a:lnTo>
                    <a:pt x="4227" y="2131"/>
                  </a:lnTo>
                  <a:lnTo>
                    <a:pt x="4236" y="2190"/>
                  </a:lnTo>
                  <a:lnTo>
                    <a:pt x="4245" y="2248"/>
                  </a:lnTo>
                  <a:lnTo>
                    <a:pt x="4253" y="2306"/>
                  </a:lnTo>
                  <a:lnTo>
                    <a:pt x="4262" y="2365"/>
                  </a:lnTo>
                  <a:lnTo>
                    <a:pt x="4271" y="2422"/>
                  </a:lnTo>
                  <a:lnTo>
                    <a:pt x="4280" y="2479"/>
                  </a:lnTo>
                  <a:lnTo>
                    <a:pt x="4288" y="2535"/>
                  </a:lnTo>
                  <a:lnTo>
                    <a:pt x="4296" y="2591"/>
                  </a:lnTo>
                  <a:lnTo>
                    <a:pt x="4305" y="2646"/>
                  </a:lnTo>
                  <a:lnTo>
                    <a:pt x="4314" y="2700"/>
                  </a:lnTo>
                  <a:lnTo>
                    <a:pt x="4323" y="2753"/>
                  </a:lnTo>
                  <a:lnTo>
                    <a:pt x="4332" y="2805"/>
                  </a:lnTo>
                  <a:lnTo>
                    <a:pt x="4340" y="2857"/>
                  </a:lnTo>
                  <a:lnTo>
                    <a:pt x="4349" y="2908"/>
                  </a:lnTo>
                  <a:lnTo>
                    <a:pt x="4358" y="2958"/>
                  </a:lnTo>
                  <a:lnTo>
                    <a:pt x="4367" y="3007"/>
                  </a:lnTo>
                </a:path>
              </a:pathLst>
            </a:custGeom>
            <a:noFill/>
            <a:ln w="15875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/>
          </p:nvSpPr>
          <p:spPr bwMode="auto">
            <a:xfrm>
              <a:off x="1446461" y="6278340"/>
              <a:ext cx="20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2</a:t>
              </a: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1200" b="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1883024" y="6278340"/>
              <a:ext cx="20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3</a:t>
              </a:r>
              <a:r>
                <a:rPr lang="en-US" altLang="he-IL" sz="1500" b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Symbol" panose="05050102010706020507" pitchFamily="18" charset="2"/>
                </a:rPr>
                <a:t></a:t>
              </a:r>
              <a:endParaRPr lang="en-US" altLang="he-IL" sz="1200" b="0">
                <a:solidFill>
                  <a:prstClr val="black"/>
                </a:solidFill>
                <a:latin typeface="Calibri"/>
                <a:cs typeface="Arial"/>
                <a:sym typeface="Symbol" panose="05050102010706020507" pitchFamily="18" charset="2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020273" y="4005148"/>
            <a:ext cx="195263" cy="19526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020273" y="4005065"/>
            <a:ext cx="195263" cy="19526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1479933" y="4010025"/>
            <a:ext cx="320292" cy="942975"/>
          </a:xfrm>
          <a:custGeom>
            <a:avLst/>
            <a:gdLst>
              <a:gd name="connsiteX0" fmla="*/ 320292 w 320292"/>
              <a:gd name="connsiteY0" fmla="*/ 0 h 942975"/>
              <a:gd name="connsiteX1" fmla="*/ 34542 w 320292"/>
              <a:gd name="connsiteY1" fmla="*/ 400050 h 942975"/>
              <a:gd name="connsiteX2" fmla="*/ 15492 w 320292"/>
              <a:gd name="connsiteY2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292" h="942975">
                <a:moveTo>
                  <a:pt x="320292" y="0"/>
                </a:moveTo>
                <a:cubicBezTo>
                  <a:pt x="202817" y="121444"/>
                  <a:pt x="85342" y="242888"/>
                  <a:pt x="34542" y="400050"/>
                </a:cubicBezTo>
                <a:cubicBezTo>
                  <a:pt x="-16258" y="557212"/>
                  <a:pt x="-383" y="750093"/>
                  <a:pt x="15492" y="942975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black"/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825749" y="2876552"/>
            <a:ext cx="1003091" cy="2047875"/>
          </a:xfrm>
          <a:custGeom>
            <a:avLst/>
            <a:gdLst>
              <a:gd name="connsiteX0" fmla="*/ 1003091 w 1003091"/>
              <a:gd name="connsiteY0" fmla="*/ 0 h 2047875"/>
              <a:gd name="connsiteX1" fmla="*/ 60116 w 1003091"/>
              <a:gd name="connsiteY1" fmla="*/ 533400 h 2047875"/>
              <a:gd name="connsiteX2" fmla="*/ 174416 w 1003091"/>
              <a:gd name="connsiteY2" fmla="*/ 20478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091" h="2047875">
                <a:moveTo>
                  <a:pt x="1003091" y="0"/>
                </a:moveTo>
                <a:cubicBezTo>
                  <a:pt x="600659" y="96044"/>
                  <a:pt x="198228" y="192088"/>
                  <a:pt x="60116" y="533400"/>
                </a:cubicBezTo>
                <a:cubicBezTo>
                  <a:pt x="-77997" y="874713"/>
                  <a:pt x="48209" y="1461294"/>
                  <a:pt x="174416" y="2047875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black"/>
              </a:solidFill>
            </a:endParaRP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0" name="TextBox 129"/>
              <p:cNvSpPr txBox="1"/>
              <p:nvPr/>
            </p:nvSpPr>
            <p:spPr>
              <a:xfrm>
                <a:off x="3679801" y="5280763"/>
                <a:ext cx="1995761" cy="77534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𝑡𝑡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01" y="5280763"/>
                <a:ext cx="1995761" cy="775340"/>
              </a:xfrm>
              <a:prstGeom prst="rect">
                <a:avLst/>
              </a:prstGeom>
              <a:blipFill rotWithShape="0">
                <a:blip r:embed="rId4"/>
                <a:stretch>
                  <a:fillRect l="-3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2" name="TextBox 131"/>
              <p:cNvSpPr txBox="1"/>
              <p:nvPr/>
            </p:nvSpPr>
            <p:spPr>
              <a:xfrm>
                <a:off x="5724129" y="5280333"/>
                <a:ext cx="1473065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𝑟𝑟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280333"/>
                <a:ext cx="1473065" cy="381258"/>
              </a:xfrm>
              <a:prstGeom prst="rect">
                <a:avLst/>
              </a:prstGeom>
              <a:blipFill rotWithShape="0">
                <a:blip r:embed="rId5"/>
                <a:stretch>
                  <a:fillRect l="-6612" b="-79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3" name="TextBox 132"/>
              <p:cNvSpPr txBox="1"/>
              <p:nvPr/>
            </p:nvSpPr>
            <p:spPr>
              <a:xfrm>
                <a:off x="3540373" y="5914324"/>
                <a:ext cx="5384551" cy="48981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𝐷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𝑅𝑇</m:t>
                      </m:r>
                      <m:func>
                        <m:func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𝑘</m:t>
                          </m:r>
                          <m:d>
                            <m:dPr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he-IL" sz="2400" b="0" dirty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73" y="5914324"/>
                <a:ext cx="5384551" cy="4898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75877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ketch_SingleMZ_Moty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9507"/>
            <a:ext cx="6297613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Sketch_SingleMZ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696" y="1124745"/>
            <a:ext cx="629761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10"/>
          <p:cNvSpPr>
            <a:spLocks noChangeAspect="1"/>
          </p:cNvSpPr>
          <p:nvPr/>
        </p:nvSpPr>
        <p:spPr bwMode="auto">
          <a:xfrm>
            <a:off x="2666109" y="2648745"/>
            <a:ext cx="1773237" cy="1079500"/>
          </a:xfrm>
          <a:custGeom>
            <a:avLst/>
            <a:gdLst>
              <a:gd name="T0" fmla="*/ 938 w 1358"/>
              <a:gd name="T1" fmla="*/ 5 h 826"/>
              <a:gd name="T2" fmla="*/ 1052 w 1358"/>
              <a:gd name="T3" fmla="*/ 56 h 826"/>
              <a:gd name="T4" fmla="*/ 1184 w 1358"/>
              <a:gd name="T5" fmla="*/ 209 h 826"/>
              <a:gd name="T6" fmla="*/ 1220 w 1358"/>
              <a:gd name="T7" fmla="*/ 278 h 826"/>
              <a:gd name="T8" fmla="*/ 1226 w 1358"/>
              <a:gd name="T9" fmla="*/ 296 h 826"/>
              <a:gd name="T10" fmla="*/ 1337 w 1358"/>
              <a:gd name="T11" fmla="*/ 368 h 826"/>
              <a:gd name="T12" fmla="*/ 1355 w 1358"/>
              <a:gd name="T13" fmla="*/ 473 h 826"/>
              <a:gd name="T14" fmla="*/ 1328 w 1358"/>
              <a:gd name="T15" fmla="*/ 614 h 826"/>
              <a:gd name="T16" fmla="*/ 1181 w 1358"/>
              <a:gd name="T17" fmla="*/ 734 h 826"/>
              <a:gd name="T18" fmla="*/ 998 w 1358"/>
              <a:gd name="T19" fmla="*/ 815 h 826"/>
              <a:gd name="T20" fmla="*/ 884 w 1358"/>
              <a:gd name="T21" fmla="*/ 800 h 826"/>
              <a:gd name="T22" fmla="*/ 764 w 1358"/>
              <a:gd name="T23" fmla="*/ 776 h 826"/>
              <a:gd name="T24" fmla="*/ 605 w 1358"/>
              <a:gd name="T25" fmla="*/ 809 h 826"/>
              <a:gd name="T26" fmla="*/ 488 w 1358"/>
              <a:gd name="T27" fmla="*/ 809 h 826"/>
              <a:gd name="T28" fmla="*/ 305 w 1358"/>
              <a:gd name="T29" fmla="*/ 704 h 826"/>
              <a:gd name="T30" fmla="*/ 182 w 1358"/>
              <a:gd name="T31" fmla="*/ 641 h 826"/>
              <a:gd name="T32" fmla="*/ 38 w 1358"/>
              <a:gd name="T33" fmla="*/ 461 h 826"/>
              <a:gd name="T34" fmla="*/ 5 w 1358"/>
              <a:gd name="T35" fmla="*/ 293 h 826"/>
              <a:gd name="T36" fmla="*/ 11 w 1358"/>
              <a:gd name="T37" fmla="*/ 116 h 826"/>
              <a:gd name="T38" fmla="*/ 74 w 1358"/>
              <a:gd name="T39" fmla="*/ 32 h 826"/>
              <a:gd name="T40" fmla="*/ 230 w 1358"/>
              <a:gd name="T41" fmla="*/ 5 h 826"/>
              <a:gd name="T42" fmla="*/ 617 w 1358"/>
              <a:gd name="T43" fmla="*/ 2 h 826"/>
              <a:gd name="T44" fmla="*/ 938 w 1358"/>
              <a:gd name="T45" fmla="*/ 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58" h="826">
                <a:moveTo>
                  <a:pt x="938" y="5"/>
                </a:moveTo>
                <a:cubicBezTo>
                  <a:pt x="1010" y="13"/>
                  <a:pt x="1011" y="22"/>
                  <a:pt x="1052" y="56"/>
                </a:cubicBezTo>
                <a:cubicBezTo>
                  <a:pt x="1093" y="90"/>
                  <a:pt x="1156" y="172"/>
                  <a:pt x="1184" y="209"/>
                </a:cubicBezTo>
                <a:cubicBezTo>
                  <a:pt x="1212" y="246"/>
                  <a:pt x="1213" y="264"/>
                  <a:pt x="1220" y="278"/>
                </a:cubicBezTo>
                <a:cubicBezTo>
                  <a:pt x="1227" y="292"/>
                  <a:pt x="1206" y="281"/>
                  <a:pt x="1226" y="296"/>
                </a:cubicBezTo>
                <a:cubicBezTo>
                  <a:pt x="1246" y="311"/>
                  <a:pt x="1316" y="339"/>
                  <a:pt x="1337" y="368"/>
                </a:cubicBezTo>
                <a:cubicBezTo>
                  <a:pt x="1358" y="397"/>
                  <a:pt x="1356" y="432"/>
                  <a:pt x="1355" y="473"/>
                </a:cubicBezTo>
                <a:cubicBezTo>
                  <a:pt x="1354" y="514"/>
                  <a:pt x="1357" y="571"/>
                  <a:pt x="1328" y="614"/>
                </a:cubicBezTo>
                <a:cubicBezTo>
                  <a:pt x="1299" y="657"/>
                  <a:pt x="1236" y="701"/>
                  <a:pt x="1181" y="734"/>
                </a:cubicBezTo>
                <a:cubicBezTo>
                  <a:pt x="1126" y="767"/>
                  <a:pt x="1047" y="804"/>
                  <a:pt x="998" y="815"/>
                </a:cubicBezTo>
                <a:cubicBezTo>
                  <a:pt x="949" y="826"/>
                  <a:pt x="923" y="806"/>
                  <a:pt x="884" y="800"/>
                </a:cubicBezTo>
                <a:cubicBezTo>
                  <a:pt x="845" y="794"/>
                  <a:pt x="810" y="775"/>
                  <a:pt x="764" y="776"/>
                </a:cubicBezTo>
                <a:cubicBezTo>
                  <a:pt x="718" y="777"/>
                  <a:pt x="651" y="804"/>
                  <a:pt x="605" y="809"/>
                </a:cubicBezTo>
                <a:cubicBezTo>
                  <a:pt x="559" y="814"/>
                  <a:pt x="538" y="826"/>
                  <a:pt x="488" y="809"/>
                </a:cubicBezTo>
                <a:cubicBezTo>
                  <a:pt x="438" y="792"/>
                  <a:pt x="356" y="732"/>
                  <a:pt x="305" y="704"/>
                </a:cubicBezTo>
                <a:cubicBezTo>
                  <a:pt x="254" y="676"/>
                  <a:pt x="226" y="682"/>
                  <a:pt x="182" y="641"/>
                </a:cubicBezTo>
                <a:cubicBezTo>
                  <a:pt x="138" y="600"/>
                  <a:pt x="68" y="519"/>
                  <a:pt x="38" y="461"/>
                </a:cubicBezTo>
                <a:cubicBezTo>
                  <a:pt x="8" y="403"/>
                  <a:pt x="9" y="350"/>
                  <a:pt x="5" y="293"/>
                </a:cubicBezTo>
                <a:cubicBezTo>
                  <a:pt x="1" y="236"/>
                  <a:pt x="0" y="159"/>
                  <a:pt x="11" y="116"/>
                </a:cubicBezTo>
                <a:cubicBezTo>
                  <a:pt x="22" y="73"/>
                  <a:pt x="38" y="50"/>
                  <a:pt x="74" y="32"/>
                </a:cubicBezTo>
                <a:cubicBezTo>
                  <a:pt x="110" y="14"/>
                  <a:pt x="140" y="10"/>
                  <a:pt x="230" y="5"/>
                </a:cubicBezTo>
                <a:cubicBezTo>
                  <a:pt x="320" y="0"/>
                  <a:pt x="499" y="2"/>
                  <a:pt x="617" y="2"/>
                </a:cubicBezTo>
                <a:cubicBezTo>
                  <a:pt x="735" y="2"/>
                  <a:pt x="871" y="5"/>
                  <a:pt x="938" y="5"/>
                </a:cubicBezTo>
                <a:close/>
              </a:path>
            </a:pathLst>
          </a:custGeom>
          <a:solidFill>
            <a:srgbClr val="FF6600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8" name="Picture 13" descr="Sketch_SingleMZ_Flux_Af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833" y="2899569"/>
            <a:ext cx="4064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5490271" y="1556793"/>
            <a:ext cx="269875" cy="269875"/>
          </a:xfrm>
          <a:prstGeom prst="ellipse">
            <a:avLst/>
          </a:prstGeom>
          <a:gradFill rotWithShape="1">
            <a:gsLst>
              <a:gs pos="0">
                <a:srgbClr val="E6F931">
                  <a:alpha val="50000"/>
                </a:srgbClr>
              </a:gs>
              <a:gs pos="100000">
                <a:srgbClr val="E6F93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2784" y="0"/>
            <a:ext cx="3152329" cy="908720"/>
          </a:xfrm>
        </p:spPr>
        <p:txBody>
          <a:bodyPr>
            <a:normAutofit/>
          </a:bodyPr>
          <a:lstStyle/>
          <a:p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electronic MZI</a:t>
            </a:r>
            <a:endParaRPr lang="he-IL" sz="2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5" name="TextBox 14"/>
              <p:cNvSpPr txBox="1"/>
              <p:nvPr/>
            </p:nvSpPr>
            <p:spPr>
              <a:xfrm>
                <a:off x="3679801" y="5280763"/>
                <a:ext cx="1995761" cy="77534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sub>
                      </m:sSub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𝑡𝑡</m:t>
                      </m:r>
                    </m:oMath>
                  </m:oMathPara>
                </a14:m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01" y="5280763"/>
                <a:ext cx="1995761" cy="775340"/>
              </a:xfrm>
              <a:prstGeom prst="rect">
                <a:avLst/>
              </a:prstGeom>
              <a:blipFill rotWithShape="0">
                <a:blip r:embed="rId5"/>
                <a:stretch>
                  <a:fillRect l="-550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6" name="TextBox 15"/>
              <p:cNvSpPr txBox="1"/>
              <p:nvPr/>
            </p:nvSpPr>
            <p:spPr>
              <a:xfrm>
                <a:off x="5078457" y="5246605"/>
                <a:ext cx="1473065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𝑟𝑟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𝐴𝐵</m:t>
                          </m:r>
                        </m:sup>
                      </m:sSup>
                    </m:oMath>
                  </m:oMathPara>
                </a14:m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456" y="5246605"/>
                <a:ext cx="1473065" cy="381258"/>
              </a:xfrm>
              <a:prstGeom prst="rect">
                <a:avLst/>
              </a:prstGeom>
              <a:blipFill rotWithShape="0">
                <a:blip r:embed="rId6"/>
                <a:stretch>
                  <a:fillRect l="-6612" r="-1240" b="-967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7" name="TextBox 16"/>
              <p:cNvSpPr txBox="1"/>
              <p:nvPr/>
            </p:nvSpPr>
            <p:spPr>
              <a:xfrm>
                <a:off x="3540374" y="5914324"/>
                <a:ext cx="5136082" cy="48981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𝐷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lang="en-US" sz="24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a:rPr lang="en-US" sz="24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𝑅𝑇</m:t>
                      </m:r>
                      <m:func>
                        <m:funcPr>
                          <m:ctrlPr>
                            <a:rPr lang="en-US" sz="2400" b="0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4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𝐴𝐵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e-IL" sz="2400" b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74" y="5914324"/>
                <a:ext cx="5136082" cy="4898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39"/>
          <p:cNvGrpSpPr>
            <a:grpSpLocks/>
          </p:cNvGrpSpPr>
          <p:nvPr/>
        </p:nvGrpSpPr>
        <p:grpSpPr bwMode="auto">
          <a:xfrm>
            <a:off x="6681926" y="1272381"/>
            <a:ext cx="1763712" cy="1874838"/>
            <a:chOff x="186" y="509"/>
            <a:chExt cx="1111" cy="1181"/>
          </a:xfrm>
        </p:grpSpPr>
        <p:grpSp>
          <p:nvGrpSpPr>
            <p:cNvPr id="13" name="Group 240"/>
            <p:cNvGrpSpPr>
              <a:grpSpLocks/>
            </p:cNvGrpSpPr>
            <p:nvPr/>
          </p:nvGrpSpPr>
          <p:grpSpPr bwMode="auto">
            <a:xfrm>
              <a:off x="311" y="1559"/>
              <a:ext cx="866" cy="53"/>
              <a:chOff x="2383" y="2353"/>
              <a:chExt cx="1282" cy="79"/>
            </a:xfrm>
          </p:grpSpPr>
          <p:sp>
            <p:nvSpPr>
              <p:cNvPr id="24" name="Line 241"/>
              <p:cNvSpPr>
                <a:spLocks noChangeShapeType="1"/>
              </p:cNvSpPr>
              <p:nvPr/>
            </p:nvSpPr>
            <p:spPr bwMode="auto">
              <a:xfrm flipH="1">
                <a:off x="2383" y="2353"/>
                <a:ext cx="12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25" name="Group 242"/>
              <p:cNvGrpSpPr>
                <a:grpSpLocks/>
              </p:cNvGrpSpPr>
              <p:nvPr/>
            </p:nvGrpSpPr>
            <p:grpSpPr bwMode="auto">
              <a:xfrm>
                <a:off x="2394" y="2353"/>
                <a:ext cx="1270" cy="79"/>
                <a:chOff x="2394" y="2353"/>
                <a:chExt cx="1270" cy="79"/>
              </a:xfrm>
            </p:grpSpPr>
            <p:sp>
              <p:nvSpPr>
                <p:cNvPr id="26" name="Line 243"/>
                <p:cNvSpPr>
                  <a:spLocks noChangeShapeType="1"/>
                </p:cNvSpPr>
                <p:nvPr/>
              </p:nvSpPr>
              <p:spPr bwMode="auto">
                <a:xfrm>
                  <a:off x="23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7" name="Line 244"/>
                <p:cNvSpPr>
                  <a:spLocks noChangeShapeType="1"/>
                </p:cNvSpPr>
                <p:nvPr/>
              </p:nvSpPr>
              <p:spPr bwMode="auto">
                <a:xfrm>
                  <a:off x="243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8" name="Line 245"/>
                <p:cNvSpPr>
                  <a:spLocks noChangeShapeType="1"/>
                </p:cNvSpPr>
                <p:nvPr/>
              </p:nvSpPr>
              <p:spPr bwMode="auto">
                <a:xfrm>
                  <a:off x="24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9" name="Line 246"/>
                <p:cNvSpPr>
                  <a:spLocks noChangeShapeType="1"/>
                </p:cNvSpPr>
                <p:nvPr/>
              </p:nvSpPr>
              <p:spPr bwMode="auto">
                <a:xfrm>
                  <a:off x="251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" name="Line 247"/>
                <p:cNvSpPr>
                  <a:spLocks noChangeShapeType="1"/>
                </p:cNvSpPr>
                <p:nvPr/>
              </p:nvSpPr>
              <p:spPr bwMode="auto">
                <a:xfrm>
                  <a:off x="25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1" name="Line 248"/>
                <p:cNvSpPr>
                  <a:spLocks noChangeShapeType="1"/>
                </p:cNvSpPr>
                <p:nvPr/>
              </p:nvSpPr>
              <p:spPr bwMode="auto">
                <a:xfrm>
                  <a:off x="258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2" name="Line 249"/>
                <p:cNvSpPr>
                  <a:spLocks noChangeShapeType="1"/>
                </p:cNvSpPr>
                <p:nvPr/>
              </p:nvSpPr>
              <p:spPr bwMode="auto">
                <a:xfrm>
                  <a:off x="262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3" name="Line 250"/>
                <p:cNvSpPr>
                  <a:spLocks noChangeShapeType="1"/>
                </p:cNvSpPr>
                <p:nvPr/>
              </p:nvSpPr>
              <p:spPr bwMode="auto">
                <a:xfrm>
                  <a:off x="26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4" name="Line 251"/>
                <p:cNvSpPr>
                  <a:spLocks noChangeShapeType="1"/>
                </p:cNvSpPr>
                <p:nvPr/>
              </p:nvSpPr>
              <p:spPr bwMode="auto">
                <a:xfrm>
                  <a:off x="270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5" name="Line 252"/>
                <p:cNvSpPr>
                  <a:spLocks noChangeShapeType="1"/>
                </p:cNvSpPr>
                <p:nvPr/>
              </p:nvSpPr>
              <p:spPr bwMode="auto">
                <a:xfrm>
                  <a:off x="27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6" name="Line 253"/>
                <p:cNvSpPr>
                  <a:spLocks noChangeShapeType="1"/>
                </p:cNvSpPr>
                <p:nvPr/>
              </p:nvSpPr>
              <p:spPr bwMode="auto">
                <a:xfrm>
                  <a:off x="277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7" name="Line 254"/>
                <p:cNvSpPr>
                  <a:spLocks noChangeShapeType="1"/>
                </p:cNvSpPr>
                <p:nvPr/>
              </p:nvSpPr>
              <p:spPr bwMode="auto">
                <a:xfrm>
                  <a:off x="28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8" name="Line 255"/>
                <p:cNvSpPr>
                  <a:spLocks noChangeShapeType="1"/>
                </p:cNvSpPr>
                <p:nvPr/>
              </p:nvSpPr>
              <p:spPr bwMode="auto">
                <a:xfrm>
                  <a:off x="285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9" name="Line 256"/>
                <p:cNvSpPr>
                  <a:spLocks noChangeShapeType="1"/>
                </p:cNvSpPr>
                <p:nvPr/>
              </p:nvSpPr>
              <p:spPr bwMode="auto">
                <a:xfrm>
                  <a:off x="28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0" name="Line 257"/>
                <p:cNvSpPr>
                  <a:spLocks noChangeShapeType="1"/>
                </p:cNvSpPr>
                <p:nvPr/>
              </p:nvSpPr>
              <p:spPr bwMode="auto">
                <a:xfrm>
                  <a:off x="29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1" name="Line 258"/>
                <p:cNvSpPr>
                  <a:spLocks noChangeShapeType="1"/>
                </p:cNvSpPr>
                <p:nvPr/>
              </p:nvSpPr>
              <p:spPr bwMode="auto">
                <a:xfrm>
                  <a:off x="29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2" name="Line 259"/>
                <p:cNvSpPr>
                  <a:spLocks noChangeShapeType="1"/>
                </p:cNvSpPr>
                <p:nvPr/>
              </p:nvSpPr>
              <p:spPr bwMode="auto">
                <a:xfrm>
                  <a:off x="30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" name="Line 260"/>
                <p:cNvSpPr>
                  <a:spLocks noChangeShapeType="1"/>
                </p:cNvSpPr>
                <p:nvPr/>
              </p:nvSpPr>
              <p:spPr bwMode="auto">
                <a:xfrm>
                  <a:off x="30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4" name="Line 261"/>
                <p:cNvSpPr>
                  <a:spLocks noChangeShapeType="1"/>
                </p:cNvSpPr>
                <p:nvPr/>
              </p:nvSpPr>
              <p:spPr bwMode="auto">
                <a:xfrm>
                  <a:off x="308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5" name="Line 262"/>
                <p:cNvSpPr>
                  <a:spLocks noChangeShapeType="1"/>
                </p:cNvSpPr>
                <p:nvPr/>
              </p:nvSpPr>
              <p:spPr bwMode="auto">
                <a:xfrm>
                  <a:off x="312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6" name="Line 263"/>
                <p:cNvSpPr>
                  <a:spLocks noChangeShapeType="1"/>
                </p:cNvSpPr>
                <p:nvPr/>
              </p:nvSpPr>
              <p:spPr bwMode="auto">
                <a:xfrm>
                  <a:off x="31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7" name="Line 264"/>
                <p:cNvSpPr>
                  <a:spLocks noChangeShapeType="1"/>
                </p:cNvSpPr>
                <p:nvPr/>
              </p:nvSpPr>
              <p:spPr bwMode="auto">
                <a:xfrm>
                  <a:off x="320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8" name="Line 265"/>
                <p:cNvSpPr>
                  <a:spLocks noChangeShapeType="1"/>
                </p:cNvSpPr>
                <p:nvPr/>
              </p:nvSpPr>
              <p:spPr bwMode="auto">
                <a:xfrm>
                  <a:off x="32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9" name="Line 266"/>
                <p:cNvSpPr>
                  <a:spLocks noChangeShapeType="1"/>
                </p:cNvSpPr>
                <p:nvPr/>
              </p:nvSpPr>
              <p:spPr bwMode="auto">
                <a:xfrm>
                  <a:off x="327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0" name="Line 267"/>
                <p:cNvSpPr>
                  <a:spLocks noChangeShapeType="1"/>
                </p:cNvSpPr>
                <p:nvPr/>
              </p:nvSpPr>
              <p:spPr bwMode="auto">
                <a:xfrm>
                  <a:off x="33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1" name="Line 268"/>
                <p:cNvSpPr>
                  <a:spLocks noChangeShapeType="1"/>
                </p:cNvSpPr>
                <p:nvPr/>
              </p:nvSpPr>
              <p:spPr bwMode="auto">
                <a:xfrm>
                  <a:off x="335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2" name="Line 269"/>
                <p:cNvSpPr>
                  <a:spLocks noChangeShapeType="1"/>
                </p:cNvSpPr>
                <p:nvPr/>
              </p:nvSpPr>
              <p:spPr bwMode="auto">
                <a:xfrm>
                  <a:off x="339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3" name="Line 270"/>
                <p:cNvSpPr>
                  <a:spLocks noChangeShapeType="1"/>
                </p:cNvSpPr>
                <p:nvPr/>
              </p:nvSpPr>
              <p:spPr bwMode="auto">
                <a:xfrm>
                  <a:off x="34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4" name="Line 271"/>
                <p:cNvSpPr>
                  <a:spLocks noChangeShapeType="1"/>
                </p:cNvSpPr>
                <p:nvPr/>
              </p:nvSpPr>
              <p:spPr bwMode="auto">
                <a:xfrm>
                  <a:off x="347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5" name="Line 272"/>
                <p:cNvSpPr>
                  <a:spLocks noChangeShapeType="1"/>
                </p:cNvSpPr>
                <p:nvPr/>
              </p:nvSpPr>
              <p:spPr bwMode="auto">
                <a:xfrm>
                  <a:off x="35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6" name="Line 273"/>
                <p:cNvSpPr>
                  <a:spLocks noChangeShapeType="1"/>
                </p:cNvSpPr>
                <p:nvPr/>
              </p:nvSpPr>
              <p:spPr bwMode="auto">
                <a:xfrm>
                  <a:off x="354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7" name="Line 274"/>
                <p:cNvSpPr>
                  <a:spLocks noChangeShapeType="1"/>
                </p:cNvSpPr>
                <p:nvPr/>
              </p:nvSpPr>
              <p:spPr bwMode="auto">
                <a:xfrm>
                  <a:off x="358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4" name="AutoShape 275"/>
            <p:cNvSpPr>
              <a:spLocks noChangeArrowheads="1"/>
            </p:cNvSpPr>
            <p:nvPr/>
          </p:nvSpPr>
          <p:spPr bwMode="auto">
            <a:xfrm>
              <a:off x="186" y="579"/>
              <a:ext cx="1111" cy="111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" name="Text Box 276"/>
            <p:cNvSpPr txBox="1">
              <a:spLocks noChangeArrowheads="1"/>
            </p:cNvSpPr>
            <p:nvPr/>
          </p:nvSpPr>
          <p:spPr bwMode="auto">
            <a:xfrm>
              <a:off x="511" y="509"/>
              <a:ext cx="412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rtl="1"/>
              <a:r>
                <a:rPr lang="en-US" altLang="en-US" sz="1600">
                  <a:solidFill>
                    <a:srgbClr val="000000"/>
                  </a:solidFill>
                  <a:latin typeface="Arial Black" pitchFamily="34" charset="0"/>
                  <a:cs typeface="Arial" charset="0"/>
                </a:rPr>
                <a:t>(2,0)</a:t>
              </a:r>
            </a:p>
          </p:txBody>
        </p:sp>
        <p:sp>
          <p:nvSpPr>
            <p:cNvPr id="19" name="AutoShape 277"/>
            <p:cNvSpPr>
              <a:spLocks noChangeArrowheads="1"/>
            </p:cNvSpPr>
            <p:nvPr/>
          </p:nvSpPr>
          <p:spPr bwMode="auto">
            <a:xfrm>
              <a:off x="357" y="1168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AutoShape 278"/>
            <p:cNvSpPr>
              <a:spLocks noChangeArrowheads="1"/>
            </p:cNvSpPr>
            <p:nvPr/>
          </p:nvSpPr>
          <p:spPr bwMode="auto">
            <a:xfrm>
              <a:off x="367" y="777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21" name="Group 279"/>
            <p:cNvGrpSpPr>
              <a:grpSpLocks/>
            </p:cNvGrpSpPr>
            <p:nvPr/>
          </p:nvGrpSpPr>
          <p:grpSpPr bwMode="auto">
            <a:xfrm>
              <a:off x="296" y="1316"/>
              <a:ext cx="827" cy="38"/>
              <a:chOff x="2377" y="1862"/>
              <a:chExt cx="1226" cy="57"/>
            </a:xfrm>
          </p:grpSpPr>
          <p:sp>
            <p:nvSpPr>
              <p:cNvPr id="22" name="AutoShape 280"/>
              <p:cNvSpPr>
                <a:spLocks noChangeArrowheads="1"/>
              </p:cNvSpPr>
              <p:nvPr/>
            </p:nvSpPr>
            <p:spPr bwMode="auto">
              <a:xfrm rot="5400000">
                <a:off x="2376" y="1863"/>
                <a:ext cx="57" cy="5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3" name="Line 281"/>
              <p:cNvSpPr>
                <a:spLocks noChangeShapeType="1"/>
              </p:cNvSpPr>
              <p:nvPr/>
            </p:nvSpPr>
            <p:spPr bwMode="auto">
              <a:xfrm flipH="1">
                <a:off x="2457" y="1890"/>
                <a:ext cx="11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6130322" y="3423659"/>
            <a:ext cx="2921056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dirty="0"/>
              <a:t>interfering the lowest Landau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47469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12239 0.11852 L -0.13819 0.16065 L -0.13975 0.18819 C -0.13559 0.19028 -0.13125 0.19213 -0.12708 0.19468 C -0.12534 0.1956 -0.12239 0.19884 -0.12239 0.19907 L -0.12239 0.19884 L -0.12395 0.25185 L -0.15086 0.28356 L -0.18107 0.30046 L -0.20972 0.28981 L -0.23819 0.30255 L -0.2875 0.27083 L -0.31441 0.2963 L -0.33819 0.2919 L -0.46197 0.41481 " pathEditMode="relative" rAng="0" ptsTypes="AAAAAAAAAAAAAAAA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20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11753 0.11852 L -0.12708 0.14815 L -0.14618 0.16505 L -0.17152 0.12893 L -0.30486 0.13102 L -0.32222 0.15231 L -0.31909 0.21991 L -0.29843 0.26227 L -0.30642 0.2963 L -0.33819 0.29398 L -0.45868 0.41481 " pathEditMode="relative" rAng="0" ptsTypes="AAAAAAAAAAAA">
                                      <p:cBhvr>
                                        <p:cTn id="13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4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Finished Sample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06" t="13986" r="7771" b="2548"/>
          <a:stretch>
            <a:fillRect/>
          </a:stretch>
        </p:blipFill>
        <p:spPr bwMode="auto">
          <a:xfrm>
            <a:off x="28576" y="4518025"/>
            <a:ext cx="3070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0595" name="Picture 3" descr="Finished But Not Working 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6" y="2393951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596" name="Picture 4" descr="Alignment Marks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87" t="5666" r="6328" b="4803"/>
          <a:stretch>
            <a:fillRect/>
          </a:stretch>
        </p:blipFill>
        <p:spPr bwMode="auto">
          <a:xfrm>
            <a:off x="14288" y="4549776"/>
            <a:ext cx="3089275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597" name="Picture 5" descr="Finished Sample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026" t="14496" r="9724" b="2039"/>
          <a:stretch>
            <a:fillRect/>
          </a:stretch>
        </p:blipFill>
        <p:spPr bwMode="auto">
          <a:xfrm>
            <a:off x="0" y="4518025"/>
            <a:ext cx="30749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0598" name="Picture 6" descr="N 8-278 #5 (MZ) 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055" t="22847" r="26660" b="26181"/>
          <a:stretch>
            <a:fillRect/>
          </a:stretch>
        </p:blipFill>
        <p:spPr bwMode="auto">
          <a:xfrm>
            <a:off x="3048000" y="4527550"/>
            <a:ext cx="3005138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599" name="Picture 7" descr="Double MZ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14301"/>
            <a:ext cx="2816225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600" name="Picture 8" descr="Gate Defined MZ #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59" t="12321" r="15213" b="21167"/>
          <a:stretch>
            <a:fillRect/>
          </a:stretch>
        </p:blipFill>
        <p:spPr bwMode="auto">
          <a:xfrm>
            <a:off x="6038850" y="2282825"/>
            <a:ext cx="3090863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601" name="Picture 9" descr="N8-153-8C_0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10"/>
          <a:stretch>
            <a:fillRect/>
          </a:stretch>
        </p:blipFill>
        <p:spPr bwMode="auto">
          <a:xfrm>
            <a:off x="6022976" y="4530726"/>
            <a:ext cx="3121025" cy="23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602" name="Picture 10" descr="N8-299-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441"/>
          <a:stretch>
            <a:fillRect/>
          </a:stretch>
        </p:blipFill>
        <p:spPr bwMode="auto">
          <a:xfrm>
            <a:off x="5995989" y="96838"/>
            <a:ext cx="3121025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603" name="Picture 11" descr="Mesa Defined MZ #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928" t="27290" r="21225" b="25041"/>
          <a:stretch>
            <a:fillRect/>
          </a:stretch>
        </p:blipFill>
        <p:spPr bwMode="auto">
          <a:xfrm>
            <a:off x="14289" y="28576"/>
            <a:ext cx="309562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0604" name="Picture 12" descr="VagiZehnder 0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489" y="2257426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50605" name="Group 13"/>
          <p:cNvGrpSpPr>
            <a:grpSpLocks/>
          </p:cNvGrpSpPr>
          <p:nvPr/>
        </p:nvGrpSpPr>
        <p:grpSpPr bwMode="auto">
          <a:xfrm>
            <a:off x="0" y="0"/>
            <a:ext cx="9144000" cy="6872288"/>
            <a:chOff x="0" y="0"/>
            <a:chExt cx="5760" cy="4329"/>
          </a:xfrm>
        </p:grpSpPr>
        <p:sp>
          <p:nvSpPr>
            <p:cNvPr id="750606" name="Rectangle 14"/>
            <p:cNvSpPr>
              <a:spLocks noChangeArrowheads="1"/>
            </p:cNvSpPr>
            <p:nvPr/>
          </p:nvSpPr>
          <p:spPr bwMode="auto">
            <a:xfrm>
              <a:off x="1877" y="0"/>
              <a:ext cx="12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50607" name="Rectangle 15"/>
            <p:cNvSpPr>
              <a:spLocks noChangeArrowheads="1"/>
            </p:cNvSpPr>
            <p:nvPr/>
          </p:nvSpPr>
          <p:spPr bwMode="auto">
            <a:xfrm>
              <a:off x="5632" y="0"/>
              <a:ext cx="12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0608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12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50609" name="Rectangle 17"/>
            <p:cNvSpPr>
              <a:spLocks noChangeArrowheads="1"/>
            </p:cNvSpPr>
            <p:nvPr/>
          </p:nvSpPr>
          <p:spPr bwMode="auto">
            <a:xfrm>
              <a:off x="3754" y="0"/>
              <a:ext cx="12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0610" name="Rectangle 18"/>
            <p:cNvSpPr>
              <a:spLocks noChangeArrowheads="1"/>
            </p:cNvSpPr>
            <p:nvPr/>
          </p:nvSpPr>
          <p:spPr bwMode="auto">
            <a:xfrm rot="-5400000">
              <a:off x="2816" y="-2816"/>
              <a:ext cx="128" cy="5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 rot="-5400000">
              <a:off x="2816" y="-1419"/>
              <a:ext cx="128" cy="5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0612" name="Rectangle 20"/>
            <p:cNvSpPr>
              <a:spLocks noChangeArrowheads="1"/>
            </p:cNvSpPr>
            <p:nvPr/>
          </p:nvSpPr>
          <p:spPr bwMode="auto">
            <a:xfrm rot="-5400000">
              <a:off x="2816" y="-22"/>
              <a:ext cx="128" cy="5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50613" name="Rectangle 21"/>
            <p:cNvSpPr>
              <a:spLocks noChangeArrowheads="1"/>
            </p:cNvSpPr>
            <p:nvPr/>
          </p:nvSpPr>
          <p:spPr bwMode="auto">
            <a:xfrm rot="-5400000">
              <a:off x="2816" y="1385"/>
              <a:ext cx="128" cy="57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91527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" y="162560"/>
            <a:ext cx="8763000" cy="698500"/>
          </a:xfrm>
        </p:spPr>
        <p:txBody>
          <a:bodyPr/>
          <a:lstStyle/>
          <a:p>
            <a:pPr rtl="0"/>
            <a:r>
              <a:rPr lang="en-US" altLang="en-US" sz="2800" dirty="0"/>
              <a:t>Aharonov – Bohm interference </a:t>
            </a:r>
            <a:r>
              <a:rPr lang="en-US" altLang="en-US" sz="2800" dirty="0">
                <a:solidFill>
                  <a:srgbClr val="FFFF00"/>
                </a:solidFill>
              </a:rPr>
              <a:t>(AB)</a:t>
            </a:r>
            <a:r>
              <a:rPr lang="en-US" altLang="en-US" sz="2800" dirty="0"/>
              <a:t> </a:t>
            </a:r>
          </a:p>
        </p:txBody>
      </p:sp>
      <p:graphicFrame>
        <p:nvGraphicFramePr>
          <p:cNvPr id="244739" name="Object 3"/>
          <p:cNvGraphicFramePr>
            <a:graphicFrameLocks noChangeAspect="1"/>
          </p:cNvGraphicFramePr>
          <p:nvPr/>
        </p:nvGraphicFramePr>
        <p:xfrm>
          <a:off x="4816475" y="2643189"/>
          <a:ext cx="1905000" cy="981075"/>
        </p:xfrm>
        <a:graphic>
          <a:graphicData uri="http://schemas.openxmlformats.org/presentationml/2006/ole">
            <p:oleObj spid="_x0000_s515474" name="משוואה" r:id="rId3" imgW="838080" imgH="431640" progId="Equation.3">
              <p:embed/>
            </p:oleObj>
          </a:graphicData>
        </a:graphic>
      </p:graphicFrame>
      <p:graphicFrame>
        <p:nvGraphicFramePr>
          <p:cNvPr id="244740" name="Object 4"/>
          <p:cNvGraphicFramePr>
            <a:graphicFrameLocks noChangeAspect="1"/>
          </p:cNvGraphicFramePr>
          <p:nvPr/>
        </p:nvGraphicFramePr>
        <p:xfrm>
          <a:off x="4816475" y="3770313"/>
          <a:ext cx="2825750" cy="366712"/>
        </p:xfrm>
        <a:graphic>
          <a:graphicData uri="http://schemas.openxmlformats.org/presentationml/2006/ole">
            <p:oleObj spid="_x0000_s515475" name="משוואה" r:id="rId4" imgW="1269720" imgH="164880" progId="Equation.3">
              <p:embed/>
            </p:oleObj>
          </a:graphicData>
        </a:graphic>
      </p:graphicFrame>
      <p:sp>
        <p:nvSpPr>
          <p:cNvPr id="244741" name="Line 5"/>
          <p:cNvSpPr>
            <a:spLocks noChangeShapeType="1"/>
          </p:cNvSpPr>
          <p:nvPr/>
        </p:nvSpPr>
        <p:spPr bwMode="auto">
          <a:xfrm flipH="1">
            <a:off x="5702300" y="4160838"/>
            <a:ext cx="514350" cy="10668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4277017" y="5375275"/>
            <a:ext cx="269023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altLang="en-US" sz="1800" b="0">
                <a:solidFill>
                  <a:srgbClr val="000000"/>
                </a:solidFill>
                <a:cs typeface="Times New Roman" pitchFamily="18" charset="0"/>
              </a:rPr>
              <a:t>via modulation gate </a:t>
            </a:r>
            <a:r>
              <a:rPr lang="en-US" altLang="en-US" sz="1800">
                <a:solidFill>
                  <a:srgbClr val="000000"/>
                </a:solidFill>
                <a:cs typeface="Times New Roman" pitchFamily="18" charset="0"/>
              </a:rPr>
              <a:t>MG</a:t>
            </a:r>
            <a:endParaRPr lang="en-US" altLang="en-US" sz="18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4782" name="Text Box 46"/>
          <p:cNvSpPr txBox="1">
            <a:spLocks noChangeArrowheads="1"/>
          </p:cNvSpPr>
          <p:nvPr/>
        </p:nvSpPr>
        <p:spPr bwMode="auto">
          <a:xfrm>
            <a:off x="6938964" y="4459287"/>
            <a:ext cx="2096244" cy="92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 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sz="2400" b="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~ 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1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gauss</a:t>
            </a:r>
          </a:p>
          <a:p>
            <a:endParaRPr lang="en-US" altLang="en-US" sz="1400" b="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r>
              <a:rPr lang="en-US" altLang="en-US" sz="1400" b="0" dirty="0">
                <a:solidFill>
                  <a:srgbClr val="3333CC"/>
                </a:solidFill>
                <a:cs typeface="Times New Roman" pitchFamily="18" charset="0"/>
                <a:sym typeface="Symbol" pitchFamily="18" charset="2"/>
              </a:rPr>
              <a:t>  via natural decay of </a:t>
            </a:r>
            <a:r>
              <a:rPr lang="en-US" altLang="en-US" sz="16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</a:p>
        </p:txBody>
      </p:sp>
      <p:sp>
        <p:nvSpPr>
          <p:cNvPr id="244783" name="Line 47"/>
          <p:cNvSpPr>
            <a:spLocks noChangeShapeType="1"/>
          </p:cNvSpPr>
          <p:nvPr/>
        </p:nvSpPr>
        <p:spPr bwMode="auto">
          <a:xfrm>
            <a:off x="7359651" y="4160838"/>
            <a:ext cx="66675" cy="3429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44785" name="Picture 49" descr="MZ pyja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6" y="1441451"/>
            <a:ext cx="42592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86" name="Picture 50" descr="AB_Oss_Vmg [Converted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9" y="1824039"/>
            <a:ext cx="3602037" cy="31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4787" name="Picture 51" descr="AB_Oss_M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9" y="1822450"/>
            <a:ext cx="356552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4788" name="Text Box 52"/>
          <p:cNvSpPr txBox="1">
            <a:spLocks noChangeArrowheads="1"/>
          </p:cNvSpPr>
          <p:nvPr/>
        </p:nvSpPr>
        <p:spPr bwMode="auto">
          <a:xfrm>
            <a:off x="1897063" y="2784476"/>
            <a:ext cx="184709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endParaRPr lang="en-US" altLang="en-US" sz="18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789" name="Text Box 53"/>
          <p:cNvSpPr txBox="1">
            <a:spLocks noChangeArrowheads="1"/>
          </p:cNvSpPr>
          <p:nvPr/>
        </p:nvSpPr>
        <p:spPr bwMode="auto">
          <a:xfrm>
            <a:off x="1050925" y="5256214"/>
            <a:ext cx="204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2000" b="0">
                <a:solidFill>
                  <a:srgbClr val="FF0000"/>
                </a:solidFill>
                <a:cs typeface="Times New Roman" pitchFamily="18" charset="0"/>
              </a:rPr>
              <a:t>mind the slope…</a:t>
            </a:r>
          </a:p>
        </p:txBody>
      </p:sp>
      <p:sp>
        <p:nvSpPr>
          <p:cNvPr id="244790" name="Text Box 54"/>
          <p:cNvSpPr txBox="1">
            <a:spLocks noChangeArrowheads="1"/>
          </p:cNvSpPr>
          <p:nvPr/>
        </p:nvSpPr>
        <p:spPr bwMode="auto">
          <a:xfrm>
            <a:off x="2978151" y="6272214"/>
            <a:ext cx="327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2000" b="0">
                <a:solidFill>
                  <a:srgbClr val="3333CC"/>
                </a:solidFill>
                <a:cs typeface="Times New Roman" pitchFamily="18" charset="0"/>
              </a:rPr>
              <a:t>AB area = geometrical area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78269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4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4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4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4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4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4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447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1" grpId="0" animBg="1"/>
      <p:bldP spid="244742" grpId="0" build="p"/>
      <p:bldP spid="244782" grpId="0"/>
      <p:bldP spid="244783" grpId="0" animBg="1"/>
      <p:bldP spid="244789" grpId="0"/>
      <p:bldP spid="244789" grpId="1"/>
      <p:bldP spid="2447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09280" y="1478281"/>
            <a:ext cx="5776686" cy="4400014"/>
            <a:chOff x="1775460" y="1432560"/>
            <a:chExt cx="5776686" cy="4400014"/>
          </a:xfrm>
        </p:grpSpPr>
        <p:grpSp>
          <p:nvGrpSpPr>
            <p:cNvPr id="5" name="Group 4"/>
            <p:cNvGrpSpPr/>
            <p:nvPr/>
          </p:nvGrpSpPr>
          <p:grpSpPr>
            <a:xfrm>
              <a:off x="1775460" y="1432560"/>
              <a:ext cx="5539740" cy="3276600"/>
              <a:chOff x="951867" y="3227070"/>
              <a:chExt cx="3543933" cy="2476500"/>
            </a:xfrm>
          </p:grpSpPr>
          <p:pic>
            <p:nvPicPr>
              <p:cNvPr id="2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r="50741"/>
              <a:stretch/>
            </p:blipFill>
            <p:spPr bwMode="auto">
              <a:xfrm>
                <a:off x="951867" y="3227070"/>
                <a:ext cx="3543933" cy="247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1905000" y="4221480"/>
                <a:ext cx="1630680" cy="243840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914353" rtl="1"/>
                <a:endParaRPr lang="en-US" sz="2000" b="0">
                  <a:cs typeface="Times New Roman" pitchFamily="18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2506980" y="3604260"/>
                <a:ext cx="365760" cy="236220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914353" rtl="1"/>
                <a:endParaRPr lang="en-US" sz="2000" b="0">
                  <a:cs typeface="Times New Roman" pitchFamily="18" charset="0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2711298" y="4709160"/>
              <a:ext cx="3683303" cy="859552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1" anchor="ctr"/>
            <a:lstStyle/>
            <a:p>
              <a:pPr algn="ctr" defTabSz="91435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3200" b="0" i="1" kern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753880" y="3348407"/>
              <a:ext cx="0" cy="180576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00B0F0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341670" y="3348407"/>
              <a:ext cx="0" cy="180576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00B0F0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Oval 11"/>
            <p:cNvSpPr/>
            <p:nvPr/>
          </p:nvSpPr>
          <p:spPr>
            <a:xfrm>
              <a:off x="2783928" y="4754880"/>
              <a:ext cx="3541779" cy="762000"/>
            </a:xfrm>
            <a:prstGeom prst="ellipse">
              <a:avLst/>
            </a:prstGeom>
            <a:solidFill>
              <a:srgbClr val="339933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1" anchor="ctr"/>
            <a:lstStyle/>
            <a:p>
              <a:pPr algn="ctr" defTabSz="91435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3200" b="0" i="1" kern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92240" y="4907280"/>
              <a:ext cx="1059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i="1">
                  <a:solidFill>
                    <a:srgbClr val="3366FF"/>
                  </a:solidFill>
                </a:rPr>
                <a:t>N </a:t>
              </a:r>
              <a:r>
                <a:rPr lang="en-US" sz="1600" b="0" i="1" baseline="30000" err="1">
                  <a:solidFill>
                    <a:srgbClr val="3366FF"/>
                  </a:solidFill>
                </a:rPr>
                <a:t>th</a:t>
              </a:r>
              <a:r>
                <a:rPr lang="en-US" sz="1600" b="0" i="1">
                  <a:solidFill>
                    <a:srgbClr val="3366FF"/>
                  </a:solidFill>
                </a:rPr>
                <a:t> state</a:t>
              </a:r>
              <a:r>
                <a:rPr lang="en-US" sz="1600" b="0" i="1" baseline="30000">
                  <a:solidFill>
                    <a:srgbClr val="3366FF"/>
                  </a:solidFill>
                </a:rPr>
                <a:t>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820769" y="4800600"/>
              <a:ext cx="3437616" cy="67056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1" anchor="ctr"/>
            <a:lstStyle/>
            <a:p>
              <a:pPr algn="ctr" defTabSz="91435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3200" b="0" i="1" kern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2620" y="5494020"/>
              <a:ext cx="1340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rgbClr val="339933"/>
                  </a:solidFill>
                </a:rPr>
                <a:t>(</a:t>
              </a:r>
              <a:r>
                <a:rPr lang="en-US" sz="1600" b="0" i="1" dirty="0">
                  <a:solidFill>
                    <a:srgbClr val="339933"/>
                  </a:solidFill>
                </a:rPr>
                <a:t>N-</a:t>
              </a:r>
              <a:r>
                <a:rPr lang="en-US" sz="1600" b="0" dirty="0">
                  <a:solidFill>
                    <a:srgbClr val="339933"/>
                  </a:solidFill>
                </a:rPr>
                <a:t>1)</a:t>
              </a:r>
              <a:r>
                <a:rPr lang="en-US" sz="1600" b="0" i="1" baseline="30000" dirty="0" err="1">
                  <a:solidFill>
                    <a:srgbClr val="339933"/>
                  </a:solidFill>
                </a:rPr>
                <a:t>th</a:t>
              </a:r>
              <a:r>
                <a:rPr lang="en-US" sz="1600" b="0" i="1" dirty="0">
                  <a:solidFill>
                    <a:srgbClr val="339933"/>
                  </a:solidFill>
                </a:rPr>
                <a:t> state</a:t>
              </a:r>
              <a:r>
                <a:rPr lang="en-US" sz="1600" b="0" i="1" baseline="30000" dirty="0">
                  <a:solidFill>
                    <a:srgbClr val="339933"/>
                  </a:solidFill>
                </a:rPr>
                <a:t> </a:t>
              </a: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0040" y="162560"/>
            <a:ext cx="87630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rtl="0"/>
            <a:r>
              <a:rPr lang="en-US" altLang="en-US" sz="2000" b="0" kern="0">
                <a:solidFill>
                  <a:srgbClr val="FFFF00"/>
                </a:solidFill>
              </a:rPr>
              <a:t>a different look at AB…. </a:t>
            </a:r>
            <a:r>
              <a:rPr lang="en-US" altLang="en-US" sz="2800" kern="0"/>
              <a:t>tunneling to edge states  </a:t>
            </a:r>
            <a:r>
              <a:rPr lang="en-US" altLang="en-US" sz="2000" b="0" kern="0">
                <a:solidFill>
                  <a:srgbClr val="FFFF00"/>
                </a:solidFill>
              </a:rPr>
              <a:t>every </a:t>
            </a:r>
            <a:r>
              <a:rPr lang="en-US" altLang="en-US" sz="2000" b="0" i="1" kern="0">
                <a:solidFill>
                  <a:srgbClr val="FFFF00"/>
                </a:solidFill>
                <a:sym typeface="Symbol"/>
              </a:rPr>
              <a:t></a:t>
            </a:r>
            <a:r>
              <a:rPr lang="en-US" altLang="en-US" sz="2000" b="0" kern="0" baseline="-25000">
                <a:solidFill>
                  <a:srgbClr val="FFFF00"/>
                </a:solidFill>
                <a:sym typeface="Symbol"/>
              </a:rPr>
              <a:t>0</a:t>
            </a:r>
            <a:r>
              <a:rPr lang="en-US" altLang="en-US" sz="2000" b="0" kern="0"/>
              <a:t> </a:t>
            </a:r>
            <a:endParaRPr lang="en-US" altLang="en-US" sz="2800" b="0" kern="0"/>
          </a:p>
        </p:txBody>
      </p:sp>
      <p:sp>
        <p:nvSpPr>
          <p:cNvPr id="16" name="TextBox 15"/>
          <p:cNvSpPr txBox="1"/>
          <p:nvPr/>
        </p:nvSpPr>
        <p:spPr>
          <a:xfrm>
            <a:off x="106215" y="4878020"/>
            <a:ext cx="3454278" cy="158552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dirty="0"/>
              <a:t>increasing </a:t>
            </a:r>
            <a:r>
              <a:rPr lang="en-US" sz="1600" b="0" i="1" dirty="0"/>
              <a:t>B</a:t>
            </a:r>
          </a:p>
          <a:p>
            <a:pPr>
              <a:lnSpc>
                <a:spcPct val="150000"/>
              </a:lnSpc>
            </a:pPr>
            <a:r>
              <a:rPr lang="en-US" sz="1600" b="0" dirty="0"/>
              <a:t>states slide </a:t>
            </a:r>
            <a:r>
              <a:rPr lang="en-US" sz="1100" b="0" dirty="0"/>
              <a:t>downhill</a:t>
            </a:r>
            <a:r>
              <a:rPr lang="en-US" sz="1600" b="0" dirty="0"/>
              <a:t> inwards</a:t>
            </a:r>
            <a:endParaRPr lang="en-US" sz="1600" b="0" i="1" dirty="0"/>
          </a:p>
          <a:p>
            <a:pPr>
              <a:lnSpc>
                <a:spcPct val="150000"/>
              </a:lnSpc>
            </a:pPr>
            <a:r>
              <a:rPr lang="en-US" sz="1600" b="0" dirty="0"/>
              <a:t>Fermi energy in the gap </a:t>
            </a:r>
            <a:r>
              <a:rPr lang="en-US" sz="1100" b="0" dirty="0"/>
              <a:t>(between states)</a:t>
            </a:r>
            <a:endParaRPr lang="en-US" sz="1600" b="0" dirty="0"/>
          </a:p>
          <a:p>
            <a:pPr>
              <a:lnSpc>
                <a:spcPct val="150000"/>
              </a:lnSpc>
            </a:pPr>
            <a:r>
              <a:rPr lang="en-US" sz="1600" b="0" dirty="0"/>
              <a:t>conductance goes down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220280" y="3394127"/>
            <a:ext cx="4765729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210499" y="3090377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err="1"/>
              <a:t>E</a:t>
            </a:r>
            <a:r>
              <a:rPr lang="en-US" sz="1400" b="0" i="1" baseline="-25000" err="1"/>
              <a:t>F</a:t>
            </a:r>
            <a:endParaRPr lang="en-US" sz="1400" b="0" i="1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915410" y="3399828"/>
            <a:ext cx="0" cy="18057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6372546" y="3397766"/>
            <a:ext cx="0" cy="18057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Oval 34"/>
          <p:cNvSpPr/>
          <p:nvPr/>
        </p:nvSpPr>
        <p:spPr>
          <a:xfrm>
            <a:off x="4933124" y="4953405"/>
            <a:ext cx="1424356" cy="45475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 rtlCol="1" anchor="ctr"/>
          <a:lstStyle/>
          <a:p>
            <a:pPr algn="ctr" defTabSz="914353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4000" b="0" i="1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86239" y="5055114"/>
            <a:ext cx="915635" cy="24622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compressible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26597" y="5657271"/>
            <a:ext cx="1016625" cy="24622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000" b="0"/>
              <a:t>incompressible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 flipV="1">
            <a:off x="4684455" y="5258576"/>
            <a:ext cx="50454" cy="457374"/>
          </a:xfrm>
          <a:prstGeom prst="straightConnector1">
            <a:avLst/>
          </a:prstGeom>
          <a:solidFill>
            <a:schemeClr val="accent1"/>
          </a:solidFill>
          <a:ln w="9525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474315" y="1792665"/>
            <a:ext cx="2048320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/>
              <a:t>filling factor = 1.5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85744" y="3633969"/>
            <a:ext cx="989502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>
                <a:solidFill>
                  <a:schemeClr val="accent1">
                    <a:lumMod val="75000"/>
                  </a:schemeClr>
                </a:solidFill>
              </a:rPr>
              <a:t>tunneling in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44883" y="3633969"/>
            <a:ext cx="1088888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>
                <a:solidFill>
                  <a:schemeClr val="accent1">
                    <a:lumMod val="75000"/>
                  </a:schemeClr>
                </a:solidFill>
              </a:rPr>
              <a:t>tunneling out</a:t>
            </a:r>
          </a:p>
        </p:txBody>
      </p:sp>
      <p:sp>
        <p:nvSpPr>
          <p:cNvPr id="43" name="Curved Down Arrow 42"/>
          <p:cNvSpPr/>
          <p:nvPr/>
        </p:nvSpPr>
        <p:spPr bwMode="auto">
          <a:xfrm rot="19518485">
            <a:off x="2718734" y="3361708"/>
            <a:ext cx="484094" cy="188305"/>
          </a:xfrm>
          <a:prstGeom prst="curvedDownArrow">
            <a:avLst>
              <a:gd name="adj1" fmla="val 25000"/>
              <a:gd name="adj2" fmla="val 50000"/>
              <a:gd name="adj3" fmla="val 45867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44" name="Curved Down Arrow 43"/>
          <p:cNvSpPr/>
          <p:nvPr/>
        </p:nvSpPr>
        <p:spPr bwMode="auto">
          <a:xfrm rot="2769863">
            <a:off x="8030084" y="3386969"/>
            <a:ext cx="484094" cy="188305"/>
          </a:xfrm>
          <a:prstGeom prst="curvedDownArrow">
            <a:avLst>
              <a:gd name="adj1" fmla="val 25000"/>
              <a:gd name="adj2" fmla="val 50000"/>
              <a:gd name="adj3" fmla="val 45867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705" y="2759643"/>
            <a:ext cx="13906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0782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5" grpId="0" animBg="1"/>
      <p:bldP spid="36" grpId="0"/>
      <p:bldP spid="37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206565" y="0"/>
            <a:ext cx="8518336" cy="9087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strong 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screening in MZI </a:t>
            </a:r>
            <a:endParaRPr lang="he-IL" sz="28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99637" y="1510269"/>
            <a:ext cx="5803883" cy="8595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0" i="1">
                <a:solidFill>
                  <a:prstClr val="black"/>
                </a:solidFill>
              </a:rPr>
              <a:t>B, </a:t>
            </a:r>
            <a:r>
              <a:rPr lang="en-US" sz="2000" b="0" i="1">
                <a:solidFill>
                  <a:prstClr val="black"/>
                </a:solidFill>
              </a:rPr>
              <a:t>N  electrons</a:t>
            </a:r>
            <a:endParaRPr lang="he-IL" sz="3200" b="0" i="1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97756" y="2470390"/>
            <a:ext cx="5407643" cy="6461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0" i="1" smtClean="0">
                <a:solidFill>
                  <a:prstClr val="black"/>
                </a:solidFill>
              </a:rPr>
              <a:t>B</a:t>
            </a:r>
            <a:r>
              <a:rPr lang="en-US" b="0" smtClean="0">
                <a:solidFill>
                  <a:prstClr val="black"/>
                </a:solidFill>
              </a:rPr>
              <a:t>+</a:t>
            </a:r>
            <a:r>
              <a:rPr lang="en-US" b="0" smtClean="0">
                <a:solidFill>
                  <a:prstClr val="black"/>
                </a:solidFill>
                <a:sym typeface="Symbol"/>
              </a:rPr>
              <a:t></a:t>
            </a:r>
            <a:r>
              <a:rPr lang="en-US" b="0" i="1" smtClean="0">
                <a:solidFill>
                  <a:prstClr val="black"/>
                </a:solidFill>
                <a:sym typeface="Symbol"/>
              </a:rPr>
              <a:t>B, </a:t>
            </a:r>
            <a:r>
              <a:rPr lang="en-US" sz="2000" b="0" i="1">
                <a:solidFill>
                  <a:prstClr val="black"/>
                </a:solidFill>
              </a:rPr>
              <a:t>N  electrons</a:t>
            </a:r>
            <a:endParaRPr lang="he-IL" b="0" i="1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99637" y="3354309"/>
            <a:ext cx="6934373" cy="1602006"/>
            <a:chOff x="780436" y="5305029"/>
            <a:chExt cx="6934373" cy="1602006"/>
          </a:xfrm>
        </p:grpSpPr>
        <p:sp>
          <p:nvSpPr>
            <p:cNvPr id="8" name="Oval 7"/>
            <p:cNvSpPr/>
            <p:nvPr/>
          </p:nvSpPr>
          <p:spPr>
            <a:xfrm>
              <a:off x="780436" y="5305029"/>
              <a:ext cx="5803883" cy="859552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78556" y="5411710"/>
              <a:ext cx="5407643" cy="64619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05887" y="5374462"/>
              <a:ext cx="1208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339933"/>
                  </a:solidFill>
                </a:rPr>
                <a:t>positive charge</a:t>
              </a:r>
            </a:p>
            <a:p>
              <a:pPr algn="ctr"/>
              <a:r>
                <a:rPr lang="en-US" sz="1200" b="0">
                  <a:solidFill>
                    <a:srgbClr val="339933"/>
                  </a:solidFill>
                </a:rPr>
                <a:t>donors</a:t>
              </a:r>
            </a:p>
            <a:p>
              <a:pPr algn="ctr"/>
              <a:r>
                <a:rPr lang="en-US" sz="1200" b="0">
                  <a:solidFill>
                    <a:srgbClr val="339933"/>
                  </a:solidFill>
                </a:rPr>
                <a:t>at empty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2377" y="6568481"/>
              <a:ext cx="1624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>
                  <a:solidFill>
                    <a:schemeClr val="bg1"/>
                  </a:solidFill>
                </a:rPr>
                <a:t>negative charge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3662" y="4625345"/>
            <a:ext cx="7553917" cy="20620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0" dirty="0"/>
              <a:t>when empty states cross the Fermi energy – </a:t>
            </a:r>
            <a:r>
              <a:rPr lang="en-US" sz="1600" b="0" dirty="0" smtClean="0"/>
              <a:t>they partly </a:t>
            </a:r>
            <a:r>
              <a:rPr lang="en-US" sz="1600" b="0" dirty="0"/>
              <a:t>filled by lead electrons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0" dirty="0"/>
              <a:t>under </a:t>
            </a:r>
            <a:r>
              <a:rPr lang="en-US" sz="1600" b="0" dirty="0" smtClean="0"/>
              <a:t>the Fermi </a:t>
            </a:r>
            <a:r>
              <a:rPr lang="en-US" sz="1600" b="0" dirty="0"/>
              <a:t>energy states are filled by electrons from the </a:t>
            </a:r>
            <a:r>
              <a:rPr lang="en-US" sz="1600" b="0" dirty="0" smtClean="0"/>
              <a:t>bulk </a:t>
            </a:r>
            <a:endParaRPr lang="en-US" sz="1600" b="0" dirty="0"/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0" dirty="0"/>
              <a:t>outer state at ~constant area ---- periodic AB oscillation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0" dirty="0"/>
              <a:t>total number of electrons fluctuates </a:t>
            </a:r>
            <a:r>
              <a:rPr lang="en-US" sz="1600" b="0" i="1" dirty="0">
                <a:solidFill>
                  <a:srgbClr val="3366FF"/>
                </a:solidFill>
              </a:rPr>
              <a:t>N</a:t>
            </a:r>
            <a:r>
              <a:rPr lang="en-US" sz="1600" b="0" dirty="0">
                <a:solidFill>
                  <a:srgbClr val="3366FF"/>
                </a:solidFill>
              </a:rPr>
              <a:t>….</a:t>
            </a:r>
            <a:r>
              <a:rPr lang="en-US" sz="1600" b="0" i="1" dirty="0">
                <a:solidFill>
                  <a:srgbClr val="3366FF"/>
                </a:solidFill>
              </a:rPr>
              <a:t>N</a:t>
            </a:r>
            <a:r>
              <a:rPr lang="en-US" sz="1600" b="0" dirty="0">
                <a:solidFill>
                  <a:srgbClr val="3366FF"/>
                </a:solidFill>
              </a:rPr>
              <a:t>+1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2434" y="4510039"/>
            <a:ext cx="1847557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 dirty="0">
                <a:solidFill>
                  <a:srgbClr val="0066FF"/>
                </a:solidFill>
              </a:rPr>
              <a:t>partly filled edge state 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284724" y="3920101"/>
            <a:ext cx="260486" cy="565488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08699" y="3556707"/>
            <a:ext cx="2704082" cy="45475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 rtlCol="1" anchor="ctr"/>
          <a:lstStyle/>
          <a:p>
            <a:pPr algn="ctr" defTabSz="914353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4000" b="0" i="1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3489" y="3651195"/>
            <a:ext cx="1467068" cy="24622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compressible electrons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424591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6600" b="0">
                <a:solidFill>
                  <a:srgbClr val="FFFFFF"/>
                </a:solidFill>
                <a:cs typeface="Times New Roman" pitchFamily="18" charset="0"/>
              </a:rPr>
              <a:t>Fabry - Perot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30209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Oval 2"/>
          <p:cNvSpPr>
            <a:spLocks noChangeAspect="1" noChangeArrowheads="1"/>
          </p:cNvSpPr>
          <p:nvPr/>
        </p:nvSpPr>
        <p:spPr bwMode="auto">
          <a:xfrm>
            <a:off x="376238" y="2009776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altLang="en-US" sz="1600">
              <a:solidFill>
                <a:srgbClr val="FF3300"/>
              </a:solidFill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818179" name="Text Box 3"/>
          <p:cNvSpPr txBox="1">
            <a:spLocks noChangeAspect="1" noChangeArrowheads="1"/>
          </p:cNvSpPr>
          <p:nvPr/>
        </p:nvSpPr>
        <p:spPr bwMode="auto">
          <a:xfrm>
            <a:off x="66675" y="2043113"/>
            <a:ext cx="316536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S</a:t>
            </a:r>
          </a:p>
        </p:txBody>
      </p:sp>
      <p:sp>
        <p:nvSpPr>
          <p:cNvPr id="818180" name="Text Box 4"/>
          <p:cNvSpPr txBox="1">
            <a:spLocks noChangeAspect="1" noChangeArrowheads="1"/>
          </p:cNvSpPr>
          <p:nvPr/>
        </p:nvSpPr>
        <p:spPr bwMode="auto">
          <a:xfrm>
            <a:off x="1347788" y="1817688"/>
            <a:ext cx="390925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400" b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BS</a:t>
            </a:r>
          </a:p>
        </p:txBody>
      </p:sp>
      <p:sp>
        <p:nvSpPr>
          <p:cNvPr id="818181" name="Line 5"/>
          <p:cNvSpPr>
            <a:spLocks noChangeAspect="1" noChangeShapeType="1"/>
          </p:cNvSpPr>
          <p:nvPr/>
        </p:nvSpPr>
        <p:spPr bwMode="auto">
          <a:xfrm>
            <a:off x="1274763" y="195580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2" name="Line 6"/>
          <p:cNvSpPr>
            <a:spLocks noChangeAspect="1" noChangeShapeType="1"/>
          </p:cNvSpPr>
          <p:nvPr/>
        </p:nvSpPr>
        <p:spPr bwMode="auto">
          <a:xfrm>
            <a:off x="2751138" y="195580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818183" name="Group 7"/>
          <p:cNvGrpSpPr>
            <a:grpSpLocks/>
          </p:cNvGrpSpPr>
          <p:nvPr/>
        </p:nvGrpSpPr>
        <p:grpSpPr bwMode="auto">
          <a:xfrm>
            <a:off x="3186113" y="2109788"/>
            <a:ext cx="442912" cy="282575"/>
            <a:chOff x="2229" y="2160"/>
            <a:chExt cx="279" cy="178"/>
          </a:xfrm>
        </p:grpSpPr>
        <p:sp>
          <p:nvSpPr>
            <p:cNvPr id="818184" name="Oval 8"/>
            <p:cNvSpPr>
              <a:spLocks noChangeAspect="1" noChangeArrowheads="1"/>
            </p:cNvSpPr>
            <p:nvPr/>
          </p:nvSpPr>
          <p:spPr bwMode="auto">
            <a:xfrm>
              <a:off x="2275" y="2160"/>
              <a:ext cx="70" cy="178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18185" name="Line 9"/>
            <p:cNvSpPr>
              <a:spLocks noChangeAspect="1" noChangeShapeType="1"/>
            </p:cNvSpPr>
            <p:nvPr/>
          </p:nvSpPr>
          <p:spPr bwMode="auto">
            <a:xfrm rot="1800000">
              <a:off x="2229" y="2181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18186" name="Line 10"/>
            <p:cNvSpPr>
              <a:spLocks noChangeAspect="1" noChangeShapeType="1"/>
            </p:cNvSpPr>
            <p:nvPr/>
          </p:nvSpPr>
          <p:spPr bwMode="auto">
            <a:xfrm rot="19800000">
              <a:off x="2229" y="2318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818187" name="Line 11"/>
          <p:cNvSpPr>
            <a:spLocks noChangeAspect="1" noChangeShapeType="1"/>
          </p:cNvSpPr>
          <p:nvPr/>
        </p:nvSpPr>
        <p:spPr bwMode="auto">
          <a:xfrm>
            <a:off x="558800" y="2239963"/>
            <a:ext cx="2584450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8" name="Line 12"/>
          <p:cNvSpPr>
            <a:spLocks noChangeAspect="1" noChangeShapeType="1"/>
          </p:cNvSpPr>
          <p:nvPr/>
        </p:nvSpPr>
        <p:spPr bwMode="auto">
          <a:xfrm rot="2700000">
            <a:off x="1862931" y="219789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89" name="Line 13"/>
          <p:cNvSpPr>
            <a:spLocks noChangeAspect="1" noChangeShapeType="1"/>
          </p:cNvSpPr>
          <p:nvPr/>
        </p:nvSpPr>
        <p:spPr bwMode="auto">
          <a:xfrm rot="18900000">
            <a:off x="1863725" y="2292350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0" name="Line 14"/>
          <p:cNvSpPr>
            <a:spLocks noChangeAspect="1" noChangeShapeType="1"/>
          </p:cNvSpPr>
          <p:nvPr/>
        </p:nvSpPr>
        <p:spPr bwMode="auto">
          <a:xfrm rot="2700000">
            <a:off x="797720" y="219789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1" name="Line 15"/>
          <p:cNvSpPr>
            <a:spLocks noChangeAspect="1" noChangeShapeType="1"/>
          </p:cNvSpPr>
          <p:nvPr/>
        </p:nvSpPr>
        <p:spPr bwMode="auto">
          <a:xfrm rot="18900000">
            <a:off x="798514" y="2292350"/>
            <a:ext cx="136525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2" name="Oval 16"/>
          <p:cNvSpPr>
            <a:spLocks noChangeArrowheads="1"/>
          </p:cNvSpPr>
          <p:nvPr/>
        </p:nvSpPr>
        <p:spPr bwMode="auto">
          <a:xfrm>
            <a:off x="638175" y="2170113"/>
            <a:ext cx="146050" cy="14605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3" name="Line 17"/>
          <p:cNvSpPr>
            <a:spLocks noChangeAspect="1" noChangeShapeType="1"/>
          </p:cNvSpPr>
          <p:nvPr/>
        </p:nvSpPr>
        <p:spPr bwMode="auto">
          <a:xfrm rot="18900000" flipH="1">
            <a:off x="2428081" y="2199482"/>
            <a:ext cx="141287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4" name="Line 18"/>
          <p:cNvSpPr>
            <a:spLocks noChangeAspect="1" noChangeShapeType="1"/>
          </p:cNvSpPr>
          <p:nvPr/>
        </p:nvSpPr>
        <p:spPr bwMode="auto">
          <a:xfrm rot="2700000" flipH="1">
            <a:off x="2428875" y="2293938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5" name="Line 19"/>
          <p:cNvSpPr>
            <a:spLocks noChangeAspect="1" noChangeShapeType="1"/>
          </p:cNvSpPr>
          <p:nvPr/>
        </p:nvSpPr>
        <p:spPr bwMode="auto">
          <a:xfrm rot="18900000" flipH="1">
            <a:off x="1024731" y="2201069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6" name="Line 20"/>
          <p:cNvSpPr>
            <a:spLocks noChangeAspect="1" noChangeShapeType="1"/>
          </p:cNvSpPr>
          <p:nvPr/>
        </p:nvSpPr>
        <p:spPr bwMode="auto">
          <a:xfrm rot="2700000" flipH="1">
            <a:off x="1025525" y="2295525"/>
            <a:ext cx="13493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7" name="Line 21"/>
          <p:cNvSpPr>
            <a:spLocks noChangeAspect="1" noChangeShapeType="1"/>
          </p:cNvSpPr>
          <p:nvPr/>
        </p:nvSpPr>
        <p:spPr bwMode="auto">
          <a:xfrm rot="2700000">
            <a:off x="3055145" y="2191544"/>
            <a:ext cx="141288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8" name="Line 22"/>
          <p:cNvSpPr>
            <a:spLocks noChangeAspect="1" noChangeShapeType="1"/>
          </p:cNvSpPr>
          <p:nvPr/>
        </p:nvSpPr>
        <p:spPr bwMode="auto">
          <a:xfrm rot="18900000">
            <a:off x="3055939" y="2286000"/>
            <a:ext cx="134937" cy="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199" name="Text Box 23"/>
          <p:cNvSpPr txBox="1">
            <a:spLocks noChangeArrowheads="1"/>
          </p:cNvSpPr>
          <p:nvPr/>
        </p:nvSpPr>
        <p:spPr bwMode="auto">
          <a:xfrm>
            <a:off x="223838" y="1403350"/>
            <a:ext cx="1272326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800" b="0">
                <a:solidFill>
                  <a:srgbClr val="000000"/>
                </a:solidFill>
                <a:cs typeface="Times New Roman" pitchFamily="18" charset="0"/>
              </a:rPr>
              <a:t>optical FPI</a:t>
            </a:r>
          </a:p>
        </p:txBody>
      </p:sp>
      <p:sp>
        <p:nvSpPr>
          <p:cNvPr id="818200" name="Rectangle 24"/>
          <p:cNvSpPr>
            <a:spLocks noChangeArrowheads="1"/>
          </p:cNvSpPr>
          <p:nvPr/>
        </p:nvSpPr>
        <p:spPr bwMode="auto">
          <a:xfrm>
            <a:off x="369889" y="217488"/>
            <a:ext cx="32623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lvl1pPr algn="l">
              <a:defRPr sz="3000" b="1">
                <a:solidFill>
                  <a:schemeClr val="bg1"/>
                </a:solidFill>
                <a:latin typeface="Tahoma" pitchFamily="34" charset="0"/>
              </a:defRPr>
            </a:lvl1pPr>
            <a:lvl2pPr algn="l"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rtl="1"/>
            <a:r>
              <a:rPr lang="en-US" altLang="en-US" sz="2800">
                <a:solidFill>
                  <a:srgbClr val="FFFFFF"/>
                </a:solidFill>
                <a:cs typeface="Times New Roman" pitchFamily="18" charset="0"/>
              </a:rPr>
              <a:t>electronic FPI</a:t>
            </a:r>
          </a:p>
        </p:txBody>
      </p:sp>
      <p:pic>
        <p:nvPicPr>
          <p:cNvPr id="818201" name="Picture 25" descr="FP sketch Intro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8202" name="Picture 26" descr="FP sketch Intr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8203" name="Picture 27" descr="FP sketch Intr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8204" name="Picture 28" descr="FP sketch Intro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7951"/>
            <a:ext cx="8096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8205" name="Rectangle 29"/>
          <p:cNvSpPr>
            <a:spLocks noChangeArrowheads="1"/>
          </p:cNvSpPr>
          <p:nvPr/>
        </p:nvSpPr>
        <p:spPr bwMode="auto">
          <a:xfrm>
            <a:off x="792164" y="2652713"/>
            <a:ext cx="8351837" cy="4195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alt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206" name="Rectangle 30"/>
          <p:cNvSpPr>
            <a:spLocks noChangeArrowheads="1"/>
          </p:cNvSpPr>
          <p:nvPr/>
        </p:nvSpPr>
        <p:spPr bwMode="auto">
          <a:xfrm>
            <a:off x="19050" y="1423989"/>
            <a:ext cx="36274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8207" name="Text Box 31"/>
          <p:cNvSpPr txBox="1">
            <a:spLocks noChangeArrowheads="1"/>
          </p:cNvSpPr>
          <p:nvPr/>
        </p:nvSpPr>
        <p:spPr bwMode="auto">
          <a:xfrm>
            <a:off x="5286375" y="2500313"/>
            <a:ext cx="3899442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 b="0">
                <a:solidFill>
                  <a:srgbClr val="000000"/>
                </a:solidFill>
                <a:cs typeface="Times New Roman" pitchFamily="18" charset="0"/>
              </a:rPr>
              <a:t>in the limit of only two-path interference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17793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439 C 0.10191 -0.00439 0.20069 -0.00439 0.21094 -0.00439 C 0.22048 -0.00439 0.06215 -0.00347 0.06215 -0.00439 C 0.06215 -0.00532 0.21094 0.00232 0.21094 0.00301 C 0.21094 0.00232 0.05 -0.00439 0.06215 -0.00439 C 0.0743 -0.00439 0.17916 -0.00092 0.28403 0.00232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2000"/>
                                        <p:tgtEl>
                                          <p:spTgt spid="818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92" grpId="0" animBg="1"/>
      <p:bldP spid="818206" grpId="0" animBg="1"/>
      <p:bldP spid="8182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603" name="Rectangle 195"/>
          <p:cNvSpPr>
            <a:spLocks noChangeArrowheads="1"/>
          </p:cNvSpPr>
          <p:nvPr/>
        </p:nvSpPr>
        <p:spPr bwMode="auto">
          <a:xfrm>
            <a:off x="0" y="-96837"/>
            <a:ext cx="9144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785647" name="Group 239"/>
          <p:cNvGrpSpPr>
            <a:grpSpLocks/>
          </p:cNvGrpSpPr>
          <p:nvPr/>
        </p:nvGrpSpPr>
        <p:grpSpPr bwMode="auto">
          <a:xfrm>
            <a:off x="1215121" y="1211263"/>
            <a:ext cx="1763712" cy="1874838"/>
            <a:chOff x="186" y="509"/>
            <a:chExt cx="1111" cy="1181"/>
          </a:xfrm>
        </p:grpSpPr>
        <p:grpSp>
          <p:nvGrpSpPr>
            <p:cNvPr id="785648" name="Group 240"/>
            <p:cNvGrpSpPr>
              <a:grpSpLocks/>
            </p:cNvGrpSpPr>
            <p:nvPr/>
          </p:nvGrpSpPr>
          <p:grpSpPr bwMode="auto">
            <a:xfrm>
              <a:off x="311" y="1559"/>
              <a:ext cx="866" cy="53"/>
              <a:chOff x="2383" y="2353"/>
              <a:chExt cx="1282" cy="79"/>
            </a:xfrm>
          </p:grpSpPr>
          <p:sp>
            <p:nvSpPr>
              <p:cNvPr id="785649" name="Line 241"/>
              <p:cNvSpPr>
                <a:spLocks noChangeShapeType="1"/>
              </p:cNvSpPr>
              <p:nvPr/>
            </p:nvSpPr>
            <p:spPr bwMode="auto">
              <a:xfrm flipH="1">
                <a:off x="2383" y="2353"/>
                <a:ext cx="12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785650" name="Group 242"/>
              <p:cNvGrpSpPr>
                <a:grpSpLocks/>
              </p:cNvGrpSpPr>
              <p:nvPr/>
            </p:nvGrpSpPr>
            <p:grpSpPr bwMode="auto">
              <a:xfrm>
                <a:off x="2394" y="2353"/>
                <a:ext cx="1270" cy="79"/>
                <a:chOff x="2394" y="2353"/>
                <a:chExt cx="1270" cy="79"/>
              </a:xfrm>
            </p:grpSpPr>
            <p:sp>
              <p:nvSpPr>
                <p:cNvPr id="785651" name="Line 243"/>
                <p:cNvSpPr>
                  <a:spLocks noChangeShapeType="1"/>
                </p:cNvSpPr>
                <p:nvPr/>
              </p:nvSpPr>
              <p:spPr bwMode="auto">
                <a:xfrm>
                  <a:off x="23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2" name="Line 244"/>
                <p:cNvSpPr>
                  <a:spLocks noChangeShapeType="1"/>
                </p:cNvSpPr>
                <p:nvPr/>
              </p:nvSpPr>
              <p:spPr bwMode="auto">
                <a:xfrm>
                  <a:off x="243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3" name="Line 245"/>
                <p:cNvSpPr>
                  <a:spLocks noChangeShapeType="1"/>
                </p:cNvSpPr>
                <p:nvPr/>
              </p:nvSpPr>
              <p:spPr bwMode="auto">
                <a:xfrm>
                  <a:off x="24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4" name="Line 246"/>
                <p:cNvSpPr>
                  <a:spLocks noChangeShapeType="1"/>
                </p:cNvSpPr>
                <p:nvPr/>
              </p:nvSpPr>
              <p:spPr bwMode="auto">
                <a:xfrm>
                  <a:off x="251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5" name="Line 247"/>
                <p:cNvSpPr>
                  <a:spLocks noChangeShapeType="1"/>
                </p:cNvSpPr>
                <p:nvPr/>
              </p:nvSpPr>
              <p:spPr bwMode="auto">
                <a:xfrm>
                  <a:off x="25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6" name="Line 248"/>
                <p:cNvSpPr>
                  <a:spLocks noChangeShapeType="1"/>
                </p:cNvSpPr>
                <p:nvPr/>
              </p:nvSpPr>
              <p:spPr bwMode="auto">
                <a:xfrm>
                  <a:off x="258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7" name="Line 249"/>
                <p:cNvSpPr>
                  <a:spLocks noChangeShapeType="1"/>
                </p:cNvSpPr>
                <p:nvPr/>
              </p:nvSpPr>
              <p:spPr bwMode="auto">
                <a:xfrm>
                  <a:off x="262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8" name="Line 250"/>
                <p:cNvSpPr>
                  <a:spLocks noChangeShapeType="1"/>
                </p:cNvSpPr>
                <p:nvPr/>
              </p:nvSpPr>
              <p:spPr bwMode="auto">
                <a:xfrm>
                  <a:off x="26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59" name="Line 251"/>
                <p:cNvSpPr>
                  <a:spLocks noChangeShapeType="1"/>
                </p:cNvSpPr>
                <p:nvPr/>
              </p:nvSpPr>
              <p:spPr bwMode="auto">
                <a:xfrm>
                  <a:off x="270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0" name="Line 252"/>
                <p:cNvSpPr>
                  <a:spLocks noChangeShapeType="1"/>
                </p:cNvSpPr>
                <p:nvPr/>
              </p:nvSpPr>
              <p:spPr bwMode="auto">
                <a:xfrm>
                  <a:off x="27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1" name="Line 253"/>
                <p:cNvSpPr>
                  <a:spLocks noChangeShapeType="1"/>
                </p:cNvSpPr>
                <p:nvPr/>
              </p:nvSpPr>
              <p:spPr bwMode="auto">
                <a:xfrm>
                  <a:off x="277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2" name="Line 254"/>
                <p:cNvSpPr>
                  <a:spLocks noChangeShapeType="1"/>
                </p:cNvSpPr>
                <p:nvPr/>
              </p:nvSpPr>
              <p:spPr bwMode="auto">
                <a:xfrm>
                  <a:off x="28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3" name="Line 255"/>
                <p:cNvSpPr>
                  <a:spLocks noChangeShapeType="1"/>
                </p:cNvSpPr>
                <p:nvPr/>
              </p:nvSpPr>
              <p:spPr bwMode="auto">
                <a:xfrm>
                  <a:off x="285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4" name="Line 256"/>
                <p:cNvSpPr>
                  <a:spLocks noChangeShapeType="1"/>
                </p:cNvSpPr>
                <p:nvPr/>
              </p:nvSpPr>
              <p:spPr bwMode="auto">
                <a:xfrm>
                  <a:off x="28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5" name="Line 257"/>
                <p:cNvSpPr>
                  <a:spLocks noChangeShapeType="1"/>
                </p:cNvSpPr>
                <p:nvPr/>
              </p:nvSpPr>
              <p:spPr bwMode="auto">
                <a:xfrm>
                  <a:off x="29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6" name="Line 258"/>
                <p:cNvSpPr>
                  <a:spLocks noChangeShapeType="1"/>
                </p:cNvSpPr>
                <p:nvPr/>
              </p:nvSpPr>
              <p:spPr bwMode="auto">
                <a:xfrm>
                  <a:off x="29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7" name="Line 259"/>
                <p:cNvSpPr>
                  <a:spLocks noChangeShapeType="1"/>
                </p:cNvSpPr>
                <p:nvPr/>
              </p:nvSpPr>
              <p:spPr bwMode="auto">
                <a:xfrm>
                  <a:off x="30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8" name="Line 260"/>
                <p:cNvSpPr>
                  <a:spLocks noChangeShapeType="1"/>
                </p:cNvSpPr>
                <p:nvPr/>
              </p:nvSpPr>
              <p:spPr bwMode="auto">
                <a:xfrm>
                  <a:off x="30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69" name="Line 261"/>
                <p:cNvSpPr>
                  <a:spLocks noChangeShapeType="1"/>
                </p:cNvSpPr>
                <p:nvPr/>
              </p:nvSpPr>
              <p:spPr bwMode="auto">
                <a:xfrm>
                  <a:off x="308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0" name="Line 262"/>
                <p:cNvSpPr>
                  <a:spLocks noChangeShapeType="1"/>
                </p:cNvSpPr>
                <p:nvPr/>
              </p:nvSpPr>
              <p:spPr bwMode="auto">
                <a:xfrm>
                  <a:off x="312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1" name="Line 263"/>
                <p:cNvSpPr>
                  <a:spLocks noChangeShapeType="1"/>
                </p:cNvSpPr>
                <p:nvPr/>
              </p:nvSpPr>
              <p:spPr bwMode="auto">
                <a:xfrm>
                  <a:off x="31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2" name="Line 264"/>
                <p:cNvSpPr>
                  <a:spLocks noChangeShapeType="1"/>
                </p:cNvSpPr>
                <p:nvPr/>
              </p:nvSpPr>
              <p:spPr bwMode="auto">
                <a:xfrm>
                  <a:off x="320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3" name="Line 265"/>
                <p:cNvSpPr>
                  <a:spLocks noChangeShapeType="1"/>
                </p:cNvSpPr>
                <p:nvPr/>
              </p:nvSpPr>
              <p:spPr bwMode="auto">
                <a:xfrm>
                  <a:off x="32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4" name="Line 266"/>
                <p:cNvSpPr>
                  <a:spLocks noChangeShapeType="1"/>
                </p:cNvSpPr>
                <p:nvPr/>
              </p:nvSpPr>
              <p:spPr bwMode="auto">
                <a:xfrm>
                  <a:off x="327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5" name="Line 267"/>
                <p:cNvSpPr>
                  <a:spLocks noChangeShapeType="1"/>
                </p:cNvSpPr>
                <p:nvPr/>
              </p:nvSpPr>
              <p:spPr bwMode="auto">
                <a:xfrm>
                  <a:off x="33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6" name="Line 268"/>
                <p:cNvSpPr>
                  <a:spLocks noChangeShapeType="1"/>
                </p:cNvSpPr>
                <p:nvPr/>
              </p:nvSpPr>
              <p:spPr bwMode="auto">
                <a:xfrm>
                  <a:off x="335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7" name="Line 269"/>
                <p:cNvSpPr>
                  <a:spLocks noChangeShapeType="1"/>
                </p:cNvSpPr>
                <p:nvPr/>
              </p:nvSpPr>
              <p:spPr bwMode="auto">
                <a:xfrm>
                  <a:off x="339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8" name="Line 270"/>
                <p:cNvSpPr>
                  <a:spLocks noChangeShapeType="1"/>
                </p:cNvSpPr>
                <p:nvPr/>
              </p:nvSpPr>
              <p:spPr bwMode="auto">
                <a:xfrm>
                  <a:off x="34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79" name="Line 271"/>
                <p:cNvSpPr>
                  <a:spLocks noChangeShapeType="1"/>
                </p:cNvSpPr>
                <p:nvPr/>
              </p:nvSpPr>
              <p:spPr bwMode="auto">
                <a:xfrm>
                  <a:off x="347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0" name="Line 272"/>
                <p:cNvSpPr>
                  <a:spLocks noChangeShapeType="1"/>
                </p:cNvSpPr>
                <p:nvPr/>
              </p:nvSpPr>
              <p:spPr bwMode="auto">
                <a:xfrm>
                  <a:off x="35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1" name="Line 273"/>
                <p:cNvSpPr>
                  <a:spLocks noChangeShapeType="1"/>
                </p:cNvSpPr>
                <p:nvPr/>
              </p:nvSpPr>
              <p:spPr bwMode="auto">
                <a:xfrm>
                  <a:off x="354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785682" name="Line 274"/>
                <p:cNvSpPr>
                  <a:spLocks noChangeShapeType="1"/>
                </p:cNvSpPr>
                <p:nvPr/>
              </p:nvSpPr>
              <p:spPr bwMode="auto">
                <a:xfrm>
                  <a:off x="358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85683" name="AutoShape 275"/>
            <p:cNvSpPr>
              <a:spLocks noChangeArrowheads="1"/>
            </p:cNvSpPr>
            <p:nvPr/>
          </p:nvSpPr>
          <p:spPr bwMode="auto">
            <a:xfrm>
              <a:off x="186" y="579"/>
              <a:ext cx="1111" cy="111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85684" name="Text Box 276"/>
            <p:cNvSpPr txBox="1">
              <a:spLocks noChangeArrowheads="1"/>
            </p:cNvSpPr>
            <p:nvPr/>
          </p:nvSpPr>
          <p:spPr bwMode="auto">
            <a:xfrm>
              <a:off x="511" y="509"/>
              <a:ext cx="412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rtl="1"/>
              <a:r>
                <a:rPr lang="en-US" altLang="en-US" sz="1600">
                  <a:solidFill>
                    <a:srgbClr val="000000"/>
                  </a:solidFill>
                  <a:latin typeface="Arial Black" pitchFamily="34" charset="0"/>
                  <a:cs typeface="Arial" charset="0"/>
                </a:rPr>
                <a:t>(2,0)</a:t>
              </a:r>
            </a:p>
          </p:txBody>
        </p:sp>
        <p:sp>
          <p:nvSpPr>
            <p:cNvPr id="785685" name="AutoShape 277"/>
            <p:cNvSpPr>
              <a:spLocks noChangeArrowheads="1"/>
            </p:cNvSpPr>
            <p:nvPr/>
          </p:nvSpPr>
          <p:spPr bwMode="auto">
            <a:xfrm>
              <a:off x="357" y="1168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5686" name="AutoShape 278"/>
            <p:cNvSpPr>
              <a:spLocks noChangeArrowheads="1"/>
            </p:cNvSpPr>
            <p:nvPr/>
          </p:nvSpPr>
          <p:spPr bwMode="auto">
            <a:xfrm>
              <a:off x="367" y="777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785687" name="Group 279"/>
            <p:cNvGrpSpPr>
              <a:grpSpLocks/>
            </p:cNvGrpSpPr>
            <p:nvPr/>
          </p:nvGrpSpPr>
          <p:grpSpPr bwMode="auto">
            <a:xfrm>
              <a:off x="296" y="1316"/>
              <a:ext cx="827" cy="38"/>
              <a:chOff x="2377" y="1862"/>
              <a:chExt cx="1226" cy="57"/>
            </a:xfrm>
          </p:grpSpPr>
          <p:sp>
            <p:nvSpPr>
              <p:cNvPr id="785688" name="AutoShape 280"/>
              <p:cNvSpPr>
                <a:spLocks noChangeArrowheads="1"/>
              </p:cNvSpPr>
              <p:nvPr/>
            </p:nvSpPr>
            <p:spPr bwMode="auto">
              <a:xfrm rot="5400000">
                <a:off x="2376" y="1863"/>
                <a:ext cx="57" cy="5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85689" name="Line 281"/>
              <p:cNvSpPr>
                <a:spLocks noChangeShapeType="1"/>
              </p:cNvSpPr>
              <p:nvPr/>
            </p:nvSpPr>
            <p:spPr bwMode="auto">
              <a:xfrm flipH="1">
                <a:off x="2457" y="1890"/>
                <a:ext cx="11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pic>
        <p:nvPicPr>
          <p:cNvPr id="785692" name="Picture 284" descr="FP sketch [2 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3" y="4013201"/>
            <a:ext cx="5392737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5693" name="Picture 285" descr="FP sketch [2 0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3" y="4014789"/>
            <a:ext cx="5392737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5694" name="Picture 286" descr="[2 0] Pyj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413" y="712629"/>
            <a:ext cx="52705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5697" name="Text Box 289"/>
          <p:cNvSpPr txBox="1">
            <a:spLocks noChangeArrowheads="1"/>
          </p:cNvSpPr>
          <p:nvPr/>
        </p:nvSpPr>
        <p:spPr bwMode="auto">
          <a:xfrm>
            <a:off x="5887416" y="5467951"/>
            <a:ext cx="30974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no </a:t>
            </a:r>
            <a:r>
              <a:rPr lang="en-US" altLang="en-US" sz="2400" b="0" i="1" dirty="0">
                <a:solidFill>
                  <a:srgbClr val="FF0000"/>
                </a:solidFill>
                <a:cs typeface="Times New Roman" pitchFamily="18" charset="0"/>
              </a:rPr>
              <a:t>B</a:t>
            </a:r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  dependence</a:t>
            </a:r>
          </a:p>
          <a:p>
            <a:pPr algn="ctr"/>
            <a:endParaRPr lang="en-US" altLang="en-US" sz="2400" b="0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0" dirty="0">
                <a:solidFill>
                  <a:srgbClr val="FF0000"/>
                </a:solidFill>
                <a:cs typeface="Times New Roman" pitchFamily="18" charset="0"/>
              </a:rPr>
              <a:t>flux remains constant</a:t>
            </a:r>
          </a:p>
        </p:txBody>
      </p: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107504" y="1"/>
            <a:ext cx="7672517" cy="712629"/>
          </a:xfrm>
        </p:spPr>
        <p:txBody>
          <a:bodyPr>
            <a:no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3333FF"/>
                </a:solidFill>
              </a:rPr>
              <a:t>bare FPI</a:t>
            </a:r>
            <a:r>
              <a:rPr lang="en-US" sz="2800" dirty="0">
                <a:solidFill>
                  <a:schemeClr val="tx1"/>
                </a:solidFill>
              </a:rPr>
              <a:t> – is Coulomb dominated (CD)</a:t>
            </a:r>
            <a:endParaRPr lang="he-IL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639" y="3199492"/>
            <a:ext cx="3759095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dirty="0"/>
              <a:t>interfering the lowest Landau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415606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5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697" grpId="0"/>
      <p:bldP spid="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603" name="Rectangle 195"/>
          <p:cNvSpPr>
            <a:spLocks noChangeArrowheads="1"/>
          </p:cNvSpPr>
          <p:nvPr/>
        </p:nvSpPr>
        <p:spPr bwMode="auto">
          <a:xfrm>
            <a:off x="0" y="-96838"/>
            <a:ext cx="9144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87928" y="226786"/>
            <a:ext cx="3048000" cy="6985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CD dominated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489" y="3081564"/>
            <a:ext cx="37798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548386" y="3423545"/>
            <a:ext cx="1070573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i="1" dirty="0">
                <a:solidFill>
                  <a:srgbClr val="3366FF"/>
                </a:solidFill>
              </a:rPr>
              <a:t>N </a:t>
            </a:r>
            <a:r>
              <a:rPr lang="en-US" sz="1600" b="0" i="1" baseline="30000" dirty="0" err="1">
                <a:solidFill>
                  <a:srgbClr val="3366FF"/>
                </a:solidFill>
              </a:rPr>
              <a:t>th</a:t>
            </a:r>
            <a:r>
              <a:rPr lang="en-US" sz="1600" b="0" i="1" dirty="0">
                <a:solidFill>
                  <a:srgbClr val="3366FF"/>
                </a:solidFill>
              </a:rPr>
              <a:t> state</a:t>
            </a:r>
            <a:r>
              <a:rPr lang="en-US" sz="1600" b="0" i="1" baseline="30000" dirty="0">
                <a:solidFill>
                  <a:srgbClr val="3366FF"/>
                </a:solidFill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400801" y="2939143"/>
            <a:ext cx="48183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 flipH="1" flipV="1">
            <a:off x="4679261" y="2852045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6313313" y="2928247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flipH="1">
            <a:off x="6313309" y="2884699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H="1">
            <a:off x="4597215" y="2852034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H="1">
            <a:off x="4597211" y="2808486"/>
            <a:ext cx="168727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5861952" y="3510640"/>
            <a:ext cx="559813" cy="2177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 flipH="1">
            <a:off x="5203346" y="3537851"/>
            <a:ext cx="559813" cy="2177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/>
          <p:cNvCxnSpPr/>
          <p:nvPr/>
        </p:nvCxnSpPr>
        <p:spPr bwMode="auto">
          <a:xfrm flipV="1">
            <a:off x="5746027" y="3393602"/>
            <a:ext cx="0" cy="26127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5871212" y="3393598"/>
            <a:ext cx="0" cy="261270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 flipH="1" flipV="1">
            <a:off x="4652042" y="2220653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 flipH="1" flipV="1">
            <a:off x="6373581" y="2313199"/>
            <a:ext cx="24091" cy="5715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827815" y="2607701"/>
            <a:ext cx="479618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 dirty="0"/>
              <a:t>c&lt;&lt;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82035" y="2607701"/>
            <a:ext cx="479618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b="0" dirty="0"/>
              <a:t>c&lt;&lt;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481946" y="2845600"/>
            <a:ext cx="683200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c</a:t>
            </a:r>
            <a:r>
              <a:rPr lang="en-US" sz="1800" b="0" dirty="0"/>
              <a:t>&gt;&gt;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060" y="4844143"/>
            <a:ext cx="4955276" cy="93631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1800" b="0" dirty="0"/>
              <a:t>small charging energy between bulk and edge</a:t>
            </a:r>
          </a:p>
          <a:p>
            <a:pPr algn="ctr"/>
            <a:endParaRPr lang="en-US" sz="1800" b="0" dirty="0"/>
          </a:p>
          <a:p>
            <a:pPr algn="ctr"/>
            <a:r>
              <a:rPr lang="en-US" sz="1800" b="0" dirty="0"/>
              <a:t>large charging energy to the leads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6524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r>
              <a:rPr lang="en-US" sz="3200" b="0" dirty="0" smtClean="0">
                <a:solidFill>
                  <a:schemeClr val="bg1"/>
                </a:solidFill>
                <a:cs typeface="Times New Roman" pitchFamily="18" charset="0"/>
              </a:rPr>
              <a:t> exchange statistics in the</a:t>
            </a:r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2d </a:t>
            </a:r>
            <a:r>
              <a:rPr lang="en-US" sz="3200" b="0" dirty="0">
                <a:solidFill>
                  <a:schemeClr val="bg1"/>
                </a:solidFill>
              </a:rPr>
              <a:t>world</a:t>
            </a: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r>
              <a:rPr lang="en-US" sz="3200" b="0" dirty="0">
                <a:solidFill>
                  <a:srgbClr val="FFFF00"/>
                </a:solidFill>
              </a:rPr>
              <a:t>richer than the 3d world</a:t>
            </a: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026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84251" y="1903684"/>
            <a:ext cx="4645879" cy="2353265"/>
            <a:chOff x="951867" y="3227070"/>
            <a:chExt cx="3543933" cy="2476500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50741"/>
            <a:stretch/>
          </p:blipFill>
          <p:spPr bwMode="auto">
            <a:xfrm>
              <a:off x="951867" y="3227070"/>
              <a:ext cx="3543933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905000" y="4221480"/>
              <a:ext cx="1630680" cy="24384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506980" y="3604260"/>
              <a:ext cx="365760" cy="23622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4315" y="1792665"/>
            <a:ext cx="2048320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>
                <a:solidFill>
                  <a:srgbClr val="000000"/>
                </a:solidFill>
              </a:rPr>
              <a:t>filling factor = 1.5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06004" y="4163605"/>
            <a:ext cx="4075793" cy="2353265"/>
            <a:chOff x="951867" y="3227070"/>
            <a:chExt cx="3543933" cy="2476500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50741"/>
            <a:stretch/>
          </p:blipFill>
          <p:spPr bwMode="auto">
            <a:xfrm>
              <a:off x="951867" y="3227070"/>
              <a:ext cx="3543933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 bwMode="auto">
            <a:xfrm>
              <a:off x="1905000" y="4221480"/>
              <a:ext cx="1630680" cy="24384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506980" y="3604260"/>
              <a:ext cx="365760" cy="236220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3897203" y="3926542"/>
            <a:ext cx="4078126" cy="237063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0991" y="2964463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6945561" y="2966496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049233" y="5223691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6861709" y="5230820"/>
            <a:ext cx="882760" cy="4767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4049233" y="3256968"/>
            <a:ext cx="3779088" cy="2383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017646" y="5514677"/>
            <a:ext cx="3779088" cy="2383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4360799" y="3031595"/>
            <a:ext cx="43572" cy="232905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3399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3869435" y="2957601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err="1">
                <a:solidFill>
                  <a:srgbClr val="FF0000"/>
                </a:solidFill>
              </a:rPr>
              <a:t>E</a:t>
            </a:r>
            <a:r>
              <a:rPr lang="en-US" sz="1400" b="0" i="1" baseline="-25000" err="1">
                <a:solidFill>
                  <a:srgbClr val="FF0000"/>
                </a:solidFill>
              </a:rPr>
              <a:t>F</a:t>
            </a:r>
            <a:endParaRPr lang="en-US" sz="1400" b="0" i="1">
              <a:solidFill>
                <a:srgbClr val="FF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 flipH="1" flipV="1">
            <a:off x="7411391" y="3023955"/>
            <a:ext cx="43572" cy="232905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3399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5694792" y="2609716"/>
            <a:ext cx="32555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07536" y="5248316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err="1">
                <a:solidFill>
                  <a:srgbClr val="FF0000"/>
                </a:solidFill>
              </a:rPr>
              <a:t>E</a:t>
            </a:r>
            <a:r>
              <a:rPr lang="en-US" sz="1400" b="0" i="1" baseline="-25000" err="1">
                <a:solidFill>
                  <a:srgbClr val="FF0000"/>
                </a:solidFill>
              </a:rPr>
              <a:t>F</a:t>
            </a:r>
            <a:endParaRPr lang="en-US" sz="1400" b="0" i="1">
              <a:solidFill>
                <a:srgbClr val="FF0000"/>
              </a:solidFill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>
            <a:off x="4336417" y="2932293"/>
            <a:ext cx="3082594" cy="45719"/>
          </a:xfrm>
          <a:prstGeom prst="leftRightArrow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6" name="Left-Right Arrow 55"/>
          <p:cNvSpPr/>
          <p:nvPr/>
        </p:nvSpPr>
        <p:spPr bwMode="auto">
          <a:xfrm>
            <a:off x="4611145" y="5215766"/>
            <a:ext cx="2653218" cy="62733"/>
          </a:xfrm>
          <a:prstGeom prst="leftRightArrow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391796" y="3177633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330974" y="3181802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562452" y="5439544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7253623" y="5429596"/>
            <a:ext cx="75908" cy="63568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13605" y="4846434"/>
            <a:ext cx="695245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A</a:t>
            </a:r>
            <a:r>
              <a:rPr lang="en-US" sz="1800" b="0">
                <a:solidFill>
                  <a:srgbClr val="FF0000"/>
                </a:solidFill>
              </a:rPr>
              <a:t>-</a:t>
            </a:r>
            <a:r>
              <a:rPr lang="en-US" sz="1800" b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800" b="0" i="1">
                <a:solidFill>
                  <a:srgbClr val="FF0000"/>
                </a:solidFill>
                <a:sym typeface="Symbol"/>
              </a:rPr>
              <a:t>A</a:t>
            </a:r>
            <a:endParaRPr lang="en-US" sz="1800" b="0" i="1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643" y="3715211"/>
            <a:ext cx="4490322" cy="280076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electrons cannot be added from the leads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number of electrons in outer state = constant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hence, all states shrink </a:t>
            </a: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rgbClr val="FF0000"/>
                </a:solidFill>
              </a:rPr>
              <a:t>(</a:t>
            </a:r>
            <a:r>
              <a:rPr lang="en-US" sz="1400" b="0" i="1" dirty="0">
                <a:solidFill>
                  <a:srgbClr val="FF0000"/>
                </a:solidFill>
              </a:rPr>
              <a:t>A </a:t>
            </a:r>
            <a:r>
              <a:rPr lang="en-US" sz="1400" b="0" dirty="0">
                <a:solidFill>
                  <a:srgbClr val="FF0000"/>
                </a:solidFill>
              </a:rPr>
              <a:t>-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A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)(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B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+</a:t>
            </a:r>
            <a:r>
              <a:rPr lang="en-US" sz="1400" b="0" i="1" dirty="0">
                <a:solidFill>
                  <a:srgbClr val="FF0000"/>
                </a:solidFill>
                <a:sym typeface="Symbol"/>
              </a:rPr>
              <a:t>B </a:t>
            </a:r>
            <a:r>
              <a:rPr lang="en-US" sz="1400" b="0" dirty="0">
                <a:solidFill>
                  <a:srgbClr val="FF0000"/>
                </a:solidFill>
                <a:sym typeface="Symbol"/>
              </a:rPr>
              <a:t>)=</a:t>
            </a:r>
            <a:r>
              <a:rPr lang="en-US" altLang="en-US" sz="1400" b="0" i="1" kern="0" dirty="0">
                <a:solidFill>
                  <a:srgbClr val="FF0000"/>
                </a:solidFill>
                <a:sym typeface="Symbol"/>
              </a:rPr>
              <a:t> constant</a:t>
            </a:r>
            <a:endParaRPr lang="en-US" altLang="en-US" sz="1800" b="0" kern="0" baseline="-25000" dirty="0">
              <a:solidFill>
                <a:srgbClr val="FF0000"/>
              </a:solidFill>
              <a:sym typeface="Symbol"/>
            </a:endParaRP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b="0" kern="0" dirty="0">
                <a:sym typeface="Symbol"/>
              </a:rPr>
              <a:t>after </a:t>
            </a:r>
            <a:r>
              <a:rPr lang="en-US" altLang="en-US" sz="1800" b="0" i="1" kern="0" dirty="0">
                <a:sym typeface="Symbol"/>
              </a:rPr>
              <a:t></a:t>
            </a:r>
            <a:r>
              <a:rPr lang="en-US" altLang="en-US" sz="1800" b="0" kern="0" baseline="-25000" dirty="0">
                <a:sym typeface="Symbol"/>
              </a:rPr>
              <a:t>0 </a:t>
            </a:r>
            <a:r>
              <a:rPr lang="en-US" altLang="en-US" sz="1400" b="0" kern="0" dirty="0">
                <a:sym typeface="Symbol"/>
              </a:rPr>
              <a:t>a new </a:t>
            </a:r>
            <a:r>
              <a:rPr lang="en-US" altLang="en-US" sz="1400" b="0" kern="0" dirty="0" smtClean="0">
                <a:sym typeface="Symbol"/>
              </a:rPr>
              <a:t>empty state forms in the lowest LL </a:t>
            </a:r>
            <a:endParaRPr lang="en-US" altLang="en-US" sz="1400" b="0" kern="0" dirty="0">
              <a:sym typeface="Symbol"/>
            </a:endParaRPr>
          </a:p>
          <a:p>
            <a:pPr marL="285736" indent="-285736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1400" b="0" kern="0" dirty="0">
                <a:sym typeface="Symbol"/>
              </a:rPr>
              <a:t>electron is added to outer state from bulk</a:t>
            </a:r>
            <a:endParaRPr lang="en-US" sz="1800" b="0" dirty="0"/>
          </a:p>
        </p:txBody>
      </p:sp>
      <p:sp>
        <p:nvSpPr>
          <p:cNvPr id="62" name="TextBox 61"/>
          <p:cNvSpPr txBox="1"/>
          <p:nvPr/>
        </p:nvSpPr>
        <p:spPr>
          <a:xfrm>
            <a:off x="7685025" y="5031100"/>
            <a:ext cx="848532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 dirty="0">
                <a:solidFill>
                  <a:srgbClr val="FF0000"/>
                </a:solidFill>
              </a:rPr>
              <a:t>B </a:t>
            </a:r>
            <a:r>
              <a:rPr lang="en-US" sz="1800" b="0" dirty="0">
                <a:solidFill>
                  <a:srgbClr val="FF0000"/>
                </a:solidFill>
              </a:rPr>
              <a:t>+</a:t>
            </a:r>
            <a:r>
              <a:rPr lang="en-US" sz="1800" b="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1800" b="0" i="1" dirty="0">
                <a:solidFill>
                  <a:srgbClr val="FF0000"/>
                </a:solidFill>
                <a:sym typeface="Symbol"/>
              </a:rPr>
              <a:t>B</a:t>
            </a:r>
            <a:endParaRPr lang="en-US" sz="1800" b="0" i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28320" y="2609716"/>
            <a:ext cx="323298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4" name="Title 3"/>
          <p:cNvSpPr txBox="1">
            <a:spLocks/>
          </p:cNvSpPr>
          <p:nvPr/>
        </p:nvSpPr>
        <p:spPr>
          <a:xfrm>
            <a:off x="323925" y="352080"/>
            <a:ext cx="8518336" cy="547662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800" kern="0">
                <a:latin typeface="Tahoma" panose="020B0604030504040204" pitchFamily="34" charset="0"/>
                <a:cs typeface="Tahoma" panose="020B0604030504040204" pitchFamily="34" charset="0"/>
              </a:rPr>
              <a:t>FPI in CD regime – </a:t>
            </a:r>
            <a:r>
              <a:rPr lang="en-US" sz="2800" kern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 sufficient screening</a:t>
            </a:r>
            <a:endParaRPr lang="he-IL" sz="2800" kern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286759" y="5108530"/>
            <a:ext cx="0" cy="32106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599032" y="5172098"/>
            <a:ext cx="0" cy="32106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Rectangle 38"/>
          <p:cNvSpPr/>
          <p:nvPr/>
        </p:nvSpPr>
        <p:spPr>
          <a:xfrm>
            <a:off x="6393086" y="6448226"/>
            <a:ext cx="2610787" cy="2654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b="0" dirty="0">
                <a:solidFill>
                  <a:prstClr val="black"/>
                </a:solidFill>
                <a:latin typeface="Calibri"/>
                <a:cs typeface="+mn-cs"/>
              </a:rPr>
              <a:t>Halperin </a:t>
            </a:r>
            <a:r>
              <a:rPr lang="en-US" sz="1100" b="0" i="1" dirty="0">
                <a:solidFill>
                  <a:prstClr val="black"/>
                </a:solidFill>
                <a:latin typeface="Calibri"/>
                <a:cs typeface="+mn-cs"/>
              </a:rPr>
              <a:t>et al</a:t>
            </a:r>
            <a:r>
              <a:rPr lang="en-US" sz="1100" b="0" dirty="0">
                <a:solidFill>
                  <a:prstClr val="black"/>
                </a:solidFill>
                <a:latin typeface="Calibri"/>
                <a:cs typeface="+mn-cs"/>
              </a:rPr>
              <a:t>., </a:t>
            </a:r>
            <a:r>
              <a:rPr lang="en-US" sz="1100" b="0" dirty="0" err="1">
                <a:solidFill>
                  <a:prstClr val="black"/>
                </a:solidFill>
                <a:latin typeface="Calibri"/>
                <a:cs typeface="+mn-cs"/>
              </a:rPr>
              <a:t>PRB</a:t>
            </a:r>
            <a:r>
              <a:rPr lang="en-US" sz="1100" b="0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n-US" sz="11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100" b="0" dirty="0">
                <a:solidFill>
                  <a:prstClr val="black"/>
                </a:solidFill>
                <a:latin typeface="Calibri"/>
                <a:cs typeface="+mn-cs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8338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808" name="Group 16"/>
          <p:cNvGrpSpPr>
            <a:grpSpLocks/>
          </p:cNvGrpSpPr>
          <p:nvPr/>
        </p:nvGrpSpPr>
        <p:grpSpPr bwMode="auto">
          <a:xfrm>
            <a:off x="123225" y="2895600"/>
            <a:ext cx="3114675" cy="2633663"/>
            <a:chOff x="176" y="1498"/>
            <a:chExt cx="2482" cy="2102"/>
          </a:xfrm>
        </p:grpSpPr>
        <p:pic>
          <p:nvPicPr>
            <p:cNvPr id="801796" name="Picture 4" descr="MZ pyjam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599"/>
              <a:ext cx="2482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1806" name="Rectangle 14"/>
            <p:cNvSpPr>
              <a:spLocks noChangeArrowheads="1"/>
            </p:cNvSpPr>
            <p:nvPr/>
          </p:nvSpPr>
          <p:spPr bwMode="auto">
            <a:xfrm>
              <a:off x="734" y="3456"/>
              <a:ext cx="1599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01807" name="Rectangle 15"/>
            <p:cNvSpPr>
              <a:spLocks noChangeArrowheads="1"/>
            </p:cNvSpPr>
            <p:nvPr/>
          </p:nvSpPr>
          <p:spPr bwMode="auto">
            <a:xfrm>
              <a:off x="994" y="1498"/>
              <a:ext cx="892" cy="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01811" name="Group 19"/>
          <p:cNvGrpSpPr>
            <a:grpSpLocks/>
          </p:cNvGrpSpPr>
          <p:nvPr/>
        </p:nvGrpSpPr>
        <p:grpSpPr bwMode="auto">
          <a:xfrm>
            <a:off x="3552300" y="3983836"/>
            <a:ext cx="2141538" cy="338138"/>
            <a:chOff x="2212" y="3657"/>
            <a:chExt cx="1349" cy="213"/>
          </a:xfrm>
        </p:grpSpPr>
        <p:sp>
          <p:nvSpPr>
            <p:cNvPr id="801809" name="Text Box 17"/>
            <p:cNvSpPr txBox="1">
              <a:spLocks noChangeArrowheads="1"/>
            </p:cNvSpPr>
            <p:nvPr/>
          </p:nvSpPr>
          <p:spPr bwMode="auto">
            <a:xfrm>
              <a:off x="2212" y="3657"/>
              <a:ext cx="10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 dirty="0">
                  <a:solidFill>
                    <a:srgbClr val="000000"/>
                  </a:solidFill>
                  <a:cs typeface="Times New Roman" pitchFamily="18" charset="0"/>
                </a:rPr>
                <a:t>increasing area </a:t>
              </a:r>
            </a:p>
          </p:txBody>
        </p:sp>
        <p:sp>
          <p:nvSpPr>
            <p:cNvPr id="801810" name="Line 18"/>
            <p:cNvSpPr>
              <a:spLocks noChangeShapeType="1"/>
            </p:cNvSpPr>
            <p:nvPr/>
          </p:nvSpPr>
          <p:spPr bwMode="auto">
            <a:xfrm>
              <a:off x="3174" y="3783"/>
              <a:ext cx="387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6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801812" name="Text Box 20"/>
          <p:cNvSpPr txBox="1">
            <a:spLocks noChangeArrowheads="1"/>
          </p:cNvSpPr>
          <p:nvPr/>
        </p:nvSpPr>
        <p:spPr bwMode="auto">
          <a:xfrm>
            <a:off x="925550" y="1895651"/>
            <a:ext cx="901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MZI</a:t>
            </a:r>
          </a:p>
        </p:txBody>
      </p:sp>
      <p:sp>
        <p:nvSpPr>
          <p:cNvPr id="801813" name="Text Box 21"/>
          <p:cNvSpPr txBox="1">
            <a:spLocks noChangeArrowheads="1"/>
          </p:cNvSpPr>
          <p:nvPr/>
        </p:nvSpPr>
        <p:spPr bwMode="auto">
          <a:xfrm>
            <a:off x="6695315" y="1895651"/>
            <a:ext cx="80181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FPI</a:t>
            </a: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1019"/>
          <a:stretch/>
        </p:blipFill>
        <p:spPr>
          <a:xfrm rot="5400000">
            <a:off x="6056870" y="2437726"/>
            <a:ext cx="2604947" cy="3069118"/>
          </a:xfrm>
          <a:prstGeom prst="rect">
            <a:avLst/>
          </a:prstGeom>
        </p:spPr>
      </p:pic>
      <p:grpSp>
        <p:nvGrpSpPr>
          <p:cNvPr id="19" name="Group 239"/>
          <p:cNvGrpSpPr>
            <a:grpSpLocks/>
          </p:cNvGrpSpPr>
          <p:nvPr/>
        </p:nvGrpSpPr>
        <p:grpSpPr bwMode="auto">
          <a:xfrm>
            <a:off x="3726953" y="2157261"/>
            <a:ext cx="1477814" cy="1337033"/>
            <a:chOff x="186" y="579"/>
            <a:chExt cx="1111" cy="1111"/>
          </a:xfrm>
        </p:grpSpPr>
        <p:grpSp>
          <p:nvGrpSpPr>
            <p:cNvPr id="20" name="Group 240"/>
            <p:cNvGrpSpPr>
              <a:grpSpLocks/>
            </p:cNvGrpSpPr>
            <p:nvPr/>
          </p:nvGrpSpPr>
          <p:grpSpPr bwMode="auto">
            <a:xfrm>
              <a:off x="311" y="1559"/>
              <a:ext cx="866" cy="53"/>
              <a:chOff x="2383" y="2353"/>
              <a:chExt cx="1282" cy="79"/>
            </a:xfrm>
          </p:grpSpPr>
          <p:sp>
            <p:nvSpPr>
              <p:cNvPr id="28" name="Line 241"/>
              <p:cNvSpPr>
                <a:spLocks noChangeShapeType="1"/>
              </p:cNvSpPr>
              <p:nvPr/>
            </p:nvSpPr>
            <p:spPr bwMode="auto">
              <a:xfrm flipH="1">
                <a:off x="2383" y="2353"/>
                <a:ext cx="12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29" name="Group 242"/>
              <p:cNvGrpSpPr>
                <a:grpSpLocks/>
              </p:cNvGrpSpPr>
              <p:nvPr/>
            </p:nvGrpSpPr>
            <p:grpSpPr bwMode="auto">
              <a:xfrm>
                <a:off x="2394" y="2353"/>
                <a:ext cx="1270" cy="79"/>
                <a:chOff x="2394" y="2353"/>
                <a:chExt cx="1270" cy="79"/>
              </a:xfrm>
            </p:grpSpPr>
            <p:sp>
              <p:nvSpPr>
                <p:cNvPr id="30" name="Line 243"/>
                <p:cNvSpPr>
                  <a:spLocks noChangeShapeType="1"/>
                </p:cNvSpPr>
                <p:nvPr/>
              </p:nvSpPr>
              <p:spPr bwMode="auto">
                <a:xfrm>
                  <a:off x="23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1" name="Line 244"/>
                <p:cNvSpPr>
                  <a:spLocks noChangeShapeType="1"/>
                </p:cNvSpPr>
                <p:nvPr/>
              </p:nvSpPr>
              <p:spPr bwMode="auto">
                <a:xfrm>
                  <a:off x="243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2" name="Line 245"/>
                <p:cNvSpPr>
                  <a:spLocks noChangeShapeType="1"/>
                </p:cNvSpPr>
                <p:nvPr/>
              </p:nvSpPr>
              <p:spPr bwMode="auto">
                <a:xfrm>
                  <a:off x="24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3" name="Line 246"/>
                <p:cNvSpPr>
                  <a:spLocks noChangeShapeType="1"/>
                </p:cNvSpPr>
                <p:nvPr/>
              </p:nvSpPr>
              <p:spPr bwMode="auto">
                <a:xfrm>
                  <a:off x="251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4" name="Line 247"/>
                <p:cNvSpPr>
                  <a:spLocks noChangeShapeType="1"/>
                </p:cNvSpPr>
                <p:nvPr/>
              </p:nvSpPr>
              <p:spPr bwMode="auto">
                <a:xfrm>
                  <a:off x="25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5" name="Line 248"/>
                <p:cNvSpPr>
                  <a:spLocks noChangeShapeType="1"/>
                </p:cNvSpPr>
                <p:nvPr/>
              </p:nvSpPr>
              <p:spPr bwMode="auto">
                <a:xfrm>
                  <a:off x="258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6" name="Line 249"/>
                <p:cNvSpPr>
                  <a:spLocks noChangeShapeType="1"/>
                </p:cNvSpPr>
                <p:nvPr/>
              </p:nvSpPr>
              <p:spPr bwMode="auto">
                <a:xfrm>
                  <a:off x="262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7" name="Line 250"/>
                <p:cNvSpPr>
                  <a:spLocks noChangeShapeType="1"/>
                </p:cNvSpPr>
                <p:nvPr/>
              </p:nvSpPr>
              <p:spPr bwMode="auto">
                <a:xfrm>
                  <a:off x="26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8" name="Line 251"/>
                <p:cNvSpPr>
                  <a:spLocks noChangeShapeType="1"/>
                </p:cNvSpPr>
                <p:nvPr/>
              </p:nvSpPr>
              <p:spPr bwMode="auto">
                <a:xfrm>
                  <a:off x="270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9" name="Line 252"/>
                <p:cNvSpPr>
                  <a:spLocks noChangeShapeType="1"/>
                </p:cNvSpPr>
                <p:nvPr/>
              </p:nvSpPr>
              <p:spPr bwMode="auto">
                <a:xfrm>
                  <a:off x="27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0" name="Line 253"/>
                <p:cNvSpPr>
                  <a:spLocks noChangeShapeType="1"/>
                </p:cNvSpPr>
                <p:nvPr/>
              </p:nvSpPr>
              <p:spPr bwMode="auto">
                <a:xfrm>
                  <a:off x="277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1" name="Line 254"/>
                <p:cNvSpPr>
                  <a:spLocks noChangeShapeType="1"/>
                </p:cNvSpPr>
                <p:nvPr/>
              </p:nvSpPr>
              <p:spPr bwMode="auto">
                <a:xfrm>
                  <a:off x="28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2" name="Line 255"/>
                <p:cNvSpPr>
                  <a:spLocks noChangeShapeType="1"/>
                </p:cNvSpPr>
                <p:nvPr/>
              </p:nvSpPr>
              <p:spPr bwMode="auto">
                <a:xfrm>
                  <a:off x="285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" name="Line 256"/>
                <p:cNvSpPr>
                  <a:spLocks noChangeShapeType="1"/>
                </p:cNvSpPr>
                <p:nvPr/>
              </p:nvSpPr>
              <p:spPr bwMode="auto">
                <a:xfrm>
                  <a:off x="289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4" name="Line 257"/>
                <p:cNvSpPr>
                  <a:spLocks noChangeShapeType="1"/>
                </p:cNvSpPr>
                <p:nvPr/>
              </p:nvSpPr>
              <p:spPr bwMode="auto">
                <a:xfrm>
                  <a:off x="29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5" name="Line 258"/>
                <p:cNvSpPr>
                  <a:spLocks noChangeShapeType="1"/>
                </p:cNvSpPr>
                <p:nvPr/>
              </p:nvSpPr>
              <p:spPr bwMode="auto">
                <a:xfrm>
                  <a:off x="297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6" name="Line 259"/>
                <p:cNvSpPr>
                  <a:spLocks noChangeShapeType="1"/>
                </p:cNvSpPr>
                <p:nvPr/>
              </p:nvSpPr>
              <p:spPr bwMode="auto">
                <a:xfrm>
                  <a:off x="30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7" name="Line 260"/>
                <p:cNvSpPr>
                  <a:spLocks noChangeShapeType="1"/>
                </p:cNvSpPr>
                <p:nvPr/>
              </p:nvSpPr>
              <p:spPr bwMode="auto">
                <a:xfrm>
                  <a:off x="304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8" name="Line 261"/>
                <p:cNvSpPr>
                  <a:spLocks noChangeShapeType="1"/>
                </p:cNvSpPr>
                <p:nvPr/>
              </p:nvSpPr>
              <p:spPr bwMode="auto">
                <a:xfrm>
                  <a:off x="3086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9" name="Line 262"/>
                <p:cNvSpPr>
                  <a:spLocks noChangeShapeType="1"/>
                </p:cNvSpPr>
                <p:nvPr/>
              </p:nvSpPr>
              <p:spPr bwMode="auto">
                <a:xfrm>
                  <a:off x="3124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0" name="Line 263"/>
                <p:cNvSpPr>
                  <a:spLocks noChangeShapeType="1"/>
                </p:cNvSpPr>
                <p:nvPr/>
              </p:nvSpPr>
              <p:spPr bwMode="auto">
                <a:xfrm>
                  <a:off x="316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1" name="Line 264"/>
                <p:cNvSpPr>
                  <a:spLocks noChangeShapeType="1"/>
                </p:cNvSpPr>
                <p:nvPr/>
              </p:nvSpPr>
              <p:spPr bwMode="auto">
                <a:xfrm>
                  <a:off x="3201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2" name="Line 265"/>
                <p:cNvSpPr>
                  <a:spLocks noChangeShapeType="1"/>
                </p:cNvSpPr>
                <p:nvPr/>
              </p:nvSpPr>
              <p:spPr bwMode="auto">
                <a:xfrm>
                  <a:off x="324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3" name="Line 266"/>
                <p:cNvSpPr>
                  <a:spLocks noChangeShapeType="1"/>
                </p:cNvSpPr>
                <p:nvPr/>
              </p:nvSpPr>
              <p:spPr bwMode="auto">
                <a:xfrm>
                  <a:off x="3278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4" name="Line 267"/>
                <p:cNvSpPr>
                  <a:spLocks noChangeShapeType="1"/>
                </p:cNvSpPr>
                <p:nvPr/>
              </p:nvSpPr>
              <p:spPr bwMode="auto">
                <a:xfrm>
                  <a:off x="331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5" name="Line 268"/>
                <p:cNvSpPr>
                  <a:spLocks noChangeShapeType="1"/>
                </p:cNvSpPr>
                <p:nvPr/>
              </p:nvSpPr>
              <p:spPr bwMode="auto">
                <a:xfrm>
                  <a:off x="335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6" name="Line 269"/>
                <p:cNvSpPr>
                  <a:spLocks noChangeShapeType="1"/>
                </p:cNvSpPr>
                <p:nvPr/>
              </p:nvSpPr>
              <p:spPr bwMode="auto">
                <a:xfrm>
                  <a:off x="3393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7" name="Line 270"/>
                <p:cNvSpPr>
                  <a:spLocks noChangeShapeType="1"/>
                </p:cNvSpPr>
                <p:nvPr/>
              </p:nvSpPr>
              <p:spPr bwMode="auto">
                <a:xfrm>
                  <a:off x="3432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8" name="Line 271"/>
                <p:cNvSpPr>
                  <a:spLocks noChangeShapeType="1"/>
                </p:cNvSpPr>
                <p:nvPr/>
              </p:nvSpPr>
              <p:spPr bwMode="auto">
                <a:xfrm>
                  <a:off x="3470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9" name="Line 272"/>
                <p:cNvSpPr>
                  <a:spLocks noChangeShapeType="1"/>
                </p:cNvSpPr>
                <p:nvPr/>
              </p:nvSpPr>
              <p:spPr bwMode="auto">
                <a:xfrm>
                  <a:off x="3509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60" name="Line 273"/>
                <p:cNvSpPr>
                  <a:spLocks noChangeShapeType="1"/>
                </p:cNvSpPr>
                <p:nvPr/>
              </p:nvSpPr>
              <p:spPr bwMode="auto">
                <a:xfrm>
                  <a:off x="3547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61" name="Line 274"/>
                <p:cNvSpPr>
                  <a:spLocks noChangeShapeType="1"/>
                </p:cNvSpPr>
                <p:nvPr/>
              </p:nvSpPr>
              <p:spPr bwMode="auto">
                <a:xfrm>
                  <a:off x="3585" y="235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1" name="AutoShape 275"/>
            <p:cNvSpPr>
              <a:spLocks noChangeArrowheads="1"/>
            </p:cNvSpPr>
            <p:nvPr/>
          </p:nvSpPr>
          <p:spPr bwMode="auto">
            <a:xfrm>
              <a:off x="186" y="579"/>
              <a:ext cx="1111" cy="111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3" name="AutoShape 277"/>
            <p:cNvSpPr>
              <a:spLocks noChangeArrowheads="1"/>
            </p:cNvSpPr>
            <p:nvPr/>
          </p:nvSpPr>
          <p:spPr bwMode="auto">
            <a:xfrm>
              <a:off x="357" y="1168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AutoShape 278"/>
            <p:cNvSpPr>
              <a:spLocks noChangeArrowheads="1"/>
            </p:cNvSpPr>
            <p:nvPr/>
          </p:nvSpPr>
          <p:spPr bwMode="auto">
            <a:xfrm>
              <a:off x="367" y="777"/>
              <a:ext cx="731" cy="36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altLang="en-US" sz="18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25" name="Group 279"/>
            <p:cNvGrpSpPr>
              <a:grpSpLocks/>
            </p:cNvGrpSpPr>
            <p:nvPr/>
          </p:nvGrpSpPr>
          <p:grpSpPr bwMode="auto">
            <a:xfrm>
              <a:off x="296" y="1316"/>
              <a:ext cx="827" cy="38"/>
              <a:chOff x="2377" y="1862"/>
              <a:chExt cx="1226" cy="57"/>
            </a:xfrm>
          </p:grpSpPr>
          <p:sp>
            <p:nvSpPr>
              <p:cNvPr id="26" name="AutoShape 280"/>
              <p:cNvSpPr>
                <a:spLocks noChangeArrowheads="1"/>
              </p:cNvSpPr>
              <p:nvPr/>
            </p:nvSpPr>
            <p:spPr bwMode="auto">
              <a:xfrm rot="5400000">
                <a:off x="2376" y="1863"/>
                <a:ext cx="57" cy="5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7" name="Line 281"/>
              <p:cNvSpPr>
                <a:spLocks noChangeShapeType="1"/>
              </p:cNvSpPr>
              <p:nvPr/>
            </p:nvSpPr>
            <p:spPr bwMode="auto">
              <a:xfrm flipH="1">
                <a:off x="2457" y="1890"/>
                <a:ext cx="11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 bwMode="auto">
          <a:xfrm>
            <a:off x="3515874" y="2906495"/>
            <a:ext cx="92758" cy="30925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  <p:sp>
        <p:nvSpPr>
          <p:cNvPr id="113" name="Rectangle 112"/>
          <p:cNvSpPr/>
          <p:nvPr/>
        </p:nvSpPr>
        <p:spPr bwMode="auto">
          <a:xfrm flipH="1">
            <a:off x="3525555" y="5605904"/>
            <a:ext cx="104960" cy="309259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60101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8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44" y="56606"/>
            <a:ext cx="3401918" cy="80772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FPI from CD to AB </a:t>
            </a:r>
            <a:endParaRPr lang="he-IL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52180"/>
          <a:stretch/>
        </p:blipFill>
        <p:spPr>
          <a:xfrm>
            <a:off x="130629" y="2252531"/>
            <a:ext cx="4136571" cy="2953693"/>
          </a:xfrm>
        </p:spPr>
      </p:pic>
      <p:pic>
        <p:nvPicPr>
          <p:cNvPr id="516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652" r="23343"/>
          <a:stretch/>
        </p:blipFill>
        <p:spPr bwMode="auto">
          <a:xfrm>
            <a:off x="4699361" y="4004069"/>
            <a:ext cx="1684021" cy="229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9800" y="4792069"/>
            <a:ext cx="2589738" cy="83099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adding:</a:t>
            </a:r>
            <a:r>
              <a:rPr lang="en-US" sz="1600" b="0" dirty="0"/>
              <a:t> </a:t>
            </a:r>
          </a:p>
          <a:p>
            <a:r>
              <a:rPr lang="en-US" sz="1600" b="0" dirty="0" smtClean="0"/>
              <a:t>-- grounded </a:t>
            </a:r>
            <a:r>
              <a:rPr lang="en-US" sz="1600" b="0" dirty="0"/>
              <a:t>ohmic contact</a:t>
            </a:r>
          </a:p>
          <a:p>
            <a:r>
              <a:rPr lang="en-US" sz="1600" b="0" dirty="0" smtClean="0"/>
              <a:t>-- top </a:t>
            </a:r>
            <a:r>
              <a:rPr lang="en-US" sz="1600" b="0" dirty="0"/>
              <a:t>gate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7044" y="5634582"/>
            <a:ext cx="31931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672"/>
          <a:stretch/>
        </p:blipFill>
        <p:spPr>
          <a:xfrm>
            <a:off x="4642757" y="1049660"/>
            <a:ext cx="4007534" cy="295369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56527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0"/>
            <a:ext cx="4092537" cy="90872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mixture of CD + AB</a:t>
            </a:r>
            <a:endParaRPr lang="he-IL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292" t="10922" r="49309" b="6894"/>
          <a:stretch/>
        </p:blipFill>
        <p:spPr>
          <a:xfrm>
            <a:off x="2007031" y="1052080"/>
            <a:ext cx="5067946" cy="56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2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4400" b="0" dirty="0">
                <a:solidFill>
                  <a:srgbClr val="FFFFFF"/>
                </a:solidFill>
                <a:cs typeface="Times New Roman" pitchFamily="18" charset="0"/>
              </a:rPr>
              <a:t> interference of fractional charges </a:t>
            </a:r>
          </a:p>
          <a:p>
            <a:pPr algn="ctr"/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altLang="en-US" sz="4400" b="0" dirty="0">
                <a:solidFill>
                  <a:srgbClr val="FFFF00"/>
                </a:solidFill>
                <a:cs typeface="Times New Roman" pitchFamily="18" charset="0"/>
              </a:rPr>
              <a:t>never observed</a:t>
            </a:r>
          </a:p>
          <a:p>
            <a:pPr algn="ctr"/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(only CD oscillation in bare FPI)</a:t>
            </a:r>
          </a:p>
          <a:p>
            <a:pPr algn="ctr"/>
            <a:endParaRPr lang="en-US" altLang="en-US" sz="4000" b="0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59150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b="0" dirty="0" smtClean="0">
                <a:solidFill>
                  <a:schemeClr val="bg1"/>
                </a:solidFill>
                <a:cs typeface="Times New Roman" pitchFamily="18" charset="0"/>
              </a:rPr>
              <a:t>let’s do some test book physics</a:t>
            </a:r>
          </a:p>
          <a:p>
            <a:pPr algn="ctr"/>
            <a:r>
              <a:rPr lang="en-US" altLang="en-US" b="0" dirty="0" smtClean="0">
                <a:solidFill>
                  <a:schemeClr val="bg1"/>
                </a:solidFill>
                <a:cs typeface="Times New Roman" pitchFamily="18" charset="0"/>
              </a:rPr>
              <a:t>utilizing edge channels</a:t>
            </a:r>
            <a:endParaRPr lang="en-US" altLang="en-US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en-US" altLang="en-US" b="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en-US" altLang="en-US" sz="4400" b="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en-US" altLang="en-US" sz="4400" b="0" dirty="0">
                <a:solidFill>
                  <a:srgbClr val="FF0000"/>
                </a:solidFill>
                <a:cs typeface="Times New Roman" pitchFamily="18" charset="0"/>
              </a:rPr>
              <a:t>controlled dephasing</a:t>
            </a:r>
          </a:p>
          <a:p>
            <a:pPr algn="ctr"/>
            <a:endParaRPr lang="en-US" altLang="en-US" sz="4400" b="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‘which path?’ detection with edge channels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1642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0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0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29" name="AutoShape 17"/>
          <p:cNvSpPr>
            <a:spLocks noChangeArrowheads="1"/>
          </p:cNvSpPr>
          <p:nvPr/>
        </p:nvSpPr>
        <p:spPr bwMode="auto">
          <a:xfrm flipV="1">
            <a:off x="2085975" y="2834640"/>
            <a:ext cx="152400" cy="247650"/>
          </a:xfrm>
          <a:prstGeom prst="lightningBol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602116" name="Group 4"/>
          <p:cNvGrpSpPr>
            <a:grpSpLocks/>
          </p:cNvGrpSpPr>
          <p:nvPr/>
        </p:nvGrpSpPr>
        <p:grpSpPr bwMode="auto">
          <a:xfrm>
            <a:off x="647702" y="2153604"/>
            <a:ext cx="3124200" cy="687387"/>
            <a:chOff x="1805" y="1785"/>
            <a:chExt cx="1968" cy="433"/>
          </a:xfrm>
        </p:grpSpPr>
        <p:sp>
          <p:nvSpPr>
            <p:cNvPr id="6171" name="Oval 5"/>
            <p:cNvSpPr>
              <a:spLocks noChangeArrowheads="1"/>
            </p:cNvSpPr>
            <p:nvPr/>
          </p:nvSpPr>
          <p:spPr bwMode="auto">
            <a:xfrm rot="5400000" flipV="1">
              <a:off x="2572" y="1372"/>
              <a:ext cx="433" cy="1260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172" name="Line 6"/>
            <p:cNvSpPr>
              <a:spLocks noChangeShapeType="1"/>
            </p:cNvSpPr>
            <p:nvPr/>
          </p:nvSpPr>
          <p:spPr bwMode="auto">
            <a:xfrm rot="5400000" flipV="1">
              <a:off x="3603" y="1833"/>
              <a:ext cx="0" cy="34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173" name="Line 7"/>
            <p:cNvSpPr>
              <a:spLocks noChangeShapeType="1"/>
            </p:cNvSpPr>
            <p:nvPr/>
          </p:nvSpPr>
          <p:spPr bwMode="auto">
            <a:xfrm rot="5400000" flipV="1">
              <a:off x="1975" y="1824"/>
              <a:ext cx="0" cy="34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aphicFrame>
          <p:nvGraphicFramePr>
            <p:cNvPr id="6174" name="Object 8"/>
            <p:cNvGraphicFramePr>
              <a:graphicFrameLocks noChangeAspect="1"/>
            </p:cNvGraphicFramePr>
            <p:nvPr/>
          </p:nvGraphicFramePr>
          <p:xfrm>
            <a:off x="2656" y="1855"/>
            <a:ext cx="304" cy="292"/>
          </p:xfrm>
          <a:graphic>
            <a:graphicData uri="http://schemas.openxmlformats.org/presentationml/2006/ole">
              <p:oleObj spid="_x0000_s560676" name="משוואה" r:id="rId3" imgW="292100" imgH="279400" progId="Equation.3">
                <p:embed/>
              </p:oleObj>
            </a:graphicData>
          </a:graphic>
        </p:graphicFrame>
      </p:grpSp>
      <p:sp>
        <p:nvSpPr>
          <p:cNvPr id="6148" name="Oval 11"/>
          <p:cNvSpPr>
            <a:spLocks noChangeArrowheads="1"/>
          </p:cNvSpPr>
          <p:nvPr/>
        </p:nvSpPr>
        <p:spPr bwMode="auto">
          <a:xfrm rot="16200000">
            <a:off x="1870869" y="2446497"/>
            <a:ext cx="696913" cy="20002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49" name="Line 12"/>
          <p:cNvSpPr>
            <a:spLocks noChangeShapeType="1"/>
          </p:cNvSpPr>
          <p:nvPr/>
        </p:nvSpPr>
        <p:spPr bwMode="auto">
          <a:xfrm rot="16200000">
            <a:off x="927100" y="3188653"/>
            <a:ext cx="0" cy="539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50" name="Line 13"/>
          <p:cNvSpPr>
            <a:spLocks noChangeShapeType="1"/>
          </p:cNvSpPr>
          <p:nvPr/>
        </p:nvSpPr>
        <p:spPr bwMode="auto">
          <a:xfrm rot="5400000" flipV="1">
            <a:off x="3502025" y="3182303"/>
            <a:ext cx="0" cy="539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1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4780992"/>
              </p:ext>
            </p:extLst>
          </p:nvPr>
        </p:nvGraphicFramePr>
        <p:xfrm>
          <a:off x="2100263" y="3293428"/>
          <a:ext cx="322262" cy="338137"/>
        </p:xfrm>
        <a:graphic>
          <a:graphicData uri="http://schemas.openxmlformats.org/presentationml/2006/ole">
            <p:oleObj spid="_x0000_s560677" name="משוואה" r:id="rId4" imgW="215900" imgH="228600" progId="Equation.3">
              <p:embed/>
            </p:oleObj>
          </a:graphicData>
        </a:graphic>
      </p:graphicFrame>
      <p:sp>
        <p:nvSpPr>
          <p:cNvPr id="602127" name="Oval 15"/>
          <p:cNvSpPr>
            <a:spLocks noChangeArrowheads="1"/>
          </p:cNvSpPr>
          <p:nvPr/>
        </p:nvSpPr>
        <p:spPr bwMode="auto">
          <a:xfrm>
            <a:off x="554039" y="3348991"/>
            <a:ext cx="200025" cy="200025"/>
          </a:xfrm>
          <a:prstGeom prst="ellipse">
            <a:avLst/>
          </a:prstGeom>
          <a:solidFill>
            <a:srgbClr val="008000"/>
          </a:solidFill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FFFF00"/>
              </a:solidFill>
              <a:cs typeface="+mn-cs"/>
            </a:endParaRPr>
          </a:p>
        </p:txBody>
      </p:sp>
      <p:graphicFrame>
        <p:nvGraphicFramePr>
          <p:cNvPr id="6021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4070309"/>
              </p:ext>
            </p:extLst>
          </p:nvPr>
        </p:nvGraphicFramePr>
        <p:xfrm>
          <a:off x="1835150" y="4074479"/>
          <a:ext cx="450850" cy="377825"/>
        </p:xfrm>
        <a:graphic>
          <a:graphicData uri="http://schemas.openxmlformats.org/presentationml/2006/ole">
            <p:oleObj spid="_x0000_s560678" name="משוואה" r:id="rId5" imgW="292100" imgH="228600" progId="Equation.3">
              <p:embed/>
            </p:oleObj>
          </a:graphicData>
        </a:graphic>
      </p:graphicFrame>
      <p:graphicFrame>
        <p:nvGraphicFramePr>
          <p:cNvPr id="6021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501711"/>
              </p:ext>
            </p:extLst>
          </p:nvPr>
        </p:nvGraphicFramePr>
        <p:xfrm>
          <a:off x="7247256" y="2667000"/>
          <a:ext cx="1755775" cy="558800"/>
        </p:xfrm>
        <a:graphic>
          <a:graphicData uri="http://schemas.openxmlformats.org/presentationml/2006/ole">
            <p:oleObj spid="_x0000_s560679" name="משוואה" r:id="rId6" imgW="876300" imgH="228600" progId="Equation.3">
              <p:embed/>
            </p:oleObj>
          </a:graphicData>
        </a:graphic>
      </p:graphicFrame>
      <p:sp>
        <p:nvSpPr>
          <p:cNvPr id="602134" name="Text Box 22"/>
          <p:cNvSpPr txBox="1">
            <a:spLocks noChangeArrowheads="1"/>
          </p:cNvSpPr>
          <p:nvPr/>
        </p:nvSpPr>
        <p:spPr bwMode="auto">
          <a:xfrm>
            <a:off x="5465764" y="3550603"/>
            <a:ext cx="192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Times New Roman" pitchFamily="18" charset="0"/>
              </a:rPr>
              <a:t>entangled state</a:t>
            </a:r>
          </a:p>
        </p:txBody>
      </p:sp>
      <p:sp>
        <p:nvSpPr>
          <p:cNvPr id="6156" name="Text Box 23"/>
          <p:cNvSpPr txBox="1">
            <a:spLocks noChangeArrowheads="1"/>
          </p:cNvSpPr>
          <p:nvPr/>
        </p:nvSpPr>
        <p:spPr bwMode="auto">
          <a:xfrm>
            <a:off x="334646" y="287339"/>
            <a:ext cx="48510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cs typeface="Times New Roman" pitchFamily="18" charset="0"/>
              </a:rPr>
              <a:t>interferometer &amp; detector</a:t>
            </a:r>
            <a:endParaRPr lang="en-US" b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6157" name="Group 29"/>
          <p:cNvGrpSpPr>
            <a:grpSpLocks/>
          </p:cNvGrpSpPr>
          <p:nvPr/>
        </p:nvGrpSpPr>
        <p:grpSpPr bwMode="auto">
          <a:xfrm>
            <a:off x="1327154" y="2826703"/>
            <a:ext cx="322263" cy="1247775"/>
            <a:chOff x="755" y="2961"/>
            <a:chExt cx="203" cy="786"/>
          </a:xfrm>
        </p:grpSpPr>
        <p:sp>
          <p:nvSpPr>
            <p:cNvPr id="6169" name="Text Box 30"/>
            <p:cNvSpPr txBox="1">
              <a:spLocks noChangeArrowheads="1"/>
            </p:cNvSpPr>
            <p:nvPr/>
          </p:nvSpPr>
          <p:spPr bwMode="auto">
            <a:xfrm>
              <a:off x="761" y="2961"/>
              <a:ext cx="1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6170" name="Text Box 31"/>
            <p:cNvSpPr txBox="1">
              <a:spLocks noChangeArrowheads="1"/>
            </p:cNvSpPr>
            <p:nvPr/>
          </p:nvSpPr>
          <p:spPr bwMode="auto">
            <a:xfrm>
              <a:off x="755" y="3495"/>
              <a:ext cx="16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</p:grpSp>
      <p:graphicFrame>
        <p:nvGraphicFramePr>
          <p:cNvPr id="60214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7895034"/>
              </p:ext>
            </p:extLst>
          </p:nvPr>
        </p:nvGraphicFramePr>
        <p:xfrm>
          <a:off x="2311401" y="4093529"/>
          <a:ext cx="582613" cy="377825"/>
        </p:xfrm>
        <a:graphic>
          <a:graphicData uri="http://schemas.openxmlformats.org/presentationml/2006/ole">
            <p:oleObj spid="_x0000_s560680" name="משוואה" r:id="rId7" imgW="393700" imgH="228600" progId="Equation.3">
              <p:embed/>
            </p:oleObj>
          </a:graphicData>
        </a:graphic>
      </p:graphicFrame>
      <p:graphicFrame>
        <p:nvGraphicFramePr>
          <p:cNvPr id="615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2075979"/>
              </p:ext>
            </p:extLst>
          </p:nvPr>
        </p:nvGraphicFramePr>
        <p:xfrm>
          <a:off x="1241425" y="4082416"/>
          <a:ext cx="544513" cy="377825"/>
        </p:xfrm>
        <a:graphic>
          <a:graphicData uri="http://schemas.openxmlformats.org/presentationml/2006/ole">
            <p:oleObj spid="_x0000_s560681" name="משוואה" r:id="rId8" imgW="368300" imgH="228600" progId="Equation.3">
              <p:embed/>
            </p:oleObj>
          </a:graphicData>
        </a:graphic>
      </p:graphicFrame>
      <p:graphicFrame>
        <p:nvGraphicFramePr>
          <p:cNvPr id="616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383566"/>
              </p:ext>
            </p:extLst>
          </p:nvPr>
        </p:nvGraphicFramePr>
        <p:xfrm>
          <a:off x="4075430" y="2565400"/>
          <a:ext cx="1417638" cy="779463"/>
        </p:xfrm>
        <a:graphic>
          <a:graphicData uri="http://schemas.openxmlformats.org/presentationml/2006/ole">
            <p:oleObj spid="_x0000_s560682" name="משוואה" r:id="rId9" imgW="583920" imgH="279360" progId="Equation.3">
              <p:embed/>
            </p:oleObj>
          </a:graphicData>
        </a:graphic>
      </p:graphicFrame>
      <p:grpSp>
        <p:nvGrpSpPr>
          <p:cNvPr id="602150" name="Group 38"/>
          <p:cNvGrpSpPr>
            <a:grpSpLocks/>
          </p:cNvGrpSpPr>
          <p:nvPr/>
        </p:nvGrpSpPr>
        <p:grpSpPr bwMode="auto">
          <a:xfrm>
            <a:off x="647702" y="2155190"/>
            <a:ext cx="3124200" cy="687388"/>
            <a:chOff x="1805" y="1785"/>
            <a:chExt cx="1968" cy="433"/>
          </a:xfrm>
        </p:grpSpPr>
        <p:sp>
          <p:nvSpPr>
            <p:cNvPr id="6164" name="Oval 39"/>
            <p:cNvSpPr>
              <a:spLocks noChangeArrowheads="1"/>
            </p:cNvSpPr>
            <p:nvPr/>
          </p:nvSpPr>
          <p:spPr bwMode="auto">
            <a:xfrm rot="5400000" flipV="1">
              <a:off x="2572" y="1372"/>
              <a:ext cx="433" cy="1260"/>
            </a:xfrm>
            <a:prstGeom prst="ellipse">
              <a:avLst/>
            </a:prstGeom>
            <a:noFill/>
            <a:ln w="76200" algn="ctr">
              <a:solidFill>
                <a:srgbClr val="0066FF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165" name="Line 40"/>
            <p:cNvSpPr>
              <a:spLocks noChangeShapeType="1"/>
            </p:cNvSpPr>
            <p:nvPr/>
          </p:nvSpPr>
          <p:spPr bwMode="auto">
            <a:xfrm rot="5400000" flipV="1">
              <a:off x="3603" y="1833"/>
              <a:ext cx="0" cy="340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166" name="Line 41"/>
            <p:cNvSpPr>
              <a:spLocks noChangeShapeType="1"/>
            </p:cNvSpPr>
            <p:nvPr/>
          </p:nvSpPr>
          <p:spPr bwMode="auto">
            <a:xfrm rot="5400000" flipV="1">
              <a:off x="1975" y="1824"/>
              <a:ext cx="0" cy="340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aphicFrame>
          <p:nvGraphicFramePr>
            <p:cNvPr id="6167" name="Object 42"/>
            <p:cNvGraphicFramePr>
              <a:graphicFrameLocks noChangeAspect="1"/>
            </p:cNvGraphicFramePr>
            <p:nvPr/>
          </p:nvGraphicFramePr>
          <p:xfrm>
            <a:off x="2649" y="1855"/>
            <a:ext cx="317" cy="292"/>
          </p:xfrm>
          <a:graphic>
            <a:graphicData uri="http://schemas.openxmlformats.org/presentationml/2006/ole">
              <p:oleObj spid="_x0000_s560683" name="Equation" r:id="rId10" imgW="304800" imgH="279400" progId="">
                <p:embed/>
              </p:oleObj>
            </a:graphicData>
          </a:graphic>
        </p:graphicFrame>
      </p:grpSp>
      <p:sp>
        <p:nvSpPr>
          <p:cNvPr id="602156" name="AutoShape 44"/>
          <p:cNvSpPr>
            <a:spLocks noChangeArrowheads="1"/>
          </p:cNvSpPr>
          <p:nvPr/>
        </p:nvSpPr>
        <p:spPr bwMode="auto">
          <a:xfrm rot="21022039" flipV="1">
            <a:off x="1933576" y="2844166"/>
            <a:ext cx="341313" cy="892175"/>
          </a:xfrm>
          <a:prstGeom prst="lightningBol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3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3706624"/>
              </p:ext>
            </p:extLst>
          </p:nvPr>
        </p:nvGraphicFramePr>
        <p:xfrm>
          <a:off x="198438" y="5100639"/>
          <a:ext cx="8712200" cy="804862"/>
        </p:xfrm>
        <a:graphic>
          <a:graphicData uri="http://schemas.openxmlformats.org/presentationml/2006/ole">
            <p:oleObj spid="_x0000_s560684" name="Equation" r:id="rId11" imgW="3873240" imgH="330120" progId="">
              <p:embed/>
            </p:oleObj>
          </a:graphicData>
        </a:graphic>
      </p:graphicFrame>
      <p:grpSp>
        <p:nvGrpSpPr>
          <p:cNvPr id="33" name="Group 59"/>
          <p:cNvGrpSpPr>
            <a:grpSpLocks/>
          </p:cNvGrpSpPr>
          <p:nvPr/>
        </p:nvGrpSpPr>
        <p:grpSpPr bwMode="auto">
          <a:xfrm>
            <a:off x="6570663" y="5209221"/>
            <a:ext cx="2420937" cy="1419224"/>
            <a:chOff x="4085" y="3129"/>
            <a:chExt cx="1525" cy="894"/>
          </a:xfrm>
        </p:grpSpPr>
        <p:sp>
          <p:nvSpPr>
            <p:cNvPr id="34" name="Oval 7"/>
            <p:cNvSpPr>
              <a:spLocks noChangeArrowheads="1"/>
            </p:cNvSpPr>
            <p:nvPr/>
          </p:nvSpPr>
          <p:spPr bwMode="auto">
            <a:xfrm>
              <a:off x="4752" y="3129"/>
              <a:ext cx="673" cy="394"/>
            </a:xfrm>
            <a:prstGeom prst="ellipse">
              <a:avLst/>
            </a:prstGeom>
            <a:noFill/>
            <a:ln w="28575" cap="rnd">
              <a:solidFill>
                <a:srgbClr val="0066FF"/>
              </a:solidFill>
              <a:prstDash val="sysDot"/>
              <a:round/>
              <a:headEnd type="none" w="sm" len="sm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4085" y="3810"/>
              <a:ext cx="152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rtl="1" eaLnBrk="1" hangingPunct="1"/>
              <a:r>
                <a:rPr lang="en-US" sz="1600" b="0" i="1">
                  <a:solidFill>
                    <a:srgbClr val="0066FF"/>
                  </a:solidFill>
                  <a:cs typeface="Times New Roman" pitchFamily="18" charset="0"/>
                </a:rPr>
                <a:t>‘which path’</a:t>
              </a:r>
              <a:r>
                <a:rPr lang="en-US" sz="1600" b="0">
                  <a:solidFill>
                    <a:srgbClr val="0066FF"/>
                  </a:solidFill>
                  <a:cs typeface="Times New Roman" pitchFamily="18" charset="0"/>
                </a:rPr>
                <a:t>  information</a:t>
              </a: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H="1">
              <a:off x="4833" y="3524"/>
              <a:ext cx="230" cy="282"/>
            </a:xfrm>
            <a:prstGeom prst="line">
              <a:avLst/>
            </a:prstGeom>
            <a:noFill/>
            <a:ln w="12700" cap="sq">
              <a:solidFill>
                <a:srgbClr val="0066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37" name="Group 60"/>
          <p:cNvGrpSpPr>
            <a:grpSpLocks/>
          </p:cNvGrpSpPr>
          <p:nvPr/>
        </p:nvGrpSpPr>
        <p:grpSpPr bwMode="auto">
          <a:xfrm>
            <a:off x="5625150" y="4537076"/>
            <a:ext cx="1927225" cy="765175"/>
            <a:chOff x="3577" y="2690"/>
            <a:chExt cx="1214" cy="482"/>
          </a:xfrm>
        </p:grpSpPr>
        <p:sp>
          <p:nvSpPr>
            <p:cNvPr id="38" name="AutoShape 11"/>
            <p:cNvSpPr>
              <a:spLocks/>
            </p:cNvSpPr>
            <p:nvPr/>
          </p:nvSpPr>
          <p:spPr bwMode="auto">
            <a:xfrm rot="5400000" flipV="1">
              <a:off x="4068" y="2556"/>
              <a:ext cx="196" cy="1035"/>
            </a:xfrm>
            <a:prstGeom prst="leftBrace">
              <a:avLst>
                <a:gd name="adj1" fmla="val 44005"/>
                <a:gd name="adj2" fmla="val 50000"/>
              </a:avLst>
            </a:prstGeom>
            <a:noFill/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3577" y="2690"/>
              <a:ext cx="121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FF0000"/>
                  </a:solidFill>
                  <a:cs typeface="Times New Roman" pitchFamily="18" charset="0"/>
                </a:rPr>
                <a:t>interference term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0643789"/>
              </p:ext>
            </p:extLst>
          </p:nvPr>
        </p:nvGraphicFramePr>
        <p:xfrm>
          <a:off x="5666865" y="2667000"/>
          <a:ext cx="1560512" cy="558800"/>
        </p:xfrm>
        <a:graphic>
          <a:graphicData uri="http://schemas.openxmlformats.org/presentationml/2006/ole">
            <p:oleObj spid="_x0000_s560685" name="משוואה" r:id="rId12" imgW="774700" imgH="228600" progId="Equation.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78480" y="3514408"/>
            <a:ext cx="860930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>
                <a:solidFill>
                  <a:srgbClr val="00B050"/>
                </a:solidFill>
                <a:cs typeface="+mn-cs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11193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7839E-6 C 0.01805 0.0007 0.03628 0.00139 0.04722 -4.87839E-6 C 0.05798 -0.00138 0.06041 -0.00416 0.06493 -0.0081 C 0.06962 -0.01204 0.06892 -0.01899 0.07482 -0.02432 C 0.08073 -0.02965 0.09114 -0.03659 0.10087 -0.04053 C 0.11041 -0.04447 0.12187 -0.0454 0.13281 -0.04748 C 0.14392 -0.04957 0.15538 -0.05142 0.16684 -0.05327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02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2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0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02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69 C 0.01823 -0.00115 0.03576 -0.00162 0.0467 0.00047 C 0.05764 0.00255 0.06094 0.00695 0.06666 0.01205 C 0.07239 0.01715 0.07135 0.02502 0.08073 0.03058 C 0.0901 0.03614 0.10729 0.04216 0.12239 0.04564 C 0.1375 0.04911 0.15469 0.05027 0.17187 0.05143 " pathEditMode="relative" ptsTypes="aaaaaA">
                                      <p:cBhvr>
                                        <p:cTn id="29" dur="2000" fill="hold"/>
                                        <p:tgtEl>
                                          <p:spTgt spid="602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0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0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0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0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0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29" grpId="0" animBg="1"/>
      <p:bldP spid="602129" grpId="1" animBg="1"/>
      <p:bldP spid="602127" grpId="0" animBg="1"/>
      <p:bldP spid="602127" grpId="1" animBg="1"/>
      <p:bldP spid="602134" grpId="0"/>
      <p:bldP spid="6021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ChangeArrowheads="1"/>
          </p:cNvSpPr>
          <p:nvPr/>
        </p:nvSpPr>
        <p:spPr bwMode="auto">
          <a:xfrm>
            <a:off x="0" y="-9524"/>
            <a:ext cx="9144000" cy="686752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b="0">
              <a:solidFill>
                <a:srgbClr val="FFFFFF"/>
              </a:solidFill>
              <a:cs typeface="Times New Roman" pitchFamily="18" charset="0"/>
            </a:endParaRPr>
          </a:p>
          <a:p>
            <a:r>
              <a:rPr lang="en-US" b="0">
                <a:solidFill>
                  <a:srgbClr val="FFFFFF"/>
                </a:solidFill>
                <a:cs typeface="Times New Roman" pitchFamily="18" charset="0"/>
              </a:rPr>
              <a:t>  </a:t>
            </a:r>
            <a:r>
              <a:rPr lang="en-US" b="0" smtClean="0">
                <a:solidFill>
                  <a:srgbClr val="FFFFFF"/>
                </a:solidFill>
                <a:cs typeface="Times New Roman" pitchFamily="18" charset="0"/>
              </a:rPr>
              <a:t>   </a:t>
            </a:r>
            <a:r>
              <a:rPr lang="en-US" b="0" smtClean="0">
                <a:solidFill>
                  <a:srgbClr val="FF0000"/>
                </a:solidFill>
                <a:cs typeface="Times New Roman" pitchFamily="18" charset="0"/>
              </a:rPr>
              <a:t>two equivalent ways  </a:t>
            </a:r>
            <a:r>
              <a:rPr lang="en-US" sz="1800" b="0">
                <a:solidFill>
                  <a:srgbClr val="FFFFFF"/>
                </a:solidFill>
                <a:cs typeface="Times New Roman" pitchFamily="18" charset="0"/>
              </a:rPr>
              <a:t>to understand  </a:t>
            </a:r>
            <a:r>
              <a:rPr lang="en-US" b="0" smtClean="0">
                <a:solidFill>
                  <a:srgbClr val="FFFFFF"/>
                </a:solidFill>
                <a:cs typeface="Times New Roman" pitchFamily="18" charset="0"/>
              </a:rPr>
              <a:t>dephasing :</a:t>
            </a:r>
            <a:endParaRPr lang="en-US" b="0">
              <a:solidFill>
                <a:srgbClr val="FFFFFF"/>
              </a:solidFill>
              <a:cs typeface="Times New Roman" pitchFamily="18" charset="0"/>
            </a:endParaRPr>
          </a:p>
          <a:p>
            <a:endParaRPr lang="en-US" b="0">
              <a:solidFill>
                <a:srgbClr val="FFFFFF"/>
              </a:solidFill>
              <a:cs typeface="Times New Roman" pitchFamily="18" charset="0"/>
            </a:endParaRPr>
          </a:p>
          <a:p>
            <a:pPr rtl="1"/>
            <a:endParaRPr lang="en-US" b="0">
              <a:solidFill>
                <a:srgbClr val="FFFFFF"/>
              </a:solidFill>
              <a:cs typeface="Times New Roman" pitchFamily="18" charset="0"/>
            </a:endParaRPr>
          </a:p>
          <a:p>
            <a:pPr rtl="1"/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  detector’s view ---------- </a:t>
            </a:r>
            <a:r>
              <a:rPr lang="en-US" sz="2000" b="0">
                <a:solidFill>
                  <a:srgbClr val="D6E600"/>
                </a:solidFill>
                <a:cs typeface="Times New Roman" pitchFamily="18" charset="0"/>
              </a:rPr>
              <a:t>‘</a:t>
            </a:r>
            <a:r>
              <a:rPr lang="en-US" sz="2000" b="0" i="1">
                <a:solidFill>
                  <a:srgbClr val="D6DF00"/>
                </a:solidFill>
                <a:cs typeface="Times New Roman" pitchFamily="18" charset="0"/>
              </a:rPr>
              <a:t>which path’ </a:t>
            </a:r>
            <a:r>
              <a:rPr lang="en-US" sz="2000" b="0" i="1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information in detector </a:t>
            </a:r>
            <a:r>
              <a:rPr lang="en-US" sz="2000" b="0">
                <a:solidFill>
                  <a:srgbClr val="FFFF00"/>
                </a:solidFill>
                <a:cs typeface="Times New Roman" pitchFamily="18" charset="0"/>
                <a:sym typeface="Symbol"/>
              </a:rPr>
              <a:t></a:t>
            </a:r>
            <a:r>
              <a:rPr lang="en-US" sz="2400" b="0">
                <a:solidFill>
                  <a:srgbClr val="FFFF00"/>
                </a:solidFill>
                <a:cs typeface="Times New Roman" pitchFamily="18" charset="0"/>
                <a:sym typeface="Symbol"/>
              </a:rPr>
              <a:t></a:t>
            </a:r>
            <a:r>
              <a:rPr lang="en-US" sz="2400" b="0" i="1" baseline="30000">
                <a:solidFill>
                  <a:srgbClr val="FFFF00"/>
                </a:solidFill>
                <a:latin typeface="Times New Roman"/>
                <a:cs typeface="Times New Roman" pitchFamily="18" charset="0"/>
                <a:sym typeface="Symbol"/>
              </a:rPr>
              <a:t>l</a:t>
            </a:r>
            <a:r>
              <a:rPr lang="en-US" sz="2400" b="0">
                <a:solidFill>
                  <a:srgbClr val="FFFF00"/>
                </a:solidFill>
                <a:cs typeface="Times New Roman" pitchFamily="18" charset="0"/>
                <a:sym typeface="Symbol"/>
              </a:rPr>
              <a:t></a:t>
            </a:r>
            <a:r>
              <a:rPr lang="en-US" sz="2400" b="0" i="1" baseline="30000">
                <a:solidFill>
                  <a:srgbClr val="FFFF00"/>
                </a:solidFill>
                <a:latin typeface="Times New Roman"/>
                <a:cs typeface="Times New Roman" pitchFamily="18" charset="0"/>
                <a:sym typeface="Symbol"/>
              </a:rPr>
              <a:t>u</a:t>
            </a:r>
            <a:r>
              <a:rPr lang="en-US" sz="2400" b="0">
                <a:solidFill>
                  <a:srgbClr val="FFFF00"/>
                </a:solidFill>
                <a:cs typeface="Times New Roman" pitchFamily="18" charset="0"/>
                <a:sym typeface="Symbol"/>
              </a:rPr>
              <a:t> </a:t>
            </a: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	</a:t>
            </a:r>
          </a:p>
          <a:p>
            <a:pPr lvl="2">
              <a:buFont typeface="Wingdings" pitchFamily="2" charset="2"/>
              <a:buChar char="Ø"/>
            </a:pPr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  interferometer’s view --- detector </a:t>
            </a:r>
            <a:r>
              <a:rPr lang="en-US" sz="2000" b="0">
                <a:solidFill>
                  <a:srgbClr val="D6DF00"/>
                </a:solidFill>
                <a:cs typeface="Times New Roman" pitchFamily="18" charset="0"/>
              </a:rPr>
              <a:t>scrambles</a:t>
            </a: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 phase  </a:t>
            </a:r>
            <a:r>
              <a:rPr lang="en-US" sz="1400" b="0">
                <a:solidFill>
                  <a:srgbClr val="FFFFFF"/>
                </a:solidFill>
                <a:cs typeface="Times New Roman" pitchFamily="18" charset="0"/>
              </a:rPr>
              <a:t>(</a:t>
            </a:r>
            <a:r>
              <a:rPr lang="en-US" sz="1400" b="0" i="1">
                <a:solidFill>
                  <a:srgbClr val="FFFFFF"/>
                </a:solidFill>
                <a:cs typeface="Times New Roman" pitchFamily="18" charset="0"/>
              </a:rPr>
              <a:t>back - action </a:t>
            </a:r>
            <a:r>
              <a:rPr lang="en-US" sz="1400" b="0">
                <a:solidFill>
                  <a:srgbClr val="FFFFFF"/>
                </a:solidFill>
                <a:cs typeface="Times New Roman" pitchFamily="18" charset="0"/>
              </a:rPr>
              <a:t>)</a:t>
            </a:r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endParaRPr lang="en-US" sz="2000" b="0">
              <a:solidFill>
                <a:srgbClr val="FFFFFF"/>
              </a:solidFill>
              <a:cs typeface="Times New Roman" pitchFamily="18" charset="0"/>
            </a:endParaRPr>
          </a:p>
          <a:p>
            <a:r>
              <a:rPr lang="en-US" sz="1600" b="0">
                <a:solidFill>
                  <a:srgbClr val="FFFFFF"/>
                </a:solidFill>
                <a:cs typeface="Times New Roman" pitchFamily="18" charset="0"/>
              </a:rPr>
              <a:t>							</a:t>
            </a:r>
          </a:p>
          <a:p>
            <a:endParaRPr lang="en-US" sz="1600" b="0">
              <a:solidFill>
                <a:srgbClr val="FFFFFF"/>
              </a:solidFill>
              <a:cs typeface="Times New Roman" pitchFamily="18" charset="0"/>
            </a:endParaRPr>
          </a:p>
          <a:p>
            <a:endParaRPr lang="en-US" sz="1600" b="0">
              <a:solidFill>
                <a:srgbClr val="FFFFFF"/>
              </a:solidFill>
              <a:cs typeface="Times New Roman" pitchFamily="18" charset="0"/>
            </a:endParaRPr>
          </a:p>
          <a:p>
            <a:r>
              <a:rPr lang="en-US" sz="1600" b="0">
                <a:solidFill>
                  <a:srgbClr val="FFFFFF"/>
                </a:solidFill>
                <a:cs typeface="Times New Roman" pitchFamily="18" charset="0"/>
              </a:rPr>
              <a:t>							</a:t>
            </a:r>
            <a:r>
              <a:rPr lang="en-US" sz="1200" b="0">
                <a:solidFill>
                  <a:srgbClr val="FFFFFF"/>
                </a:solidFill>
                <a:cs typeface="Times New Roman" pitchFamily="18" charset="0"/>
              </a:rPr>
              <a:t>Stern Aharonov Imry  PRA 1990</a:t>
            </a:r>
          </a:p>
          <a:p>
            <a:endParaRPr lang="en-US" sz="1200" b="0">
              <a:solidFill>
                <a:srgbClr val="FFFFFF"/>
              </a:solidFill>
              <a:cs typeface="Times New Roman" pitchFamily="18" charset="0"/>
            </a:endParaRPr>
          </a:p>
          <a:p>
            <a:endParaRPr lang="en-US" sz="1200" b="0">
              <a:solidFill>
                <a:srgbClr val="FFFFFF"/>
              </a:solidFill>
              <a:cs typeface="Times New Roman" pitchFamily="18" charset="0"/>
            </a:endParaRPr>
          </a:p>
          <a:p>
            <a:pPr rtl="1"/>
            <a:endParaRPr lang="en-US" sz="1600" b="0">
              <a:solidFill>
                <a:srgbClr val="FFFFFF"/>
              </a:solidFill>
              <a:cs typeface="Times New Roman" pitchFamily="18" charset="0"/>
            </a:endParaRPr>
          </a:p>
          <a:p>
            <a:pPr rtl="1"/>
            <a:endParaRPr lang="en-US" b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435699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" y="0"/>
            <a:ext cx="9185031" cy="6858000"/>
          </a:xfrm>
          <a:prstGeom prst="rect">
            <a:avLst/>
          </a:prstGeom>
          <a:solidFill>
            <a:schemeClr val="bg1"/>
          </a:solidFill>
          <a:ln w="12700" cap="sq" cmpd="sng" algn="ctr">
            <a:gradFill>
              <a:gsLst>
                <a:gs pos="0">
                  <a:schemeClr val="tx1">
                    <a:lumMod val="88000"/>
                    <a:lumOff val="12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r>
              <a:rPr lang="en-US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</a:p>
          <a:p>
            <a:r>
              <a:rPr lang="en-US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</a:p>
          <a:p>
            <a:r>
              <a:rPr lang="en-US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20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  <a:r>
              <a:rPr lang="en-US" sz="2000" b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resistance detector:		path information = resistance change</a:t>
            </a:r>
          </a:p>
          <a:p>
            <a:endParaRPr lang="en-US" sz="2000" b="0"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2000" b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							e.g., QPC</a:t>
            </a:r>
          </a:p>
          <a:p>
            <a:endParaRPr lang="en-US" sz="20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</a:p>
          <a:p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</a:p>
          <a:p>
            <a:endParaRPr lang="en-US" sz="20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  <a:r>
              <a:rPr lang="en-US" sz="2000" b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phase detector:			path information = phase change</a:t>
            </a:r>
          </a:p>
          <a:p>
            <a:endParaRPr lang="en-US" sz="2000" b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en-US" sz="2000" b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						e.g., interferometer</a:t>
            </a:r>
          </a:p>
          <a:p>
            <a:endParaRPr lang="en-US" sz="1400" b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803234">
              <a:lnSpc>
                <a:spcPct val="200000"/>
              </a:lnSpc>
            </a:pPr>
            <a:r>
              <a:rPr lang="en-US" sz="10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  <a:r>
              <a:rPr lang="en-US" sz="11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	</a:t>
            </a:r>
            <a:endParaRPr lang="en-US" sz="1100" b="0">
              <a:solidFill>
                <a:srgbClr val="000000"/>
              </a:solidFill>
              <a:cs typeface="+mn-cs"/>
            </a:endParaRPr>
          </a:p>
          <a:p>
            <a:pPr marL="803234">
              <a:lnSpc>
                <a:spcPct val="200000"/>
              </a:lnSpc>
            </a:pPr>
            <a:endParaRPr lang="en-US" sz="11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3333CC"/>
              </a:solidFill>
              <a:cs typeface="+mn-cs"/>
            </a:endParaRPr>
          </a:p>
          <a:p>
            <a:endParaRPr lang="en-US" sz="1400" b="0">
              <a:solidFill>
                <a:srgbClr val="000000"/>
              </a:solidFill>
              <a:cs typeface="+mn-cs"/>
            </a:endParaRPr>
          </a:p>
          <a:p>
            <a:endParaRPr lang="en-US" sz="14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9517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4"/>
          <p:cNvSpPr>
            <a:spLocks/>
          </p:cNvSpPr>
          <p:nvPr/>
        </p:nvSpPr>
        <p:spPr bwMode="auto">
          <a:xfrm rot="5400000" flipH="1">
            <a:off x="1449388" y="2120902"/>
            <a:ext cx="366713" cy="2201862"/>
          </a:xfrm>
          <a:custGeom>
            <a:avLst/>
            <a:gdLst>
              <a:gd name="T0" fmla="*/ 2147483647 w 287"/>
              <a:gd name="T1" fmla="*/ 2147483647 h 1970"/>
              <a:gd name="T2" fmla="*/ 2147483647 w 287"/>
              <a:gd name="T3" fmla="*/ 2147483647 h 1970"/>
              <a:gd name="T4" fmla="*/ 2147483647 w 287"/>
              <a:gd name="T5" fmla="*/ 2147483647 h 1970"/>
              <a:gd name="T6" fmla="*/ 2147483647 w 287"/>
              <a:gd name="T7" fmla="*/ 2147483647 h 1970"/>
              <a:gd name="T8" fmla="*/ 2147483647 w 287"/>
              <a:gd name="T9" fmla="*/ 2147483647 h 1970"/>
              <a:gd name="T10" fmla="*/ 2147483647 w 287"/>
              <a:gd name="T11" fmla="*/ 2147483647 h 1970"/>
              <a:gd name="T12" fmla="*/ 2147483647 w 287"/>
              <a:gd name="T13" fmla="*/ 2147483647 h 1970"/>
              <a:gd name="T14" fmla="*/ 0 w 287"/>
              <a:gd name="T15" fmla="*/ 2147483647 h 1970"/>
              <a:gd name="T16" fmla="*/ 2147483647 w 287"/>
              <a:gd name="T17" fmla="*/ 2147483647 h 1970"/>
              <a:gd name="T18" fmla="*/ 2147483647 w 287"/>
              <a:gd name="T19" fmla="*/ 2147483647 h 1970"/>
              <a:gd name="T20" fmla="*/ 2147483647 w 287"/>
              <a:gd name="T21" fmla="*/ 2147483647 h 1970"/>
              <a:gd name="T22" fmla="*/ 2147483647 w 287"/>
              <a:gd name="T23" fmla="*/ 2147483647 h 1970"/>
              <a:gd name="T24" fmla="*/ 2147483647 w 287"/>
              <a:gd name="T25" fmla="*/ 2147483647 h 1970"/>
              <a:gd name="T26" fmla="*/ 2147483647 w 287"/>
              <a:gd name="T27" fmla="*/ 2147483647 h 1970"/>
              <a:gd name="T28" fmla="*/ 2147483647 w 287"/>
              <a:gd name="T29" fmla="*/ 2147483647 h 1970"/>
              <a:gd name="T30" fmla="*/ 2147483647 w 287"/>
              <a:gd name="T31" fmla="*/ 2147483647 h 1970"/>
              <a:gd name="T32" fmla="*/ 2147483647 w 287"/>
              <a:gd name="T33" fmla="*/ 2147483647 h 1970"/>
              <a:gd name="T34" fmla="*/ 2147483647 w 287"/>
              <a:gd name="T35" fmla="*/ 2147483647 h 1970"/>
              <a:gd name="T36" fmla="*/ 2147483647 w 287"/>
              <a:gd name="T37" fmla="*/ 2147483647 h 1970"/>
              <a:gd name="T38" fmla="*/ 2147483647 w 287"/>
              <a:gd name="T39" fmla="*/ 2147483647 h 1970"/>
              <a:gd name="T40" fmla="*/ 2147483647 w 287"/>
              <a:gd name="T41" fmla="*/ 0 h 19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57150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8195" name="Group 6"/>
          <p:cNvGrpSpPr>
            <a:grpSpLocks/>
          </p:cNvGrpSpPr>
          <p:nvPr/>
        </p:nvGrpSpPr>
        <p:grpSpPr bwMode="auto">
          <a:xfrm rot="5400000">
            <a:off x="1144588" y="3195638"/>
            <a:ext cx="979488" cy="2201863"/>
            <a:chOff x="2421" y="1167"/>
            <a:chExt cx="767" cy="1969"/>
          </a:xfrm>
        </p:grpSpPr>
        <p:sp>
          <p:nvSpPr>
            <p:cNvPr id="8266" name="Freeform 7"/>
            <p:cNvSpPr>
              <a:spLocks/>
            </p:cNvSpPr>
            <p:nvPr/>
          </p:nvSpPr>
          <p:spPr bwMode="auto">
            <a:xfrm flipH="1">
              <a:off x="2901" y="1167"/>
              <a:ext cx="287" cy="1969"/>
            </a:xfrm>
            <a:custGeom>
              <a:avLst/>
              <a:gdLst>
                <a:gd name="T0" fmla="*/ 286 w 287"/>
                <a:gd name="T1" fmla="*/ 1963 h 1970"/>
                <a:gd name="T2" fmla="*/ 183 w 287"/>
                <a:gd name="T3" fmla="*/ 1735 h 1970"/>
                <a:gd name="T4" fmla="*/ 134 w 287"/>
                <a:gd name="T5" fmla="*/ 1623 h 1970"/>
                <a:gd name="T6" fmla="*/ 93 w 287"/>
                <a:gd name="T7" fmla="*/ 1506 h 1970"/>
                <a:gd name="T8" fmla="*/ 55 w 287"/>
                <a:gd name="T9" fmla="*/ 1390 h 1970"/>
                <a:gd name="T10" fmla="*/ 28 w 287"/>
                <a:gd name="T11" fmla="*/ 1273 h 1970"/>
                <a:gd name="T12" fmla="*/ 7 w 287"/>
                <a:gd name="T13" fmla="*/ 1156 h 1970"/>
                <a:gd name="T14" fmla="*/ 0 w 287"/>
                <a:gd name="T15" fmla="*/ 1034 h 1970"/>
                <a:gd name="T16" fmla="*/ 3 w 287"/>
                <a:gd name="T17" fmla="*/ 974 h 1970"/>
                <a:gd name="T18" fmla="*/ 10 w 287"/>
                <a:gd name="T19" fmla="*/ 908 h 1970"/>
                <a:gd name="T20" fmla="*/ 21 w 287"/>
                <a:gd name="T21" fmla="*/ 837 h 1970"/>
                <a:gd name="T22" fmla="*/ 34 w 287"/>
                <a:gd name="T23" fmla="*/ 761 h 1970"/>
                <a:gd name="T24" fmla="*/ 72 w 287"/>
                <a:gd name="T25" fmla="*/ 614 h 1970"/>
                <a:gd name="T26" fmla="*/ 117 w 287"/>
                <a:gd name="T27" fmla="*/ 462 h 1970"/>
                <a:gd name="T28" fmla="*/ 162 w 287"/>
                <a:gd name="T29" fmla="*/ 320 h 1970"/>
                <a:gd name="T30" fmla="*/ 186 w 287"/>
                <a:gd name="T31" fmla="*/ 249 h 1970"/>
                <a:gd name="T32" fmla="*/ 207 w 287"/>
                <a:gd name="T33" fmla="*/ 188 h 1970"/>
                <a:gd name="T34" fmla="*/ 224 w 287"/>
                <a:gd name="T35" fmla="*/ 132 h 1970"/>
                <a:gd name="T36" fmla="*/ 241 w 287"/>
                <a:gd name="T37" fmla="*/ 81 h 1970"/>
                <a:gd name="T38" fmla="*/ 255 w 287"/>
                <a:gd name="T39" fmla="*/ 36 h 1970"/>
                <a:gd name="T40" fmla="*/ 265 w 287"/>
                <a:gd name="T41" fmla="*/ 0 h 19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7" h="1970">
                  <a:moveTo>
                    <a:pt x="286" y="1969"/>
                  </a:moveTo>
                  <a:lnTo>
                    <a:pt x="183" y="1741"/>
                  </a:lnTo>
                  <a:lnTo>
                    <a:pt x="134" y="1629"/>
                  </a:lnTo>
                  <a:lnTo>
                    <a:pt x="93" y="1512"/>
                  </a:lnTo>
                  <a:lnTo>
                    <a:pt x="55" y="1396"/>
                  </a:lnTo>
                  <a:lnTo>
                    <a:pt x="28" y="1279"/>
                  </a:lnTo>
                  <a:lnTo>
                    <a:pt x="7" y="1162"/>
                  </a:lnTo>
                  <a:lnTo>
                    <a:pt x="0" y="1040"/>
                  </a:lnTo>
                  <a:lnTo>
                    <a:pt x="3" y="974"/>
                  </a:lnTo>
                  <a:lnTo>
                    <a:pt x="10" y="908"/>
                  </a:lnTo>
                  <a:lnTo>
                    <a:pt x="21" y="837"/>
                  </a:lnTo>
                  <a:lnTo>
                    <a:pt x="34" y="761"/>
                  </a:lnTo>
                  <a:lnTo>
                    <a:pt x="72" y="614"/>
                  </a:lnTo>
                  <a:lnTo>
                    <a:pt x="117" y="462"/>
                  </a:lnTo>
                  <a:lnTo>
                    <a:pt x="162" y="320"/>
                  </a:lnTo>
                  <a:lnTo>
                    <a:pt x="186" y="249"/>
                  </a:lnTo>
                  <a:lnTo>
                    <a:pt x="207" y="188"/>
                  </a:lnTo>
                  <a:lnTo>
                    <a:pt x="224" y="132"/>
                  </a:lnTo>
                  <a:lnTo>
                    <a:pt x="241" y="81"/>
                  </a:lnTo>
                  <a:lnTo>
                    <a:pt x="255" y="36"/>
                  </a:lnTo>
                  <a:lnTo>
                    <a:pt x="265" y="0"/>
                  </a:lnTo>
                </a:path>
              </a:pathLst>
            </a:custGeom>
            <a:noFill/>
            <a:ln w="5715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67" name="Freeform 8"/>
            <p:cNvSpPr>
              <a:spLocks/>
            </p:cNvSpPr>
            <p:nvPr/>
          </p:nvSpPr>
          <p:spPr bwMode="auto">
            <a:xfrm>
              <a:off x="2421" y="1167"/>
              <a:ext cx="287" cy="1969"/>
            </a:xfrm>
            <a:custGeom>
              <a:avLst/>
              <a:gdLst>
                <a:gd name="T0" fmla="*/ 286 w 287"/>
                <a:gd name="T1" fmla="*/ 1963 h 1970"/>
                <a:gd name="T2" fmla="*/ 183 w 287"/>
                <a:gd name="T3" fmla="*/ 1735 h 1970"/>
                <a:gd name="T4" fmla="*/ 134 w 287"/>
                <a:gd name="T5" fmla="*/ 1623 h 1970"/>
                <a:gd name="T6" fmla="*/ 93 w 287"/>
                <a:gd name="T7" fmla="*/ 1506 h 1970"/>
                <a:gd name="T8" fmla="*/ 55 w 287"/>
                <a:gd name="T9" fmla="*/ 1390 h 1970"/>
                <a:gd name="T10" fmla="*/ 28 w 287"/>
                <a:gd name="T11" fmla="*/ 1273 h 1970"/>
                <a:gd name="T12" fmla="*/ 7 w 287"/>
                <a:gd name="T13" fmla="*/ 1156 h 1970"/>
                <a:gd name="T14" fmla="*/ 0 w 287"/>
                <a:gd name="T15" fmla="*/ 1034 h 1970"/>
                <a:gd name="T16" fmla="*/ 3 w 287"/>
                <a:gd name="T17" fmla="*/ 974 h 1970"/>
                <a:gd name="T18" fmla="*/ 10 w 287"/>
                <a:gd name="T19" fmla="*/ 908 h 1970"/>
                <a:gd name="T20" fmla="*/ 21 w 287"/>
                <a:gd name="T21" fmla="*/ 837 h 1970"/>
                <a:gd name="T22" fmla="*/ 34 w 287"/>
                <a:gd name="T23" fmla="*/ 761 h 1970"/>
                <a:gd name="T24" fmla="*/ 72 w 287"/>
                <a:gd name="T25" fmla="*/ 614 h 1970"/>
                <a:gd name="T26" fmla="*/ 117 w 287"/>
                <a:gd name="T27" fmla="*/ 462 h 1970"/>
                <a:gd name="T28" fmla="*/ 162 w 287"/>
                <a:gd name="T29" fmla="*/ 320 h 1970"/>
                <a:gd name="T30" fmla="*/ 186 w 287"/>
                <a:gd name="T31" fmla="*/ 249 h 1970"/>
                <a:gd name="T32" fmla="*/ 207 w 287"/>
                <a:gd name="T33" fmla="*/ 188 h 1970"/>
                <a:gd name="T34" fmla="*/ 224 w 287"/>
                <a:gd name="T35" fmla="*/ 132 h 1970"/>
                <a:gd name="T36" fmla="*/ 241 w 287"/>
                <a:gd name="T37" fmla="*/ 81 h 1970"/>
                <a:gd name="T38" fmla="*/ 255 w 287"/>
                <a:gd name="T39" fmla="*/ 36 h 1970"/>
                <a:gd name="T40" fmla="*/ 265 w 287"/>
                <a:gd name="T41" fmla="*/ 0 h 19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7" h="1970">
                  <a:moveTo>
                    <a:pt x="286" y="1969"/>
                  </a:moveTo>
                  <a:lnTo>
                    <a:pt x="183" y="1741"/>
                  </a:lnTo>
                  <a:lnTo>
                    <a:pt x="134" y="1629"/>
                  </a:lnTo>
                  <a:lnTo>
                    <a:pt x="93" y="1512"/>
                  </a:lnTo>
                  <a:lnTo>
                    <a:pt x="55" y="1396"/>
                  </a:lnTo>
                  <a:lnTo>
                    <a:pt x="28" y="1279"/>
                  </a:lnTo>
                  <a:lnTo>
                    <a:pt x="7" y="1162"/>
                  </a:lnTo>
                  <a:lnTo>
                    <a:pt x="0" y="1040"/>
                  </a:lnTo>
                  <a:lnTo>
                    <a:pt x="3" y="974"/>
                  </a:lnTo>
                  <a:lnTo>
                    <a:pt x="10" y="908"/>
                  </a:lnTo>
                  <a:lnTo>
                    <a:pt x="21" y="837"/>
                  </a:lnTo>
                  <a:lnTo>
                    <a:pt x="34" y="761"/>
                  </a:lnTo>
                  <a:lnTo>
                    <a:pt x="72" y="614"/>
                  </a:lnTo>
                  <a:lnTo>
                    <a:pt x="117" y="462"/>
                  </a:lnTo>
                  <a:lnTo>
                    <a:pt x="162" y="320"/>
                  </a:lnTo>
                  <a:lnTo>
                    <a:pt x="186" y="249"/>
                  </a:lnTo>
                  <a:lnTo>
                    <a:pt x="207" y="188"/>
                  </a:lnTo>
                  <a:lnTo>
                    <a:pt x="224" y="132"/>
                  </a:lnTo>
                  <a:lnTo>
                    <a:pt x="241" y="81"/>
                  </a:lnTo>
                  <a:lnTo>
                    <a:pt x="255" y="36"/>
                  </a:lnTo>
                  <a:lnTo>
                    <a:pt x="265" y="0"/>
                  </a:lnTo>
                </a:path>
              </a:pathLst>
            </a:custGeom>
            <a:noFill/>
            <a:ln w="5715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8196" name="Line 9"/>
          <p:cNvSpPr>
            <a:spLocks noChangeShapeType="1"/>
          </p:cNvSpPr>
          <p:nvPr/>
        </p:nvSpPr>
        <p:spPr bwMode="auto">
          <a:xfrm>
            <a:off x="2978150" y="3790951"/>
            <a:ext cx="0" cy="1209675"/>
          </a:xfrm>
          <a:prstGeom prst="line">
            <a:avLst/>
          </a:prstGeom>
          <a:noFill/>
          <a:ln w="76200" cap="sq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63562" name="Oval 10"/>
          <p:cNvSpPr>
            <a:spLocks noChangeArrowheads="1"/>
          </p:cNvSpPr>
          <p:nvPr/>
        </p:nvSpPr>
        <p:spPr bwMode="auto">
          <a:xfrm>
            <a:off x="1473201" y="4676776"/>
            <a:ext cx="209550" cy="190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63563" name="Object 11"/>
          <p:cNvGraphicFramePr>
            <a:graphicFrameLocks noChangeAspect="1"/>
          </p:cNvGraphicFramePr>
          <p:nvPr/>
        </p:nvGraphicFramePr>
        <p:xfrm>
          <a:off x="3590926" y="2535238"/>
          <a:ext cx="2533650" cy="590550"/>
        </p:xfrm>
        <a:graphic>
          <a:graphicData uri="http://schemas.openxmlformats.org/presentationml/2006/ole">
            <p:oleObj spid="_x0000_s565482" name="Equation" r:id="rId3" imgW="1307532" imgH="304668" progId="">
              <p:embed/>
            </p:oleObj>
          </a:graphicData>
        </a:graphic>
      </p:graphicFrame>
      <p:graphicFrame>
        <p:nvGraphicFramePr>
          <p:cNvPr id="8199" name="Object 12"/>
          <p:cNvGraphicFramePr>
            <a:graphicFrameLocks noChangeAspect="1"/>
          </p:cNvGraphicFramePr>
          <p:nvPr/>
        </p:nvGraphicFramePr>
        <p:xfrm>
          <a:off x="2239964" y="3278188"/>
          <a:ext cx="542925" cy="349250"/>
        </p:xfrm>
        <a:graphic>
          <a:graphicData uri="http://schemas.openxmlformats.org/presentationml/2006/ole">
            <p:oleObj spid="_x0000_s565483" name="Equation" r:id="rId4" imgW="393529" imgH="253890" progId="">
              <p:embed/>
            </p:oleObj>
          </a:graphicData>
        </a:graphic>
      </p:graphicFrame>
      <p:graphicFrame>
        <p:nvGraphicFramePr>
          <p:cNvPr id="820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6138339"/>
              </p:ext>
            </p:extLst>
          </p:nvPr>
        </p:nvGraphicFramePr>
        <p:xfrm>
          <a:off x="2179639" y="2155826"/>
          <a:ext cx="593725" cy="371475"/>
        </p:xfrm>
        <a:graphic>
          <a:graphicData uri="http://schemas.openxmlformats.org/presentationml/2006/ole">
            <p:oleObj spid="_x0000_s565484" name="Equation" r:id="rId5" imgW="406080" imgH="253800" progId="">
              <p:embed/>
            </p:oleObj>
          </a:graphicData>
        </a:graphic>
      </p:graphicFrame>
      <p:graphicFrame>
        <p:nvGraphicFramePr>
          <p:cNvPr id="8201" name="Object 14"/>
          <p:cNvGraphicFramePr>
            <a:graphicFrameLocks noChangeAspect="1"/>
          </p:cNvGraphicFramePr>
          <p:nvPr/>
        </p:nvGraphicFramePr>
        <p:xfrm>
          <a:off x="866776" y="2644776"/>
          <a:ext cx="479425" cy="504825"/>
        </p:xfrm>
        <a:graphic>
          <a:graphicData uri="http://schemas.openxmlformats.org/presentationml/2006/ole">
            <p:oleObj spid="_x0000_s565485" name="משוואה" r:id="rId6" imgW="241195" imgH="253890" progId="Equation.3">
              <p:embed/>
            </p:oleObj>
          </a:graphicData>
        </a:graphic>
      </p:graphicFrame>
      <p:sp>
        <p:nvSpPr>
          <p:cNvPr id="663567" name="Oval 15"/>
          <p:cNvSpPr>
            <a:spLocks noChangeArrowheads="1"/>
          </p:cNvSpPr>
          <p:nvPr/>
        </p:nvSpPr>
        <p:spPr bwMode="auto">
          <a:xfrm>
            <a:off x="1473201" y="3724275"/>
            <a:ext cx="209550" cy="190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663568" name="Group 16"/>
          <p:cNvGrpSpPr>
            <a:grpSpLocks/>
          </p:cNvGrpSpPr>
          <p:nvPr/>
        </p:nvGrpSpPr>
        <p:grpSpPr bwMode="auto">
          <a:xfrm>
            <a:off x="1533526" y="3322639"/>
            <a:ext cx="358775" cy="401637"/>
            <a:chOff x="2388" y="2381"/>
            <a:chExt cx="226" cy="253"/>
          </a:xfrm>
        </p:grpSpPr>
        <p:sp>
          <p:nvSpPr>
            <p:cNvPr id="8264" name="AutoShape 17"/>
            <p:cNvSpPr>
              <a:spLocks noChangeArrowheads="1"/>
            </p:cNvSpPr>
            <p:nvPr/>
          </p:nvSpPr>
          <p:spPr bwMode="auto">
            <a:xfrm flipV="1">
              <a:off x="2388" y="2478"/>
              <a:ext cx="96" cy="156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33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65" name="Text Box 18"/>
            <p:cNvSpPr txBox="1">
              <a:spLocks noChangeArrowheads="1"/>
            </p:cNvSpPr>
            <p:nvPr/>
          </p:nvSpPr>
          <p:spPr bwMode="auto">
            <a:xfrm>
              <a:off x="2420" y="2381"/>
              <a:ext cx="19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600" i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</a:p>
          </p:txBody>
        </p:sp>
      </p:grpSp>
      <p:graphicFrame>
        <p:nvGraphicFramePr>
          <p:cNvPr id="663571" name="Object 19"/>
          <p:cNvGraphicFramePr>
            <a:graphicFrameLocks noChangeAspect="1"/>
          </p:cNvGraphicFramePr>
          <p:nvPr/>
        </p:nvGraphicFramePr>
        <p:xfrm>
          <a:off x="3582988" y="2524125"/>
          <a:ext cx="3001962" cy="590550"/>
        </p:xfrm>
        <a:graphic>
          <a:graphicData uri="http://schemas.openxmlformats.org/presentationml/2006/ole">
            <p:oleObj spid="_x0000_s565486" name="Equation" r:id="rId7" imgW="1548728" imgH="304668" progId="">
              <p:embed/>
            </p:oleObj>
          </a:graphicData>
        </a:graphic>
      </p:graphicFrame>
      <p:graphicFrame>
        <p:nvGraphicFramePr>
          <p:cNvPr id="8205" name="Object 21"/>
          <p:cNvGraphicFramePr>
            <a:graphicFrameLocks noChangeAspect="1"/>
          </p:cNvGraphicFramePr>
          <p:nvPr/>
        </p:nvGraphicFramePr>
        <p:xfrm>
          <a:off x="854076" y="4016376"/>
          <a:ext cx="479425" cy="504825"/>
        </p:xfrm>
        <a:graphic>
          <a:graphicData uri="http://schemas.openxmlformats.org/presentationml/2006/ole">
            <p:oleObj spid="_x0000_s565487" name="משוואה" r:id="rId8" imgW="241195" imgH="253890" progId="Equation.3">
              <p:embed/>
            </p:oleObj>
          </a:graphicData>
        </a:graphic>
      </p:graphicFrame>
      <p:graphicFrame>
        <p:nvGraphicFramePr>
          <p:cNvPr id="66357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9643554"/>
              </p:ext>
            </p:extLst>
          </p:nvPr>
        </p:nvGraphicFramePr>
        <p:xfrm>
          <a:off x="3546297" y="3755076"/>
          <a:ext cx="4683319" cy="696912"/>
        </p:xfrm>
        <a:graphic>
          <a:graphicData uri="http://schemas.openxmlformats.org/presentationml/2006/ole">
            <p:oleObj spid="_x0000_s565488" name="משוואה" r:id="rId9" imgW="1904760" imgH="291960" progId="Equation.3">
              <p:embed/>
            </p:oleObj>
          </a:graphicData>
        </a:graphic>
      </p:graphicFrame>
      <p:grpSp>
        <p:nvGrpSpPr>
          <p:cNvPr id="663575" name="Group 23"/>
          <p:cNvGrpSpPr>
            <a:grpSpLocks/>
          </p:cNvGrpSpPr>
          <p:nvPr/>
        </p:nvGrpSpPr>
        <p:grpSpPr bwMode="auto">
          <a:xfrm>
            <a:off x="3178176" y="4800600"/>
            <a:ext cx="5016499" cy="1628775"/>
            <a:chOff x="2002" y="3024"/>
            <a:chExt cx="3160" cy="1026"/>
          </a:xfrm>
        </p:grpSpPr>
        <p:sp>
          <p:nvSpPr>
            <p:cNvPr id="8217" name="Rectangle 24"/>
            <p:cNvSpPr>
              <a:spLocks noChangeArrowheads="1"/>
            </p:cNvSpPr>
            <p:nvPr/>
          </p:nvSpPr>
          <p:spPr bwMode="auto">
            <a:xfrm>
              <a:off x="2392" y="3024"/>
              <a:ext cx="2646" cy="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18" name="Rectangle 25"/>
            <p:cNvSpPr>
              <a:spLocks noChangeArrowheads="1"/>
            </p:cNvSpPr>
            <p:nvPr/>
          </p:nvSpPr>
          <p:spPr bwMode="auto">
            <a:xfrm>
              <a:off x="2392" y="3024"/>
              <a:ext cx="2646" cy="76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19" name="Freeform 26"/>
            <p:cNvSpPr>
              <a:spLocks/>
            </p:cNvSpPr>
            <p:nvPr/>
          </p:nvSpPr>
          <p:spPr bwMode="auto">
            <a:xfrm>
              <a:off x="2392" y="3024"/>
              <a:ext cx="1" cy="760"/>
            </a:xfrm>
            <a:custGeom>
              <a:avLst/>
              <a:gdLst>
                <a:gd name="T0" fmla="*/ 0 w 1"/>
                <a:gd name="T1" fmla="*/ 3112094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0" name="Freeform 27"/>
            <p:cNvSpPr>
              <a:spLocks/>
            </p:cNvSpPr>
            <p:nvPr/>
          </p:nvSpPr>
          <p:spPr bwMode="auto">
            <a:xfrm>
              <a:off x="3051" y="3024"/>
              <a:ext cx="1" cy="760"/>
            </a:xfrm>
            <a:custGeom>
              <a:avLst/>
              <a:gdLst>
                <a:gd name="T0" fmla="*/ 0 w 1"/>
                <a:gd name="T1" fmla="*/ 3112094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1" name="Freeform 28"/>
            <p:cNvSpPr>
              <a:spLocks/>
            </p:cNvSpPr>
            <p:nvPr/>
          </p:nvSpPr>
          <p:spPr bwMode="auto">
            <a:xfrm>
              <a:off x="3716" y="3024"/>
              <a:ext cx="1" cy="760"/>
            </a:xfrm>
            <a:custGeom>
              <a:avLst/>
              <a:gdLst>
                <a:gd name="T0" fmla="*/ 0 w 1"/>
                <a:gd name="T1" fmla="*/ 3112094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2" name="Freeform 29"/>
            <p:cNvSpPr>
              <a:spLocks/>
            </p:cNvSpPr>
            <p:nvPr/>
          </p:nvSpPr>
          <p:spPr bwMode="auto">
            <a:xfrm>
              <a:off x="4374" y="3024"/>
              <a:ext cx="1" cy="760"/>
            </a:xfrm>
            <a:custGeom>
              <a:avLst/>
              <a:gdLst>
                <a:gd name="T0" fmla="*/ 0 w 1"/>
                <a:gd name="T1" fmla="*/ 3112094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3" name="Freeform 30"/>
            <p:cNvSpPr>
              <a:spLocks/>
            </p:cNvSpPr>
            <p:nvPr/>
          </p:nvSpPr>
          <p:spPr bwMode="auto">
            <a:xfrm>
              <a:off x="5038" y="3024"/>
              <a:ext cx="1" cy="760"/>
            </a:xfrm>
            <a:custGeom>
              <a:avLst/>
              <a:gdLst>
                <a:gd name="T0" fmla="*/ 0 w 1"/>
                <a:gd name="T1" fmla="*/ 3112094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4" name="Freeform 31"/>
            <p:cNvSpPr>
              <a:spLocks/>
            </p:cNvSpPr>
            <p:nvPr/>
          </p:nvSpPr>
          <p:spPr bwMode="auto">
            <a:xfrm>
              <a:off x="2392" y="3784"/>
              <a:ext cx="2646" cy="1"/>
            </a:xfrm>
            <a:custGeom>
              <a:avLst/>
              <a:gdLst>
                <a:gd name="T0" fmla="*/ 0 w 434"/>
                <a:gd name="T1" fmla="*/ 0 h 1"/>
                <a:gd name="T2" fmla="*/ 22288861 w 434"/>
                <a:gd name="T3" fmla="*/ 0 h 1"/>
                <a:gd name="T4" fmla="*/ 22288861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5" name="Freeform 32"/>
            <p:cNvSpPr>
              <a:spLocks/>
            </p:cNvSpPr>
            <p:nvPr/>
          </p:nvSpPr>
          <p:spPr bwMode="auto">
            <a:xfrm>
              <a:off x="2392" y="3404"/>
              <a:ext cx="2646" cy="0"/>
            </a:xfrm>
            <a:custGeom>
              <a:avLst/>
              <a:gdLst>
                <a:gd name="T0" fmla="*/ 0 w 434"/>
                <a:gd name="T1" fmla="*/ 22288861 w 434"/>
                <a:gd name="T2" fmla="*/ 22288861 w 43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34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6" name="Freeform 33"/>
            <p:cNvSpPr>
              <a:spLocks/>
            </p:cNvSpPr>
            <p:nvPr/>
          </p:nvSpPr>
          <p:spPr bwMode="auto">
            <a:xfrm>
              <a:off x="2392" y="3024"/>
              <a:ext cx="2646" cy="1"/>
            </a:xfrm>
            <a:custGeom>
              <a:avLst/>
              <a:gdLst>
                <a:gd name="T0" fmla="*/ 0 w 434"/>
                <a:gd name="T1" fmla="*/ 0 h 1"/>
                <a:gd name="T2" fmla="*/ 22288861 w 434"/>
                <a:gd name="T3" fmla="*/ 0 h 1"/>
                <a:gd name="T4" fmla="*/ 22288861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7" name="Line 34"/>
            <p:cNvSpPr>
              <a:spLocks noChangeShapeType="1"/>
            </p:cNvSpPr>
            <p:nvPr/>
          </p:nvSpPr>
          <p:spPr bwMode="auto">
            <a:xfrm>
              <a:off x="2392" y="3024"/>
              <a:ext cx="26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8" name="Line 35"/>
            <p:cNvSpPr>
              <a:spLocks noChangeShapeType="1"/>
            </p:cNvSpPr>
            <p:nvPr/>
          </p:nvSpPr>
          <p:spPr bwMode="auto">
            <a:xfrm>
              <a:off x="2392" y="3784"/>
              <a:ext cx="26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29" name="Line 36"/>
            <p:cNvSpPr>
              <a:spLocks noChangeShapeType="1"/>
            </p:cNvSpPr>
            <p:nvPr/>
          </p:nvSpPr>
          <p:spPr bwMode="auto">
            <a:xfrm flipV="1">
              <a:off x="5038" y="3024"/>
              <a:ext cx="1" cy="7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0" name="Line 37"/>
            <p:cNvSpPr>
              <a:spLocks noChangeShapeType="1"/>
            </p:cNvSpPr>
            <p:nvPr/>
          </p:nvSpPr>
          <p:spPr bwMode="auto">
            <a:xfrm flipV="1">
              <a:off x="2392" y="3024"/>
              <a:ext cx="1" cy="7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1" name="Line 38"/>
            <p:cNvSpPr>
              <a:spLocks noChangeShapeType="1"/>
            </p:cNvSpPr>
            <p:nvPr/>
          </p:nvSpPr>
          <p:spPr bwMode="auto">
            <a:xfrm>
              <a:off x="2392" y="3784"/>
              <a:ext cx="26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2" name="Line 39"/>
            <p:cNvSpPr>
              <a:spLocks noChangeShapeType="1"/>
            </p:cNvSpPr>
            <p:nvPr/>
          </p:nvSpPr>
          <p:spPr bwMode="auto">
            <a:xfrm flipV="1">
              <a:off x="2392" y="3024"/>
              <a:ext cx="1" cy="7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3" name="Line 40"/>
            <p:cNvSpPr>
              <a:spLocks noChangeShapeType="1"/>
            </p:cNvSpPr>
            <p:nvPr/>
          </p:nvSpPr>
          <p:spPr bwMode="auto">
            <a:xfrm flipV="1">
              <a:off x="2392" y="3757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4" name="Line 41"/>
            <p:cNvSpPr>
              <a:spLocks noChangeShapeType="1"/>
            </p:cNvSpPr>
            <p:nvPr/>
          </p:nvSpPr>
          <p:spPr bwMode="auto">
            <a:xfrm>
              <a:off x="2392" y="302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5" name="Line 42"/>
            <p:cNvSpPr>
              <a:spLocks noChangeShapeType="1"/>
            </p:cNvSpPr>
            <p:nvPr/>
          </p:nvSpPr>
          <p:spPr bwMode="auto">
            <a:xfrm flipV="1">
              <a:off x="3051" y="3757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6" name="Line 43"/>
            <p:cNvSpPr>
              <a:spLocks noChangeShapeType="1"/>
            </p:cNvSpPr>
            <p:nvPr/>
          </p:nvSpPr>
          <p:spPr bwMode="auto">
            <a:xfrm>
              <a:off x="3051" y="302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7" name="Line 44"/>
            <p:cNvSpPr>
              <a:spLocks noChangeShapeType="1"/>
            </p:cNvSpPr>
            <p:nvPr/>
          </p:nvSpPr>
          <p:spPr bwMode="auto">
            <a:xfrm flipV="1">
              <a:off x="3716" y="3757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8" name="Line 45"/>
            <p:cNvSpPr>
              <a:spLocks noChangeShapeType="1"/>
            </p:cNvSpPr>
            <p:nvPr/>
          </p:nvSpPr>
          <p:spPr bwMode="auto">
            <a:xfrm>
              <a:off x="3716" y="302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39" name="Line 46"/>
            <p:cNvSpPr>
              <a:spLocks noChangeShapeType="1"/>
            </p:cNvSpPr>
            <p:nvPr/>
          </p:nvSpPr>
          <p:spPr bwMode="auto">
            <a:xfrm flipV="1">
              <a:off x="4374" y="3757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0" name="Line 47"/>
            <p:cNvSpPr>
              <a:spLocks noChangeShapeType="1"/>
            </p:cNvSpPr>
            <p:nvPr/>
          </p:nvSpPr>
          <p:spPr bwMode="auto">
            <a:xfrm>
              <a:off x="4374" y="302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1" name="Line 48"/>
            <p:cNvSpPr>
              <a:spLocks noChangeShapeType="1"/>
            </p:cNvSpPr>
            <p:nvPr/>
          </p:nvSpPr>
          <p:spPr bwMode="auto">
            <a:xfrm flipV="1">
              <a:off x="5038" y="3757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2" name="Line 49"/>
            <p:cNvSpPr>
              <a:spLocks noChangeShapeType="1"/>
            </p:cNvSpPr>
            <p:nvPr/>
          </p:nvSpPr>
          <p:spPr bwMode="auto">
            <a:xfrm>
              <a:off x="5038" y="302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3" name="Line 50"/>
            <p:cNvSpPr>
              <a:spLocks noChangeShapeType="1"/>
            </p:cNvSpPr>
            <p:nvPr/>
          </p:nvSpPr>
          <p:spPr bwMode="auto">
            <a:xfrm>
              <a:off x="2392" y="378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4" name="Line 51"/>
            <p:cNvSpPr>
              <a:spLocks noChangeShapeType="1"/>
            </p:cNvSpPr>
            <p:nvPr/>
          </p:nvSpPr>
          <p:spPr bwMode="auto">
            <a:xfrm flipH="1">
              <a:off x="5007" y="3784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5" name="Line 52"/>
            <p:cNvSpPr>
              <a:spLocks noChangeShapeType="1"/>
            </p:cNvSpPr>
            <p:nvPr/>
          </p:nvSpPr>
          <p:spPr bwMode="auto">
            <a:xfrm>
              <a:off x="2392" y="3404"/>
              <a:ext cx="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6" name="Line 53"/>
            <p:cNvSpPr>
              <a:spLocks noChangeShapeType="1"/>
            </p:cNvSpPr>
            <p:nvPr/>
          </p:nvSpPr>
          <p:spPr bwMode="auto">
            <a:xfrm flipH="1">
              <a:off x="5007" y="3404"/>
              <a:ext cx="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7" name="Line 54"/>
            <p:cNvSpPr>
              <a:spLocks noChangeShapeType="1"/>
            </p:cNvSpPr>
            <p:nvPr/>
          </p:nvSpPr>
          <p:spPr bwMode="auto">
            <a:xfrm>
              <a:off x="2392" y="302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8" name="Line 55"/>
            <p:cNvSpPr>
              <a:spLocks noChangeShapeType="1"/>
            </p:cNvSpPr>
            <p:nvPr/>
          </p:nvSpPr>
          <p:spPr bwMode="auto">
            <a:xfrm flipH="1">
              <a:off x="5007" y="3024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49" name="Line 56"/>
            <p:cNvSpPr>
              <a:spLocks noChangeShapeType="1"/>
            </p:cNvSpPr>
            <p:nvPr/>
          </p:nvSpPr>
          <p:spPr bwMode="auto">
            <a:xfrm>
              <a:off x="2392" y="3024"/>
              <a:ext cx="26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0" name="Line 57"/>
            <p:cNvSpPr>
              <a:spLocks noChangeShapeType="1"/>
            </p:cNvSpPr>
            <p:nvPr/>
          </p:nvSpPr>
          <p:spPr bwMode="auto">
            <a:xfrm>
              <a:off x="2392" y="3784"/>
              <a:ext cx="26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1" name="Line 58"/>
            <p:cNvSpPr>
              <a:spLocks noChangeShapeType="1"/>
            </p:cNvSpPr>
            <p:nvPr/>
          </p:nvSpPr>
          <p:spPr bwMode="auto">
            <a:xfrm flipV="1">
              <a:off x="5038" y="3024"/>
              <a:ext cx="1" cy="7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2" name="Line 59"/>
            <p:cNvSpPr>
              <a:spLocks noChangeShapeType="1"/>
            </p:cNvSpPr>
            <p:nvPr/>
          </p:nvSpPr>
          <p:spPr bwMode="auto">
            <a:xfrm flipV="1">
              <a:off x="2392" y="3024"/>
              <a:ext cx="1" cy="7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3" name="Rectangle 60"/>
            <p:cNvSpPr>
              <a:spLocks noChangeArrowheads="1"/>
            </p:cNvSpPr>
            <p:nvPr/>
          </p:nvSpPr>
          <p:spPr bwMode="auto">
            <a:xfrm rot="16200000">
              <a:off x="1825" y="3431"/>
              <a:ext cx="58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800" b="0">
                  <a:solidFill>
                    <a:srgbClr val="FF0000"/>
                  </a:solidFill>
                  <a:latin typeface="Helvetica" pitchFamily="34" charset="0"/>
                  <a:cs typeface="Times New Roman" pitchFamily="18" charset="0"/>
                </a:rPr>
                <a:t>visibility,</a:t>
              </a:r>
              <a:r>
                <a:rPr lang="en-US" sz="18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254" name="Rectangle 61"/>
            <p:cNvSpPr>
              <a:spLocks noChangeArrowheads="1"/>
            </p:cNvSpPr>
            <p:nvPr/>
          </p:nvSpPr>
          <p:spPr bwMode="auto">
            <a:xfrm rot="16200000">
              <a:off x="2040" y="3094"/>
              <a:ext cx="17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rtl="1"/>
              <a:r>
                <a:rPr lang="en-US" sz="2500" b="0" i="1">
                  <a:solidFill>
                    <a:srgbClr val="FF0000"/>
                  </a:solidFill>
                  <a:latin typeface="Symbol" pitchFamily="18" charset="2"/>
                  <a:cs typeface="Times New Roman" pitchFamily="18" charset="0"/>
                </a:rPr>
                <a:t>n</a:t>
              </a:r>
              <a:endParaRPr lang="en-US" sz="3200" b="0" i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8255" name="Freeform 62"/>
            <p:cNvSpPr>
              <a:spLocks/>
            </p:cNvSpPr>
            <p:nvPr/>
          </p:nvSpPr>
          <p:spPr bwMode="auto">
            <a:xfrm>
              <a:off x="2435" y="3061"/>
              <a:ext cx="2555" cy="707"/>
            </a:xfrm>
            <a:custGeom>
              <a:avLst/>
              <a:gdLst>
                <a:gd name="T0" fmla="*/ 1747 w 2757"/>
                <a:gd name="T1" fmla="*/ 2 h 881"/>
                <a:gd name="T2" fmla="*/ 1717 w 2757"/>
                <a:gd name="T3" fmla="*/ 0 h 881"/>
                <a:gd name="T4" fmla="*/ 1689 w 2757"/>
                <a:gd name="T5" fmla="*/ 10 h 881"/>
                <a:gd name="T6" fmla="*/ 1659 w 2757"/>
                <a:gd name="T7" fmla="*/ 31 h 881"/>
                <a:gd name="T8" fmla="*/ 1629 w 2757"/>
                <a:gd name="T9" fmla="*/ 61 h 881"/>
                <a:gd name="T10" fmla="*/ 1600 w 2757"/>
                <a:gd name="T11" fmla="*/ 100 h 881"/>
                <a:gd name="T12" fmla="*/ 1571 w 2757"/>
                <a:gd name="T13" fmla="*/ 144 h 881"/>
                <a:gd name="T14" fmla="*/ 1542 w 2757"/>
                <a:gd name="T15" fmla="*/ 193 h 881"/>
                <a:gd name="T16" fmla="*/ 1513 w 2757"/>
                <a:gd name="T17" fmla="*/ 235 h 881"/>
                <a:gd name="T18" fmla="*/ 1483 w 2757"/>
                <a:gd name="T19" fmla="*/ 185 h 881"/>
                <a:gd name="T20" fmla="*/ 1455 w 2757"/>
                <a:gd name="T21" fmla="*/ 136 h 881"/>
                <a:gd name="T22" fmla="*/ 1424 w 2757"/>
                <a:gd name="T23" fmla="*/ 93 h 881"/>
                <a:gd name="T24" fmla="*/ 1396 w 2757"/>
                <a:gd name="T25" fmla="*/ 56 h 881"/>
                <a:gd name="T26" fmla="*/ 1366 w 2757"/>
                <a:gd name="T27" fmla="*/ 26 h 881"/>
                <a:gd name="T28" fmla="*/ 1338 w 2757"/>
                <a:gd name="T29" fmla="*/ 9 h 881"/>
                <a:gd name="T30" fmla="*/ 1309 w 2757"/>
                <a:gd name="T31" fmla="*/ 0 h 881"/>
                <a:gd name="T32" fmla="*/ 1280 w 2757"/>
                <a:gd name="T33" fmla="*/ 2 h 881"/>
                <a:gd name="T34" fmla="*/ 1250 w 2757"/>
                <a:gd name="T35" fmla="*/ 15 h 881"/>
                <a:gd name="T36" fmla="*/ 1222 w 2757"/>
                <a:gd name="T37" fmla="*/ 39 h 881"/>
                <a:gd name="T38" fmla="*/ 1192 w 2757"/>
                <a:gd name="T39" fmla="*/ 72 h 881"/>
                <a:gd name="T40" fmla="*/ 1163 w 2757"/>
                <a:gd name="T41" fmla="*/ 112 h 881"/>
                <a:gd name="T42" fmla="*/ 1133 w 2757"/>
                <a:gd name="T43" fmla="*/ 158 h 881"/>
                <a:gd name="T44" fmla="*/ 1105 w 2757"/>
                <a:gd name="T45" fmla="*/ 207 h 881"/>
                <a:gd name="T46" fmla="*/ 1076 w 2757"/>
                <a:gd name="T47" fmla="*/ 221 h 881"/>
                <a:gd name="T48" fmla="*/ 1046 w 2757"/>
                <a:gd name="T49" fmla="*/ 171 h 881"/>
                <a:gd name="T50" fmla="*/ 1016 w 2757"/>
                <a:gd name="T51" fmla="*/ 123 h 881"/>
                <a:gd name="T52" fmla="*/ 988 w 2757"/>
                <a:gd name="T53" fmla="*/ 83 h 881"/>
                <a:gd name="T54" fmla="*/ 958 w 2757"/>
                <a:gd name="T55" fmla="*/ 47 h 881"/>
                <a:gd name="T56" fmla="*/ 930 w 2757"/>
                <a:gd name="T57" fmla="*/ 21 h 881"/>
                <a:gd name="T58" fmla="*/ 901 w 2757"/>
                <a:gd name="T59" fmla="*/ 5 h 881"/>
                <a:gd name="T60" fmla="*/ 875 w 2757"/>
                <a:gd name="T61" fmla="*/ 0 h 881"/>
                <a:gd name="T62" fmla="*/ 846 w 2757"/>
                <a:gd name="T63" fmla="*/ 5 h 881"/>
                <a:gd name="T64" fmla="*/ 816 w 2757"/>
                <a:gd name="T65" fmla="*/ 21 h 881"/>
                <a:gd name="T66" fmla="*/ 789 w 2757"/>
                <a:gd name="T67" fmla="*/ 47 h 881"/>
                <a:gd name="T68" fmla="*/ 759 w 2757"/>
                <a:gd name="T69" fmla="*/ 83 h 881"/>
                <a:gd name="T70" fmla="*/ 730 w 2757"/>
                <a:gd name="T71" fmla="*/ 123 h 881"/>
                <a:gd name="T72" fmla="*/ 700 w 2757"/>
                <a:gd name="T73" fmla="*/ 171 h 881"/>
                <a:gd name="T74" fmla="*/ 670 w 2757"/>
                <a:gd name="T75" fmla="*/ 221 h 881"/>
                <a:gd name="T76" fmla="*/ 641 w 2757"/>
                <a:gd name="T77" fmla="*/ 207 h 881"/>
                <a:gd name="T78" fmla="*/ 613 w 2757"/>
                <a:gd name="T79" fmla="*/ 158 h 881"/>
                <a:gd name="T80" fmla="*/ 583 w 2757"/>
                <a:gd name="T81" fmla="*/ 112 h 881"/>
                <a:gd name="T82" fmla="*/ 555 w 2757"/>
                <a:gd name="T83" fmla="*/ 72 h 881"/>
                <a:gd name="T84" fmla="*/ 525 w 2757"/>
                <a:gd name="T85" fmla="*/ 39 h 881"/>
                <a:gd name="T86" fmla="*/ 497 w 2757"/>
                <a:gd name="T87" fmla="*/ 15 h 881"/>
                <a:gd name="T88" fmla="*/ 467 w 2757"/>
                <a:gd name="T89" fmla="*/ 2 h 881"/>
                <a:gd name="T90" fmla="*/ 438 w 2757"/>
                <a:gd name="T91" fmla="*/ 0 h 881"/>
                <a:gd name="T92" fmla="*/ 408 w 2757"/>
                <a:gd name="T93" fmla="*/ 9 h 881"/>
                <a:gd name="T94" fmla="*/ 379 w 2757"/>
                <a:gd name="T95" fmla="*/ 26 h 881"/>
                <a:gd name="T96" fmla="*/ 349 w 2757"/>
                <a:gd name="T97" fmla="*/ 56 h 881"/>
                <a:gd name="T98" fmla="*/ 322 w 2757"/>
                <a:gd name="T99" fmla="*/ 93 h 881"/>
                <a:gd name="T100" fmla="*/ 292 w 2757"/>
                <a:gd name="T101" fmla="*/ 136 h 881"/>
                <a:gd name="T102" fmla="*/ 264 w 2757"/>
                <a:gd name="T103" fmla="*/ 185 h 881"/>
                <a:gd name="T104" fmla="*/ 234 w 2757"/>
                <a:gd name="T105" fmla="*/ 235 h 881"/>
                <a:gd name="T106" fmla="*/ 205 w 2757"/>
                <a:gd name="T107" fmla="*/ 193 h 881"/>
                <a:gd name="T108" fmla="*/ 176 w 2757"/>
                <a:gd name="T109" fmla="*/ 144 h 881"/>
                <a:gd name="T110" fmla="*/ 146 w 2757"/>
                <a:gd name="T111" fmla="*/ 100 h 881"/>
                <a:gd name="T112" fmla="*/ 116 w 2757"/>
                <a:gd name="T113" fmla="*/ 61 h 881"/>
                <a:gd name="T114" fmla="*/ 88 w 2757"/>
                <a:gd name="T115" fmla="*/ 31 h 881"/>
                <a:gd name="T116" fmla="*/ 58 w 2757"/>
                <a:gd name="T117" fmla="*/ 10 h 881"/>
                <a:gd name="T118" fmla="*/ 30 w 2757"/>
                <a:gd name="T119" fmla="*/ 0 h 881"/>
                <a:gd name="T120" fmla="*/ 0 w 2757"/>
                <a:gd name="T121" fmla="*/ 2 h 8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757" h="881">
                  <a:moveTo>
                    <a:pt x="2757" y="6"/>
                  </a:moveTo>
                  <a:lnTo>
                    <a:pt x="2711" y="0"/>
                  </a:lnTo>
                  <a:lnTo>
                    <a:pt x="2665" y="39"/>
                  </a:lnTo>
                  <a:lnTo>
                    <a:pt x="2619" y="118"/>
                  </a:lnTo>
                  <a:lnTo>
                    <a:pt x="2572" y="230"/>
                  </a:lnTo>
                  <a:lnTo>
                    <a:pt x="2526" y="375"/>
                  </a:lnTo>
                  <a:lnTo>
                    <a:pt x="2480" y="539"/>
                  </a:lnTo>
                  <a:lnTo>
                    <a:pt x="2434" y="724"/>
                  </a:lnTo>
                  <a:lnTo>
                    <a:pt x="2388" y="881"/>
                  </a:lnTo>
                  <a:lnTo>
                    <a:pt x="2342" y="691"/>
                  </a:lnTo>
                  <a:lnTo>
                    <a:pt x="2296" y="506"/>
                  </a:lnTo>
                  <a:lnTo>
                    <a:pt x="2250" y="348"/>
                  </a:lnTo>
                  <a:lnTo>
                    <a:pt x="2204" y="210"/>
                  </a:lnTo>
                  <a:lnTo>
                    <a:pt x="2158" y="98"/>
                  </a:lnTo>
                  <a:lnTo>
                    <a:pt x="2112" y="33"/>
                  </a:lnTo>
                  <a:lnTo>
                    <a:pt x="2066" y="0"/>
                  </a:lnTo>
                  <a:lnTo>
                    <a:pt x="2020" y="6"/>
                  </a:lnTo>
                  <a:lnTo>
                    <a:pt x="1974" y="59"/>
                  </a:lnTo>
                  <a:lnTo>
                    <a:pt x="1928" y="144"/>
                  </a:lnTo>
                  <a:lnTo>
                    <a:pt x="1882" y="269"/>
                  </a:lnTo>
                  <a:lnTo>
                    <a:pt x="1836" y="421"/>
                  </a:lnTo>
                  <a:lnTo>
                    <a:pt x="1790" y="592"/>
                  </a:lnTo>
                  <a:lnTo>
                    <a:pt x="1744" y="776"/>
                  </a:lnTo>
                  <a:lnTo>
                    <a:pt x="1698" y="829"/>
                  </a:lnTo>
                  <a:lnTo>
                    <a:pt x="1651" y="638"/>
                  </a:lnTo>
                  <a:lnTo>
                    <a:pt x="1605" y="460"/>
                  </a:lnTo>
                  <a:lnTo>
                    <a:pt x="1559" y="309"/>
                  </a:lnTo>
                  <a:lnTo>
                    <a:pt x="1513" y="177"/>
                  </a:lnTo>
                  <a:lnTo>
                    <a:pt x="1467" y="79"/>
                  </a:lnTo>
                  <a:lnTo>
                    <a:pt x="1421" y="19"/>
                  </a:lnTo>
                  <a:lnTo>
                    <a:pt x="1382" y="0"/>
                  </a:lnTo>
                  <a:lnTo>
                    <a:pt x="1336" y="19"/>
                  </a:lnTo>
                  <a:lnTo>
                    <a:pt x="1290" y="79"/>
                  </a:lnTo>
                  <a:lnTo>
                    <a:pt x="1244" y="177"/>
                  </a:lnTo>
                  <a:lnTo>
                    <a:pt x="1198" y="309"/>
                  </a:lnTo>
                  <a:lnTo>
                    <a:pt x="1152" y="460"/>
                  </a:lnTo>
                  <a:lnTo>
                    <a:pt x="1105" y="638"/>
                  </a:lnTo>
                  <a:lnTo>
                    <a:pt x="1059" y="829"/>
                  </a:lnTo>
                  <a:lnTo>
                    <a:pt x="1013" y="776"/>
                  </a:lnTo>
                  <a:lnTo>
                    <a:pt x="967" y="592"/>
                  </a:lnTo>
                  <a:lnTo>
                    <a:pt x="921" y="421"/>
                  </a:lnTo>
                  <a:lnTo>
                    <a:pt x="875" y="269"/>
                  </a:lnTo>
                  <a:lnTo>
                    <a:pt x="829" y="144"/>
                  </a:lnTo>
                  <a:lnTo>
                    <a:pt x="783" y="59"/>
                  </a:lnTo>
                  <a:lnTo>
                    <a:pt x="737" y="6"/>
                  </a:lnTo>
                  <a:lnTo>
                    <a:pt x="691" y="0"/>
                  </a:lnTo>
                  <a:lnTo>
                    <a:pt x="645" y="33"/>
                  </a:lnTo>
                  <a:lnTo>
                    <a:pt x="599" y="98"/>
                  </a:lnTo>
                  <a:lnTo>
                    <a:pt x="553" y="210"/>
                  </a:lnTo>
                  <a:lnTo>
                    <a:pt x="507" y="348"/>
                  </a:lnTo>
                  <a:lnTo>
                    <a:pt x="461" y="506"/>
                  </a:lnTo>
                  <a:lnTo>
                    <a:pt x="415" y="691"/>
                  </a:lnTo>
                  <a:lnTo>
                    <a:pt x="369" y="881"/>
                  </a:lnTo>
                  <a:lnTo>
                    <a:pt x="323" y="724"/>
                  </a:lnTo>
                  <a:lnTo>
                    <a:pt x="277" y="539"/>
                  </a:lnTo>
                  <a:lnTo>
                    <a:pt x="231" y="375"/>
                  </a:lnTo>
                  <a:lnTo>
                    <a:pt x="184" y="230"/>
                  </a:lnTo>
                  <a:lnTo>
                    <a:pt x="138" y="118"/>
                  </a:lnTo>
                  <a:lnTo>
                    <a:pt x="92" y="39"/>
                  </a:lnTo>
                  <a:lnTo>
                    <a:pt x="46" y="0"/>
                  </a:lnTo>
                  <a:lnTo>
                    <a:pt x="0" y="6"/>
                  </a:lnTo>
                </a:path>
              </a:pathLst>
            </a:custGeom>
            <a:noFill/>
            <a:ln w="31750" cap="flat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6" name="Freeform 63"/>
            <p:cNvSpPr>
              <a:spLocks/>
            </p:cNvSpPr>
            <p:nvPr/>
          </p:nvSpPr>
          <p:spPr bwMode="auto">
            <a:xfrm>
              <a:off x="4300" y="3050"/>
              <a:ext cx="707" cy="222"/>
            </a:xfrm>
            <a:custGeom>
              <a:avLst/>
              <a:gdLst>
                <a:gd name="T0" fmla="*/ 0 w 763"/>
                <a:gd name="T1" fmla="*/ 74 h 277"/>
                <a:gd name="T2" fmla="*/ 483 w 763"/>
                <a:gd name="T3" fmla="*/ 74 h 277"/>
                <a:gd name="T4" fmla="*/ 483 w 763"/>
                <a:gd name="T5" fmla="*/ 0 h 277"/>
                <a:gd name="T6" fmla="*/ 0 w 763"/>
                <a:gd name="T7" fmla="*/ 74 h 2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" h="277">
                  <a:moveTo>
                    <a:pt x="0" y="277"/>
                  </a:moveTo>
                  <a:lnTo>
                    <a:pt x="763" y="277"/>
                  </a:lnTo>
                  <a:lnTo>
                    <a:pt x="763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7" name="Freeform 64"/>
            <p:cNvSpPr>
              <a:spLocks/>
            </p:cNvSpPr>
            <p:nvPr/>
          </p:nvSpPr>
          <p:spPr bwMode="auto">
            <a:xfrm>
              <a:off x="4300" y="3050"/>
              <a:ext cx="707" cy="222"/>
            </a:xfrm>
            <a:custGeom>
              <a:avLst/>
              <a:gdLst>
                <a:gd name="T0" fmla="*/ 0 w 763"/>
                <a:gd name="T1" fmla="*/ 74 h 277"/>
                <a:gd name="T2" fmla="*/ 0 w 763"/>
                <a:gd name="T3" fmla="*/ 0 h 277"/>
                <a:gd name="T4" fmla="*/ 483 w 763"/>
                <a:gd name="T5" fmla="*/ 0 h 277"/>
                <a:gd name="T6" fmla="*/ 0 w 763"/>
                <a:gd name="T7" fmla="*/ 74 h 2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" h="277">
                  <a:moveTo>
                    <a:pt x="0" y="277"/>
                  </a:moveTo>
                  <a:lnTo>
                    <a:pt x="0" y="0"/>
                  </a:lnTo>
                  <a:lnTo>
                    <a:pt x="763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58" name="Rectangle 65"/>
            <p:cNvSpPr>
              <a:spLocks noChangeArrowheads="1"/>
            </p:cNvSpPr>
            <p:nvPr/>
          </p:nvSpPr>
          <p:spPr bwMode="auto">
            <a:xfrm>
              <a:off x="4344" y="3087"/>
              <a:ext cx="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0" i="1">
                  <a:solidFill>
                    <a:srgbClr val="000000"/>
                  </a:solidFill>
                  <a:latin typeface="Tahoma"/>
                  <a:cs typeface="Times New Roman" pitchFamily="18" charset="0"/>
                </a:rPr>
                <a:t>T</a:t>
              </a:r>
              <a:endParaRPr lang="en-US" sz="2000" b="0" baseline="-25000">
                <a:solidFill>
                  <a:srgbClr val="000000"/>
                </a:solidFill>
                <a:latin typeface="Tahoma"/>
                <a:cs typeface="Times New Roman" pitchFamily="18" charset="0"/>
              </a:endParaRPr>
            </a:p>
          </p:txBody>
        </p:sp>
        <p:sp>
          <p:nvSpPr>
            <p:cNvPr id="8259" name="Rectangle 66"/>
            <p:cNvSpPr>
              <a:spLocks noChangeArrowheads="1"/>
            </p:cNvSpPr>
            <p:nvPr/>
          </p:nvSpPr>
          <p:spPr bwMode="auto">
            <a:xfrm>
              <a:off x="4448" y="3062"/>
              <a:ext cx="33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800" b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= 0.5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260" name="Text Box 67"/>
            <p:cNvSpPr txBox="1">
              <a:spLocks noChangeArrowheads="1"/>
            </p:cNvSpPr>
            <p:nvPr/>
          </p:nvSpPr>
          <p:spPr bwMode="auto">
            <a:xfrm>
              <a:off x="2893" y="3798"/>
              <a:ext cx="2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2</a:t>
              </a:r>
            </a:p>
          </p:txBody>
        </p:sp>
        <p:sp>
          <p:nvSpPr>
            <p:cNvPr id="8261" name="Text Box 68"/>
            <p:cNvSpPr txBox="1">
              <a:spLocks noChangeArrowheads="1"/>
            </p:cNvSpPr>
            <p:nvPr/>
          </p:nvSpPr>
          <p:spPr bwMode="auto">
            <a:xfrm>
              <a:off x="3578" y="3798"/>
              <a:ext cx="2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4</a:t>
              </a:r>
            </a:p>
          </p:txBody>
        </p:sp>
        <p:sp>
          <p:nvSpPr>
            <p:cNvPr id="8262" name="Text Box 69"/>
            <p:cNvSpPr txBox="1">
              <a:spLocks noChangeArrowheads="1"/>
            </p:cNvSpPr>
            <p:nvPr/>
          </p:nvSpPr>
          <p:spPr bwMode="auto">
            <a:xfrm>
              <a:off x="4195" y="3798"/>
              <a:ext cx="35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6</a:t>
              </a:r>
            </a:p>
          </p:txBody>
        </p:sp>
        <p:sp>
          <p:nvSpPr>
            <p:cNvPr id="8263" name="Text Box 70"/>
            <p:cNvSpPr txBox="1">
              <a:spLocks noChangeArrowheads="1"/>
            </p:cNvSpPr>
            <p:nvPr/>
          </p:nvSpPr>
          <p:spPr bwMode="auto">
            <a:xfrm>
              <a:off x="4867" y="3690"/>
              <a:ext cx="29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i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</a:p>
          </p:txBody>
        </p:sp>
      </p:grpSp>
      <p:sp>
        <p:nvSpPr>
          <p:cNvPr id="663625" name="Oval 73"/>
          <p:cNvSpPr>
            <a:spLocks noChangeArrowheads="1"/>
          </p:cNvSpPr>
          <p:nvPr/>
        </p:nvSpPr>
        <p:spPr bwMode="auto">
          <a:xfrm>
            <a:off x="4408489" y="2511425"/>
            <a:ext cx="393700" cy="596900"/>
          </a:xfrm>
          <a:prstGeom prst="ellipse">
            <a:avLst/>
          </a:prstGeom>
          <a:gradFill rotWithShape="1">
            <a:gsLst>
              <a:gs pos="0">
                <a:srgbClr val="FF0000">
                  <a:alpha val="20000"/>
                </a:srgbClr>
              </a:gs>
              <a:gs pos="100000">
                <a:srgbClr val="760000">
                  <a:alpha val="2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8575" cap="sq">
                <a:solidFill>
                  <a:srgbClr val="FF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63626" name="Oval 74"/>
          <p:cNvSpPr>
            <a:spLocks noChangeArrowheads="1"/>
          </p:cNvSpPr>
          <p:nvPr/>
        </p:nvSpPr>
        <p:spPr bwMode="auto">
          <a:xfrm>
            <a:off x="4267201" y="5880100"/>
            <a:ext cx="266700" cy="241300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63627" name="Text Box 75"/>
          <p:cNvSpPr txBox="1">
            <a:spLocks noChangeArrowheads="1"/>
          </p:cNvSpPr>
          <p:nvPr/>
        </p:nvSpPr>
        <p:spPr bwMode="auto">
          <a:xfrm>
            <a:off x="2803525" y="6192838"/>
            <a:ext cx="1990927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  <a:cs typeface="Times New Roman" pitchFamily="18" charset="0"/>
              </a:rPr>
              <a:t>     full dephasing</a:t>
            </a:r>
          </a:p>
        </p:txBody>
      </p:sp>
      <p:sp>
        <p:nvSpPr>
          <p:cNvPr id="8213" name="Text Box 76"/>
          <p:cNvSpPr txBox="1">
            <a:spLocks noChangeArrowheads="1"/>
          </p:cNvSpPr>
          <p:nvPr/>
        </p:nvSpPr>
        <p:spPr bwMode="auto">
          <a:xfrm>
            <a:off x="700088" y="456723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8214" name="Text Box 77"/>
          <p:cNvSpPr txBox="1">
            <a:spLocks noChangeArrowheads="1"/>
          </p:cNvSpPr>
          <p:nvPr/>
        </p:nvSpPr>
        <p:spPr bwMode="auto">
          <a:xfrm>
            <a:off x="671513" y="3576639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20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8215" name="Freeform 78"/>
          <p:cNvSpPr>
            <a:spLocks/>
          </p:cNvSpPr>
          <p:nvPr/>
        </p:nvSpPr>
        <p:spPr bwMode="auto">
          <a:xfrm rot="16200000" flipH="1" flipV="1">
            <a:off x="1439863" y="1511301"/>
            <a:ext cx="366713" cy="2201862"/>
          </a:xfrm>
          <a:custGeom>
            <a:avLst/>
            <a:gdLst>
              <a:gd name="T0" fmla="*/ 2147483647 w 287"/>
              <a:gd name="T1" fmla="*/ 2147483647 h 1970"/>
              <a:gd name="T2" fmla="*/ 2147483647 w 287"/>
              <a:gd name="T3" fmla="*/ 2147483647 h 1970"/>
              <a:gd name="T4" fmla="*/ 2147483647 w 287"/>
              <a:gd name="T5" fmla="*/ 2147483647 h 1970"/>
              <a:gd name="T6" fmla="*/ 2147483647 w 287"/>
              <a:gd name="T7" fmla="*/ 2147483647 h 1970"/>
              <a:gd name="T8" fmla="*/ 2147483647 w 287"/>
              <a:gd name="T9" fmla="*/ 2147483647 h 1970"/>
              <a:gd name="T10" fmla="*/ 2147483647 w 287"/>
              <a:gd name="T11" fmla="*/ 2147483647 h 1970"/>
              <a:gd name="T12" fmla="*/ 2147483647 w 287"/>
              <a:gd name="T13" fmla="*/ 2147483647 h 1970"/>
              <a:gd name="T14" fmla="*/ 0 w 287"/>
              <a:gd name="T15" fmla="*/ 2147483647 h 1970"/>
              <a:gd name="T16" fmla="*/ 2147483647 w 287"/>
              <a:gd name="T17" fmla="*/ 2147483647 h 1970"/>
              <a:gd name="T18" fmla="*/ 2147483647 w 287"/>
              <a:gd name="T19" fmla="*/ 2147483647 h 1970"/>
              <a:gd name="T20" fmla="*/ 2147483647 w 287"/>
              <a:gd name="T21" fmla="*/ 2147483647 h 1970"/>
              <a:gd name="T22" fmla="*/ 2147483647 w 287"/>
              <a:gd name="T23" fmla="*/ 2147483647 h 1970"/>
              <a:gd name="T24" fmla="*/ 2147483647 w 287"/>
              <a:gd name="T25" fmla="*/ 2147483647 h 1970"/>
              <a:gd name="T26" fmla="*/ 2147483647 w 287"/>
              <a:gd name="T27" fmla="*/ 2147483647 h 1970"/>
              <a:gd name="T28" fmla="*/ 2147483647 w 287"/>
              <a:gd name="T29" fmla="*/ 2147483647 h 1970"/>
              <a:gd name="T30" fmla="*/ 2147483647 w 287"/>
              <a:gd name="T31" fmla="*/ 2147483647 h 1970"/>
              <a:gd name="T32" fmla="*/ 2147483647 w 287"/>
              <a:gd name="T33" fmla="*/ 2147483647 h 1970"/>
              <a:gd name="T34" fmla="*/ 2147483647 w 287"/>
              <a:gd name="T35" fmla="*/ 2147483647 h 1970"/>
              <a:gd name="T36" fmla="*/ 2147483647 w 287"/>
              <a:gd name="T37" fmla="*/ 2147483647 h 1970"/>
              <a:gd name="T38" fmla="*/ 2147483647 w 287"/>
              <a:gd name="T39" fmla="*/ 2147483647 h 1970"/>
              <a:gd name="T40" fmla="*/ 2147483647 w 287"/>
              <a:gd name="T41" fmla="*/ 0 h 19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57150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extBox 2"/>
              <p:cNvSpPr txBox="1"/>
              <p:nvPr/>
            </p:nvSpPr>
            <p:spPr>
              <a:xfrm>
                <a:off x="310032" y="262249"/>
                <a:ext cx="4691477" cy="574453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r>
                  <a:rPr lang="en-US" smtClean="0">
                    <a:solidFill>
                      <a:srgbClr val="FFFFFF"/>
                    </a:solidFill>
                    <a:latin typeface="Tahoma"/>
                    <a:cs typeface="+mn-cs"/>
                  </a:rPr>
                  <a:t>phase detector …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/>
                                <a:cs typeface="+mn-cs"/>
                              </a:rPr>
                              <m:t>𝝌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𝒍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"/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 smtClean="0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rgbClr val="FFFF00"/>
                                    </a:solidFill>
                                    <a:latin typeface="Cambria Math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solidFill>
                                      <a:srgbClr val="FFFF00"/>
                                    </a:solidFill>
                                    <a:latin typeface="Cambria Math"/>
                                    <a:ea typeface="Cambria Math"/>
                                    <a:cs typeface="+mn-cs"/>
                                  </a:rPr>
                                  <m:t>𝝌</m:t>
                                </m:r>
                              </m:e>
                              <m:sup>
                                <m:r>
                                  <a:rPr lang="en-US" i="1" smtClean="0">
                                    <a:solidFill>
                                      <a:srgbClr val="FFFF00"/>
                                    </a:solidFill>
                                    <a:latin typeface="Cambria Math"/>
                                    <a:cs typeface="+mn-cs"/>
                                  </a:rPr>
                                  <m:t>𝒖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1" y="262248"/>
                <a:ext cx="4691477" cy="574453"/>
              </a:xfrm>
              <a:prstGeom prst="rect">
                <a:avLst/>
              </a:prstGeom>
              <a:blipFill rotWithShape="1">
                <a:blip r:embed="rId10"/>
                <a:stretch>
                  <a:fillRect l="-2731" t="-8511" b="-2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1509" y="1530530"/>
            <a:ext cx="2203590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single electron picture</a:t>
            </a:r>
          </a:p>
        </p:txBody>
      </p:sp>
      <p:graphicFrame>
        <p:nvGraphicFramePr>
          <p:cNvPr id="76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6565330"/>
              </p:ext>
            </p:extLst>
          </p:nvPr>
        </p:nvGraphicFramePr>
        <p:xfrm>
          <a:off x="1981201" y="3241809"/>
          <a:ext cx="309563" cy="326761"/>
        </p:xfrm>
        <a:graphic>
          <a:graphicData uri="http://schemas.openxmlformats.org/presentationml/2006/ole">
            <p:oleObj spid="_x0000_s565489" name="משוואה" r:id="rId11" imgW="203200" imgH="2159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44337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66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48148E-6 L 0.0 -0.1388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6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66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6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62" grpId="0" animBg="1"/>
      <p:bldP spid="663562" grpId="1" animBg="1"/>
      <p:bldP spid="663567" grpId="0" animBg="1"/>
      <p:bldP spid="663625" grpId="0" animBg="1"/>
      <p:bldP spid="663626" grpId="0" animBg="1"/>
      <p:bldP spid="6636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580604" y="2358213"/>
            <a:ext cx="2317507" cy="17187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23871" y="176213"/>
            <a:ext cx="8899525" cy="652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4428" y="274002"/>
            <a:ext cx="8077200" cy="89185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0083" name="Text Box 51"/>
          <p:cNvSpPr txBox="1">
            <a:spLocks noChangeArrowheads="1"/>
          </p:cNvSpPr>
          <p:nvPr/>
        </p:nvSpPr>
        <p:spPr bwMode="auto">
          <a:xfrm>
            <a:off x="593422" y="460850"/>
            <a:ext cx="46490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exchange statistics in 3d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71892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4636388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5932532" y="1273198"/>
            <a:ext cx="1673436" cy="682576"/>
            <a:chOff x="306276" y="4042568"/>
            <a:chExt cx="4689146" cy="1186632"/>
          </a:xfrm>
        </p:grpSpPr>
        <p:sp>
          <p:nvSpPr>
            <p:cNvPr id="127" name="Rounded Rectangle 126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29" name="Rectangle 2"/>
          <p:cNvSpPr txBox="1">
            <a:spLocks noChangeArrowheads="1"/>
          </p:cNvSpPr>
          <p:nvPr/>
        </p:nvSpPr>
        <p:spPr bwMode="auto">
          <a:xfrm>
            <a:off x="6168434" y="1316328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fermions</a:t>
            </a:r>
            <a:endParaRPr lang="en-US" sz="20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1376150" y="1275056"/>
            <a:ext cx="1673436" cy="682576"/>
            <a:chOff x="306276" y="4042568"/>
            <a:chExt cx="4689146" cy="1186632"/>
          </a:xfrm>
        </p:grpSpPr>
        <p:sp>
          <p:nvSpPr>
            <p:cNvPr id="131" name="Rounded Rectangle 130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33" name="Rectangle 2"/>
          <p:cNvSpPr txBox="1">
            <a:spLocks noChangeArrowheads="1"/>
          </p:cNvSpPr>
          <p:nvPr/>
        </p:nvSpPr>
        <p:spPr bwMode="auto">
          <a:xfrm>
            <a:off x="1684060" y="1318186"/>
            <a:ext cx="172819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bosons</a:t>
            </a:r>
            <a:endParaRPr lang="en-US" sz="20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aphicFrame>
        <p:nvGraphicFramePr>
          <p:cNvPr id="13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433763"/>
              </p:ext>
            </p:extLst>
          </p:nvPr>
        </p:nvGraphicFramePr>
        <p:xfrm>
          <a:off x="315908" y="2957492"/>
          <a:ext cx="373063" cy="412750"/>
        </p:xfrm>
        <a:graphic>
          <a:graphicData uri="http://schemas.openxmlformats.org/presentationml/2006/ole">
            <p:oleObj spid="_x0000_s566418" name="Equation" r:id="rId3" imgW="152280" imgH="164880" progId="">
              <p:embed/>
            </p:oleObj>
          </a:graphicData>
        </a:graphic>
      </p:graphicFrame>
      <p:graphicFrame>
        <p:nvGraphicFramePr>
          <p:cNvPr id="14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3174187"/>
              </p:ext>
            </p:extLst>
          </p:nvPr>
        </p:nvGraphicFramePr>
        <p:xfrm>
          <a:off x="645450" y="2957492"/>
          <a:ext cx="1058862" cy="444500"/>
        </p:xfrm>
        <a:graphic>
          <a:graphicData uri="http://schemas.openxmlformats.org/presentationml/2006/ole">
            <p:oleObj spid="_x0000_s566419" name="Equation" r:id="rId4" imgW="431640" imgH="177480" progId="">
              <p:embed/>
            </p:oleObj>
          </a:graphicData>
        </a:graphic>
      </p:graphicFrame>
      <p:graphicFrame>
        <p:nvGraphicFramePr>
          <p:cNvPr id="14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590517"/>
              </p:ext>
            </p:extLst>
          </p:nvPr>
        </p:nvGraphicFramePr>
        <p:xfrm>
          <a:off x="4761081" y="2957492"/>
          <a:ext cx="373063" cy="412750"/>
        </p:xfrm>
        <a:graphic>
          <a:graphicData uri="http://schemas.openxmlformats.org/presentationml/2006/ole">
            <p:oleObj spid="_x0000_s566420" name="Equation" r:id="rId5" imgW="152280" imgH="164880" progId="">
              <p:embed/>
            </p:oleObj>
          </a:graphicData>
        </a:graphic>
      </p:graphicFrame>
      <p:graphicFrame>
        <p:nvGraphicFramePr>
          <p:cNvPr id="14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1430229"/>
              </p:ext>
            </p:extLst>
          </p:nvPr>
        </p:nvGraphicFramePr>
        <p:xfrm>
          <a:off x="5089843" y="2973913"/>
          <a:ext cx="1058862" cy="412750"/>
        </p:xfrm>
        <a:graphic>
          <a:graphicData uri="http://schemas.openxmlformats.org/presentationml/2006/ole">
            <p:oleObj spid="_x0000_s566421" name="Equation" r:id="rId6" imgW="431640" imgH="164880" progId="">
              <p:embed/>
            </p:oleObj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176118" y="2067143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689052" y="2876360"/>
            <a:ext cx="2006970" cy="540000"/>
            <a:chOff x="6804248" y="5121248"/>
            <a:chExt cx="2006970" cy="540000"/>
          </a:xfrm>
        </p:grpSpPr>
        <p:pic>
          <p:nvPicPr>
            <p:cNvPr id="14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6804248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14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8239781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46" name="Circular Arrow 145"/>
          <p:cNvSpPr/>
          <p:nvPr/>
        </p:nvSpPr>
        <p:spPr>
          <a:xfrm>
            <a:off x="7030176" y="23505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770191" y="2067142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7" name="Circular Arrow 146"/>
          <p:cNvSpPr/>
          <p:nvPr/>
        </p:nvSpPr>
        <p:spPr>
          <a:xfrm flipH="1" flipV="1">
            <a:off x="7044465" y="30563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2159819" y="2890460"/>
            <a:ext cx="2006970" cy="540000"/>
            <a:chOff x="2349006" y="5121248"/>
            <a:chExt cx="2006970" cy="540000"/>
          </a:xfrm>
        </p:grpSpPr>
        <p:pic>
          <p:nvPicPr>
            <p:cNvPr id="13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solidFill>
              <a:srgbClr val="C0C0C0"/>
            </a:solidFill>
          </p:spPr>
        </p:pic>
        <p:pic>
          <p:nvPicPr>
            <p:cNvPr id="136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37" name="Circular Arrow 136"/>
          <p:cNvSpPr/>
          <p:nvPr/>
        </p:nvSpPr>
        <p:spPr>
          <a:xfrm>
            <a:off x="2500943" y="23646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138" name="Circular Arrow 137"/>
          <p:cNvSpPr/>
          <p:nvPr/>
        </p:nvSpPr>
        <p:spPr>
          <a:xfrm flipH="1" flipV="1">
            <a:off x="2515232" y="30704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617240" y="4581128"/>
            <a:ext cx="4320480" cy="2197744"/>
          </a:xfrm>
          <a:prstGeom prst="roundRect">
            <a:avLst>
              <a:gd name="adj" fmla="val 8913"/>
            </a:avLst>
          </a:prstGeom>
          <a:solidFill>
            <a:schemeClr val="bg1"/>
          </a:solidFill>
          <a:ln w="44450" cap="sq">
            <a:noFill/>
          </a:ln>
          <a:effectLst>
            <a:outerShdw blurRad="330200" dist="23000" dir="5400000" sx="104000" sy="104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94836" y="4459977"/>
            <a:ext cx="1728192" cy="749357"/>
            <a:chOff x="668100" y="4739380"/>
            <a:chExt cx="1728192" cy="749357"/>
          </a:xfrm>
        </p:grpSpPr>
        <p:grpSp>
          <p:nvGrpSpPr>
            <p:cNvPr id="156" name="Group 155"/>
            <p:cNvGrpSpPr/>
            <p:nvPr/>
          </p:nvGrpSpPr>
          <p:grpSpPr>
            <a:xfrm>
              <a:off x="692701" y="4739380"/>
              <a:ext cx="1673436" cy="682576"/>
              <a:chOff x="306276" y="4042568"/>
              <a:chExt cx="4689146" cy="1186632"/>
            </a:xfrm>
            <a:solidFill>
              <a:schemeClr val="bg1"/>
            </a:solidFill>
          </p:grpSpPr>
          <p:sp>
            <p:nvSpPr>
              <p:cNvPr id="157" name="Rounded Rectangle 156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6" name="Rectangle 2"/>
            <p:cNvSpPr txBox="1">
              <a:spLocks noChangeArrowheads="1"/>
            </p:cNvSpPr>
            <p:nvPr/>
          </p:nvSpPr>
          <p:spPr bwMode="auto">
            <a:xfrm>
              <a:off x="668100" y="4768657"/>
              <a:ext cx="17281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ahoma" charset="0"/>
                  <a:cs typeface="Tahoma" charset="0"/>
                </a:rPr>
                <a:t>      both</a:t>
              </a:r>
              <a:endParaRPr lang="en-US" sz="2000" dirty="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58" name="Group 49"/>
          <p:cNvGrpSpPr/>
          <p:nvPr/>
        </p:nvGrpSpPr>
        <p:grpSpPr>
          <a:xfrm>
            <a:off x="4786734" y="5360487"/>
            <a:ext cx="2006970" cy="540000"/>
            <a:chOff x="2349006" y="5121248"/>
            <a:chExt cx="2006970" cy="540000"/>
          </a:xfrm>
        </p:grpSpPr>
        <p:pic>
          <p:nvPicPr>
            <p:cNvPr id="59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>
              <a:lum bright="100000" contrast="100000"/>
            </a:blip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60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61" name="Circular Arrow 60"/>
          <p:cNvSpPr/>
          <p:nvPr/>
        </p:nvSpPr>
        <p:spPr>
          <a:xfrm>
            <a:off x="5127858" y="4834656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62" name="Circular Arrow 61"/>
          <p:cNvSpPr/>
          <p:nvPr/>
        </p:nvSpPr>
        <p:spPr>
          <a:xfrm flipH="1" flipV="1">
            <a:off x="5142147" y="5540447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aphicFrame>
        <p:nvGraphicFramePr>
          <p:cNvPr id="6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728466"/>
              </p:ext>
            </p:extLst>
          </p:nvPr>
        </p:nvGraphicFramePr>
        <p:xfrm>
          <a:off x="2761256" y="5433935"/>
          <a:ext cx="373063" cy="412750"/>
        </p:xfrm>
        <a:graphic>
          <a:graphicData uri="http://schemas.openxmlformats.org/presentationml/2006/ole">
            <p:oleObj spid="_x0000_s566422" name="Equation" r:id="rId8" imgW="152280" imgH="164880" progId="">
              <p:embed/>
            </p:oleObj>
          </a:graphicData>
        </a:graphic>
      </p:graphicFrame>
      <p:graphicFrame>
        <p:nvGraphicFramePr>
          <p:cNvPr id="6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588866"/>
              </p:ext>
            </p:extLst>
          </p:nvPr>
        </p:nvGraphicFramePr>
        <p:xfrm>
          <a:off x="3073597" y="5458514"/>
          <a:ext cx="839787" cy="412750"/>
        </p:xfrm>
        <a:graphic>
          <a:graphicData uri="http://schemas.openxmlformats.org/presentationml/2006/ole">
            <p:oleObj spid="_x0000_s566423" name="Equation" r:id="rId9" imgW="342720" imgH="164880" progId="">
              <p:embed/>
            </p:oleObj>
          </a:graphicData>
        </a:graphic>
      </p:graphicFrame>
      <p:pic>
        <p:nvPicPr>
          <p:cNvPr id="6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7" cstate="print"/>
          <a:srcRect b="15057"/>
          <a:stretch>
            <a:fillRect/>
          </a:stretch>
        </p:blipFill>
        <p:spPr bwMode="auto">
          <a:xfrm>
            <a:off x="5523438" y="5373216"/>
            <a:ext cx="571437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3115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9" grpId="0"/>
      <p:bldP spid="133" grpId="0"/>
      <p:bldP spid="146" grpId="0" animBg="1"/>
      <p:bldP spid="147" grpId="0" animBg="1"/>
      <p:bldP spid="137" grpId="0" animBg="1"/>
      <p:bldP spid="138" grpId="0" animBg="1"/>
      <p:bldP spid="61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"/>
            <a:ext cx="9144000" cy="178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sz="3200" b="0">
                <a:solidFill>
                  <a:srgbClr val="000000"/>
                </a:solidFill>
                <a:cs typeface="Times New Roman" pitchFamily="18" charset="0"/>
              </a:rPr>
              <a:t>why full dephasing for  </a:t>
            </a:r>
            <a:r>
              <a:rPr lang="en-US" sz="4000" b="0" i="1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 </a:t>
            </a:r>
            <a:r>
              <a:rPr lang="en-US" sz="4000" b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en-US" sz="4000" b="0" i="1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 </a:t>
            </a:r>
            <a:r>
              <a:rPr lang="en-US" sz="3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?</a:t>
            </a:r>
          </a:p>
        </p:txBody>
      </p:sp>
      <p:sp>
        <p:nvSpPr>
          <p:cNvPr id="57347" name="Text Box 3"/>
          <p:cNvSpPr txBox="1">
            <a:spLocks noChangeAspect="1" noChangeArrowheads="1"/>
          </p:cNvSpPr>
          <p:nvPr/>
        </p:nvSpPr>
        <p:spPr bwMode="auto">
          <a:xfrm>
            <a:off x="3476626" y="4513263"/>
            <a:ext cx="473204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D1</a:t>
            </a:r>
          </a:p>
        </p:txBody>
      </p:sp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400050" y="3633788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sz="1600">
              <a:solidFill>
                <a:srgbClr val="FF3300"/>
              </a:solidFill>
              <a:ea typeface="굴림" pitchFamily="50" charset="-127"/>
              <a:cs typeface="+mn-cs"/>
            </a:endParaRPr>
          </a:p>
        </p:txBody>
      </p:sp>
      <p:sp>
        <p:nvSpPr>
          <p:cNvPr id="57349" name="Text Box 5"/>
          <p:cNvSpPr txBox="1">
            <a:spLocks noChangeAspect="1" noChangeArrowheads="1"/>
          </p:cNvSpPr>
          <p:nvPr/>
        </p:nvSpPr>
        <p:spPr bwMode="auto">
          <a:xfrm>
            <a:off x="328613" y="4019550"/>
            <a:ext cx="316536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S</a:t>
            </a:r>
          </a:p>
        </p:txBody>
      </p:sp>
      <p:sp>
        <p:nvSpPr>
          <p:cNvPr id="57350" name="Line 6"/>
          <p:cNvSpPr>
            <a:spLocks noChangeAspect="1" noChangeShapeType="1"/>
          </p:cNvSpPr>
          <p:nvPr/>
        </p:nvSpPr>
        <p:spPr bwMode="auto">
          <a:xfrm rot="18900000">
            <a:off x="1303338" y="3595688"/>
            <a:ext cx="0" cy="588962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51" name="Line 7"/>
          <p:cNvSpPr>
            <a:spLocks noChangeAspect="1" noChangeShapeType="1"/>
          </p:cNvSpPr>
          <p:nvPr/>
        </p:nvSpPr>
        <p:spPr bwMode="auto">
          <a:xfrm rot="18900000">
            <a:off x="2774950" y="4691063"/>
            <a:ext cx="0" cy="588962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3424239" y="4876800"/>
            <a:ext cx="442912" cy="282575"/>
            <a:chOff x="2229" y="2160"/>
            <a:chExt cx="279" cy="178"/>
          </a:xfrm>
        </p:grpSpPr>
        <p:sp>
          <p:nvSpPr>
            <p:cNvPr id="57353" name="Oval 9"/>
            <p:cNvSpPr>
              <a:spLocks noChangeAspect="1" noChangeArrowheads="1"/>
            </p:cNvSpPr>
            <p:nvPr/>
          </p:nvSpPr>
          <p:spPr bwMode="auto">
            <a:xfrm>
              <a:off x="2275" y="2160"/>
              <a:ext cx="70" cy="178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54" name="Line 10"/>
            <p:cNvSpPr>
              <a:spLocks noChangeAspect="1" noChangeShapeType="1"/>
            </p:cNvSpPr>
            <p:nvPr/>
          </p:nvSpPr>
          <p:spPr bwMode="auto">
            <a:xfrm rot="1800000">
              <a:off x="2229" y="2181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55" name="Line 11"/>
            <p:cNvSpPr>
              <a:spLocks noChangeAspect="1" noChangeShapeType="1"/>
            </p:cNvSpPr>
            <p:nvPr/>
          </p:nvSpPr>
          <p:spPr bwMode="auto">
            <a:xfrm rot="19800000">
              <a:off x="2229" y="2318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56" name="Group 12"/>
          <p:cNvGrpSpPr>
            <a:grpSpLocks noChangeAspect="1"/>
          </p:cNvGrpSpPr>
          <p:nvPr/>
        </p:nvGrpSpPr>
        <p:grpSpPr bwMode="auto">
          <a:xfrm>
            <a:off x="3100389" y="4887913"/>
            <a:ext cx="136525" cy="166687"/>
            <a:chOff x="1440" y="465"/>
            <a:chExt cx="35" cy="41"/>
          </a:xfrm>
        </p:grpSpPr>
        <p:sp>
          <p:nvSpPr>
            <p:cNvPr id="57357" name="Line 13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58" name="Line 14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57359" name="Line 15"/>
          <p:cNvSpPr>
            <a:spLocks noChangeAspect="1" noChangeShapeType="1"/>
          </p:cNvSpPr>
          <p:nvPr/>
        </p:nvSpPr>
        <p:spPr bwMode="auto">
          <a:xfrm>
            <a:off x="1298575" y="3878263"/>
            <a:ext cx="0" cy="112871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60" name="Line 16"/>
          <p:cNvSpPr>
            <a:spLocks noChangeAspect="1" noChangeShapeType="1"/>
          </p:cNvSpPr>
          <p:nvPr/>
        </p:nvSpPr>
        <p:spPr bwMode="auto">
          <a:xfrm>
            <a:off x="1298576" y="5006975"/>
            <a:ext cx="19907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61" name="Line 17"/>
          <p:cNvSpPr>
            <a:spLocks noChangeAspect="1" noChangeShapeType="1"/>
          </p:cNvSpPr>
          <p:nvPr/>
        </p:nvSpPr>
        <p:spPr bwMode="auto">
          <a:xfrm>
            <a:off x="2774950" y="3846514"/>
            <a:ext cx="0" cy="1652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362" name="Group 18"/>
          <p:cNvGrpSpPr>
            <a:grpSpLocks/>
          </p:cNvGrpSpPr>
          <p:nvPr/>
        </p:nvGrpSpPr>
        <p:grpSpPr bwMode="auto">
          <a:xfrm>
            <a:off x="1316039" y="3760788"/>
            <a:ext cx="1450975" cy="165100"/>
            <a:chOff x="829" y="2626"/>
            <a:chExt cx="914" cy="104"/>
          </a:xfrm>
        </p:grpSpPr>
        <p:sp>
          <p:nvSpPr>
            <p:cNvPr id="57363" name="Line 19"/>
            <p:cNvSpPr>
              <a:spLocks noChangeAspect="1" noChangeShapeType="1"/>
            </p:cNvSpPr>
            <p:nvPr/>
          </p:nvSpPr>
          <p:spPr bwMode="auto">
            <a:xfrm>
              <a:off x="829" y="2713"/>
              <a:ext cx="91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57364" name="Group 20"/>
            <p:cNvGrpSpPr>
              <a:grpSpLocks noChangeAspect="1"/>
            </p:cNvGrpSpPr>
            <p:nvPr/>
          </p:nvGrpSpPr>
          <p:grpSpPr bwMode="auto">
            <a:xfrm>
              <a:off x="1189" y="2626"/>
              <a:ext cx="85" cy="104"/>
              <a:chOff x="1440" y="465"/>
              <a:chExt cx="35" cy="41"/>
            </a:xfrm>
          </p:grpSpPr>
          <p:sp>
            <p:nvSpPr>
              <p:cNvPr id="57365" name="Line 21"/>
              <p:cNvSpPr>
                <a:spLocks noChangeAspect="1" noChangeShapeType="1"/>
              </p:cNvSpPr>
              <p:nvPr/>
            </p:nvSpPr>
            <p:spPr bwMode="auto">
              <a:xfrm rot="2700000">
                <a:off x="1440" y="483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366" name="Line 22"/>
              <p:cNvSpPr>
                <a:spLocks noChangeAspect="1" noChangeShapeType="1"/>
              </p:cNvSpPr>
              <p:nvPr/>
            </p:nvSpPr>
            <p:spPr bwMode="auto">
              <a:xfrm rot="18900000">
                <a:off x="1440" y="506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</p:grpSp>
      <p:grpSp>
        <p:nvGrpSpPr>
          <p:cNvPr id="57367" name="Group 23"/>
          <p:cNvGrpSpPr>
            <a:grpSpLocks noChangeAspect="1"/>
          </p:cNvGrpSpPr>
          <p:nvPr/>
        </p:nvGrpSpPr>
        <p:grpSpPr bwMode="auto">
          <a:xfrm>
            <a:off x="1887538" y="4887913"/>
            <a:ext cx="134937" cy="166687"/>
            <a:chOff x="1440" y="465"/>
            <a:chExt cx="35" cy="41"/>
          </a:xfrm>
        </p:grpSpPr>
        <p:sp>
          <p:nvSpPr>
            <p:cNvPr id="57368" name="Line 24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69" name="Line 25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70" name="Group 26"/>
          <p:cNvGrpSpPr>
            <a:grpSpLocks noChangeAspect="1"/>
          </p:cNvGrpSpPr>
          <p:nvPr/>
        </p:nvGrpSpPr>
        <p:grpSpPr bwMode="auto">
          <a:xfrm>
            <a:off x="822326" y="3760788"/>
            <a:ext cx="136525" cy="165100"/>
            <a:chOff x="1440" y="465"/>
            <a:chExt cx="35" cy="41"/>
          </a:xfrm>
        </p:grpSpPr>
        <p:sp>
          <p:nvSpPr>
            <p:cNvPr id="57371" name="Line 27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72" name="Line 28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73" name="Group 29"/>
          <p:cNvGrpSpPr>
            <a:grpSpLocks noChangeAspect="1"/>
          </p:cNvGrpSpPr>
          <p:nvPr/>
        </p:nvGrpSpPr>
        <p:grpSpPr bwMode="auto">
          <a:xfrm rot="5400000">
            <a:off x="2743201" y="4351339"/>
            <a:ext cx="144463" cy="160337"/>
            <a:chOff x="1440" y="465"/>
            <a:chExt cx="35" cy="41"/>
          </a:xfrm>
        </p:grpSpPr>
        <p:sp>
          <p:nvSpPr>
            <p:cNvPr id="57374" name="Line 30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75" name="Line 31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76" name="Group 32"/>
          <p:cNvGrpSpPr>
            <a:grpSpLocks noChangeAspect="1"/>
          </p:cNvGrpSpPr>
          <p:nvPr/>
        </p:nvGrpSpPr>
        <p:grpSpPr bwMode="auto">
          <a:xfrm rot="5400000">
            <a:off x="1259681" y="4352132"/>
            <a:ext cx="144463" cy="158750"/>
            <a:chOff x="1440" y="465"/>
            <a:chExt cx="35" cy="41"/>
          </a:xfrm>
        </p:grpSpPr>
        <p:sp>
          <p:nvSpPr>
            <p:cNvPr id="57377" name="Line 33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78" name="Line 34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79" name="Group 35"/>
          <p:cNvGrpSpPr>
            <a:grpSpLocks noChangeAspect="1"/>
          </p:cNvGrpSpPr>
          <p:nvPr/>
        </p:nvGrpSpPr>
        <p:grpSpPr bwMode="auto">
          <a:xfrm rot="5400000">
            <a:off x="2743995" y="5293520"/>
            <a:ext cx="142875" cy="160337"/>
            <a:chOff x="1440" y="465"/>
            <a:chExt cx="35" cy="41"/>
          </a:xfrm>
        </p:grpSpPr>
        <p:sp>
          <p:nvSpPr>
            <p:cNvPr id="57380" name="Line 36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81" name="Line 37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57382" name="Line 38"/>
          <p:cNvSpPr>
            <a:spLocks noChangeAspect="1" noChangeShapeType="1"/>
          </p:cNvSpPr>
          <p:nvPr/>
        </p:nvSpPr>
        <p:spPr bwMode="auto">
          <a:xfrm rot="18900000">
            <a:off x="1276350" y="4716463"/>
            <a:ext cx="0" cy="5889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83" name="Line 39"/>
          <p:cNvSpPr>
            <a:spLocks noChangeAspect="1" noChangeShapeType="1"/>
          </p:cNvSpPr>
          <p:nvPr/>
        </p:nvSpPr>
        <p:spPr bwMode="auto">
          <a:xfrm rot="29700000">
            <a:off x="2816225" y="3570289"/>
            <a:ext cx="0" cy="592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84" name="Oval 40"/>
          <p:cNvSpPr>
            <a:spLocks noChangeAspect="1" noChangeArrowheads="1"/>
          </p:cNvSpPr>
          <p:nvPr/>
        </p:nvSpPr>
        <p:spPr bwMode="auto">
          <a:xfrm>
            <a:off x="368300" y="2190750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sz="1600">
              <a:solidFill>
                <a:srgbClr val="FF3300"/>
              </a:solidFill>
              <a:ea typeface="굴림" pitchFamily="50" charset="-127"/>
              <a:cs typeface="+mn-cs"/>
            </a:endParaRPr>
          </a:p>
        </p:txBody>
      </p:sp>
      <p:sp>
        <p:nvSpPr>
          <p:cNvPr id="57385" name="Text Box 41"/>
          <p:cNvSpPr txBox="1">
            <a:spLocks noChangeAspect="1" noChangeArrowheads="1"/>
          </p:cNvSpPr>
          <p:nvPr/>
        </p:nvSpPr>
        <p:spPr bwMode="auto">
          <a:xfrm>
            <a:off x="296863" y="2576513"/>
            <a:ext cx="544512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S</a:t>
            </a:r>
            <a:r>
              <a:rPr lang="en-US" sz="1600" baseline="-25000">
                <a:solidFill>
                  <a:srgbClr val="000000"/>
                </a:solidFill>
                <a:ea typeface="굴림" pitchFamily="50" charset="-127"/>
                <a:cs typeface="+mn-cs"/>
              </a:rPr>
              <a:t>D</a:t>
            </a:r>
            <a:endParaRPr lang="en-US" sz="1600">
              <a:solidFill>
                <a:srgbClr val="000000"/>
              </a:solidFill>
              <a:ea typeface="굴림" pitchFamily="50" charset="-127"/>
              <a:cs typeface="+mn-cs"/>
            </a:endParaRPr>
          </a:p>
        </p:txBody>
      </p:sp>
      <p:sp>
        <p:nvSpPr>
          <p:cNvPr id="57386" name="Text Box 42"/>
          <p:cNvSpPr txBox="1">
            <a:spLocks noChangeAspect="1" noChangeArrowheads="1"/>
          </p:cNvSpPr>
          <p:nvPr/>
        </p:nvSpPr>
        <p:spPr bwMode="auto">
          <a:xfrm>
            <a:off x="527051" y="1905000"/>
            <a:ext cx="1382873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a typeface="굴림" pitchFamily="50" charset="-127"/>
                <a:cs typeface="+mn-cs"/>
              </a:rPr>
              <a:t>beam splitter</a:t>
            </a:r>
          </a:p>
        </p:txBody>
      </p:sp>
      <p:grpSp>
        <p:nvGrpSpPr>
          <p:cNvPr id="57387" name="Group 43"/>
          <p:cNvGrpSpPr>
            <a:grpSpLocks noChangeAspect="1"/>
          </p:cNvGrpSpPr>
          <p:nvPr/>
        </p:nvGrpSpPr>
        <p:grpSpPr bwMode="auto">
          <a:xfrm>
            <a:off x="3068639" y="3444875"/>
            <a:ext cx="136525" cy="166688"/>
            <a:chOff x="1440" y="465"/>
            <a:chExt cx="35" cy="41"/>
          </a:xfrm>
        </p:grpSpPr>
        <p:sp>
          <p:nvSpPr>
            <p:cNvPr id="57388" name="Line 44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89" name="Line 45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390" name="Group 46"/>
          <p:cNvGrpSpPr>
            <a:grpSpLocks noChangeAspect="1"/>
          </p:cNvGrpSpPr>
          <p:nvPr/>
        </p:nvGrpSpPr>
        <p:grpSpPr bwMode="auto">
          <a:xfrm>
            <a:off x="790576" y="2317751"/>
            <a:ext cx="136525" cy="165100"/>
            <a:chOff x="1440" y="465"/>
            <a:chExt cx="35" cy="41"/>
          </a:xfrm>
        </p:grpSpPr>
        <p:sp>
          <p:nvSpPr>
            <p:cNvPr id="57391" name="Line 47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92" name="Line 48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57393" name="Line 49"/>
          <p:cNvSpPr>
            <a:spLocks noChangeAspect="1" noChangeShapeType="1"/>
          </p:cNvSpPr>
          <p:nvPr/>
        </p:nvSpPr>
        <p:spPr bwMode="auto">
          <a:xfrm rot="18900000">
            <a:off x="1206500" y="3276600"/>
            <a:ext cx="0" cy="588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94" name="Freeform 50"/>
          <p:cNvSpPr>
            <a:spLocks noChangeAspect="1"/>
          </p:cNvSpPr>
          <p:nvPr/>
        </p:nvSpPr>
        <p:spPr bwMode="auto">
          <a:xfrm>
            <a:off x="1243014" y="3408364"/>
            <a:ext cx="1990725" cy="161925"/>
          </a:xfrm>
          <a:custGeom>
            <a:avLst/>
            <a:gdLst>
              <a:gd name="T0" fmla="*/ 0 w 1254"/>
              <a:gd name="T1" fmla="*/ 102 h 102"/>
              <a:gd name="T2" fmla="*/ 135 w 1254"/>
              <a:gd name="T3" fmla="*/ 43 h 102"/>
              <a:gd name="T4" fmla="*/ 267 w 1254"/>
              <a:gd name="T5" fmla="*/ 12 h 102"/>
              <a:gd name="T6" fmla="*/ 393 w 1254"/>
              <a:gd name="T7" fmla="*/ 0 h 102"/>
              <a:gd name="T8" fmla="*/ 513 w 1254"/>
              <a:gd name="T9" fmla="*/ 14 h 102"/>
              <a:gd name="T10" fmla="*/ 669 w 1254"/>
              <a:gd name="T11" fmla="*/ 36 h 102"/>
              <a:gd name="T12" fmla="*/ 843 w 1254"/>
              <a:gd name="T13" fmla="*/ 94 h 102"/>
              <a:gd name="T14" fmla="*/ 1254 w 1254"/>
              <a:gd name="T15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4" h="102">
                <a:moveTo>
                  <a:pt x="0" y="102"/>
                </a:moveTo>
                <a:lnTo>
                  <a:pt x="135" y="43"/>
                </a:lnTo>
                <a:lnTo>
                  <a:pt x="267" y="12"/>
                </a:lnTo>
                <a:lnTo>
                  <a:pt x="393" y="0"/>
                </a:lnTo>
                <a:lnTo>
                  <a:pt x="513" y="14"/>
                </a:lnTo>
                <a:lnTo>
                  <a:pt x="669" y="36"/>
                </a:lnTo>
                <a:lnTo>
                  <a:pt x="843" y="94"/>
                </a:lnTo>
                <a:lnTo>
                  <a:pt x="1254" y="102"/>
                </a:ln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395" name="Group 51"/>
          <p:cNvGrpSpPr>
            <a:grpSpLocks noChangeAspect="1"/>
          </p:cNvGrpSpPr>
          <p:nvPr/>
        </p:nvGrpSpPr>
        <p:grpSpPr bwMode="auto">
          <a:xfrm>
            <a:off x="1876425" y="3313114"/>
            <a:ext cx="134938" cy="166687"/>
            <a:chOff x="1440" y="465"/>
            <a:chExt cx="35" cy="41"/>
          </a:xfrm>
        </p:grpSpPr>
        <p:sp>
          <p:nvSpPr>
            <p:cNvPr id="57396" name="Line 52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397" name="Line 53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57398" name="Line 54"/>
          <p:cNvSpPr>
            <a:spLocks noChangeAspect="1" noChangeShapeType="1"/>
          </p:cNvSpPr>
          <p:nvPr/>
        </p:nvSpPr>
        <p:spPr bwMode="auto">
          <a:xfrm rot="18900000">
            <a:off x="1279525" y="213995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99" name="Rectangle 55"/>
          <p:cNvSpPr>
            <a:spLocks noChangeArrowheads="1"/>
          </p:cNvSpPr>
          <p:nvPr/>
        </p:nvSpPr>
        <p:spPr bwMode="auto">
          <a:xfrm>
            <a:off x="5492750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0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0" name="Rectangle 56"/>
          <p:cNvSpPr>
            <a:spLocks noChangeArrowheads="1"/>
          </p:cNvSpPr>
          <p:nvPr/>
        </p:nvSpPr>
        <p:spPr bwMode="auto">
          <a:xfrm>
            <a:off x="6134100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1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1" name="Rectangle 57"/>
          <p:cNvSpPr>
            <a:spLocks noChangeArrowheads="1"/>
          </p:cNvSpPr>
          <p:nvPr/>
        </p:nvSpPr>
        <p:spPr bwMode="auto">
          <a:xfrm>
            <a:off x="6784975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2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2" name="Rectangle 58"/>
          <p:cNvSpPr>
            <a:spLocks noChangeArrowheads="1"/>
          </p:cNvSpPr>
          <p:nvPr/>
        </p:nvSpPr>
        <p:spPr bwMode="auto">
          <a:xfrm>
            <a:off x="7429500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3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3" name="Rectangle 59"/>
          <p:cNvSpPr>
            <a:spLocks noChangeArrowheads="1"/>
          </p:cNvSpPr>
          <p:nvPr/>
        </p:nvSpPr>
        <p:spPr bwMode="auto">
          <a:xfrm>
            <a:off x="8074026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4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4" name="Rectangle 60"/>
          <p:cNvSpPr>
            <a:spLocks noChangeArrowheads="1"/>
          </p:cNvSpPr>
          <p:nvPr/>
        </p:nvSpPr>
        <p:spPr bwMode="auto">
          <a:xfrm>
            <a:off x="8720138" y="5259388"/>
            <a:ext cx="95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5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5" name="Rectangle 61"/>
          <p:cNvSpPr>
            <a:spLocks noChangeArrowheads="1"/>
          </p:cNvSpPr>
          <p:nvPr/>
        </p:nvSpPr>
        <p:spPr bwMode="auto">
          <a:xfrm>
            <a:off x="4900614" y="4992688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0.0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6" name="Rectangle 62"/>
          <p:cNvSpPr>
            <a:spLocks noChangeArrowheads="1"/>
          </p:cNvSpPr>
          <p:nvPr/>
        </p:nvSpPr>
        <p:spPr bwMode="auto">
          <a:xfrm>
            <a:off x="4900614" y="3989388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0.5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7" name="Rectangle 63"/>
          <p:cNvSpPr>
            <a:spLocks noChangeArrowheads="1"/>
          </p:cNvSpPr>
          <p:nvPr/>
        </p:nvSpPr>
        <p:spPr bwMode="auto">
          <a:xfrm>
            <a:off x="4900614" y="2987675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1.0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V="1">
            <a:off x="5219700" y="5203826"/>
            <a:ext cx="1588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09" name="Line 65"/>
          <p:cNvSpPr>
            <a:spLocks noChangeShapeType="1"/>
          </p:cNvSpPr>
          <p:nvPr/>
        </p:nvSpPr>
        <p:spPr bwMode="auto">
          <a:xfrm flipV="1">
            <a:off x="5541964" y="5203825"/>
            <a:ext cx="1587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0" name="Line 66"/>
          <p:cNvSpPr>
            <a:spLocks noChangeShapeType="1"/>
          </p:cNvSpPr>
          <p:nvPr/>
        </p:nvSpPr>
        <p:spPr bwMode="auto">
          <a:xfrm flipV="1">
            <a:off x="5865814" y="5203826"/>
            <a:ext cx="1587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1" name="Line 67"/>
          <p:cNvSpPr>
            <a:spLocks noChangeShapeType="1"/>
          </p:cNvSpPr>
          <p:nvPr/>
        </p:nvSpPr>
        <p:spPr bwMode="auto">
          <a:xfrm flipV="1">
            <a:off x="6188075" y="5203825"/>
            <a:ext cx="1588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2" name="Line 68"/>
          <p:cNvSpPr>
            <a:spLocks noChangeShapeType="1"/>
          </p:cNvSpPr>
          <p:nvPr/>
        </p:nvSpPr>
        <p:spPr bwMode="auto">
          <a:xfrm flipV="1">
            <a:off x="6510339" y="5203826"/>
            <a:ext cx="1587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3" name="Line 69"/>
          <p:cNvSpPr>
            <a:spLocks noChangeShapeType="1"/>
          </p:cNvSpPr>
          <p:nvPr/>
        </p:nvSpPr>
        <p:spPr bwMode="auto">
          <a:xfrm flipV="1">
            <a:off x="6834189" y="5203825"/>
            <a:ext cx="1587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4" name="Line 70"/>
          <p:cNvSpPr>
            <a:spLocks noChangeShapeType="1"/>
          </p:cNvSpPr>
          <p:nvPr/>
        </p:nvSpPr>
        <p:spPr bwMode="auto">
          <a:xfrm flipV="1">
            <a:off x="7156450" y="5203826"/>
            <a:ext cx="1588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5" name="Line 71"/>
          <p:cNvSpPr>
            <a:spLocks noChangeShapeType="1"/>
          </p:cNvSpPr>
          <p:nvPr/>
        </p:nvSpPr>
        <p:spPr bwMode="auto">
          <a:xfrm flipV="1">
            <a:off x="7480300" y="5203825"/>
            <a:ext cx="1588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6" name="Line 72"/>
          <p:cNvSpPr>
            <a:spLocks noChangeShapeType="1"/>
          </p:cNvSpPr>
          <p:nvPr/>
        </p:nvSpPr>
        <p:spPr bwMode="auto">
          <a:xfrm flipV="1">
            <a:off x="7802564" y="5203826"/>
            <a:ext cx="1587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7" name="Line 73"/>
          <p:cNvSpPr>
            <a:spLocks noChangeShapeType="1"/>
          </p:cNvSpPr>
          <p:nvPr/>
        </p:nvSpPr>
        <p:spPr bwMode="auto">
          <a:xfrm flipV="1">
            <a:off x="8124825" y="5203825"/>
            <a:ext cx="1588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8" name="Line 74"/>
          <p:cNvSpPr>
            <a:spLocks noChangeShapeType="1"/>
          </p:cNvSpPr>
          <p:nvPr/>
        </p:nvSpPr>
        <p:spPr bwMode="auto">
          <a:xfrm flipV="1">
            <a:off x="8447089" y="5203826"/>
            <a:ext cx="1587" cy="22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19" name="Line 75"/>
          <p:cNvSpPr>
            <a:spLocks noChangeShapeType="1"/>
          </p:cNvSpPr>
          <p:nvPr/>
        </p:nvSpPr>
        <p:spPr bwMode="auto">
          <a:xfrm flipV="1">
            <a:off x="8770939" y="5203825"/>
            <a:ext cx="1587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0" name="Line 76"/>
          <p:cNvSpPr>
            <a:spLocks noChangeShapeType="1"/>
          </p:cNvSpPr>
          <p:nvPr/>
        </p:nvSpPr>
        <p:spPr bwMode="auto">
          <a:xfrm>
            <a:off x="5219700" y="5203825"/>
            <a:ext cx="355123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1" name="Line 77"/>
          <p:cNvSpPr>
            <a:spLocks noChangeShapeType="1"/>
          </p:cNvSpPr>
          <p:nvPr/>
        </p:nvSpPr>
        <p:spPr bwMode="auto">
          <a:xfrm>
            <a:off x="5164138" y="5102225"/>
            <a:ext cx="555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2" name="Line 78"/>
          <p:cNvSpPr>
            <a:spLocks noChangeShapeType="1"/>
          </p:cNvSpPr>
          <p:nvPr/>
        </p:nvSpPr>
        <p:spPr bwMode="auto">
          <a:xfrm>
            <a:off x="5192713" y="4602164"/>
            <a:ext cx="269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3" name="Line 79"/>
          <p:cNvSpPr>
            <a:spLocks noChangeShapeType="1"/>
          </p:cNvSpPr>
          <p:nvPr/>
        </p:nvSpPr>
        <p:spPr bwMode="auto">
          <a:xfrm>
            <a:off x="5164138" y="4100514"/>
            <a:ext cx="555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4" name="Line 80"/>
          <p:cNvSpPr>
            <a:spLocks noChangeShapeType="1"/>
          </p:cNvSpPr>
          <p:nvPr/>
        </p:nvSpPr>
        <p:spPr bwMode="auto">
          <a:xfrm>
            <a:off x="5192713" y="3600450"/>
            <a:ext cx="26987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5" name="Line 81"/>
          <p:cNvSpPr>
            <a:spLocks noChangeShapeType="1"/>
          </p:cNvSpPr>
          <p:nvPr/>
        </p:nvSpPr>
        <p:spPr bwMode="auto">
          <a:xfrm>
            <a:off x="5164138" y="3098800"/>
            <a:ext cx="555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6" name="Line 82"/>
          <p:cNvSpPr>
            <a:spLocks noChangeShapeType="1"/>
          </p:cNvSpPr>
          <p:nvPr/>
        </p:nvSpPr>
        <p:spPr bwMode="auto">
          <a:xfrm flipV="1">
            <a:off x="5219700" y="2898775"/>
            <a:ext cx="1588" cy="23050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7" name="Rectangle 83"/>
          <p:cNvSpPr>
            <a:spLocks noChangeArrowheads="1"/>
          </p:cNvSpPr>
          <p:nvPr/>
        </p:nvSpPr>
        <p:spPr bwMode="auto">
          <a:xfrm rot="16200000">
            <a:off x="3803650" y="3871913"/>
            <a:ext cx="1644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rtl="1"/>
            <a:r>
              <a:rPr lang="en-US" sz="2000" b="0">
                <a:solidFill>
                  <a:srgbClr val="000000"/>
                </a:solidFill>
                <a:cs typeface="+mn-cs"/>
              </a:rPr>
              <a:t>intensity (a.u.)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8" name="Rectangle 84"/>
          <p:cNvSpPr>
            <a:spLocks noChangeArrowheads="1"/>
          </p:cNvSpPr>
          <p:nvPr/>
        </p:nvSpPr>
        <p:spPr bwMode="auto">
          <a:xfrm>
            <a:off x="6000751" y="5532438"/>
            <a:ext cx="1998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000" b="0">
                <a:solidFill>
                  <a:srgbClr val="000000"/>
                </a:solidFill>
                <a:cs typeface="+mn-cs"/>
              </a:rPr>
              <a:t>phase difference</a:t>
            </a:r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 (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29" name="Rectangle 85"/>
          <p:cNvSpPr>
            <a:spLocks noChangeArrowheads="1"/>
          </p:cNvSpPr>
          <p:nvPr/>
        </p:nvSpPr>
        <p:spPr bwMode="auto">
          <a:xfrm>
            <a:off x="7624763" y="5497514"/>
            <a:ext cx="554539" cy="3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0">
                <a:solidFill>
                  <a:srgbClr val="000000"/>
                </a:solidFill>
                <a:latin typeface="Symbol" pitchFamily="18" charset="2"/>
                <a:cs typeface="+mn-cs"/>
              </a:rPr>
              <a:t>      </a:t>
            </a:r>
            <a:r>
              <a:rPr lang="en-US" sz="2100" b="0" i="1">
                <a:solidFill>
                  <a:srgbClr val="000000"/>
                </a:solidFill>
                <a:latin typeface="Symbol" pitchFamily="18" charset="2"/>
                <a:cs typeface="+mn-cs"/>
              </a:rPr>
              <a:t>p</a:t>
            </a:r>
            <a:endParaRPr lang="en-US" sz="1200" b="0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57430" name="Rectangle 86"/>
          <p:cNvSpPr>
            <a:spLocks noChangeArrowheads="1"/>
          </p:cNvSpPr>
          <p:nvPr/>
        </p:nvSpPr>
        <p:spPr bwMode="auto">
          <a:xfrm>
            <a:off x="8096251" y="5524500"/>
            <a:ext cx="211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)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31" name="Rectangle 87"/>
          <p:cNvSpPr>
            <a:spLocks noChangeArrowheads="1"/>
          </p:cNvSpPr>
          <p:nvPr/>
        </p:nvSpPr>
        <p:spPr bwMode="auto">
          <a:xfrm>
            <a:off x="4929898" y="2573339"/>
            <a:ext cx="942265" cy="2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600" b="0">
                <a:solidFill>
                  <a:srgbClr val="000000"/>
                </a:solidFill>
                <a:cs typeface="+mn-cs"/>
              </a:rPr>
              <a:t> </a:t>
            </a:r>
            <a:r>
              <a:rPr lang="en-US" sz="1600">
                <a:solidFill>
                  <a:srgbClr val="000000"/>
                </a:solidFill>
                <a:cs typeface="+mn-cs"/>
              </a:rPr>
              <a:t>D1</a:t>
            </a:r>
            <a:r>
              <a:rPr lang="en-US" sz="1600" b="0">
                <a:solidFill>
                  <a:srgbClr val="000000"/>
                </a:solidFill>
                <a:cs typeface="+mn-cs"/>
              </a:rPr>
              <a:t>         </a:t>
            </a:r>
            <a:endParaRPr lang="en-US" sz="12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432" name="Freeform 88"/>
          <p:cNvSpPr>
            <a:spLocks/>
          </p:cNvSpPr>
          <p:nvPr/>
        </p:nvSpPr>
        <p:spPr bwMode="auto">
          <a:xfrm>
            <a:off x="5308601" y="3186113"/>
            <a:ext cx="3228975" cy="2003425"/>
          </a:xfrm>
          <a:custGeom>
            <a:avLst/>
            <a:gdLst>
              <a:gd name="T0" fmla="*/ 60 w 4367"/>
              <a:gd name="T1" fmla="*/ 473 h 3787"/>
              <a:gd name="T2" fmla="*/ 131 w 4367"/>
              <a:gd name="T3" fmla="*/ 207 h 3787"/>
              <a:gd name="T4" fmla="*/ 200 w 4367"/>
              <a:gd name="T5" fmla="*/ 46 h 3787"/>
              <a:gd name="T6" fmla="*/ 271 w 4367"/>
              <a:gd name="T7" fmla="*/ 1 h 3787"/>
              <a:gd name="T8" fmla="*/ 340 w 4367"/>
              <a:gd name="T9" fmla="*/ 75 h 3787"/>
              <a:gd name="T10" fmla="*/ 410 w 4367"/>
              <a:gd name="T11" fmla="*/ 264 h 3787"/>
              <a:gd name="T12" fmla="*/ 480 w 4367"/>
              <a:gd name="T13" fmla="*/ 554 h 3787"/>
              <a:gd name="T14" fmla="*/ 550 w 4367"/>
              <a:gd name="T15" fmla="*/ 930 h 3787"/>
              <a:gd name="T16" fmla="*/ 619 w 4367"/>
              <a:gd name="T17" fmla="*/ 1365 h 3787"/>
              <a:gd name="T18" fmla="*/ 690 w 4367"/>
              <a:gd name="T19" fmla="*/ 1833 h 3787"/>
              <a:gd name="T20" fmla="*/ 759 w 4367"/>
              <a:gd name="T21" fmla="*/ 2306 h 3787"/>
              <a:gd name="T22" fmla="*/ 830 w 4367"/>
              <a:gd name="T23" fmla="*/ 2753 h 3787"/>
              <a:gd name="T24" fmla="*/ 899 w 4367"/>
              <a:gd name="T25" fmla="*/ 3146 h 3787"/>
              <a:gd name="T26" fmla="*/ 969 w 4367"/>
              <a:gd name="T27" fmla="*/ 3460 h 3787"/>
              <a:gd name="T28" fmla="*/ 1039 w 4367"/>
              <a:gd name="T29" fmla="*/ 3676 h 3787"/>
              <a:gd name="T30" fmla="*/ 1109 w 4367"/>
              <a:gd name="T31" fmla="*/ 3779 h 3787"/>
              <a:gd name="T32" fmla="*/ 1179 w 4367"/>
              <a:gd name="T33" fmla="*/ 3764 h 3787"/>
              <a:gd name="T34" fmla="*/ 1249 w 4367"/>
              <a:gd name="T35" fmla="*/ 3631 h 3787"/>
              <a:gd name="T36" fmla="*/ 1318 w 4367"/>
              <a:gd name="T37" fmla="*/ 3390 h 3787"/>
              <a:gd name="T38" fmla="*/ 1389 w 4367"/>
              <a:gd name="T39" fmla="*/ 3054 h 3787"/>
              <a:gd name="T40" fmla="*/ 1458 w 4367"/>
              <a:gd name="T41" fmla="*/ 2646 h 3787"/>
              <a:gd name="T42" fmla="*/ 1529 w 4367"/>
              <a:gd name="T43" fmla="*/ 2190 h 3787"/>
              <a:gd name="T44" fmla="*/ 1598 w 4367"/>
              <a:gd name="T45" fmla="*/ 1716 h 3787"/>
              <a:gd name="T46" fmla="*/ 1668 w 4367"/>
              <a:gd name="T47" fmla="*/ 1252 h 3787"/>
              <a:gd name="T48" fmla="*/ 1738 w 4367"/>
              <a:gd name="T49" fmla="*/ 829 h 3787"/>
              <a:gd name="T50" fmla="*/ 1808 w 4367"/>
              <a:gd name="T51" fmla="*/ 473 h 3787"/>
              <a:gd name="T52" fmla="*/ 1877 w 4367"/>
              <a:gd name="T53" fmla="*/ 207 h 3787"/>
              <a:gd name="T54" fmla="*/ 1948 w 4367"/>
              <a:gd name="T55" fmla="*/ 46 h 3787"/>
              <a:gd name="T56" fmla="*/ 2017 w 4367"/>
              <a:gd name="T57" fmla="*/ 1 h 3787"/>
              <a:gd name="T58" fmla="*/ 2088 w 4367"/>
              <a:gd name="T59" fmla="*/ 75 h 3787"/>
              <a:gd name="T60" fmla="*/ 2157 w 4367"/>
              <a:gd name="T61" fmla="*/ 264 h 3787"/>
              <a:gd name="T62" fmla="*/ 2227 w 4367"/>
              <a:gd name="T63" fmla="*/ 554 h 3787"/>
              <a:gd name="T64" fmla="*/ 2297 w 4367"/>
              <a:gd name="T65" fmla="*/ 930 h 3787"/>
              <a:gd name="T66" fmla="*/ 2366 w 4367"/>
              <a:gd name="T67" fmla="*/ 1365 h 3787"/>
              <a:gd name="T68" fmla="*/ 2436 w 4367"/>
              <a:gd name="T69" fmla="*/ 1833 h 3787"/>
              <a:gd name="T70" fmla="*/ 2506 w 4367"/>
              <a:gd name="T71" fmla="*/ 2306 h 3787"/>
              <a:gd name="T72" fmla="*/ 2576 w 4367"/>
              <a:gd name="T73" fmla="*/ 2753 h 3787"/>
              <a:gd name="T74" fmla="*/ 2646 w 4367"/>
              <a:gd name="T75" fmla="*/ 3146 h 3787"/>
              <a:gd name="T76" fmla="*/ 2716 w 4367"/>
              <a:gd name="T77" fmla="*/ 3460 h 3787"/>
              <a:gd name="T78" fmla="*/ 2785 w 4367"/>
              <a:gd name="T79" fmla="*/ 3676 h 3787"/>
              <a:gd name="T80" fmla="*/ 2856 w 4367"/>
              <a:gd name="T81" fmla="*/ 3779 h 3787"/>
              <a:gd name="T82" fmla="*/ 2925 w 4367"/>
              <a:gd name="T83" fmla="*/ 3764 h 3787"/>
              <a:gd name="T84" fmla="*/ 2996 w 4367"/>
              <a:gd name="T85" fmla="*/ 3631 h 3787"/>
              <a:gd name="T86" fmla="*/ 3065 w 4367"/>
              <a:gd name="T87" fmla="*/ 3390 h 3787"/>
              <a:gd name="T88" fmla="*/ 3135 w 4367"/>
              <a:gd name="T89" fmla="*/ 3054 h 3787"/>
              <a:gd name="T90" fmla="*/ 3205 w 4367"/>
              <a:gd name="T91" fmla="*/ 2646 h 3787"/>
              <a:gd name="T92" fmla="*/ 3275 w 4367"/>
              <a:gd name="T93" fmla="*/ 2190 h 3787"/>
              <a:gd name="T94" fmla="*/ 3344 w 4367"/>
              <a:gd name="T95" fmla="*/ 1715 h 3787"/>
              <a:gd name="T96" fmla="*/ 3415 w 4367"/>
              <a:gd name="T97" fmla="*/ 1252 h 3787"/>
              <a:gd name="T98" fmla="*/ 3484 w 4367"/>
              <a:gd name="T99" fmla="*/ 829 h 3787"/>
              <a:gd name="T100" fmla="*/ 3555 w 4367"/>
              <a:gd name="T101" fmla="*/ 473 h 3787"/>
              <a:gd name="T102" fmla="*/ 3624 w 4367"/>
              <a:gd name="T103" fmla="*/ 207 h 3787"/>
              <a:gd name="T104" fmla="*/ 3694 w 4367"/>
              <a:gd name="T105" fmla="*/ 46 h 3787"/>
              <a:gd name="T106" fmla="*/ 3764 w 4367"/>
              <a:gd name="T107" fmla="*/ 1 h 3787"/>
              <a:gd name="T108" fmla="*/ 3834 w 4367"/>
              <a:gd name="T109" fmla="*/ 75 h 3787"/>
              <a:gd name="T110" fmla="*/ 3904 w 4367"/>
              <a:gd name="T111" fmla="*/ 264 h 3787"/>
              <a:gd name="T112" fmla="*/ 3974 w 4367"/>
              <a:gd name="T113" fmla="*/ 554 h 3787"/>
              <a:gd name="T114" fmla="*/ 4043 w 4367"/>
              <a:gd name="T115" fmla="*/ 930 h 3787"/>
              <a:gd name="T116" fmla="*/ 4114 w 4367"/>
              <a:gd name="T117" fmla="*/ 1365 h 3787"/>
              <a:gd name="T118" fmla="*/ 4183 w 4367"/>
              <a:gd name="T119" fmla="*/ 1833 h 3787"/>
              <a:gd name="T120" fmla="*/ 4253 w 4367"/>
              <a:gd name="T121" fmla="*/ 2306 h 3787"/>
              <a:gd name="T122" fmla="*/ 4323 w 4367"/>
              <a:gd name="T123" fmla="*/ 2753 h 3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67" h="3787">
                <a:moveTo>
                  <a:pt x="0" y="780"/>
                </a:moveTo>
                <a:lnTo>
                  <a:pt x="9" y="733"/>
                </a:lnTo>
                <a:lnTo>
                  <a:pt x="17" y="686"/>
                </a:lnTo>
                <a:lnTo>
                  <a:pt x="26" y="641"/>
                </a:lnTo>
                <a:lnTo>
                  <a:pt x="34" y="597"/>
                </a:lnTo>
                <a:lnTo>
                  <a:pt x="43" y="554"/>
                </a:lnTo>
                <a:lnTo>
                  <a:pt x="52" y="512"/>
                </a:lnTo>
                <a:lnTo>
                  <a:pt x="60" y="473"/>
                </a:lnTo>
                <a:lnTo>
                  <a:pt x="69" y="434"/>
                </a:lnTo>
                <a:lnTo>
                  <a:pt x="78" y="397"/>
                </a:lnTo>
                <a:lnTo>
                  <a:pt x="87" y="361"/>
                </a:lnTo>
                <a:lnTo>
                  <a:pt x="96" y="327"/>
                </a:lnTo>
                <a:lnTo>
                  <a:pt x="104" y="294"/>
                </a:lnTo>
                <a:lnTo>
                  <a:pt x="113" y="264"/>
                </a:lnTo>
                <a:lnTo>
                  <a:pt x="122" y="234"/>
                </a:lnTo>
                <a:lnTo>
                  <a:pt x="131" y="207"/>
                </a:lnTo>
                <a:lnTo>
                  <a:pt x="140" y="179"/>
                </a:lnTo>
                <a:lnTo>
                  <a:pt x="148" y="156"/>
                </a:lnTo>
                <a:lnTo>
                  <a:pt x="157" y="132"/>
                </a:lnTo>
                <a:lnTo>
                  <a:pt x="166" y="111"/>
                </a:lnTo>
                <a:lnTo>
                  <a:pt x="174" y="93"/>
                </a:lnTo>
                <a:lnTo>
                  <a:pt x="183" y="75"/>
                </a:lnTo>
                <a:lnTo>
                  <a:pt x="191" y="59"/>
                </a:lnTo>
                <a:lnTo>
                  <a:pt x="200" y="46"/>
                </a:lnTo>
                <a:lnTo>
                  <a:pt x="209" y="33"/>
                </a:lnTo>
                <a:lnTo>
                  <a:pt x="218" y="23"/>
                </a:lnTo>
                <a:lnTo>
                  <a:pt x="227" y="15"/>
                </a:lnTo>
                <a:lnTo>
                  <a:pt x="235" y="8"/>
                </a:lnTo>
                <a:lnTo>
                  <a:pt x="244" y="4"/>
                </a:lnTo>
                <a:lnTo>
                  <a:pt x="253" y="1"/>
                </a:lnTo>
                <a:lnTo>
                  <a:pt x="262" y="0"/>
                </a:lnTo>
                <a:lnTo>
                  <a:pt x="271" y="1"/>
                </a:lnTo>
                <a:lnTo>
                  <a:pt x="279" y="4"/>
                </a:lnTo>
                <a:lnTo>
                  <a:pt x="288" y="8"/>
                </a:lnTo>
                <a:lnTo>
                  <a:pt x="297" y="15"/>
                </a:lnTo>
                <a:lnTo>
                  <a:pt x="306" y="23"/>
                </a:lnTo>
                <a:lnTo>
                  <a:pt x="313" y="33"/>
                </a:lnTo>
                <a:lnTo>
                  <a:pt x="322" y="46"/>
                </a:lnTo>
                <a:lnTo>
                  <a:pt x="331" y="59"/>
                </a:lnTo>
                <a:lnTo>
                  <a:pt x="340" y="75"/>
                </a:lnTo>
                <a:lnTo>
                  <a:pt x="349" y="93"/>
                </a:lnTo>
                <a:lnTo>
                  <a:pt x="358" y="111"/>
                </a:lnTo>
                <a:lnTo>
                  <a:pt x="366" y="132"/>
                </a:lnTo>
                <a:lnTo>
                  <a:pt x="375" y="156"/>
                </a:lnTo>
                <a:lnTo>
                  <a:pt x="384" y="179"/>
                </a:lnTo>
                <a:lnTo>
                  <a:pt x="393" y="207"/>
                </a:lnTo>
                <a:lnTo>
                  <a:pt x="402" y="234"/>
                </a:lnTo>
                <a:lnTo>
                  <a:pt x="410" y="264"/>
                </a:lnTo>
                <a:lnTo>
                  <a:pt x="419" y="294"/>
                </a:lnTo>
                <a:lnTo>
                  <a:pt x="428" y="327"/>
                </a:lnTo>
                <a:lnTo>
                  <a:pt x="437" y="361"/>
                </a:lnTo>
                <a:lnTo>
                  <a:pt x="444" y="397"/>
                </a:lnTo>
                <a:lnTo>
                  <a:pt x="453" y="434"/>
                </a:lnTo>
                <a:lnTo>
                  <a:pt x="462" y="473"/>
                </a:lnTo>
                <a:lnTo>
                  <a:pt x="471" y="512"/>
                </a:lnTo>
                <a:lnTo>
                  <a:pt x="480" y="554"/>
                </a:lnTo>
                <a:lnTo>
                  <a:pt x="488" y="597"/>
                </a:lnTo>
                <a:lnTo>
                  <a:pt x="497" y="641"/>
                </a:lnTo>
                <a:lnTo>
                  <a:pt x="506" y="686"/>
                </a:lnTo>
                <a:lnTo>
                  <a:pt x="515" y="733"/>
                </a:lnTo>
                <a:lnTo>
                  <a:pt x="524" y="780"/>
                </a:lnTo>
                <a:lnTo>
                  <a:pt x="533" y="829"/>
                </a:lnTo>
                <a:lnTo>
                  <a:pt x="541" y="879"/>
                </a:lnTo>
                <a:lnTo>
                  <a:pt x="550" y="930"/>
                </a:lnTo>
                <a:lnTo>
                  <a:pt x="559" y="982"/>
                </a:lnTo>
                <a:lnTo>
                  <a:pt x="568" y="1034"/>
                </a:lnTo>
                <a:lnTo>
                  <a:pt x="577" y="1087"/>
                </a:lnTo>
                <a:lnTo>
                  <a:pt x="584" y="1141"/>
                </a:lnTo>
                <a:lnTo>
                  <a:pt x="593" y="1196"/>
                </a:lnTo>
                <a:lnTo>
                  <a:pt x="602" y="1252"/>
                </a:lnTo>
                <a:lnTo>
                  <a:pt x="611" y="1308"/>
                </a:lnTo>
                <a:lnTo>
                  <a:pt x="619" y="1365"/>
                </a:lnTo>
                <a:lnTo>
                  <a:pt x="628" y="1422"/>
                </a:lnTo>
                <a:lnTo>
                  <a:pt x="637" y="1481"/>
                </a:lnTo>
                <a:lnTo>
                  <a:pt x="646" y="1539"/>
                </a:lnTo>
                <a:lnTo>
                  <a:pt x="655" y="1597"/>
                </a:lnTo>
                <a:lnTo>
                  <a:pt x="663" y="1656"/>
                </a:lnTo>
                <a:lnTo>
                  <a:pt x="672" y="1716"/>
                </a:lnTo>
                <a:lnTo>
                  <a:pt x="681" y="1774"/>
                </a:lnTo>
                <a:lnTo>
                  <a:pt x="690" y="1833"/>
                </a:lnTo>
                <a:lnTo>
                  <a:pt x="699" y="1893"/>
                </a:lnTo>
                <a:lnTo>
                  <a:pt x="707" y="1954"/>
                </a:lnTo>
                <a:lnTo>
                  <a:pt x="716" y="2013"/>
                </a:lnTo>
                <a:lnTo>
                  <a:pt x="724" y="2071"/>
                </a:lnTo>
                <a:lnTo>
                  <a:pt x="733" y="2131"/>
                </a:lnTo>
                <a:lnTo>
                  <a:pt x="742" y="2190"/>
                </a:lnTo>
                <a:lnTo>
                  <a:pt x="750" y="2248"/>
                </a:lnTo>
                <a:lnTo>
                  <a:pt x="759" y="2306"/>
                </a:lnTo>
                <a:lnTo>
                  <a:pt x="768" y="2365"/>
                </a:lnTo>
                <a:lnTo>
                  <a:pt x="777" y="2422"/>
                </a:lnTo>
                <a:lnTo>
                  <a:pt x="786" y="2479"/>
                </a:lnTo>
                <a:lnTo>
                  <a:pt x="794" y="2535"/>
                </a:lnTo>
                <a:lnTo>
                  <a:pt x="803" y="2591"/>
                </a:lnTo>
                <a:lnTo>
                  <a:pt x="812" y="2646"/>
                </a:lnTo>
                <a:lnTo>
                  <a:pt x="821" y="2700"/>
                </a:lnTo>
                <a:lnTo>
                  <a:pt x="830" y="2753"/>
                </a:lnTo>
                <a:lnTo>
                  <a:pt x="838" y="2805"/>
                </a:lnTo>
                <a:lnTo>
                  <a:pt x="847" y="2857"/>
                </a:lnTo>
                <a:lnTo>
                  <a:pt x="855" y="2908"/>
                </a:lnTo>
                <a:lnTo>
                  <a:pt x="864" y="2958"/>
                </a:lnTo>
                <a:lnTo>
                  <a:pt x="873" y="3007"/>
                </a:lnTo>
                <a:lnTo>
                  <a:pt x="881" y="3054"/>
                </a:lnTo>
                <a:lnTo>
                  <a:pt x="890" y="3100"/>
                </a:lnTo>
                <a:lnTo>
                  <a:pt x="899" y="3146"/>
                </a:lnTo>
                <a:lnTo>
                  <a:pt x="908" y="3190"/>
                </a:lnTo>
                <a:lnTo>
                  <a:pt x="917" y="3233"/>
                </a:lnTo>
                <a:lnTo>
                  <a:pt x="925" y="3273"/>
                </a:lnTo>
                <a:lnTo>
                  <a:pt x="934" y="3314"/>
                </a:lnTo>
                <a:lnTo>
                  <a:pt x="943" y="3353"/>
                </a:lnTo>
                <a:lnTo>
                  <a:pt x="952" y="3390"/>
                </a:lnTo>
                <a:lnTo>
                  <a:pt x="961" y="3426"/>
                </a:lnTo>
                <a:lnTo>
                  <a:pt x="969" y="3460"/>
                </a:lnTo>
                <a:lnTo>
                  <a:pt x="978" y="3493"/>
                </a:lnTo>
                <a:lnTo>
                  <a:pt x="987" y="3524"/>
                </a:lnTo>
                <a:lnTo>
                  <a:pt x="995" y="3553"/>
                </a:lnTo>
                <a:lnTo>
                  <a:pt x="1004" y="3580"/>
                </a:lnTo>
                <a:lnTo>
                  <a:pt x="1012" y="3606"/>
                </a:lnTo>
                <a:lnTo>
                  <a:pt x="1021" y="3631"/>
                </a:lnTo>
                <a:lnTo>
                  <a:pt x="1030" y="3655"/>
                </a:lnTo>
                <a:lnTo>
                  <a:pt x="1039" y="3676"/>
                </a:lnTo>
                <a:lnTo>
                  <a:pt x="1048" y="3694"/>
                </a:lnTo>
                <a:lnTo>
                  <a:pt x="1056" y="3712"/>
                </a:lnTo>
                <a:lnTo>
                  <a:pt x="1065" y="3728"/>
                </a:lnTo>
                <a:lnTo>
                  <a:pt x="1074" y="3741"/>
                </a:lnTo>
                <a:lnTo>
                  <a:pt x="1083" y="3754"/>
                </a:lnTo>
                <a:lnTo>
                  <a:pt x="1092" y="3764"/>
                </a:lnTo>
                <a:lnTo>
                  <a:pt x="1100" y="3772"/>
                </a:lnTo>
                <a:lnTo>
                  <a:pt x="1109" y="3779"/>
                </a:lnTo>
                <a:lnTo>
                  <a:pt x="1118" y="3784"/>
                </a:lnTo>
                <a:lnTo>
                  <a:pt x="1127" y="3786"/>
                </a:lnTo>
                <a:lnTo>
                  <a:pt x="1135" y="3787"/>
                </a:lnTo>
                <a:lnTo>
                  <a:pt x="1143" y="3786"/>
                </a:lnTo>
                <a:lnTo>
                  <a:pt x="1152" y="3784"/>
                </a:lnTo>
                <a:lnTo>
                  <a:pt x="1161" y="3779"/>
                </a:lnTo>
                <a:lnTo>
                  <a:pt x="1170" y="3772"/>
                </a:lnTo>
                <a:lnTo>
                  <a:pt x="1179" y="3764"/>
                </a:lnTo>
                <a:lnTo>
                  <a:pt x="1187" y="3754"/>
                </a:lnTo>
                <a:lnTo>
                  <a:pt x="1196" y="3741"/>
                </a:lnTo>
                <a:lnTo>
                  <a:pt x="1205" y="3728"/>
                </a:lnTo>
                <a:lnTo>
                  <a:pt x="1214" y="3712"/>
                </a:lnTo>
                <a:lnTo>
                  <a:pt x="1223" y="3694"/>
                </a:lnTo>
                <a:lnTo>
                  <a:pt x="1231" y="3676"/>
                </a:lnTo>
                <a:lnTo>
                  <a:pt x="1240" y="3655"/>
                </a:lnTo>
                <a:lnTo>
                  <a:pt x="1249" y="3631"/>
                </a:lnTo>
                <a:lnTo>
                  <a:pt x="1258" y="3606"/>
                </a:lnTo>
                <a:lnTo>
                  <a:pt x="1267" y="3580"/>
                </a:lnTo>
                <a:lnTo>
                  <a:pt x="1274" y="3553"/>
                </a:lnTo>
                <a:lnTo>
                  <a:pt x="1283" y="3524"/>
                </a:lnTo>
                <a:lnTo>
                  <a:pt x="1292" y="3493"/>
                </a:lnTo>
                <a:lnTo>
                  <a:pt x="1301" y="3460"/>
                </a:lnTo>
                <a:lnTo>
                  <a:pt x="1309" y="3426"/>
                </a:lnTo>
                <a:lnTo>
                  <a:pt x="1318" y="3390"/>
                </a:lnTo>
                <a:lnTo>
                  <a:pt x="1327" y="3353"/>
                </a:lnTo>
                <a:lnTo>
                  <a:pt x="1336" y="3314"/>
                </a:lnTo>
                <a:lnTo>
                  <a:pt x="1345" y="3273"/>
                </a:lnTo>
                <a:lnTo>
                  <a:pt x="1354" y="3233"/>
                </a:lnTo>
                <a:lnTo>
                  <a:pt x="1362" y="3190"/>
                </a:lnTo>
                <a:lnTo>
                  <a:pt x="1371" y="3146"/>
                </a:lnTo>
                <a:lnTo>
                  <a:pt x="1380" y="3100"/>
                </a:lnTo>
                <a:lnTo>
                  <a:pt x="1389" y="3054"/>
                </a:lnTo>
                <a:lnTo>
                  <a:pt x="1398" y="3007"/>
                </a:lnTo>
                <a:lnTo>
                  <a:pt x="1405" y="2958"/>
                </a:lnTo>
                <a:lnTo>
                  <a:pt x="1414" y="2908"/>
                </a:lnTo>
                <a:lnTo>
                  <a:pt x="1423" y="2857"/>
                </a:lnTo>
                <a:lnTo>
                  <a:pt x="1432" y="2805"/>
                </a:lnTo>
                <a:lnTo>
                  <a:pt x="1440" y="2753"/>
                </a:lnTo>
                <a:lnTo>
                  <a:pt x="1449" y="2700"/>
                </a:lnTo>
                <a:lnTo>
                  <a:pt x="1458" y="2646"/>
                </a:lnTo>
                <a:lnTo>
                  <a:pt x="1467" y="2591"/>
                </a:lnTo>
                <a:lnTo>
                  <a:pt x="1476" y="2535"/>
                </a:lnTo>
                <a:lnTo>
                  <a:pt x="1484" y="2479"/>
                </a:lnTo>
                <a:lnTo>
                  <a:pt x="1493" y="2422"/>
                </a:lnTo>
                <a:lnTo>
                  <a:pt x="1502" y="2365"/>
                </a:lnTo>
                <a:lnTo>
                  <a:pt x="1511" y="2306"/>
                </a:lnTo>
                <a:lnTo>
                  <a:pt x="1520" y="2248"/>
                </a:lnTo>
                <a:lnTo>
                  <a:pt x="1529" y="2190"/>
                </a:lnTo>
                <a:lnTo>
                  <a:pt x="1537" y="2131"/>
                </a:lnTo>
                <a:lnTo>
                  <a:pt x="1545" y="2071"/>
                </a:lnTo>
                <a:lnTo>
                  <a:pt x="1554" y="2013"/>
                </a:lnTo>
                <a:lnTo>
                  <a:pt x="1563" y="1954"/>
                </a:lnTo>
                <a:lnTo>
                  <a:pt x="1571" y="1893"/>
                </a:lnTo>
                <a:lnTo>
                  <a:pt x="1580" y="1833"/>
                </a:lnTo>
                <a:lnTo>
                  <a:pt x="1589" y="1774"/>
                </a:lnTo>
                <a:lnTo>
                  <a:pt x="1598" y="1716"/>
                </a:lnTo>
                <a:lnTo>
                  <a:pt x="1607" y="1656"/>
                </a:lnTo>
                <a:lnTo>
                  <a:pt x="1615" y="1597"/>
                </a:lnTo>
                <a:lnTo>
                  <a:pt x="1624" y="1539"/>
                </a:lnTo>
                <a:lnTo>
                  <a:pt x="1633" y="1481"/>
                </a:lnTo>
                <a:lnTo>
                  <a:pt x="1642" y="1422"/>
                </a:lnTo>
                <a:lnTo>
                  <a:pt x="1651" y="1365"/>
                </a:lnTo>
                <a:lnTo>
                  <a:pt x="1659" y="1308"/>
                </a:lnTo>
                <a:lnTo>
                  <a:pt x="1668" y="1252"/>
                </a:lnTo>
                <a:lnTo>
                  <a:pt x="1677" y="1196"/>
                </a:lnTo>
                <a:lnTo>
                  <a:pt x="1685" y="1141"/>
                </a:lnTo>
                <a:lnTo>
                  <a:pt x="1694" y="1087"/>
                </a:lnTo>
                <a:lnTo>
                  <a:pt x="1702" y="1034"/>
                </a:lnTo>
                <a:lnTo>
                  <a:pt x="1711" y="982"/>
                </a:lnTo>
                <a:lnTo>
                  <a:pt x="1720" y="930"/>
                </a:lnTo>
                <a:lnTo>
                  <a:pt x="1729" y="879"/>
                </a:lnTo>
                <a:lnTo>
                  <a:pt x="1738" y="829"/>
                </a:lnTo>
                <a:lnTo>
                  <a:pt x="1746" y="780"/>
                </a:lnTo>
                <a:lnTo>
                  <a:pt x="1755" y="733"/>
                </a:lnTo>
                <a:lnTo>
                  <a:pt x="1764" y="686"/>
                </a:lnTo>
                <a:lnTo>
                  <a:pt x="1773" y="641"/>
                </a:lnTo>
                <a:lnTo>
                  <a:pt x="1782" y="597"/>
                </a:lnTo>
                <a:lnTo>
                  <a:pt x="1790" y="554"/>
                </a:lnTo>
                <a:lnTo>
                  <a:pt x="1799" y="512"/>
                </a:lnTo>
                <a:lnTo>
                  <a:pt x="1808" y="473"/>
                </a:lnTo>
                <a:lnTo>
                  <a:pt x="1816" y="434"/>
                </a:lnTo>
                <a:lnTo>
                  <a:pt x="1825" y="397"/>
                </a:lnTo>
                <a:lnTo>
                  <a:pt x="1833" y="361"/>
                </a:lnTo>
                <a:lnTo>
                  <a:pt x="1842" y="327"/>
                </a:lnTo>
                <a:lnTo>
                  <a:pt x="1851" y="294"/>
                </a:lnTo>
                <a:lnTo>
                  <a:pt x="1860" y="264"/>
                </a:lnTo>
                <a:lnTo>
                  <a:pt x="1869" y="234"/>
                </a:lnTo>
                <a:lnTo>
                  <a:pt x="1877" y="207"/>
                </a:lnTo>
                <a:lnTo>
                  <a:pt x="1886" y="179"/>
                </a:lnTo>
                <a:lnTo>
                  <a:pt x="1895" y="156"/>
                </a:lnTo>
                <a:lnTo>
                  <a:pt x="1904" y="132"/>
                </a:lnTo>
                <a:lnTo>
                  <a:pt x="1913" y="111"/>
                </a:lnTo>
                <a:lnTo>
                  <a:pt x="1921" y="93"/>
                </a:lnTo>
                <a:lnTo>
                  <a:pt x="1930" y="75"/>
                </a:lnTo>
                <a:lnTo>
                  <a:pt x="1939" y="59"/>
                </a:lnTo>
                <a:lnTo>
                  <a:pt x="1948" y="46"/>
                </a:lnTo>
                <a:lnTo>
                  <a:pt x="1956" y="33"/>
                </a:lnTo>
                <a:lnTo>
                  <a:pt x="1964" y="23"/>
                </a:lnTo>
                <a:lnTo>
                  <a:pt x="1973" y="15"/>
                </a:lnTo>
                <a:lnTo>
                  <a:pt x="1982" y="8"/>
                </a:lnTo>
                <a:lnTo>
                  <a:pt x="1991" y="4"/>
                </a:lnTo>
                <a:lnTo>
                  <a:pt x="2000" y="1"/>
                </a:lnTo>
                <a:lnTo>
                  <a:pt x="2008" y="0"/>
                </a:lnTo>
                <a:lnTo>
                  <a:pt x="2017" y="1"/>
                </a:lnTo>
                <a:lnTo>
                  <a:pt x="2026" y="4"/>
                </a:lnTo>
                <a:lnTo>
                  <a:pt x="2035" y="8"/>
                </a:lnTo>
                <a:lnTo>
                  <a:pt x="2044" y="15"/>
                </a:lnTo>
                <a:lnTo>
                  <a:pt x="2052" y="23"/>
                </a:lnTo>
                <a:lnTo>
                  <a:pt x="2061" y="33"/>
                </a:lnTo>
                <a:lnTo>
                  <a:pt x="2070" y="46"/>
                </a:lnTo>
                <a:lnTo>
                  <a:pt x="2079" y="59"/>
                </a:lnTo>
                <a:lnTo>
                  <a:pt x="2088" y="75"/>
                </a:lnTo>
                <a:lnTo>
                  <a:pt x="2095" y="93"/>
                </a:lnTo>
                <a:lnTo>
                  <a:pt x="2104" y="111"/>
                </a:lnTo>
                <a:lnTo>
                  <a:pt x="2113" y="132"/>
                </a:lnTo>
                <a:lnTo>
                  <a:pt x="2122" y="156"/>
                </a:lnTo>
                <a:lnTo>
                  <a:pt x="2131" y="179"/>
                </a:lnTo>
                <a:lnTo>
                  <a:pt x="2139" y="207"/>
                </a:lnTo>
                <a:lnTo>
                  <a:pt x="2148" y="234"/>
                </a:lnTo>
                <a:lnTo>
                  <a:pt x="2157" y="264"/>
                </a:lnTo>
                <a:lnTo>
                  <a:pt x="2166" y="294"/>
                </a:lnTo>
                <a:lnTo>
                  <a:pt x="2175" y="327"/>
                </a:lnTo>
                <a:lnTo>
                  <a:pt x="2183" y="361"/>
                </a:lnTo>
                <a:lnTo>
                  <a:pt x="2192" y="397"/>
                </a:lnTo>
                <a:lnTo>
                  <a:pt x="2201" y="434"/>
                </a:lnTo>
                <a:lnTo>
                  <a:pt x="2210" y="473"/>
                </a:lnTo>
                <a:lnTo>
                  <a:pt x="2219" y="512"/>
                </a:lnTo>
                <a:lnTo>
                  <a:pt x="2227" y="554"/>
                </a:lnTo>
                <a:lnTo>
                  <a:pt x="2235" y="597"/>
                </a:lnTo>
                <a:lnTo>
                  <a:pt x="2244" y="641"/>
                </a:lnTo>
                <a:lnTo>
                  <a:pt x="2253" y="687"/>
                </a:lnTo>
                <a:lnTo>
                  <a:pt x="2261" y="733"/>
                </a:lnTo>
                <a:lnTo>
                  <a:pt x="2270" y="780"/>
                </a:lnTo>
                <a:lnTo>
                  <a:pt x="2279" y="829"/>
                </a:lnTo>
                <a:lnTo>
                  <a:pt x="2288" y="879"/>
                </a:lnTo>
                <a:lnTo>
                  <a:pt x="2297" y="930"/>
                </a:lnTo>
                <a:lnTo>
                  <a:pt x="2306" y="982"/>
                </a:lnTo>
                <a:lnTo>
                  <a:pt x="2314" y="1034"/>
                </a:lnTo>
                <a:lnTo>
                  <a:pt x="2323" y="1087"/>
                </a:lnTo>
                <a:lnTo>
                  <a:pt x="2332" y="1141"/>
                </a:lnTo>
                <a:lnTo>
                  <a:pt x="2341" y="1196"/>
                </a:lnTo>
                <a:lnTo>
                  <a:pt x="2350" y="1252"/>
                </a:lnTo>
                <a:lnTo>
                  <a:pt x="2358" y="1308"/>
                </a:lnTo>
                <a:lnTo>
                  <a:pt x="2366" y="1365"/>
                </a:lnTo>
                <a:lnTo>
                  <a:pt x="2375" y="1422"/>
                </a:lnTo>
                <a:lnTo>
                  <a:pt x="2384" y="1481"/>
                </a:lnTo>
                <a:lnTo>
                  <a:pt x="2392" y="1539"/>
                </a:lnTo>
                <a:lnTo>
                  <a:pt x="2401" y="1597"/>
                </a:lnTo>
                <a:lnTo>
                  <a:pt x="2410" y="1656"/>
                </a:lnTo>
                <a:lnTo>
                  <a:pt x="2419" y="1716"/>
                </a:lnTo>
                <a:lnTo>
                  <a:pt x="2428" y="1774"/>
                </a:lnTo>
                <a:lnTo>
                  <a:pt x="2436" y="1833"/>
                </a:lnTo>
                <a:lnTo>
                  <a:pt x="2445" y="1894"/>
                </a:lnTo>
                <a:lnTo>
                  <a:pt x="2454" y="1954"/>
                </a:lnTo>
                <a:lnTo>
                  <a:pt x="2463" y="2013"/>
                </a:lnTo>
                <a:lnTo>
                  <a:pt x="2472" y="2071"/>
                </a:lnTo>
                <a:lnTo>
                  <a:pt x="2480" y="2131"/>
                </a:lnTo>
                <a:lnTo>
                  <a:pt x="2489" y="2190"/>
                </a:lnTo>
                <a:lnTo>
                  <a:pt x="2498" y="2248"/>
                </a:lnTo>
                <a:lnTo>
                  <a:pt x="2506" y="2306"/>
                </a:lnTo>
                <a:lnTo>
                  <a:pt x="2515" y="2365"/>
                </a:lnTo>
                <a:lnTo>
                  <a:pt x="2523" y="2422"/>
                </a:lnTo>
                <a:lnTo>
                  <a:pt x="2532" y="2479"/>
                </a:lnTo>
                <a:lnTo>
                  <a:pt x="2541" y="2535"/>
                </a:lnTo>
                <a:lnTo>
                  <a:pt x="2550" y="2591"/>
                </a:lnTo>
                <a:lnTo>
                  <a:pt x="2559" y="2646"/>
                </a:lnTo>
                <a:lnTo>
                  <a:pt x="2567" y="2700"/>
                </a:lnTo>
                <a:lnTo>
                  <a:pt x="2576" y="2753"/>
                </a:lnTo>
                <a:lnTo>
                  <a:pt x="2585" y="2805"/>
                </a:lnTo>
                <a:lnTo>
                  <a:pt x="2594" y="2857"/>
                </a:lnTo>
                <a:lnTo>
                  <a:pt x="2603" y="2908"/>
                </a:lnTo>
                <a:lnTo>
                  <a:pt x="2611" y="2958"/>
                </a:lnTo>
                <a:lnTo>
                  <a:pt x="2620" y="3007"/>
                </a:lnTo>
                <a:lnTo>
                  <a:pt x="2629" y="3054"/>
                </a:lnTo>
                <a:lnTo>
                  <a:pt x="2638" y="3100"/>
                </a:lnTo>
                <a:lnTo>
                  <a:pt x="2646" y="3146"/>
                </a:lnTo>
                <a:lnTo>
                  <a:pt x="2654" y="3190"/>
                </a:lnTo>
                <a:lnTo>
                  <a:pt x="2663" y="3233"/>
                </a:lnTo>
                <a:lnTo>
                  <a:pt x="2672" y="3275"/>
                </a:lnTo>
                <a:lnTo>
                  <a:pt x="2681" y="3314"/>
                </a:lnTo>
                <a:lnTo>
                  <a:pt x="2690" y="3353"/>
                </a:lnTo>
                <a:lnTo>
                  <a:pt x="2698" y="3390"/>
                </a:lnTo>
                <a:lnTo>
                  <a:pt x="2707" y="3426"/>
                </a:lnTo>
                <a:lnTo>
                  <a:pt x="2716" y="3460"/>
                </a:lnTo>
                <a:lnTo>
                  <a:pt x="2725" y="3493"/>
                </a:lnTo>
                <a:lnTo>
                  <a:pt x="2734" y="3524"/>
                </a:lnTo>
                <a:lnTo>
                  <a:pt x="2742" y="3553"/>
                </a:lnTo>
                <a:lnTo>
                  <a:pt x="2751" y="3580"/>
                </a:lnTo>
                <a:lnTo>
                  <a:pt x="2760" y="3606"/>
                </a:lnTo>
                <a:lnTo>
                  <a:pt x="2769" y="3631"/>
                </a:lnTo>
                <a:lnTo>
                  <a:pt x="2777" y="3655"/>
                </a:lnTo>
                <a:lnTo>
                  <a:pt x="2785" y="3676"/>
                </a:lnTo>
                <a:lnTo>
                  <a:pt x="2794" y="3694"/>
                </a:lnTo>
                <a:lnTo>
                  <a:pt x="2803" y="3712"/>
                </a:lnTo>
                <a:lnTo>
                  <a:pt x="2812" y="3728"/>
                </a:lnTo>
                <a:lnTo>
                  <a:pt x="2821" y="3741"/>
                </a:lnTo>
                <a:lnTo>
                  <a:pt x="2829" y="3754"/>
                </a:lnTo>
                <a:lnTo>
                  <a:pt x="2838" y="3764"/>
                </a:lnTo>
                <a:lnTo>
                  <a:pt x="2847" y="3772"/>
                </a:lnTo>
                <a:lnTo>
                  <a:pt x="2856" y="3779"/>
                </a:lnTo>
                <a:lnTo>
                  <a:pt x="2865" y="3784"/>
                </a:lnTo>
                <a:lnTo>
                  <a:pt x="2873" y="3786"/>
                </a:lnTo>
                <a:lnTo>
                  <a:pt x="2882" y="3787"/>
                </a:lnTo>
                <a:lnTo>
                  <a:pt x="2891" y="3786"/>
                </a:lnTo>
                <a:lnTo>
                  <a:pt x="2900" y="3784"/>
                </a:lnTo>
                <a:lnTo>
                  <a:pt x="2909" y="3779"/>
                </a:lnTo>
                <a:lnTo>
                  <a:pt x="2916" y="3772"/>
                </a:lnTo>
                <a:lnTo>
                  <a:pt x="2925" y="3764"/>
                </a:lnTo>
                <a:lnTo>
                  <a:pt x="2934" y="3754"/>
                </a:lnTo>
                <a:lnTo>
                  <a:pt x="2943" y="3741"/>
                </a:lnTo>
                <a:lnTo>
                  <a:pt x="2952" y="3728"/>
                </a:lnTo>
                <a:lnTo>
                  <a:pt x="2960" y="3712"/>
                </a:lnTo>
                <a:lnTo>
                  <a:pt x="2969" y="3694"/>
                </a:lnTo>
                <a:lnTo>
                  <a:pt x="2978" y="3676"/>
                </a:lnTo>
                <a:lnTo>
                  <a:pt x="2987" y="3655"/>
                </a:lnTo>
                <a:lnTo>
                  <a:pt x="2996" y="3631"/>
                </a:lnTo>
                <a:lnTo>
                  <a:pt x="3004" y="3606"/>
                </a:lnTo>
                <a:lnTo>
                  <a:pt x="3013" y="3580"/>
                </a:lnTo>
                <a:lnTo>
                  <a:pt x="3022" y="3553"/>
                </a:lnTo>
                <a:lnTo>
                  <a:pt x="3031" y="3524"/>
                </a:lnTo>
                <a:lnTo>
                  <a:pt x="3040" y="3493"/>
                </a:lnTo>
                <a:lnTo>
                  <a:pt x="3048" y="3460"/>
                </a:lnTo>
                <a:lnTo>
                  <a:pt x="3056" y="3426"/>
                </a:lnTo>
                <a:lnTo>
                  <a:pt x="3065" y="3390"/>
                </a:lnTo>
                <a:lnTo>
                  <a:pt x="3074" y="3353"/>
                </a:lnTo>
                <a:lnTo>
                  <a:pt x="3082" y="3314"/>
                </a:lnTo>
                <a:lnTo>
                  <a:pt x="3091" y="3273"/>
                </a:lnTo>
                <a:lnTo>
                  <a:pt x="3100" y="3233"/>
                </a:lnTo>
                <a:lnTo>
                  <a:pt x="3109" y="3190"/>
                </a:lnTo>
                <a:lnTo>
                  <a:pt x="3118" y="3146"/>
                </a:lnTo>
                <a:lnTo>
                  <a:pt x="3127" y="3100"/>
                </a:lnTo>
                <a:lnTo>
                  <a:pt x="3135" y="3054"/>
                </a:lnTo>
                <a:lnTo>
                  <a:pt x="3144" y="3007"/>
                </a:lnTo>
                <a:lnTo>
                  <a:pt x="3153" y="2958"/>
                </a:lnTo>
                <a:lnTo>
                  <a:pt x="3162" y="2908"/>
                </a:lnTo>
                <a:lnTo>
                  <a:pt x="3171" y="2857"/>
                </a:lnTo>
                <a:lnTo>
                  <a:pt x="3179" y="2805"/>
                </a:lnTo>
                <a:lnTo>
                  <a:pt x="3188" y="2753"/>
                </a:lnTo>
                <a:lnTo>
                  <a:pt x="3196" y="2700"/>
                </a:lnTo>
                <a:lnTo>
                  <a:pt x="3205" y="2646"/>
                </a:lnTo>
                <a:lnTo>
                  <a:pt x="3213" y="2591"/>
                </a:lnTo>
                <a:lnTo>
                  <a:pt x="3222" y="2535"/>
                </a:lnTo>
                <a:lnTo>
                  <a:pt x="3231" y="2479"/>
                </a:lnTo>
                <a:lnTo>
                  <a:pt x="3240" y="2422"/>
                </a:lnTo>
                <a:lnTo>
                  <a:pt x="3249" y="2365"/>
                </a:lnTo>
                <a:lnTo>
                  <a:pt x="3257" y="2306"/>
                </a:lnTo>
                <a:lnTo>
                  <a:pt x="3266" y="2248"/>
                </a:lnTo>
                <a:lnTo>
                  <a:pt x="3275" y="2190"/>
                </a:lnTo>
                <a:lnTo>
                  <a:pt x="3284" y="2131"/>
                </a:lnTo>
                <a:lnTo>
                  <a:pt x="3293" y="2071"/>
                </a:lnTo>
                <a:lnTo>
                  <a:pt x="3302" y="2012"/>
                </a:lnTo>
                <a:lnTo>
                  <a:pt x="3310" y="1952"/>
                </a:lnTo>
                <a:lnTo>
                  <a:pt x="3319" y="1893"/>
                </a:lnTo>
                <a:lnTo>
                  <a:pt x="3327" y="1833"/>
                </a:lnTo>
                <a:lnTo>
                  <a:pt x="3336" y="1774"/>
                </a:lnTo>
                <a:lnTo>
                  <a:pt x="3344" y="1715"/>
                </a:lnTo>
                <a:lnTo>
                  <a:pt x="3353" y="1656"/>
                </a:lnTo>
                <a:lnTo>
                  <a:pt x="3362" y="1597"/>
                </a:lnTo>
                <a:lnTo>
                  <a:pt x="3371" y="1539"/>
                </a:lnTo>
                <a:lnTo>
                  <a:pt x="3380" y="1481"/>
                </a:lnTo>
                <a:lnTo>
                  <a:pt x="3388" y="1422"/>
                </a:lnTo>
                <a:lnTo>
                  <a:pt x="3397" y="1365"/>
                </a:lnTo>
                <a:lnTo>
                  <a:pt x="3406" y="1308"/>
                </a:lnTo>
                <a:lnTo>
                  <a:pt x="3415" y="1252"/>
                </a:lnTo>
                <a:lnTo>
                  <a:pt x="3424" y="1196"/>
                </a:lnTo>
                <a:lnTo>
                  <a:pt x="3432" y="1141"/>
                </a:lnTo>
                <a:lnTo>
                  <a:pt x="3441" y="1087"/>
                </a:lnTo>
                <a:lnTo>
                  <a:pt x="3450" y="1034"/>
                </a:lnTo>
                <a:lnTo>
                  <a:pt x="3459" y="982"/>
                </a:lnTo>
                <a:lnTo>
                  <a:pt x="3467" y="930"/>
                </a:lnTo>
                <a:lnTo>
                  <a:pt x="3475" y="879"/>
                </a:lnTo>
                <a:lnTo>
                  <a:pt x="3484" y="829"/>
                </a:lnTo>
                <a:lnTo>
                  <a:pt x="3493" y="780"/>
                </a:lnTo>
                <a:lnTo>
                  <a:pt x="3502" y="733"/>
                </a:lnTo>
                <a:lnTo>
                  <a:pt x="3511" y="686"/>
                </a:lnTo>
                <a:lnTo>
                  <a:pt x="3519" y="641"/>
                </a:lnTo>
                <a:lnTo>
                  <a:pt x="3528" y="597"/>
                </a:lnTo>
                <a:lnTo>
                  <a:pt x="3537" y="554"/>
                </a:lnTo>
                <a:lnTo>
                  <a:pt x="3546" y="512"/>
                </a:lnTo>
                <a:lnTo>
                  <a:pt x="3555" y="473"/>
                </a:lnTo>
                <a:lnTo>
                  <a:pt x="3563" y="434"/>
                </a:lnTo>
                <a:lnTo>
                  <a:pt x="3572" y="397"/>
                </a:lnTo>
                <a:lnTo>
                  <a:pt x="3581" y="361"/>
                </a:lnTo>
                <a:lnTo>
                  <a:pt x="3590" y="327"/>
                </a:lnTo>
                <a:lnTo>
                  <a:pt x="3599" y="294"/>
                </a:lnTo>
                <a:lnTo>
                  <a:pt x="3606" y="264"/>
                </a:lnTo>
                <a:lnTo>
                  <a:pt x="3615" y="234"/>
                </a:lnTo>
                <a:lnTo>
                  <a:pt x="3624" y="207"/>
                </a:lnTo>
                <a:lnTo>
                  <a:pt x="3633" y="179"/>
                </a:lnTo>
                <a:lnTo>
                  <a:pt x="3642" y="156"/>
                </a:lnTo>
                <a:lnTo>
                  <a:pt x="3650" y="132"/>
                </a:lnTo>
                <a:lnTo>
                  <a:pt x="3659" y="111"/>
                </a:lnTo>
                <a:lnTo>
                  <a:pt x="3668" y="93"/>
                </a:lnTo>
                <a:lnTo>
                  <a:pt x="3677" y="75"/>
                </a:lnTo>
                <a:lnTo>
                  <a:pt x="3686" y="59"/>
                </a:lnTo>
                <a:lnTo>
                  <a:pt x="3694" y="46"/>
                </a:lnTo>
                <a:lnTo>
                  <a:pt x="3703" y="33"/>
                </a:lnTo>
                <a:lnTo>
                  <a:pt x="3712" y="23"/>
                </a:lnTo>
                <a:lnTo>
                  <a:pt x="3721" y="15"/>
                </a:lnTo>
                <a:lnTo>
                  <a:pt x="3730" y="8"/>
                </a:lnTo>
                <a:lnTo>
                  <a:pt x="3737" y="4"/>
                </a:lnTo>
                <a:lnTo>
                  <a:pt x="3746" y="1"/>
                </a:lnTo>
                <a:lnTo>
                  <a:pt x="3755" y="0"/>
                </a:lnTo>
                <a:lnTo>
                  <a:pt x="3764" y="1"/>
                </a:lnTo>
                <a:lnTo>
                  <a:pt x="3773" y="4"/>
                </a:lnTo>
                <a:lnTo>
                  <a:pt x="3781" y="8"/>
                </a:lnTo>
                <a:lnTo>
                  <a:pt x="3790" y="15"/>
                </a:lnTo>
                <a:lnTo>
                  <a:pt x="3799" y="23"/>
                </a:lnTo>
                <a:lnTo>
                  <a:pt x="3808" y="33"/>
                </a:lnTo>
                <a:lnTo>
                  <a:pt x="3817" y="46"/>
                </a:lnTo>
                <a:lnTo>
                  <a:pt x="3825" y="59"/>
                </a:lnTo>
                <a:lnTo>
                  <a:pt x="3834" y="75"/>
                </a:lnTo>
                <a:lnTo>
                  <a:pt x="3843" y="93"/>
                </a:lnTo>
                <a:lnTo>
                  <a:pt x="3852" y="111"/>
                </a:lnTo>
                <a:lnTo>
                  <a:pt x="3861" y="132"/>
                </a:lnTo>
                <a:lnTo>
                  <a:pt x="3869" y="156"/>
                </a:lnTo>
                <a:lnTo>
                  <a:pt x="3877" y="181"/>
                </a:lnTo>
                <a:lnTo>
                  <a:pt x="3886" y="207"/>
                </a:lnTo>
                <a:lnTo>
                  <a:pt x="3895" y="234"/>
                </a:lnTo>
                <a:lnTo>
                  <a:pt x="3904" y="264"/>
                </a:lnTo>
                <a:lnTo>
                  <a:pt x="3912" y="294"/>
                </a:lnTo>
                <a:lnTo>
                  <a:pt x="3921" y="327"/>
                </a:lnTo>
                <a:lnTo>
                  <a:pt x="3930" y="361"/>
                </a:lnTo>
                <a:lnTo>
                  <a:pt x="3939" y="397"/>
                </a:lnTo>
                <a:lnTo>
                  <a:pt x="3948" y="434"/>
                </a:lnTo>
                <a:lnTo>
                  <a:pt x="3956" y="473"/>
                </a:lnTo>
                <a:lnTo>
                  <a:pt x="3965" y="514"/>
                </a:lnTo>
                <a:lnTo>
                  <a:pt x="3974" y="554"/>
                </a:lnTo>
                <a:lnTo>
                  <a:pt x="3983" y="597"/>
                </a:lnTo>
                <a:lnTo>
                  <a:pt x="3992" y="641"/>
                </a:lnTo>
                <a:lnTo>
                  <a:pt x="4000" y="687"/>
                </a:lnTo>
                <a:lnTo>
                  <a:pt x="4009" y="733"/>
                </a:lnTo>
                <a:lnTo>
                  <a:pt x="4017" y="780"/>
                </a:lnTo>
                <a:lnTo>
                  <a:pt x="4026" y="829"/>
                </a:lnTo>
                <a:lnTo>
                  <a:pt x="4034" y="879"/>
                </a:lnTo>
                <a:lnTo>
                  <a:pt x="4043" y="930"/>
                </a:lnTo>
                <a:lnTo>
                  <a:pt x="4052" y="982"/>
                </a:lnTo>
                <a:lnTo>
                  <a:pt x="4061" y="1034"/>
                </a:lnTo>
                <a:lnTo>
                  <a:pt x="4070" y="1087"/>
                </a:lnTo>
                <a:lnTo>
                  <a:pt x="4078" y="1141"/>
                </a:lnTo>
                <a:lnTo>
                  <a:pt x="4087" y="1196"/>
                </a:lnTo>
                <a:lnTo>
                  <a:pt x="4096" y="1252"/>
                </a:lnTo>
                <a:lnTo>
                  <a:pt x="4105" y="1308"/>
                </a:lnTo>
                <a:lnTo>
                  <a:pt x="4114" y="1365"/>
                </a:lnTo>
                <a:lnTo>
                  <a:pt x="4123" y="1422"/>
                </a:lnTo>
                <a:lnTo>
                  <a:pt x="4131" y="1481"/>
                </a:lnTo>
                <a:lnTo>
                  <a:pt x="4140" y="1539"/>
                </a:lnTo>
                <a:lnTo>
                  <a:pt x="4149" y="1597"/>
                </a:lnTo>
                <a:lnTo>
                  <a:pt x="4157" y="1656"/>
                </a:lnTo>
                <a:lnTo>
                  <a:pt x="4165" y="1716"/>
                </a:lnTo>
                <a:lnTo>
                  <a:pt x="4174" y="1774"/>
                </a:lnTo>
                <a:lnTo>
                  <a:pt x="4183" y="1833"/>
                </a:lnTo>
                <a:lnTo>
                  <a:pt x="4192" y="1894"/>
                </a:lnTo>
                <a:lnTo>
                  <a:pt x="4201" y="1954"/>
                </a:lnTo>
                <a:lnTo>
                  <a:pt x="4209" y="2013"/>
                </a:lnTo>
                <a:lnTo>
                  <a:pt x="4218" y="2071"/>
                </a:lnTo>
                <a:lnTo>
                  <a:pt x="4227" y="2131"/>
                </a:lnTo>
                <a:lnTo>
                  <a:pt x="4236" y="2190"/>
                </a:lnTo>
                <a:lnTo>
                  <a:pt x="4245" y="2248"/>
                </a:lnTo>
                <a:lnTo>
                  <a:pt x="4253" y="2306"/>
                </a:lnTo>
                <a:lnTo>
                  <a:pt x="4262" y="2365"/>
                </a:lnTo>
                <a:lnTo>
                  <a:pt x="4271" y="2422"/>
                </a:lnTo>
                <a:lnTo>
                  <a:pt x="4280" y="2479"/>
                </a:lnTo>
                <a:lnTo>
                  <a:pt x="4288" y="2535"/>
                </a:lnTo>
                <a:lnTo>
                  <a:pt x="4296" y="2591"/>
                </a:lnTo>
                <a:lnTo>
                  <a:pt x="4305" y="2646"/>
                </a:lnTo>
                <a:lnTo>
                  <a:pt x="4314" y="2700"/>
                </a:lnTo>
                <a:lnTo>
                  <a:pt x="4323" y="2753"/>
                </a:lnTo>
                <a:lnTo>
                  <a:pt x="4332" y="2805"/>
                </a:lnTo>
                <a:lnTo>
                  <a:pt x="4340" y="2857"/>
                </a:lnTo>
                <a:lnTo>
                  <a:pt x="4349" y="2908"/>
                </a:lnTo>
                <a:lnTo>
                  <a:pt x="4358" y="2958"/>
                </a:lnTo>
                <a:lnTo>
                  <a:pt x="4367" y="3007"/>
                </a:lnTo>
              </a:path>
            </a:pathLst>
          </a:custGeom>
          <a:noFill/>
          <a:ln w="15875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433" name="Group 89"/>
          <p:cNvGrpSpPr>
            <a:grpSpLocks/>
          </p:cNvGrpSpPr>
          <p:nvPr/>
        </p:nvGrpSpPr>
        <p:grpSpPr bwMode="auto">
          <a:xfrm>
            <a:off x="5334001" y="2487614"/>
            <a:ext cx="3219450" cy="2662237"/>
            <a:chOff x="3369" y="1842"/>
            <a:chExt cx="2028" cy="1677"/>
          </a:xfrm>
        </p:grpSpPr>
        <p:grpSp>
          <p:nvGrpSpPr>
            <p:cNvPr id="57434" name="Group 90"/>
            <p:cNvGrpSpPr>
              <a:grpSpLocks/>
            </p:cNvGrpSpPr>
            <p:nvPr/>
          </p:nvGrpSpPr>
          <p:grpSpPr bwMode="auto">
            <a:xfrm>
              <a:off x="3369" y="2259"/>
              <a:ext cx="2028" cy="1260"/>
              <a:chOff x="3336" y="1710"/>
              <a:chExt cx="2028" cy="1260"/>
            </a:xfrm>
          </p:grpSpPr>
          <p:sp>
            <p:nvSpPr>
              <p:cNvPr id="57435" name="Freeform 91"/>
              <p:cNvSpPr>
                <a:spLocks/>
              </p:cNvSpPr>
              <p:nvPr/>
            </p:nvSpPr>
            <p:spPr bwMode="auto">
              <a:xfrm>
                <a:off x="3336" y="2710"/>
                <a:ext cx="9" cy="30"/>
              </a:xfrm>
              <a:custGeom>
                <a:avLst/>
                <a:gdLst>
                  <a:gd name="T0" fmla="*/ 0 w 15"/>
                  <a:gd name="T1" fmla="*/ 0 h 72"/>
                  <a:gd name="T2" fmla="*/ 8 w 15"/>
                  <a:gd name="T3" fmla="*/ 37 h 72"/>
                  <a:gd name="T4" fmla="*/ 15 w 15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72">
                    <a:moveTo>
                      <a:pt x="0" y="0"/>
                    </a:moveTo>
                    <a:lnTo>
                      <a:pt x="8" y="37"/>
                    </a:lnTo>
                    <a:lnTo>
                      <a:pt x="15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36" name="Freeform 92"/>
              <p:cNvSpPr>
                <a:spLocks/>
              </p:cNvSpPr>
              <p:nvPr/>
            </p:nvSpPr>
            <p:spPr bwMode="auto">
              <a:xfrm>
                <a:off x="3355" y="2780"/>
                <a:ext cx="9" cy="30"/>
              </a:xfrm>
              <a:custGeom>
                <a:avLst/>
                <a:gdLst>
                  <a:gd name="T0" fmla="*/ 0 w 17"/>
                  <a:gd name="T1" fmla="*/ 0 h 72"/>
                  <a:gd name="T2" fmla="*/ 3 w 17"/>
                  <a:gd name="T3" fmla="*/ 12 h 72"/>
                  <a:gd name="T4" fmla="*/ 11 w 17"/>
                  <a:gd name="T5" fmla="*/ 45 h 72"/>
                  <a:gd name="T6" fmla="*/ 17 w 1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2">
                    <a:moveTo>
                      <a:pt x="0" y="0"/>
                    </a:moveTo>
                    <a:lnTo>
                      <a:pt x="3" y="12"/>
                    </a:lnTo>
                    <a:lnTo>
                      <a:pt x="11" y="45"/>
                    </a:lnTo>
                    <a:lnTo>
                      <a:pt x="17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37" name="Freeform 93"/>
              <p:cNvSpPr>
                <a:spLocks/>
              </p:cNvSpPr>
              <p:nvPr/>
            </p:nvSpPr>
            <p:spPr bwMode="auto">
              <a:xfrm>
                <a:off x="3377" y="2850"/>
                <a:ext cx="11" cy="30"/>
              </a:xfrm>
              <a:custGeom>
                <a:avLst/>
                <a:gdLst>
                  <a:gd name="T0" fmla="*/ 0 w 22"/>
                  <a:gd name="T1" fmla="*/ 0 h 72"/>
                  <a:gd name="T2" fmla="*/ 8 w 22"/>
                  <a:gd name="T3" fmla="*/ 27 h 72"/>
                  <a:gd name="T4" fmla="*/ 16 w 22"/>
                  <a:gd name="T5" fmla="*/ 53 h 72"/>
                  <a:gd name="T6" fmla="*/ 22 w 2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72">
                    <a:moveTo>
                      <a:pt x="0" y="0"/>
                    </a:moveTo>
                    <a:lnTo>
                      <a:pt x="8" y="27"/>
                    </a:lnTo>
                    <a:lnTo>
                      <a:pt x="16" y="53"/>
                    </a:lnTo>
                    <a:lnTo>
                      <a:pt x="2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38" name="Freeform 94"/>
              <p:cNvSpPr>
                <a:spLocks/>
              </p:cNvSpPr>
              <p:nvPr/>
            </p:nvSpPr>
            <p:spPr bwMode="auto">
              <a:xfrm>
                <a:off x="3406" y="2920"/>
                <a:ext cx="19" cy="29"/>
              </a:xfrm>
              <a:custGeom>
                <a:avLst/>
                <a:gdLst>
                  <a:gd name="T0" fmla="*/ 0 w 36"/>
                  <a:gd name="T1" fmla="*/ 0 h 72"/>
                  <a:gd name="T2" fmla="*/ 7 w 36"/>
                  <a:gd name="T3" fmla="*/ 15 h 72"/>
                  <a:gd name="T4" fmla="*/ 15 w 36"/>
                  <a:gd name="T5" fmla="*/ 32 h 72"/>
                  <a:gd name="T6" fmla="*/ 22 w 36"/>
                  <a:gd name="T7" fmla="*/ 47 h 72"/>
                  <a:gd name="T8" fmla="*/ 29 w 36"/>
                  <a:gd name="T9" fmla="*/ 61 h 72"/>
                  <a:gd name="T10" fmla="*/ 36 w 36"/>
                  <a:gd name="T11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72">
                    <a:moveTo>
                      <a:pt x="0" y="0"/>
                    </a:moveTo>
                    <a:lnTo>
                      <a:pt x="7" y="15"/>
                    </a:lnTo>
                    <a:lnTo>
                      <a:pt x="15" y="32"/>
                    </a:lnTo>
                    <a:lnTo>
                      <a:pt x="22" y="47"/>
                    </a:lnTo>
                    <a:lnTo>
                      <a:pt x="29" y="61"/>
                    </a:lnTo>
                    <a:lnTo>
                      <a:pt x="36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39" name="Freeform 95"/>
              <p:cNvSpPr>
                <a:spLocks/>
              </p:cNvSpPr>
              <p:nvPr/>
            </p:nvSpPr>
            <p:spPr bwMode="auto">
              <a:xfrm>
                <a:off x="3471" y="2939"/>
                <a:ext cx="28" cy="28"/>
              </a:xfrm>
              <a:custGeom>
                <a:avLst/>
                <a:gdLst>
                  <a:gd name="T0" fmla="*/ 0 w 55"/>
                  <a:gd name="T1" fmla="*/ 68 h 68"/>
                  <a:gd name="T2" fmla="*/ 6 w 55"/>
                  <a:gd name="T3" fmla="*/ 65 h 68"/>
                  <a:gd name="T4" fmla="*/ 14 w 55"/>
                  <a:gd name="T5" fmla="*/ 58 h 68"/>
                  <a:gd name="T6" fmla="*/ 21 w 55"/>
                  <a:gd name="T7" fmla="*/ 50 h 68"/>
                  <a:gd name="T8" fmla="*/ 29 w 55"/>
                  <a:gd name="T9" fmla="*/ 40 h 68"/>
                  <a:gd name="T10" fmla="*/ 37 w 55"/>
                  <a:gd name="T11" fmla="*/ 29 h 68"/>
                  <a:gd name="T12" fmla="*/ 45 w 55"/>
                  <a:gd name="T13" fmla="*/ 16 h 68"/>
                  <a:gd name="T14" fmla="*/ 53 w 55"/>
                  <a:gd name="T15" fmla="*/ 2 h 68"/>
                  <a:gd name="T16" fmla="*/ 55 w 55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68">
                    <a:moveTo>
                      <a:pt x="0" y="68"/>
                    </a:moveTo>
                    <a:lnTo>
                      <a:pt x="6" y="65"/>
                    </a:lnTo>
                    <a:lnTo>
                      <a:pt x="14" y="58"/>
                    </a:lnTo>
                    <a:lnTo>
                      <a:pt x="21" y="50"/>
                    </a:lnTo>
                    <a:lnTo>
                      <a:pt x="29" y="40"/>
                    </a:lnTo>
                    <a:lnTo>
                      <a:pt x="37" y="29"/>
                    </a:lnTo>
                    <a:lnTo>
                      <a:pt x="45" y="16"/>
                    </a:lnTo>
                    <a:lnTo>
                      <a:pt x="53" y="2"/>
                    </a:lnTo>
                    <a:lnTo>
                      <a:pt x="5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0" name="Freeform 96"/>
              <p:cNvSpPr>
                <a:spLocks/>
              </p:cNvSpPr>
              <p:nvPr/>
            </p:nvSpPr>
            <p:spPr bwMode="auto">
              <a:xfrm>
                <a:off x="3521" y="2869"/>
                <a:ext cx="12" cy="30"/>
              </a:xfrm>
              <a:custGeom>
                <a:avLst/>
                <a:gdLst>
                  <a:gd name="T0" fmla="*/ 0 w 24"/>
                  <a:gd name="T1" fmla="*/ 72 h 72"/>
                  <a:gd name="T2" fmla="*/ 6 w 24"/>
                  <a:gd name="T3" fmla="*/ 57 h 72"/>
                  <a:gd name="T4" fmla="*/ 14 w 24"/>
                  <a:gd name="T5" fmla="*/ 33 h 72"/>
                  <a:gd name="T6" fmla="*/ 22 w 24"/>
                  <a:gd name="T7" fmla="*/ 8 h 72"/>
                  <a:gd name="T8" fmla="*/ 24 w 24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0" y="72"/>
                    </a:moveTo>
                    <a:lnTo>
                      <a:pt x="6" y="57"/>
                    </a:lnTo>
                    <a:lnTo>
                      <a:pt x="14" y="33"/>
                    </a:lnTo>
                    <a:lnTo>
                      <a:pt x="22" y="8"/>
                    </a:lnTo>
                    <a:lnTo>
                      <a:pt x="24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1" name="Freeform 97"/>
              <p:cNvSpPr>
                <a:spLocks/>
              </p:cNvSpPr>
              <p:nvPr/>
            </p:nvSpPr>
            <p:spPr bwMode="auto">
              <a:xfrm>
                <a:off x="3547" y="2800"/>
                <a:ext cx="9" cy="29"/>
              </a:xfrm>
              <a:custGeom>
                <a:avLst/>
                <a:gdLst>
                  <a:gd name="T0" fmla="*/ 0 w 18"/>
                  <a:gd name="T1" fmla="*/ 72 h 72"/>
                  <a:gd name="T2" fmla="*/ 2 w 18"/>
                  <a:gd name="T3" fmla="*/ 64 h 72"/>
                  <a:gd name="T4" fmla="*/ 10 w 18"/>
                  <a:gd name="T5" fmla="*/ 33 h 72"/>
                  <a:gd name="T6" fmla="*/ 18 w 18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2">
                    <a:moveTo>
                      <a:pt x="0" y="72"/>
                    </a:moveTo>
                    <a:lnTo>
                      <a:pt x="2" y="64"/>
                    </a:lnTo>
                    <a:lnTo>
                      <a:pt x="10" y="33"/>
                    </a:lnTo>
                    <a:lnTo>
                      <a:pt x="18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2" name="Freeform 98"/>
              <p:cNvSpPr>
                <a:spLocks/>
              </p:cNvSpPr>
              <p:nvPr/>
            </p:nvSpPr>
            <p:spPr bwMode="auto">
              <a:xfrm>
                <a:off x="3567" y="2730"/>
                <a:ext cx="9" cy="30"/>
              </a:xfrm>
              <a:custGeom>
                <a:avLst/>
                <a:gdLst>
                  <a:gd name="T0" fmla="*/ 0 w 16"/>
                  <a:gd name="T1" fmla="*/ 72 h 72"/>
                  <a:gd name="T2" fmla="*/ 2 w 16"/>
                  <a:gd name="T3" fmla="*/ 66 h 72"/>
                  <a:gd name="T4" fmla="*/ 10 w 16"/>
                  <a:gd name="T5" fmla="*/ 29 h 72"/>
                  <a:gd name="T6" fmla="*/ 16 w 16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2">
                    <a:moveTo>
                      <a:pt x="0" y="72"/>
                    </a:moveTo>
                    <a:lnTo>
                      <a:pt x="2" y="66"/>
                    </a:lnTo>
                    <a:lnTo>
                      <a:pt x="10" y="29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3" name="Freeform 99"/>
              <p:cNvSpPr>
                <a:spLocks/>
              </p:cNvSpPr>
              <p:nvPr/>
            </p:nvSpPr>
            <p:spPr bwMode="auto">
              <a:xfrm>
                <a:off x="3586" y="2660"/>
                <a:ext cx="7" cy="30"/>
              </a:xfrm>
              <a:custGeom>
                <a:avLst/>
                <a:gdLst>
                  <a:gd name="T0" fmla="*/ 0 w 14"/>
                  <a:gd name="T1" fmla="*/ 72 h 72"/>
                  <a:gd name="T2" fmla="*/ 6 w 14"/>
                  <a:gd name="T3" fmla="*/ 43 h 72"/>
                  <a:gd name="T4" fmla="*/ 14 w 14"/>
                  <a:gd name="T5" fmla="*/ 2 h 72"/>
                  <a:gd name="T6" fmla="*/ 14 w 14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6" y="43"/>
                    </a:lnTo>
                    <a:lnTo>
                      <a:pt x="14" y="2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4" name="Freeform 100"/>
              <p:cNvSpPr>
                <a:spLocks/>
              </p:cNvSpPr>
              <p:nvPr/>
            </p:nvSpPr>
            <p:spPr bwMode="auto">
              <a:xfrm>
                <a:off x="3603" y="2590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5 w 12"/>
                  <a:gd name="T3" fmla="*/ 44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5" y="44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5" name="Freeform 101"/>
              <p:cNvSpPr>
                <a:spLocks/>
              </p:cNvSpPr>
              <p:nvPr/>
            </p:nvSpPr>
            <p:spPr bwMode="auto">
              <a:xfrm>
                <a:off x="3618" y="2521"/>
                <a:ext cx="6" cy="29"/>
              </a:xfrm>
              <a:custGeom>
                <a:avLst/>
                <a:gdLst>
                  <a:gd name="T0" fmla="*/ 0 w 13"/>
                  <a:gd name="T1" fmla="*/ 72 h 72"/>
                  <a:gd name="T2" fmla="*/ 7 w 13"/>
                  <a:gd name="T3" fmla="*/ 34 h 72"/>
                  <a:gd name="T4" fmla="*/ 13 w 13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7" y="34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6" name="Freeform 102"/>
              <p:cNvSpPr>
                <a:spLocks/>
              </p:cNvSpPr>
              <p:nvPr/>
            </p:nvSpPr>
            <p:spPr bwMode="auto">
              <a:xfrm>
                <a:off x="3632" y="2451"/>
                <a:ext cx="7" cy="30"/>
              </a:xfrm>
              <a:custGeom>
                <a:avLst/>
                <a:gdLst>
                  <a:gd name="T0" fmla="*/ 0 w 13"/>
                  <a:gd name="T1" fmla="*/ 72 h 72"/>
                  <a:gd name="T2" fmla="*/ 2 w 13"/>
                  <a:gd name="T3" fmla="*/ 64 h 72"/>
                  <a:gd name="T4" fmla="*/ 10 w 13"/>
                  <a:gd name="T5" fmla="*/ 17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2" y="64"/>
                    </a:lnTo>
                    <a:lnTo>
                      <a:pt x="10" y="17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7" name="Freeform 103"/>
              <p:cNvSpPr>
                <a:spLocks/>
              </p:cNvSpPr>
              <p:nvPr/>
            </p:nvSpPr>
            <p:spPr bwMode="auto">
              <a:xfrm>
                <a:off x="3647" y="2381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5 w 12"/>
                  <a:gd name="T3" fmla="*/ 43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5" y="43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8" name="Freeform 104"/>
              <p:cNvSpPr>
                <a:spLocks/>
              </p:cNvSpPr>
              <p:nvPr/>
            </p:nvSpPr>
            <p:spPr bwMode="auto">
              <a:xfrm>
                <a:off x="3661" y="2311"/>
                <a:ext cx="7" cy="30"/>
              </a:xfrm>
              <a:custGeom>
                <a:avLst/>
                <a:gdLst>
                  <a:gd name="T0" fmla="*/ 0 w 12"/>
                  <a:gd name="T1" fmla="*/ 72 h 72"/>
                  <a:gd name="T2" fmla="*/ 1 w 12"/>
                  <a:gd name="T3" fmla="*/ 68 h 72"/>
                  <a:gd name="T4" fmla="*/ 9 w 12"/>
                  <a:gd name="T5" fmla="*/ 20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1" y="68"/>
                    </a:lnTo>
                    <a:lnTo>
                      <a:pt x="9" y="20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49" name="Freeform 105"/>
              <p:cNvSpPr>
                <a:spLocks/>
              </p:cNvSpPr>
              <p:nvPr/>
            </p:nvSpPr>
            <p:spPr bwMode="auto">
              <a:xfrm>
                <a:off x="3675" y="2242"/>
                <a:ext cx="7" cy="29"/>
              </a:xfrm>
              <a:custGeom>
                <a:avLst/>
                <a:gdLst>
                  <a:gd name="T0" fmla="*/ 0 w 12"/>
                  <a:gd name="T1" fmla="*/ 72 h 72"/>
                  <a:gd name="T2" fmla="*/ 5 w 12"/>
                  <a:gd name="T3" fmla="*/ 46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5" y="46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0" name="Freeform 106"/>
              <p:cNvSpPr>
                <a:spLocks/>
              </p:cNvSpPr>
              <p:nvPr/>
            </p:nvSpPr>
            <p:spPr bwMode="auto">
              <a:xfrm>
                <a:off x="3690" y="2172"/>
                <a:ext cx="7" cy="30"/>
              </a:xfrm>
              <a:custGeom>
                <a:avLst/>
                <a:gdLst>
                  <a:gd name="T0" fmla="*/ 0 w 12"/>
                  <a:gd name="T1" fmla="*/ 72 h 72"/>
                  <a:gd name="T2" fmla="*/ 8 w 12"/>
                  <a:gd name="T3" fmla="*/ 26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8" y="26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1" name="Freeform 107"/>
              <p:cNvSpPr>
                <a:spLocks/>
              </p:cNvSpPr>
              <p:nvPr/>
            </p:nvSpPr>
            <p:spPr bwMode="auto">
              <a:xfrm>
                <a:off x="3705" y="2102"/>
                <a:ext cx="7" cy="30"/>
              </a:xfrm>
              <a:custGeom>
                <a:avLst/>
                <a:gdLst>
                  <a:gd name="T0" fmla="*/ 0 w 13"/>
                  <a:gd name="T1" fmla="*/ 72 h 72"/>
                  <a:gd name="T2" fmla="*/ 3 w 13"/>
                  <a:gd name="T3" fmla="*/ 57 h 72"/>
                  <a:gd name="T4" fmla="*/ 11 w 13"/>
                  <a:gd name="T5" fmla="*/ 12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3" y="57"/>
                    </a:lnTo>
                    <a:lnTo>
                      <a:pt x="11" y="12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2" name="Freeform 108"/>
              <p:cNvSpPr>
                <a:spLocks/>
              </p:cNvSpPr>
              <p:nvPr/>
            </p:nvSpPr>
            <p:spPr bwMode="auto">
              <a:xfrm>
                <a:off x="3721" y="2032"/>
                <a:ext cx="6" cy="30"/>
              </a:xfrm>
              <a:custGeom>
                <a:avLst/>
                <a:gdLst>
                  <a:gd name="T0" fmla="*/ 0 w 13"/>
                  <a:gd name="T1" fmla="*/ 72 h 72"/>
                  <a:gd name="T2" fmla="*/ 4 w 13"/>
                  <a:gd name="T3" fmla="*/ 50 h 72"/>
                  <a:gd name="T4" fmla="*/ 12 w 13"/>
                  <a:gd name="T5" fmla="*/ 8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4" y="50"/>
                    </a:lnTo>
                    <a:lnTo>
                      <a:pt x="12" y="8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3" name="Freeform 109"/>
              <p:cNvSpPr>
                <a:spLocks/>
              </p:cNvSpPr>
              <p:nvPr/>
            </p:nvSpPr>
            <p:spPr bwMode="auto">
              <a:xfrm>
                <a:off x="3737" y="1963"/>
                <a:ext cx="7" cy="29"/>
              </a:xfrm>
              <a:custGeom>
                <a:avLst/>
                <a:gdLst>
                  <a:gd name="T0" fmla="*/ 0 w 15"/>
                  <a:gd name="T1" fmla="*/ 72 h 72"/>
                  <a:gd name="T2" fmla="*/ 4 w 15"/>
                  <a:gd name="T3" fmla="*/ 54 h 72"/>
                  <a:gd name="T4" fmla="*/ 12 w 15"/>
                  <a:gd name="T5" fmla="*/ 14 h 72"/>
                  <a:gd name="T6" fmla="*/ 15 w 15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2">
                    <a:moveTo>
                      <a:pt x="0" y="72"/>
                    </a:moveTo>
                    <a:lnTo>
                      <a:pt x="4" y="54"/>
                    </a:lnTo>
                    <a:lnTo>
                      <a:pt x="12" y="14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4" name="Freeform 110"/>
              <p:cNvSpPr>
                <a:spLocks/>
              </p:cNvSpPr>
              <p:nvPr/>
            </p:nvSpPr>
            <p:spPr bwMode="auto">
              <a:xfrm>
                <a:off x="3755" y="1893"/>
                <a:ext cx="9" cy="30"/>
              </a:xfrm>
              <a:custGeom>
                <a:avLst/>
                <a:gdLst>
                  <a:gd name="T0" fmla="*/ 0 w 16"/>
                  <a:gd name="T1" fmla="*/ 72 h 72"/>
                  <a:gd name="T2" fmla="*/ 0 w 16"/>
                  <a:gd name="T3" fmla="*/ 71 h 72"/>
                  <a:gd name="T4" fmla="*/ 8 w 16"/>
                  <a:gd name="T5" fmla="*/ 35 h 72"/>
                  <a:gd name="T6" fmla="*/ 16 w 16"/>
                  <a:gd name="T7" fmla="*/ 1 h 72"/>
                  <a:gd name="T8" fmla="*/ 16 w 1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2">
                    <a:moveTo>
                      <a:pt x="0" y="72"/>
                    </a:moveTo>
                    <a:lnTo>
                      <a:pt x="0" y="71"/>
                    </a:lnTo>
                    <a:lnTo>
                      <a:pt x="8" y="35"/>
                    </a:lnTo>
                    <a:lnTo>
                      <a:pt x="16" y="1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5" name="Freeform 111"/>
              <p:cNvSpPr>
                <a:spLocks/>
              </p:cNvSpPr>
              <p:nvPr/>
            </p:nvSpPr>
            <p:spPr bwMode="auto">
              <a:xfrm>
                <a:off x="3776" y="1823"/>
                <a:ext cx="10" cy="30"/>
              </a:xfrm>
              <a:custGeom>
                <a:avLst/>
                <a:gdLst>
                  <a:gd name="T0" fmla="*/ 0 w 20"/>
                  <a:gd name="T1" fmla="*/ 72 h 72"/>
                  <a:gd name="T2" fmla="*/ 8 w 20"/>
                  <a:gd name="T3" fmla="*/ 43 h 72"/>
                  <a:gd name="T4" fmla="*/ 16 w 20"/>
                  <a:gd name="T5" fmla="*/ 14 h 72"/>
                  <a:gd name="T6" fmla="*/ 20 w 20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2">
                    <a:moveTo>
                      <a:pt x="0" y="72"/>
                    </a:moveTo>
                    <a:lnTo>
                      <a:pt x="8" y="43"/>
                    </a:lnTo>
                    <a:lnTo>
                      <a:pt x="16" y="14"/>
                    </a:lnTo>
                    <a:lnTo>
                      <a:pt x="20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6" name="Freeform 112"/>
              <p:cNvSpPr>
                <a:spLocks/>
              </p:cNvSpPr>
              <p:nvPr/>
            </p:nvSpPr>
            <p:spPr bwMode="auto">
              <a:xfrm>
                <a:off x="3802" y="1753"/>
                <a:ext cx="14" cy="30"/>
              </a:xfrm>
              <a:custGeom>
                <a:avLst/>
                <a:gdLst>
                  <a:gd name="T0" fmla="*/ 0 w 28"/>
                  <a:gd name="T1" fmla="*/ 72 h 72"/>
                  <a:gd name="T2" fmla="*/ 5 w 28"/>
                  <a:gd name="T3" fmla="*/ 58 h 72"/>
                  <a:gd name="T4" fmla="*/ 13 w 28"/>
                  <a:gd name="T5" fmla="*/ 36 h 72"/>
                  <a:gd name="T6" fmla="*/ 21 w 28"/>
                  <a:gd name="T7" fmla="*/ 17 h 72"/>
                  <a:gd name="T8" fmla="*/ 28 w 28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2">
                    <a:moveTo>
                      <a:pt x="0" y="72"/>
                    </a:moveTo>
                    <a:lnTo>
                      <a:pt x="5" y="58"/>
                    </a:lnTo>
                    <a:lnTo>
                      <a:pt x="13" y="36"/>
                    </a:lnTo>
                    <a:lnTo>
                      <a:pt x="21" y="17"/>
                    </a:lnTo>
                    <a:lnTo>
                      <a:pt x="28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7" name="Freeform 113"/>
              <p:cNvSpPr>
                <a:spLocks/>
              </p:cNvSpPr>
              <p:nvPr/>
            </p:nvSpPr>
            <p:spPr bwMode="auto">
              <a:xfrm>
                <a:off x="3848" y="1722"/>
                <a:ext cx="37" cy="7"/>
              </a:xfrm>
              <a:custGeom>
                <a:avLst/>
                <a:gdLst>
                  <a:gd name="T0" fmla="*/ 0 w 72"/>
                  <a:gd name="T1" fmla="*/ 14 h 18"/>
                  <a:gd name="T2" fmla="*/ 1 w 72"/>
                  <a:gd name="T3" fmla="*/ 13 h 18"/>
                  <a:gd name="T4" fmla="*/ 9 w 72"/>
                  <a:gd name="T5" fmla="*/ 8 h 18"/>
                  <a:gd name="T6" fmla="*/ 17 w 72"/>
                  <a:gd name="T7" fmla="*/ 4 h 18"/>
                  <a:gd name="T8" fmla="*/ 25 w 72"/>
                  <a:gd name="T9" fmla="*/ 1 h 18"/>
                  <a:gd name="T10" fmla="*/ 32 w 72"/>
                  <a:gd name="T11" fmla="*/ 0 h 18"/>
                  <a:gd name="T12" fmla="*/ 40 w 72"/>
                  <a:gd name="T13" fmla="*/ 1 h 18"/>
                  <a:gd name="T14" fmla="*/ 48 w 72"/>
                  <a:gd name="T15" fmla="*/ 3 h 18"/>
                  <a:gd name="T16" fmla="*/ 56 w 72"/>
                  <a:gd name="T17" fmla="*/ 6 h 18"/>
                  <a:gd name="T18" fmla="*/ 64 w 72"/>
                  <a:gd name="T19" fmla="*/ 11 h 18"/>
                  <a:gd name="T20" fmla="*/ 72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0" y="14"/>
                    </a:moveTo>
                    <a:lnTo>
                      <a:pt x="1" y="13"/>
                    </a:lnTo>
                    <a:lnTo>
                      <a:pt x="9" y="8"/>
                    </a:lnTo>
                    <a:lnTo>
                      <a:pt x="17" y="4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40" y="1"/>
                    </a:lnTo>
                    <a:lnTo>
                      <a:pt x="48" y="3"/>
                    </a:lnTo>
                    <a:lnTo>
                      <a:pt x="56" y="6"/>
                    </a:lnTo>
                    <a:lnTo>
                      <a:pt x="64" y="11"/>
                    </a:lnTo>
                    <a:lnTo>
                      <a:pt x="72" y="18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8" name="Freeform 114"/>
              <p:cNvSpPr>
                <a:spLocks/>
              </p:cNvSpPr>
              <p:nvPr/>
            </p:nvSpPr>
            <p:spPr bwMode="auto">
              <a:xfrm>
                <a:off x="3916" y="1755"/>
                <a:ext cx="13" cy="30"/>
              </a:xfrm>
              <a:custGeom>
                <a:avLst/>
                <a:gdLst>
                  <a:gd name="T0" fmla="*/ 0 w 27"/>
                  <a:gd name="T1" fmla="*/ 0 h 72"/>
                  <a:gd name="T2" fmla="*/ 5 w 27"/>
                  <a:gd name="T3" fmla="*/ 10 h 72"/>
                  <a:gd name="T4" fmla="*/ 13 w 27"/>
                  <a:gd name="T5" fmla="*/ 29 h 72"/>
                  <a:gd name="T6" fmla="*/ 21 w 27"/>
                  <a:gd name="T7" fmla="*/ 51 h 72"/>
                  <a:gd name="T8" fmla="*/ 27 w 27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2">
                    <a:moveTo>
                      <a:pt x="0" y="0"/>
                    </a:moveTo>
                    <a:lnTo>
                      <a:pt x="5" y="10"/>
                    </a:lnTo>
                    <a:lnTo>
                      <a:pt x="13" y="29"/>
                    </a:lnTo>
                    <a:lnTo>
                      <a:pt x="21" y="51"/>
                    </a:lnTo>
                    <a:lnTo>
                      <a:pt x="27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59" name="Freeform 115"/>
              <p:cNvSpPr>
                <a:spLocks/>
              </p:cNvSpPr>
              <p:nvPr/>
            </p:nvSpPr>
            <p:spPr bwMode="auto">
              <a:xfrm>
                <a:off x="3945" y="1825"/>
                <a:ext cx="11" cy="30"/>
              </a:xfrm>
              <a:custGeom>
                <a:avLst/>
                <a:gdLst>
                  <a:gd name="T0" fmla="*/ 0 w 19"/>
                  <a:gd name="T1" fmla="*/ 0 h 72"/>
                  <a:gd name="T2" fmla="*/ 2 w 19"/>
                  <a:gd name="T3" fmla="*/ 7 h 72"/>
                  <a:gd name="T4" fmla="*/ 10 w 19"/>
                  <a:gd name="T5" fmla="*/ 36 h 72"/>
                  <a:gd name="T6" fmla="*/ 18 w 19"/>
                  <a:gd name="T7" fmla="*/ 66 h 72"/>
                  <a:gd name="T8" fmla="*/ 19 w 19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2">
                    <a:moveTo>
                      <a:pt x="0" y="0"/>
                    </a:moveTo>
                    <a:lnTo>
                      <a:pt x="2" y="7"/>
                    </a:lnTo>
                    <a:lnTo>
                      <a:pt x="10" y="36"/>
                    </a:lnTo>
                    <a:lnTo>
                      <a:pt x="18" y="66"/>
                    </a:lnTo>
                    <a:lnTo>
                      <a:pt x="19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0" name="Freeform 116"/>
              <p:cNvSpPr>
                <a:spLocks/>
              </p:cNvSpPr>
              <p:nvPr/>
            </p:nvSpPr>
            <p:spPr bwMode="auto">
              <a:xfrm>
                <a:off x="3968" y="1895"/>
                <a:ext cx="8" cy="30"/>
              </a:xfrm>
              <a:custGeom>
                <a:avLst/>
                <a:gdLst>
                  <a:gd name="T0" fmla="*/ 0 w 17"/>
                  <a:gd name="T1" fmla="*/ 0 h 72"/>
                  <a:gd name="T2" fmla="*/ 7 w 17"/>
                  <a:gd name="T3" fmla="*/ 28 h 72"/>
                  <a:gd name="T4" fmla="*/ 15 w 17"/>
                  <a:gd name="T5" fmla="*/ 64 h 72"/>
                  <a:gd name="T6" fmla="*/ 17 w 1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2">
                    <a:moveTo>
                      <a:pt x="0" y="0"/>
                    </a:moveTo>
                    <a:lnTo>
                      <a:pt x="7" y="28"/>
                    </a:lnTo>
                    <a:lnTo>
                      <a:pt x="15" y="64"/>
                    </a:lnTo>
                    <a:lnTo>
                      <a:pt x="17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1" name="Freeform 117"/>
              <p:cNvSpPr>
                <a:spLocks/>
              </p:cNvSpPr>
              <p:nvPr/>
            </p:nvSpPr>
            <p:spPr bwMode="auto">
              <a:xfrm>
                <a:off x="3986" y="1965"/>
                <a:ext cx="8" cy="29"/>
              </a:xfrm>
              <a:custGeom>
                <a:avLst/>
                <a:gdLst>
                  <a:gd name="T0" fmla="*/ 0 w 14"/>
                  <a:gd name="T1" fmla="*/ 0 h 72"/>
                  <a:gd name="T2" fmla="*/ 2 w 14"/>
                  <a:gd name="T3" fmla="*/ 7 h 72"/>
                  <a:gd name="T4" fmla="*/ 9 w 14"/>
                  <a:gd name="T5" fmla="*/ 47 h 72"/>
                  <a:gd name="T6" fmla="*/ 14 w 14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2" y="7"/>
                    </a:lnTo>
                    <a:lnTo>
                      <a:pt x="9" y="47"/>
                    </a:lnTo>
                    <a:lnTo>
                      <a:pt x="14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2" name="Freeform 118"/>
              <p:cNvSpPr>
                <a:spLocks/>
              </p:cNvSpPr>
              <p:nvPr/>
            </p:nvSpPr>
            <p:spPr bwMode="auto">
              <a:xfrm>
                <a:off x="4003" y="2034"/>
                <a:ext cx="7" cy="30"/>
              </a:xfrm>
              <a:custGeom>
                <a:avLst/>
                <a:gdLst>
                  <a:gd name="T0" fmla="*/ 0 w 13"/>
                  <a:gd name="T1" fmla="*/ 0 h 72"/>
                  <a:gd name="T2" fmla="*/ 0 w 13"/>
                  <a:gd name="T3" fmla="*/ 1 h 72"/>
                  <a:gd name="T4" fmla="*/ 8 w 13"/>
                  <a:gd name="T5" fmla="*/ 43 h 72"/>
                  <a:gd name="T6" fmla="*/ 13 w 1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0" y="1"/>
                    </a:lnTo>
                    <a:lnTo>
                      <a:pt x="8" y="43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3" name="Freeform 119"/>
              <p:cNvSpPr>
                <a:spLocks/>
              </p:cNvSpPr>
              <p:nvPr/>
            </p:nvSpPr>
            <p:spPr bwMode="auto">
              <a:xfrm>
                <a:off x="4019" y="2104"/>
                <a:ext cx="7" cy="30"/>
              </a:xfrm>
              <a:custGeom>
                <a:avLst/>
                <a:gdLst>
                  <a:gd name="T0" fmla="*/ 0 w 13"/>
                  <a:gd name="T1" fmla="*/ 0 h 72"/>
                  <a:gd name="T2" fmla="*/ 1 w 13"/>
                  <a:gd name="T3" fmla="*/ 5 h 72"/>
                  <a:gd name="T4" fmla="*/ 9 w 13"/>
                  <a:gd name="T5" fmla="*/ 50 h 72"/>
                  <a:gd name="T6" fmla="*/ 13 w 1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1" y="5"/>
                    </a:lnTo>
                    <a:lnTo>
                      <a:pt x="9" y="50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4" name="Freeform 120"/>
              <p:cNvSpPr>
                <a:spLocks/>
              </p:cNvSpPr>
              <p:nvPr/>
            </p:nvSpPr>
            <p:spPr bwMode="auto">
              <a:xfrm>
                <a:off x="4035" y="2174"/>
                <a:ext cx="6" cy="30"/>
              </a:xfrm>
              <a:custGeom>
                <a:avLst/>
                <a:gdLst>
                  <a:gd name="T0" fmla="*/ 0 w 12"/>
                  <a:gd name="T1" fmla="*/ 0 h 72"/>
                  <a:gd name="T2" fmla="*/ 3 w 12"/>
                  <a:gd name="T3" fmla="*/ 19 h 72"/>
                  <a:gd name="T4" fmla="*/ 11 w 12"/>
                  <a:gd name="T5" fmla="*/ 66 h 72"/>
                  <a:gd name="T6" fmla="*/ 12 w 1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3" y="19"/>
                    </a:lnTo>
                    <a:lnTo>
                      <a:pt x="11" y="66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5" name="Freeform 121"/>
              <p:cNvSpPr>
                <a:spLocks/>
              </p:cNvSpPr>
              <p:nvPr/>
            </p:nvSpPr>
            <p:spPr bwMode="auto">
              <a:xfrm>
                <a:off x="4049" y="2244"/>
                <a:ext cx="6" cy="29"/>
              </a:xfrm>
              <a:custGeom>
                <a:avLst/>
                <a:gdLst>
                  <a:gd name="T0" fmla="*/ 0 w 12"/>
                  <a:gd name="T1" fmla="*/ 0 h 72"/>
                  <a:gd name="T2" fmla="*/ 7 w 12"/>
                  <a:gd name="T3" fmla="*/ 39 h 72"/>
                  <a:gd name="T4" fmla="*/ 12 w 1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7" y="39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6" name="Freeform 122"/>
              <p:cNvSpPr>
                <a:spLocks/>
              </p:cNvSpPr>
              <p:nvPr/>
            </p:nvSpPr>
            <p:spPr bwMode="auto">
              <a:xfrm>
                <a:off x="4064" y="2313"/>
                <a:ext cx="5" cy="30"/>
              </a:xfrm>
              <a:custGeom>
                <a:avLst/>
                <a:gdLst>
                  <a:gd name="T0" fmla="*/ 0 w 12"/>
                  <a:gd name="T1" fmla="*/ 0 h 72"/>
                  <a:gd name="T2" fmla="*/ 2 w 12"/>
                  <a:gd name="T3" fmla="*/ 13 h 72"/>
                  <a:gd name="T4" fmla="*/ 10 w 12"/>
                  <a:gd name="T5" fmla="*/ 61 h 72"/>
                  <a:gd name="T6" fmla="*/ 12 w 1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2" y="13"/>
                    </a:lnTo>
                    <a:lnTo>
                      <a:pt x="10" y="61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7" name="Freeform 123"/>
              <p:cNvSpPr>
                <a:spLocks/>
              </p:cNvSpPr>
              <p:nvPr/>
            </p:nvSpPr>
            <p:spPr bwMode="auto">
              <a:xfrm>
                <a:off x="4078" y="2383"/>
                <a:ext cx="6" cy="30"/>
              </a:xfrm>
              <a:custGeom>
                <a:avLst/>
                <a:gdLst>
                  <a:gd name="T0" fmla="*/ 0 w 12"/>
                  <a:gd name="T1" fmla="*/ 0 h 72"/>
                  <a:gd name="T2" fmla="*/ 6 w 12"/>
                  <a:gd name="T3" fmla="*/ 36 h 72"/>
                  <a:gd name="T4" fmla="*/ 12 w 1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6" y="36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8" name="Freeform 124"/>
              <p:cNvSpPr>
                <a:spLocks/>
              </p:cNvSpPr>
              <p:nvPr/>
            </p:nvSpPr>
            <p:spPr bwMode="auto">
              <a:xfrm>
                <a:off x="4092" y="2453"/>
                <a:ext cx="6" cy="30"/>
              </a:xfrm>
              <a:custGeom>
                <a:avLst/>
                <a:gdLst>
                  <a:gd name="T0" fmla="*/ 0 w 12"/>
                  <a:gd name="T1" fmla="*/ 0 h 72"/>
                  <a:gd name="T2" fmla="*/ 2 w 12"/>
                  <a:gd name="T3" fmla="*/ 10 h 72"/>
                  <a:gd name="T4" fmla="*/ 10 w 12"/>
                  <a:gd name="T5" fmla="*/ 57 h 72"/>
                  <a:gd name="T6" fmla="*/ 12 w 1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2" y="10"/>
                    </a:lnTo>
                    <a:lnTo>
                      <a:pt x="10" y="57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69" name="Freeform 125"/>
              <p:cNvSpPr>
                <a:spLocks/>
              </p:cNvSpPr>
              <p:nvPr/>
            </p:nvSpPr>
            <p:spPr bwMode="auto">
              <a:xfrm>
                <a:off x="4106" y="2523"/>
                <a:ext cx="8" cy="29"/>
              </a:xfrm>
              <a:custGeom>
                <a:avLst/>
                <a:gdLst>
                  <a:gd name="T0" fmla="*/ 0 w 13"/>
                  <a:gd name="T1" fmla="*/ 0 h 72"/>
                  <a:gd name="T2" fmla="*/ 5 w 13"/>
                  <a:gd name="T3" fmla="*/ 27 h 72"/>
                  <a:gd name="T4" fmla="*/ 13 w 13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5" y="27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0" name="Freeform 126"/>
              <p:cNvSpPr>
                <a:spLocks/>
              </p:cNvSpPr>
              <p:nvPr/>
            </p:nvSpPr>
            <p:spPr bwMode="auto">
              <a:xfrm>
                <a:off x="4121" y="2592"/>
                <a:ext cx="8" cy="30"/>
              </a:xfrm>
              <a:custGeom>
                <a:avLst/>
                <a:gdLst>
                  <a:gd name="T0" fmla="*/ 0 w 13"/>
                  <a:gd name="T1" fmla="*/ 0 h 72"/>
                  <a:gd name="T2" fmla="*/ 7 w 13"/>
                  <a:gd name="T3" fmla="*/ 37 h 72"/>
                  <a:gd name="T4" fmla="*/ 13 w 13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7" y="37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1" name="Freeform 127"/>
              <p:cNvSpPr>
                <a:spLocks/>
              </p:cNvSpPr>
              <p:nvPr/>
            </p:nvSpPr>
            <p:spPr bwMode="auto">
              <a:xfrm>
                <a:off x="4138" y="2662"/>
                <a:ext cx="8" cy="30"/>
              </a:xfrm>
              <a:custGeom>
                <a:avLst/>
                <a:gdLst>
                  <a:gd name="T0" fmla="*/ 0 w 14"/>
                  <a:gd name="T1" fmla="*/ 0 h 72"/>
                  <a:gd name="T2" fmla="*/ 7 w 14"/>
                  <a:gd name="T3" fmla="*/ 36 h 72"/>
                  <a:gd name="T4" fmla="*/ 14 w 14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7" y="36"/>
                    </a:lnTo>
                    <a:lnTo>
                      <a:pt x="14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2" name="Freeform 128"/>
              <p:cNvSpPr>
                <a:spLocks/>
              </p:cNvSpPr>
              <p:nvPr/>
            </p:nvSpPr>
            <p:spPr bwMode="auto">
              <a:xfrm>
                <a:off x="4156" y="2732"/>
                <a:ext cx="8" cy="30"/>
              </a:xfrm>
              <a:custGeom>
                <a:avLst/>
                <a:gdLst>
                  <a:gd name="T0" fmla="*/ 0 w 16"/>
                  <a:gd name="T1" fmla="*/ 0 h 72"/>
                  <a:gd name="T2" fmla="*/ 5 w 16"/>
                  <a:gd name="T3" fmla="*/ 22 h 72"/>
                  <a:gd name="T4" fmla="*/ 13 w 16"/>
                  <a:gd name="T5" fmla="*/ 59 h 72"/>
                  <a:gd name="T6" fmla="*/ 16 w 16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2">
                    <a:moveTo>
                      <a:pt x="0" y="0"/>
                    </a:moveTo>
                    <a:lnTo>
                      <a:pt x="5" y="22"/>
                    </a:lnTo>
                    <a:lnTo>
                      <a:pt x="13" y="59"/>
                    </a:lnTo>
                    <a:lnTo>
                      <a:pt x="16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3" name="Freeform 129"/>
              <p:cNvSpPr>
                <a:spLocks/>
              </p:cNvSpPr>
              <p:nvPr/>
            </p:nvSpPr>
            <p:spPr bwMode="auto">
              <a:xfrm>
                <a:off x="4175" y="2802"/>
                <a:ext cx="10" cy="29"/>
              </a:xfrm>
              <a:custGeom>
                <a:avLst/>
                <a:gdLst>
                  <a:gd name="T0" fmla="*/ 0 w 18"/>
                  <a:gd name="T1" fmla="*/ 0 h 72"/>
                  <a:gd name="T2" fmla="*/ 7 w 18"/>
                  <a:gd name="T3" fmla="*/ 26 h 72"/>
                  <a:gd name="T4" fmla="*/ 14 w 18"/>
                  <a:gd name="T5" fmla="*/ 57 h 72"/>
                  <a:gd name="T6" fmla="*/ 18 w 18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2">
                    <a:moveTo>
                      <a:pt x="0" y="0"/>
                    </a:moveTo>
                    <a:lnTo>
                      <a:pt x="7" y="26"/>
                    </a:lnTo>
                    <a:lnTo>
                      <a:pt x="14" y="57"/>
                    </a:lnTo>
                    <a:lnTo>
                      <a:pt x="18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4" name="Freeform 130"/>
              <p:cNvSpPr>
                <a:spLocks/>
              </p:cNvSpPr>
              <p:nvPr/>
            </p:nvSpPr>
            <p:spPr bwMode="auto">
              <a:xfrm>
                <a:off x="4198" y="2871"/>
                <a:ext cx="13" cy="30"/>
              </a:xfrm>
              <a:custGeom>
                <a:avLst/>
                <a:gdLst>
                  <a:gd name="T0" fmla="*/ 0 w 25"/>
                  <a:gd name="T1" fmla="*/ 0 h 72"/>
                  <a:gd name="T2" fmla="*/ 1 w 25"/>
                  <a:gd name="T3" fmla="*/ 1 h 72"/>
                  <a:gd name="T4" fmla="*/ 9 w 25"/>
                  <a:gd name="T5" fmla="*/ 26 h 72"/>
                  <a:gd name="T6" fmla="*/ 17 w 25"/>
                  <a:gd name="T7" fmla="*/ 50 h 72"/>
                  <a:gd name="T8" fmla="*/ 25 w 25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2">
                    <a:moveTo>
                      <a:pt x="0" y="0"/>
                    </a:moveTo>
                    <a:lnTo>
                      <a:pt x="1" y="1"/>
                    </a:lnTo>
                    <a:lnTo>
                      <a:pt x="9" y="26"/>
                    </a:lnTo>
                    <a:lnTo>
                      <a:pt x="17" y="50"/>
                    </a:lnTo>
                    <a:lnTo>
                      <a:pt x="25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5" name="Freeform 131"/>
              <p:cNvSpPr>
                <a:spLocks/>
              </p:cNvSpPr>
              <p:nvPr/>
            </p:nvSpPr>
            <p:spPr bwMode="auto">
              <a:xfrm>
                <a:off x="4232" y="2941"/>
                <a:ext cx="30" cy="27"/>
              </a:xfrm>
              <a:custGeom>
                <a:avLst/>
                <a:gdLst>
                  <a:gd name="T0" fmla="*/ 0 w 57"/>
                  <a:gd name="T1" fmla="*/ 0 h 66"/>
                  <a:gd name="T2" fmla="*/ 5 w 57"/>
                  <a:gd name="T3" fmla="*/ 9 h 66"/>
                  <a:gd name="T4" fmla="*/ 13 w 57"/>
                  <a:gd name="T5" fmla="*/ 22 h 66"/>
                  <a:gd name="T6" fmla="*/ 21 w 57"/>
                  <a:gd name="T7" fmla="*/ 33 h 66"/>
                  <a:gd name="T8" fmla="*/ 28 w 57"/>
                  <a:gd name="T9" fmla="*/ 43 h 66"/>
                  <a:gd name="T10" fmla="*/ 36 w 57"/>
                  <a:gd name="T11" fmla="*/ 51 h 66"/>
                  <a:gd name="T12" fmla="*/ 44 w 57"/>
                  <a:gd name="T13" fmla="*/ 58 h 66"/>
                  <a:gd name="T14" fmla="*/ 52 w 57"/>
                  <a:gd name="T15" fmla="*/ 63 h 66"/>
                  <a:gd name="T16" fmla="*/ 57 w 57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66">
                    <a:moveTo>
                      <a:pt x="0" y="0"/>
                    </a:moveTo>
                    <a:lnTo>
                      <a:pt x="5" y="9"/>
                    </a:lnTo>
                    <a:lnTo>
                      <a:pt x="13" y="22"/>
                    </a:lnTo>
                    <a:lnTo>
                      <a:pt x="21" y="33"/>
                    </a:lnTo>
                    <a:lnTo>
                      <a:pt x="28" y="43"/>
                    </a:lnTo>
                    <a:lnTo>
                      <a:pt x="36" y="51"/>
                    </a:lnTo>
                    <a:lnTo>
                      <a:pt x="44" y="58"/>
                    </a:lnTo>
                    <a:lnTo>
                      <a:pt x="52" y="63"/>
                    </a:lnTo>
                    <a:lnTo>
                      <a:pt x="57" y="66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6" name="Freeform 132"/>
              <p:cNvSpPr>
                <a:spLocks/>
              </p:cNvSpPr>
              <p:nvPr/>
            </p:nvSpPr>
            <p:spPr bwMode="auto">
              <a:xfrm>
                <a:off x="4308" y="2918"/>
                <a:ext cx="17" cy="29"/>
              </a:xfrm>
              <a:custGeom>
                <a:avLst/>
                <a:gdLst>
                  <a:gd name="T0" fmla="*/ 0 w 35"/>
                  <a:gd name="T1" fmla="*/ 72 h 72"/>
                  <a:gd name="T2" fmla="*/ 2 w 35"/>
                  <a:gd name="T3" fmla="*/ 68 h 72"/>
                  <a:gd name="T4" fmla="*/ 9 w 35"/>
                  <a:gd name="T5" fmla="*/ 54 h 72"/>
                  <a:gd name="T6" fmla="*/ 17 w 35"/>
                  <a:gd name="T7" fmla="*/ 39 h 72"/>
                  <a:gd name="T8" fmla="*/ 26 w 35"/>
                  <a:gd name="T9" fmla="*/ 22 h 72"/>
                  <a:gd name="T10" fmla="*/ 34 w 35"/>
                  <a:gd name="T11" fmla="*/ 3 h 72"/>
                  <a:gd name="T12" fmla="*/ 35 w 35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2">
                    <a:moveTo>
                      <a:pt x="0" y="72"/>
                    </a:moveTo>
                    <a:lnTo>
                      <a:pt x="2" y="68"/>
                    </a:lnTo>
                    <a:lnTo>
                      <a:pt x="9" y="54"/>
                    </a:lnTo>
                    <a:lnTo>
                      <a:pt x="17" y="39"/>
                    </a:lnTo>
                    <a:lnTo>
                      <a:pt x="26" y="22"/>
                    </a:lnTo>
                    <a:lnTo>
                      <a:pt x="34" y="3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7" name="Freeform 133"/>
              <p:cNvSpPr>
                <a:spLocks/>
              </p:cNvSpPr>
              <p:nvPr/>
            </p:nvSpPr>
            <p:spPr bwMode="auto">
              <a:xfrm>
                <a:off x="4343" y="2848"/>
                <a:ext cx="11" cy="30"/>
              </a:xfrm>
              <a:custGeom>
                <a:avLst/>
                <a:gdLst>
                  <a:gd name="T0" fmla="*/ 0 w 21"/>
                  <a:gd name="T1" fmla="*/ 72 h 72"/>
                  <a:gd name="T2" fmla="*/ 4 w 21"/>
                  <a:gd name="T3" fmla="*/ 60 h 72"/>
                  <a:gd name="T4" fmla="*/ 12 w 21"/>
                  <a:gd name="T5" fmla="*/ 34 h 72"/>
                  <a:gd name="T6" fmla="*/ 20 w 21"/>
                  <a:gd name="T7" fmla="*/ 6 h 72"/>
                  <a:gd name="T8" fmla="*/ 21 w 21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2">
                    <a:moveTo>
                      <a:pt x="0" y="72"/>
                    </a:moveTo>
                    <a:lnTo>
                      <a:pt x="4" y="60"/>
                    </a:lnTo>
                    <a:lnTo>
                      <a:pt x="12" y="34"/>
                    </a:lnTo>
                    <a:lnTo>
                      <a:pt x="20" y="6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8" name="Freeform 134"/>
              <p:cNvSpPr>
                <a:spLocks/>
              </p:cNvSpPr>
              <p:nvPr/>
            </p:nvSpPr>
            <p:spPr bwMode="auto">
              <a:xfrm>
                <a:off x="4367" y="2778"/>
                <a:ext cx="9" cy="30"/>
              </a:xfrm>
              <a:custGeom>
                <a:avLst/>
                <a:gdLst>
                  <a:gd name="T0" fmla="*/ 0 w 17"/>
                  <a:gd name="T1" fmla="*/ 72 h 72"/>
                  <a:gd name="T2" fmla="*/ 5 w 17"/>
                  <a:gd name="T3" fmla="*/ 52 h 72"/>
                  <a:gd name="T4" fmla="*/ 13 w 17"/>
                  <a:gd name="T5" fmla="*/ 19 h 72"/>
                  <a:gd name="T6" fmla="*/ 17 w 17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2">
                    <a:moveTo>
                      <a:pt x="0" y="72"/>
                    </a:moveTo>
                    <a:lnTo>
                      <a:pt x="5" y="52"/>
                    </a:lnTo>
                    <a:lnTo>
                      <a:pt x="13" y="19"/>
                    </a:lnTo>
                    <a:lnTo>
                      <a:pt x="17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79" name="Freeform 135"/>
              <p:cNvSpPr>
                <a:spLocks/>
              </p:cNvSpPr>
              <p:nvPr/>
            </p:nvSpPr>
            <p:spPr bwMode="auto">
              <a:xfrm>
                <a:off x="4387" y="2708"/>
                <a:ext cx="7" cy="30"/>
              </a:xfrm>
              <a:custGeom>
                <a:avLst/>
                <a:gdLst>
                  <a:gd name="T0" fmla="*/ 0 w 15"/>
                  <a:gd name="T1" fmla="*/ 72 h 72"/>
                  <a:gd name="T2" fmla="*/ 6 w 15"/>
                  <a:gd name="T3" fmla="*/ 44 h 72"/>
                  <a:gd name="T4" fmla="*/ 14 w 15"/>
                  <a:gd name="T5" fmla="*/ 6 h 72"/>
                  <a:gd name="T6" fmla="*/ 15 w 15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2">
                    <a:moveTo>
                      <a:pt x="0" y="72"/>
                    </a:moveTo>
                    <a:lnTo>
                      <a:pt x="6" y="44"/>
                    </a:lnTo>
                    <a:lnTo>
                      <a:pt x="14" y="6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0" name="Freeform 136"/>
              <p:cNvSpPr>
                <a:spLocks/>
              </p:cNvSpPr>
              <p:nvPr/>
            </p:nvSpPr>
            <p:spPr bwMode="auto">
              <a:xfrm>
                <a:off x="4404" y="2639"/>
                <a:ext cx="7" cy="29"/>
              </a:xfrm>
              <a:custGeom>
                <a:avLst/>
                <a:gdLst>
                  <a:gd name="T0" fmla="*/ 0 w 14"/>
                  <a:gd name="T1" fmla="*/ 72 h 72"/>
                  <a:gd name="T2" fmla="*/ 4 w 14"/>
                  <a:gd name="T3" fmla="*/ 54 h 72"/>
                  <a:gd name="T4" fmla="*/ 12 w 14"/>
                  <a:gd name="T5" fmla="*/ 12 h 72"/>
                  <a:gd name="T6" fmla="*/ 14 w 14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4" y="54"/>
                    </a:lnTo>
                    <a:lnTo>
                      <a:pt x="12" y="12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1" name="Freeform 137"/>
              <p:cNvSpPr>
                <a:spLocks/>
              </p:cNvSpPr>
              <p:nvPr/>
            </p:nvSpPr>
            <p:spPr bwMode="auto">
              <a:xfrm>
                <a:off x="4420" y="2569"/>
                <a:ext cx="7" cy="30"/>
              </a:xfrm>
              <a:custGeom>
                <a:avLst/>
                <a:gdLst>
                  <a:gd name="T0" fmla="*/ 0 w 13"/>
                  <a:gd name="T1" fmla="*/ 72 h 72"/>
                  <a:gd name="T2" fmla="*/ 4 w 13"/>
                  <a:gd name="T3" fmla="*/ 52 h 72"/>
                  <a:gd name="T4" fmla="*/ 12 w 13"/>
                  <a:gd name="T5" fmla="*/ 8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4" y="52"/>
                    </a:lnTo>
                    <a:lnTo>
                      <a:pt x="12" y="8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2" name="Freeform 138"/>
              <p:cNvSpPr>
                <a:spLocks/>
              </p:cNvSpPr>
              <p:nvPr/>
            </p:nvSpPr>
            <p:spPr bwMode="auto">
              <a:xfrm>
                <a:off x="4436" y="2499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5 w 12"/>
                  <a:gd name="T3" fmla="*/ 40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5" y="40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3" name="Freeform 139"/>
              <p:cNvSpPr>
                <a:spLocks/>
              </p:cNvSpPr>
              <p:nvPr/>
            </p:nvSpPr>
            <p:spPr bwMode="auto">
              <a:xfrm>
                <a:off x="4450" y="2429"/>
                <a:ext cx="7" cy="30"/>
              </a:xfrm>
              <a:custGeom>
                <a:avLst/>
                <a:gdLst>
                  <a:gd name="T0" fmla="*/ 0 w 12"/>
                  <a:gd name="T1" fmla="*/ 72 h 72"/>
                  <a:gd name="T2" fmla="*/ 1 w 12"/>
                  <a:gd name="T3" fmla="*/ 69 h 72"/>
                  <a:gd name="T4" fmla="*/ 9 w 12"/>
                  <a:gd name="T5" fmla="*/ 22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1" y="69"/>
                    </a:lnTo>
                    <a:lnTo>
                      <a:pt x="9" y="22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4" name="Freeform 140"/>
              <p:cNvSpPr>
                <a:spLocks/>
              </p:cNvSpPr>
              <p:nvPr/>
            </p:nvSpPr>
            <p:spPr bwMode="auto">
              <a:xfrm>
                <a:off x="4465" y="2360"/>
                <a:ext cx="6" cy="29"/>
              </a:xfrm>
              <a:custGeom>
                <a:avLst/>
                <a:gdLst>
                  <a:gd name="T0" fmla="*/ 0 w 12"/>
                  <a:gd name="T1" fmla="*/ 72 h 72"/>
                  <a:gd name="T2" fmla="*/ 4 w 12"/>
                  <a:gd name="T3" fmla="*/ 47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4" y="47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5" name="Freeform 141"/>
              <p:cNvSpPr>
                <a:spLocks/>
              </p:cNvSpPr>
              <p:nvPr/>
            </p:nvSpPr>
            <p:spPr bwMode="auto">
              <a:xfrm>
                <a:off x="4480" y="2290"/>
                <a:ext cx="5" cy="30"/>
              </a:xfrm>
              <a:custGeom>
                <a:avLst/>
                <a:gdLst>
                  <a:gd name="T0" fmla="*/ 0 w 12"/>
                  <a:gd name="T1" fmla="*/ 72 h 72"/>
                  <a:gd name="T2" fmla="*/ 0 w 12"/>
                  <a:gd name="T3" fmla="*/ 72 h 72"/>
                  <a:gd name="T4" fmla="*/ 8 w 12"/>
                  <a:gd name="T5" fmla="*/ 24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0" y="72"/>
                    </a:lnTo>
                    <a:lnTo>
                      <a:pt x="8" y="24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6" name="Freeform 142"/>
              <p:cNvSpPr>
                <a:spLocks/>
              </p:cNvSpPr>
              <p:nvPr/>
            </p:nvSpPr>
            <p:spPr bwMode="auto">
              <a:xfrm>
                <a:off x="4494" y="2220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4 w 12"/>
                  <a:gd name="T3" fmla="*/ 50 h 72"/>
                  <a:gd name="T4" fmla="*/ 12 w 12"/>
                  <a:gd name="T5" fmla="*/ 3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4" y="50"/>
                    </a:lnTo>
                    <a:lnTo>
                      <a:pt x="12" y="3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7" name="Freeform 143"/>
              <p:cNvSpPr>
                <a:spLocks/>
              </p:cNvSpPr>
              <p:nvPr/>
            </p:nvSpPr>
            <p:spPr bwMode="auto">
              <a:xfrm>
                <a:off x="4508" y="2150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7 w 12"/>
                  <a:gd name="T3" fmla="*/ 32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7" y="32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8" name="Freeform 144"/>
              <p:cNvSpPr>
                <a:spLocks/>
              </p:cNvSpPr>
              <p:nvPr/>
            </p:nvSpPr>
            <p:spPr bwMode="auto">
              <a:xfrm>
                <a:off x="4523" y="2081"/>
                <a:ext cx="6" cy="29"/>
              </a:xfrm>
              <a:custGeom>
                <a:avLst/>
                <a:gdLst>
                  <a:gd name="T0" fmla="*/ 0 w 13"/>
                  <a:gd name="T1" fmla="*/ 72 h 72"/>
                  <a:gd name="T2" fmla="*/ 2 w 13"/>
                  <a:gd name="T3" fmla="*/ 64 h 72"/>
                  <a:gd name="T4" fmla="*/ 10 w 13"/>
                  <a:gd name="T5" fmla="*/ 20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2" y="64"/>
                    </a:lnTo>
                    <a:lnTo>
                      <a:pt x="10" y="20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89" name="Freeform 145"/>
              <p:cNvSpPr>
                <a:spLocks/>
              </p:cNvSpPr>
              <p:nvPr/>
            </p:nvSpPr>
            <p:spPr bwMode="auto">
              <a:xfrm>
                <a:off x="4539" y="2011"/>
                <a:ext cx="7" cy="30"/>
              </a:xfrm>
              <a:custGeom>
                <a:avLst/>
                <a:gdLst>
                  <a:gd name="T0" fmla="*/ 0 w 13"/>
                  <a:gd name="T1" fmla="*/ 72 h 72"/>
                  <a:gd name="T2" fmla="*/ 2 w 13"/>
                  <a:gd name="T3" fmla="*/ 60 h 72"/>
                  <a:gd name="T4" fmla="*/ 10 w 13"/>
                  <a:gd name="T5" fmla="*/ 18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2" y="60"/>
                    </a:lnTo>
                    <a:lnTo>
                      <a:pt x="10" y="18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0" name="Freeform 146"/>
              <p:cNvSpPr>
                <a:spLocks/>
              </p:cNvSpPr>
              <p:nvPr/>
            </p:nvSpPr>
            <p:spPr bwMode="auto">
              <a:xfrm>
                <a:off x="4556" y="1941"/>
                <a:ext cx="8" cy="30"/>
              </a:xfrm>
              <a:custGeom>
                <a:avLst/>
                <a:gdLst>
                  <a:gd name="T0" fmla="*/ 0 w 15"/>
                  <a:gd name="T1" fmla="*/ 72 h 72"/>
                  <a:gd name="T2" fmla="*/ 1 w 15"/>
                  <a:gd name="T3" fmla="*/ 66 h 72"/>
                  <a:gd name="T4" fmla="*/ 9 w 15"/>
                  <a:gd name="T5" fmla="*/ 28 h 72"/>
                  <a:gd name="T6" fmla="*/ 15 w 15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2">
                    <a:moveTo>
                      <a:pt x="0" y="72"/>
                    </a:moveTo>
                    <a:lnTo>
                      <a:pt x="1" y="66"/>
                    </a:lnTo>
                    <a:lnTo>
                      <a:pt x="9" y="28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1" name="Freeform 147"/>
              <p:cNvSpPr>
                <a:spLocks/>
              </p:cNvSpPr>
              <p:nvPr/>
            </p:nvSpPr>
            <p:spPr bwMode="auto">
              <a:xfrm>
                <a:off x="4574" y="1871"/>
                <a:ext cx="9" cy="30"/>
              </a:xfrm>
              <a:custGeom>
                <a:avLst/>
                <a:gdLst>
                  <a:gd name="T0" fmla="*/ 0 w 17"/>
                  <a:gd name="T1" fmla="*/ 72 h 72"/>
                  <a:gd name="T2" fmla="*/ 5 w 17"/>
                  <a:gd name="T3" fmla="*/ 53 h 72"/>
                  <a:gd name="T4" fmla="*/ 13 w 17"/>
                  <a:gd name="T5" fmla="*/ 19 h 72"/>
                  <a:gd name="T6" fmla="*/ 17 w 17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2">
                    <a:moveTo>
                      <a:pt x="0" y="72"/>
                    </a:moveTo>
                    <a:lnTo>
                      <a:pt x="5" y="53"/>
                    </a:lnTo>
                    <a:lnTo>
                      <a:pt x="13" y="19"/>
                    </a:lnTo>
                    <a:lnTo>
                      <a:pt x="17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2" name="Freeform 148"/>
              <p:cNvSpPr>
                <a:spLocks/>
              </p:cNvSpPr>
              <p:nvPr/>
            </p:nvSpPr>
            <p:spPr bwMode="auto">
              <a:xfrm>
                <a:off x="4596" y="1802"/>
                <a:ext cx="11" cy="29"/>
              </a:xfrm>
              <a:custGeom>
                <a:avLst/>
                <a:gdLst>
                  <a:gd name="T0" fmla="*/ 0 w 22"/>
                  <a:gd name="T1" fmla="*/ 72 h 72"/>
                  <a:gd name="T2" fmla="*/ 2 w 22"/>
                  <a:gd name="T3" fmla="*/ 66 h 72"/>
                  <a:gd name="T4" fmla="*/ 10 w 22"/>
                  <a:gd name="T5" fmla="*/ 38 h 72"/>
                  <a:gd name="T6" fmla="*/ 18 w 22"/>
                  <a:gd name="T7" fmla="*/ 12 h 72"/>
                  <a:gd name="T8" fmla="*/ 22 w 2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2">
                    <a:moveTo>
                      <a:pt x="0" y="72"/>
                    </a:moveTo>
                    <a:lnTo>
                      <a:pt x="2" y="66"/>
                    </a:lnTo>
                    <a:lnTo>
                      <a:pt x="10" y="38"/>
                    </a:lnTo>
                    <a:lnTo>
                      <a:pt x="18" y="12"/>
                    </a:lnTo>
                    <a:lnTo>
                      <a:pt x="2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3" name="Freeform 149"/>
              <p:cNvSpPr>
                <a:spLocks/>
              </p:cNvSpPr>
              <p:nvPr/>
            </p:nvSpPr>
            <p:spPr bwMode="auto">
              <a:xfrm>
                <a:off x="4625" y="1732"/>
                <a:ext cx="18" cy="30"/>
              </a:xfrm>
              <a:custGeom>
                <a:avLst/>
                <a:gdLst>
                  <a:gd name="T0" fmla="*/ 0 w 35"/>
                  <a:gd name="T1" fmla="*/ 72 h 72"/>
                  <a:gd name="T2" fmla="*/ 2 w 35"/>
                  <a:gd name="T3" fmla="*/ 69 h 72"/>
                  <a:gd name="T4" fmla="*/ 9 w 35"/>
                  <a:gd name="T5" fmla="*/ 50 h 72"/>
                  <a:gd name="T6" fmla="*/ 17 w 35"/>
                  <a:gd name="T7" fmla="*/ 33 h 72"/>
                  <a:gd name="T8" fmla="*/ 24 w 35"/>
                  <a:gd name="T9" fmla="*/ 18 h 72"/>
                  <a:gd name="T10" fmla="*/ 32 w 35"/>
                  <a:gd name="T11" fmla="*/ 4 h 72"/>
                  <a:gd name="T12" fmla="*/ 35 w 35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2">
                    <a:moveTo>
                      <a:pt x="0" y="72"/>
                    </a:moveTo>
                    <a:lnTo>
                      <a:pt x="2" y="69"/>
                    </a:lnTo>
                    <a:lnTo>
                      <a:pt x="9" y="50"/>
                    </a:lnTo>
                    <a:lnTo>
                      <a:pt x="17" y="33"/>
                    </a:lnTo>
                    <a:lnTo>
                      <a:pt x="24" y="18"/>
                    </a:lnTo>
                    <a:lnTo>
                      <a:pt x="32" y="4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4" name="Freeform 150"/>
              <p:cNvSpPr>
                <a:spLocks/>
              </p:cNvSpPr>
              <p:nvPr/>
            </p:nvSpPr>
            <p:spPr bwMode="auto">
              <a:xfrm>
                <a:off x="4688" y="1710"/>
                <a:ext cx="29" cy="27"/>
              </a:xfrm>
              <a:custGeom>
                <a:avLst/>
                <a:gdLst>
                  <a:gd name="T0" fmla="*/ 0 w 58"/>
                  <a:gd name="T1" fmla="*/ 0 h 66"/>
                  <a:gd name="T2" fmla="*/ 5 w 58"/>
                  <a:gd name="T3" fmla="*/ 2 h 66"/>
                  <a:gd name="T4" fmla="*/ 12 w 58"/>
                  <a:gd name="T5" fmla="*/ 7 h 66"/>
                  <a:gd name="T6" fmla="*/ 20 w 58"/>
                  <a:gd name="T7" fmla="*/ 14 h 66"/>
                  <a:gd name="T8" fmla="*/ 28 w 58"/>
                  <a:gd name="T9" fmla="*/ 22 h 66"/>
                  <a:gd name="T10" fmla="*/ 36 w 58"/>
                  <a:gd name="T11" fmla="*/ 32 h 66"/>
                  <a:gd name="T12" fmla="*/ 44 w 58"/>
                  <a:gd name="T13" fmla="*/ 43 h 66"/>
                  <a:gd name="T14" fmla="*/ 52 w 58"/>
                  <a:gd name="T15" fmla="*/ 56 h 66"/>
                  <a:gd name="T16" fmla="*/ 58 w 58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66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20" y="14"/>
                    </a:lnTo>
                    <a:lnTo>
                      <a:pt x="28" y="22"/>
                    </a:lnTo>
                    <a:lnTo>
                      <a:pt x="36" y="32"/>
                    </a:lnTo>
                    <a:lnTo>
                      <a:pt x="44" y="43"/>
                    </a:lnTo>
                    <a:lnTo>
                      <a:pt x="52" y="56"/>
                    </a:lnTo>
                    <a:lnTo>
                      <a:pt x="58" y="66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5" name="Freeform 151"/>
              <p:cNvSpPr>
                <a:spLocks/>
              </p:cNvSpPr>
              <p:nvPr/>
            </p:nvSpPr>
            <p:spPr bwMode="auto">
              <a:xfrm>
                <a:off x="4740" y="1777"/>
                <a:ext cx="12" cy="30"/>
              </a:xfrm>
              <a:custGeom>
                <a:avLst/>
                <a:gdLst>
                  <a:gd name="T0" fmla="*/ 0 w 24"/>
                  <a:gd name="T1" fmla="*/ 0 h 72"/>
                  <a:gd name="T2" fmla="*/ 8 w 24"/>
                  <a:gd name="T3" fmla="*/ 21 h 72"/>
                  <a:gd name="T4" fmla="*/ 16 w 24"/>
                  <a:gd name="T5" fmla="*/ 45 h 72"/>
                  <a:gd name="T6" fmla="*/ 24 w 24"/>
                  <a:gd name="T7" fmla="*/ 70 h 72"/>
                  <a:gd name="T8" fmla="*/ 24 w 24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2">
                    <a:moveTo>
                      <a:pt x="0" y="0"/>
                    </a:moveTo>
                    <a:lnTo>
                      <a:pt x="8" y="21"/>
                    </a:lnTo>
                    <a:lnTo>
                      <a:pt x="16" y="45"/>
                    </a:lnTo>
                    <a:lnTo>
                      <a:pt x="24" y="70"/>
                    </a:lnTo>
                    <a:lnTo>
                      <a:pt x="24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6" name="Freeform 152"/>
              <p:cNvSpPr>
                <a:spLocks/>
              </p:cNvSpPr>
              <p:nvPr/>
            </p:nvSpPr>
            <p:spPr bwMode="auto">
              <a:xfrm>
                <a:off x="4766" y="1847"/>
                <a:ext cx="9" cy="29"/>
              </a:xfrm>
              <a:custGeom>
                <a:avLst/>
                <a:gdLst>
                  <a:gd name="T0" fmla="*/ 0 w 18"/>
                  <a:gd name="T1" fmla="*/ 0 h 72"/>
                  <a:gd name="T2" fmla="*/ 4 w 18"/>
                  <a:gd name="T3" fmla="*/ 14 h 72"/>
                  <a:gd name="T4" fmla="*/ 12 w 18"/>
                  <a:gd name="T5" fmla="*/ 45 h 72"/>
                  <a:gd name="T6" fmla="*/ 18 w 18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2">
                    <a:moveTo>
                      <a:pt x="0" y="0"/>
                    </a:moveTo>
                    <a:lnTo>
                      <a:pt x="4" y="14"/>
                    </a:lnTo>
                    <a:lnTo>
                      <a:pt x="12" y="45"/>
                    </a:lnTo>
                    <a:lnTo>
                      <a:pt x="18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7" name="Freeform 153"/>
              <p:cNvSpPr>
                <a:spLocks/>
              </p:cNvSpPr>
              <p:nvPr/>
            </p:nvSpPr>
            <p:spPr bwMode="auto">
              <a:xfrm>
                <a:off x="4787" y="1916"/>
                <a:ext cx="9" cy="30"/>
              </a:xfrm>
              <a:custGeom>
                <a:avLst/>
                <a:gdLst>
                  <a:gd name="T0" fmla="*/ 0 w 16"/>
                  <a:gd name="T1" fmla="*/ 0 h 72"/>
                  <a:gd name="T2" fmla="*/ 3 w 16"/>
                  <a:gd name="T3" fmla="*/ 12 h 72"/>
                  <a:gd name="T4" fmla="*/ 11 w 16"/>
                  <a:gd name="T5" fmla="*/ 49 h 72"/>
                  <a:gd name="T6" fmla="*/ 16 w 16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2">
                    <a:moveTo>
                      <a:pt x="0" y="0"/>
                    </a:moveTo>
                    <a:lnTo>
                      <a:pt x="3" y="12"/>
                    </a:lnTo>
                    <a:lnTo>
                      <a:pt x="11" y="49"/>
                    </a:lnTo>
                    <a:lnTo>
                      <a:pt x="16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8" name="Freeform 154"/>
              <p:cNvSpPr>
                <a:spLocks/>
              </p:cNvSpPr>
              <p:nvPr/>
            </p:nvSpPr>
            <p:spPr bwMode="auto">
              <a:xfrm>
                <a:off x="4806" y="1986"/>
                <a:ext cx="6" cy="30"/>
              </a:xfrm>
              <a:custGeom>
                <a:avLst/>
                <a:gdLst>
                  <a:gd name="T0" fmla="*/ 0 w 14"/>
                  <a:gd name="T1" fmla="*/ 0 h 72"/>
                  <a:gd name="T2" fmla="*/ 7 w 14"/>
                  <a:gd name="T3" fmla="*/ 35 h 72"/>
                  <a:gd name="T4" fmla="*/ 14 w 14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7" y="35"/>
                    </a:lnTo>
                    <a:lnTo>
                      <a:pt x="14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499" name="Freeform 155"/>
              <p:cNvSpPr>
                <a:spLocks/>
              </p:cNvSpPr>
              <p:nvPr/>
            </p:nvSpPr>
            <p:spPr bwMode="auto">
              <a:xfrm>
                <a:off x="4822" y="2056"/>
                <a:ext cx="6" cy="30"/>
              </a:xfrm>
              <a:custGeom>
                <a:avLst/>
                <a:gdLst>
                  <a:gd name="T0" fmla="*/ 0 w 13"/>
                  <a:gd name="T1" fmla="*/ 0 h 72"/>
                  <a:gd name="T2" fmla="*/ 6 w 13"/>
                  <a:gd name="T3" fmla="*/ 34 h 72"/>
                  <a:gd name="T4" fmla="*/ 13 w 13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6" y="34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0" name="Freeform 156"/>
              <p:cNvSpPr>
                <a:spLocks/>
              </p:cNvSpPr>
              <p:nvPr/>
            </p:nvSpPr>
            <p:spPr bwMode="auto">
              <a:xfrm>
                <a:off x="4837" y="2126"/>
                <a:ext cx="7" cy="29"/>
              </a:xfrm>
              <a:custGeom>
                <a:avLst/>
                <a:gdLst>
                  <a:gd name="T0" fmla="*/ 0 w 13"/>
                  <a:gd name="T1" fmla="*/ 0 h 72"/>
                  <a:gd name="T2" fmla="*/ 8 w 13"/>
                  <a:gd name="T3" fmla="*/ 44 h 72"/>
                  <a:gd name="T4" fmla="*/ 13 w 13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8" y="44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1" name="Freeform 157"/>
              <p:cNvSpPr>
                <a:spLocks/>
              </p:cNvSpPr>
              <p:nvPr/>
            </p:nvSpPr>
            <p:spPr bwMode="auto">
              <a:xfrm>
                <a:off x="4852" y="2195"/>
                <a:ext cx="7" cy="30"/>
              </a:xfrm>
              <a:custGeom>
                <a:avLst/>
                <a:gdLst>
                  <a:gd name="T0" fmla="*/ 0 w 13"/>
                  <a:gd name="T1" fmla="*/ 0 h 72"/>
                  <a:gd name="T2" fmla="*/ 3 w 13"/>
                  <a:gd name="T3" fmla="*/ 14 h 72"/>
                  <a:gd name="T4" fmla="*/ 11 w 13"/>
                  <a:gd name="T5" fmla="*/ 61 h 72"/>
                  <a:gd name="T6" fmla="*/ 13 w 1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3" y="14"/>
                    </a:lnTo>
                    <a:lnTo>
                      <a:pt x="11" y="61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2" name="Freeform 158"/>
              <p:cNvSpPr>
                <a:spLocks/>
              </p:cNvSpPr>
              <p:nvPr/>
            </p:nvSpPr>
            <p:spPr bwMode="auto">
              <a:xfrm>
                <a:off x="4867" y="2265"/>
                <a:ext cx="6" cy="30"/>
              </a:xfrm>
              <a:custGeom>
                <a:avLst/>
                <a:gdLst>
                  <a:gd name="T0" fmla="*/ 0 w 12"/>
                  <a:gd name="T1" fmla="*/ 0 h 72"/>
                  <a:gd name="T2" fmla="*/ 6 w 12"/>
                  <a:gd name="T3" fmla="*/ 35 h 72"/>
                  <a:gd name="T4" fmla="*/ 12 w 1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6" y="35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3" name="Freeform 159"/>
              <p:cNvSpPr>
                <a:spLocks/>
              </p:cNvSpPr>
              <p:nvPr/>
            </p:nvSpPr>
            <p:spPr bwMode="auto">
              <a:xfrm>
                <a:off x="4881" y="2335"/>
                <a:ext cx="6" cy="30"/>
              </a:xfrm>
              <a:custGeom>
                <a:avLst/>
                <a:gdLst>
                  <a:gd name="T0" fmla="*/ 0 w 11"/>
                  <a:gd name="T1" fmla="*/ 0 h 72"/>
                  <a:gd name="T2" fmla="*/ 2 w 11"/>
                  <a:gd name="T3" fmla="*/ 10 h 72"/>
                  <a:gd name="T4" fmla="*/ 9 w 11"/>
                  <a:gd name="T5" fmla="*/ 58 h 72"/>
                  <a:gd name="T6" fmla="*/ 11 w 11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2">
                    <a:moveTo>
                      <a:pt x="0" y="0"/>
                    </a:moveTo>
                    <a:lnTo>
                      <a:pt x="2" y="10"/>
                    </a:lnTo>
                    <a:lnTo>
                      <a:pt x="9" y="58"/>
                    </a:lnTo>
                    <a:lnTo>
                      <a:pt x="11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4" name="Freeform 160"/>
              <p:cNvSpPr>
                <a:spLocks/>
              </p:cNvSpPr>
              <p:nvPr/>
            </p:nvSpPr>
            <p:spPr bwMode="auto">
              <a:xfrm>
                <a:off x="4895" y="2405"/>
                <a:ext cx="6" cy="29"/>
              </a:xfrm>
              <a:custGeom>
                <a:avLst/>
                <a:gdLst>
                  <a:gd name="T0" fmla="*/ 0 w 12"/>
                  <a:gd name="T1" fmla="*/ 0 h 72"/>
                  <a:gd name="T2" fmla="*/ 6 w 12"/>
                  <a:gd name="T3" fmla="*/ 32 h 72"/>
                  <a:gd name="T4" fmla="*/ 12 w 12"/>
                  <a:gd name="T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6" y="32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5" name="Freeform 161"/>
              <p:cNvSpPr>
                <a:spLocks/>
              </p:cNvSpPr>
              <p:nvPr/>
            </p:nvSpPr>
            <p:spPr bwMode="auto">
              <a:xfrm>
                <a:off x="4910" y="2474"/>
                <a:ext cx="6" cy="30"/>
              </a:xfrm>
              <a:custGeom>
                <a:avLst/>
                <a:gdLst>
                  <a:gd name="T0" fmla="*/ 0 w 12"/>
                  <a:gd name="T1" fmla="*/ 0 h 72"/>
                  <a:gd name="T2" fmla="*/ 1 w 12"/>
                  <a:gd name="T3" fmla="*/ 5 h 72"/>
                  <a:gd name="T4" fmla="*/ 9 w 12"/>
                  <a:gd name="T5" fmla="*/ 52 h 72"/>
                  <a:gd name="T6" fmla="*/ 12 w 1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0"/>
                    </a:moveTo>
                    <a:lnTo>
                      <a:pt x="1" y="5"/>
                    </a:lnTo>
                    <a:lnTo>
                      <a:pt x="9" y="52"/>
                    </a:lnTo>
                    <a:lnTo>
                      <a:pt x="12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6" name="Freeform 162"/>
              <p:cNvSpPr>
                <a:spLocks/>
              </p:cNvSpPr>
              <p:nvPr/>
            </p:nvSpPr>
            <p:spPr bwMode="auto">
              <a:xfrm>
                <a:off x="4925" y="2544"/>
                <a:ext cx="6" cy="30"/>
              </a:xfrm>
              <a:custGeom>
                <a:avLst/>
                <a:gdLst>
                  <a:gd name="T0" fmla="*/ 0 w 13"/>
                  <a:gd name="T1" fmla="*/ 0 h 72"/>
                  <a:gd name="T2" fmla="*/ 4 w 13"/>
                  <a:gd name="T3" fmla="*/ 21 h 72"/>
                  <a:gd name="T4" fmla="*/ 12 w 13"/>
                  <a:gd name="T5" fmla="*/ 66 h 72"/>
                  <a:gd name="T6" fmla="*/ 13 w 1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4" y="21"/>
                    </a:lnTo>
                    <a:lnTo>
                      <a:pt x="12" y="66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7" name="Freeform 163"/>
              <p:cNvSpPr>
                <a:spLocks/>
              </p:cNvSpPr>
              <p:nvPr/>
            </p:nvSpPr>
            <p:spPr bwMode="auto">
              <a:xfrm>
                <a:off x="4941" y="2614"/>
                <a:ext cx="6" cy="30"/>
              </a:xfrm>
              <a:custGeom>
                <a:avLst/>
                <a:gdLst>
                  <a:gd name="T0" fmla="*/ 0 w 13"/>
                  <a:gd name="T1" fmla="*/ 0 h 72"/>
                  <a:gd name="T2" fmla="*/ 5 w 13"/>
                  <a:gd name="T3" fmla="*/ 28 h 72"/>
                  <a:gd name="T4" fmla="*/ 13 w 13"/>
                  <a:gd name="T5" fmla="*/ 70 h 72"/>
                  <a:gd name="T6" fmla="*/ 13 w 1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0"/>
                    </a:moveTo>
                    <a:lnTo>
                      <a:pt x="5" y="28"/>
                    </a:lnTo>
                    <a:lnTo>
                      <a:pt x="13" y="70"/>
                    </a:lnTo>
                    <a:lnTo>
                      <a:pt x="13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8" name="Freeform 164"/>
              <p:cNvSpPr>
                <a:spLocks/>
              </p:cNvSpPr>
              <p:nvPr/>
            </p:nvSpPr>
            <p:spPr bwMode="auto">
              <a:xfrm>
                <a:off x="4957" y="2684"/>
                <a:ext cx="7" cy="29"/>
              </a:xfrm>
              <a:custGeom>
                <a:avLst/>
                <a:gdLst>
                  <a:gd name="T0" fmla="*/ 0 w 14"/>
                  <a:gd name="T1" fmla="*/ 0 h 72"/>
                  <a:gd name="T2" fmla="*/ 5 w 14"/>
                  <a:gd name="T3" fmla="*/ 24 h 72"/>
                  <a:gd name="T4" fmla="*/ 13 w 14"/>
                  <a:gd name="T5" fmla="*/ 64 h 72"/>
                  <a:gd name="T6" fmla="*/ 14 w 14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0"/>
                    </a:moveTo>
                    <a:lnTo>
                      <a:pt x="5" y="24"/>
                    </a:lnTo>
                    <a:lnTo>
                      <a:pt x="13" y="64"/>
                    </a:lnTo>
                    <a:lnTo>
                      <a:pt x="14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09" name="Freeform 165"/>
              <p:cNvSpPr>
                <a:spLocks/>
              </p:cNvSpPr>
              <p:nvPr/>
            </p:nvSpPr>
            <p:spPr bwMode="auto">
              <a:xfrm>
                <a:off x="4974" y="2753"/>
                <a:ext cx="9" cy="30"/>
              </a:xfrm>
              <a:custGeom>
                <a:avLst/>
                <a:gdLst>
                  <a:gd name="T0" fmla="*/ 0 w 17"/>
                  <a:gd name="T1" fmla="*/ 0 h 72"/>
                  <a:gd name="T2" fmla="*/ 2 w 17"/>
                  <a:gd name="T3" fmla="*/ 7 h 72"/>
                  <a:gd name="T4" fmla="*/ 10 w 17"/>
                  <a:gd name="T5" fmla="*/ 43 h 72"/>
                  <a:gd name="T6" fmla="*/ 17 w 1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2">
                    <a:moveTo>
                      <a:pt x="0" y="0"/>
                    </a:moveTo>
                    <a:lnTo>
                      <a:pt x="2" y="7"/>
                    </a:lnTo>
                    <a:lnTo>
                      <a:pt x="10" y="43"/>
                    </a:lnTo>
                    <a:lnTo>
                      <a:pt x="17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0" name="Freeform 166"/>
              <p:cNvSpPr>
                <a:spLocks/>
              </p:cNvSpPr>
              <p:nvPr/>
            </p:nvSpPr>
            <p:spPr bwMode="auto">
              <a:xfrm>
                <a:off x="4995" y="2823"/>
                <a:ext cx="10" cy="30"/>
              </a:xfrm>
              <a:custGeom>
                <a:avLst/>
                <a:gdLst>
                  <a:gd name="T0" fmla="*/ 0 w 20"/>
                  <a:gd name="T1" fmla="*/ 0 h 72"/>
                  <a:gd name="T2" fmla="*/ 2 w 20"/>
                  <a:gd name="T3" fmla="*/ 5 h 72"/>
                  <a:gd name="T4" fmla="*/ 10 w 20"/>
                  <a:gd name="T5" fmla="*/ 35 h 72"/>
                  <a:gd name="T6" fmla="*/ 18 w 20"/>
                  <a:gd name="T7" fmla="*/ 64 h 72"/>
                  <a:gd name="T8" fmla="*/ 20 w 20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2">
                    <a:moveTo>
                      <a:pt x="0" y="0"/>
                    </a:moveTo>
                    <a:lnTo>
                      <a:pt x="2" y="5"/>
                    </a:lnTo>
                    <a:lnTo>
                      <a:pt x="10" y="35"/>
                    </a:lnTo>
                    <a:lnTo>
                      <a:pt x="18" y="64"/>
                    </a:lnTo>
                    <a:lnTo>
                      <a:pt x="20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1" name="Freeform 167"/>
              <p:cNvSpPr>
                <a:spLocks/>
              </p:cNvSpPr>
              <p:nvPr/>
            </p:nvSpPr>
            <p:spPr bwMode="auto">
              <a:xfrm>
                <a:off x="5020" y="2893"/>
                <a:ext cx="14" cy="30"/>
              </a:xfrm>
              <a:custGeom>
                <a:avLst/>
                <a:gdLst>
                  <a:gd name="T0" fmla="*/ 0 w 28"/>
                  <a:gd name="T1" fmla="*/ 0 h 72"/>
                  <a:gd name="T2" fmla="*/ 8 w 28"/>
                  <a:gd name="T3" fmla="*/ 20 h 72"/>
                  <a:gd name="T4" fmla="*/ 16 w 28"/>
                  <a:gd name="T5" fmla="*/ 41 h 72"/>
                  <a:gd name="T6" fmla="*/ 24 w 28"/>
                  <a:gd name="T7" fmla="*/ 61 h 72"/>
                  <a:gd name="T8" fmla="*/ 28 w 28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2">
                    <a:moveTo>
                      <a:pt x="0" y="0"/>
                    </a:moveTo>
                    <a:lnTo>
                      <a:pt x="8" y="20"/>
                    </a:lnTo>
                    <a:lnTo>
                      <a:pt x="16" y="41"/>
                    </a:lnTo>
                    <a:lnTo>
                      <a:pt x="24" y="61"/>
                    </a:lnTo>
                    <a:lnTo>
                      <a:pt x="28" y="72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2" name="Freeform 168"/>
              <p:cNvSpPr>
                <a:spLocks/>
              </p:cNvSpPr>
              <p:nvPr/>
            </p:nvSpPr>
            <p:spPr bwMode="auto">
              <a:xfrm>
                <a:off x="5066" y="2963"/>
                <a:ext cx="36" cy="7"/>
              </a:xfrm>
              <a:custGeom>
                <a:avLst/>
                <a:gdLst>
                  <a:gd name="T0" fmla="*/ 0 w 72"/>
                  <a:gd name="T1" fmla="*/ 0 h 19"/>
                  <a:gd name="T2" fmla="*/ 7 w 72"/>
                  <a:gd name="T3" fmla="*/ 6 h 19"/>
                  <a:gd name="T4" fmla="*/ 15 w 72"/>
                  <a:gd name="T5" fmla="*/ 11 h 19"/>
                  <a:gd name="T6" fmla="*/ 22 w 72"/>
                  <a:gd name="T7" fmla="*/ 15 h 19"/>
                  <a:gd name="T8" fmla="*/ 30 w 72"/>
                  <a:gd name="T9" fmla="*/ 18 h 19"/>
                  <a:gd name="T10" fmla="*/ 38 w 72"/>
                  <a:gd name="T11" fmla="*/ 19 h 19"/>
                  <a:gd name="T12" fmla="*/ 46 w 72"/>
                  <a:gd name="T13" fmla="*/ 18 h 19"/>
                  <a:gd name="T14" fmla="*/ 54 w 72"/>
                  <a:gd name="T15" fmla="*/ 16 h 19"/>
                  <a:gd name="T16" fmla="*/ 62 w 72"/>
                  <a:gd name="T17" fmla="*/ 13 h 19"/>
                  <a:gd name="T18" fmla="*/ 70 w 72"/>
                  <a:gd name="T19" fmla="*/ 8 h 19"/>
                  <a:gd name="T20" fmla="*/ 72 w 72"/>
                  <a:gd name="T21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0" y="0"/>
                    </a:moveTo>
                    <a:lnTo>
                      <a:pt x="7" y="6"/>
                    </a:lnTo>
                    <a:lnTo>
                      <a:pt x="15" y="11"/>
                    </a:lnTo>
                    <a:lnTo>
                      <a:pt x="22" y="15"/>
                    </a:lnTo>
                    <a:lnTo>
                      <a:pt x="30" y="18"/>
                    </a:lnTo>
                    <a:lnTo>
                      <a:pt x="38" y="19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62" y="13"/>
                    </a:lnTo>
                    <a:lnTo>
                      <a:pt x="70" y="8"/>
                    </a:lnTo>
                    <a:lnTo>
                      <a:pt x="72" y="6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3" name="Freeform 169"/>
              <p:cNvSpPr>
                <a:spLocks/>
              </p:cNvSpPr>
              <p:nvPr/>
            </p:nvSpPr>
            <p:spPr bwMode="auto">
              <a:xfrm>
                <a:off x="5134" y="2896"/>
                <a:ext cx="14" cy="29"/>
              </a:xfrm>
              <a:custGeom>
                <a:avLst/>
                <a:gdLst>
                  <a:gd name="T0" fmla="*/ 0 w 27"/>
                  <a:gd name="T1" fmla="*/ 72 h 72"/>
                  <a:gd name="T2" fmla="*/ 7 w 27"/>
                  <a:gd name="T3" fmla="*/ 56 h 72"/>
                  <a:gd name="T4" fmla="*/ 14 w 27"/>
                  <a:gd name="T5" fmla="*/ 36 h 72"/>
                  <a:gd name="T6" fmla="*/ 22 w 27"/>
                  <a:gd name="T7" fmla="*/ 15 h 72"/>
                  <a:gd name="T8" fmla="*/ 27 w 27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2">
                    <a:moveTo>
                      <a:pt x="0" y="72"/>
                    </a:moveTo>
                    <a:lnTo>
                      <a:pt x="7" y="56"/>
                    </a:lnTo>
                    <a:lnTo>
                      <a:pt x="14" y="36"/>
                    </a:lnTo>
                    <a:lnTo>
                      <a:pt x="22" y="15"/>
                    </a:lnTo>
                    <a:lnTo>
                      <a:pt x="27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4" name="Freeform 170"/>
              <p:cNvSpPr>
                <a:spLocks/>
              </p:cNvSpPr>
              <p:nvPr/>
            </p:nvSpPr>
            <p:spPr bwMode="auto">
              <a:xfrm>
                <a:off x="5164" y="2826"/>
                <a:ext cx="11" cy="30"/>
              </a:xfrm>
              <a:custGeom>
                <a:avLst/>
                <a:gdLst>
                  <a:gd name="T0" fmla="*/ 0 w 20"/>
                  <a:gd name="T1" fmla="*/ 72 h 72"/>
                  <a:gd name="T2" fmla="*/ 4 w 20"/>
                  <a:gd name="T3" fmla="*/ 59 h 72"/>
                  <a:gd name="T4" fmla="*/ 12 w 20"/>
                  <a:gd name="T5" fmla="*/ 30 h 72"/>
                  <a:gd name="T6" fmla="*/ 20 w 20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2">
                    <a:moveTo>
                      <a:pt x="0" y="72"/>
                    </a:moveTo>
                    <a:lnTo>
                      <a:pt x="4" y="59"/>
                    </a:lnTo>
                    <a:lnTo>
                      <a:pt x="12" y="30"/>
                    </a:lnTo>
                    <a:lnTo>
                      <a:pt x="20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5" name="Freeform 171"/>
              <p:cNvSpPr>
                <a:spLocks/>
              </p:cNvSpPr>
              <p:nvPr/>
            </p:nvSpPr>
            <p:spPr bwMode="auto">
              <a:xfrm>
                <a:off x="5187" y="2756"/>
                <a:ext cx="8" cy="30"/>
              </a:xfrm>
              <a:custGeom>
                <a:avLst/>
                <a:gdLst>
                  <a:gd name="T0" fmla="*/ 0 w 16"/>
                  <a:gd name="T1" fmla="*/ 72 h 72"/>
                  <a:gd name="T2" fmla="*/ 0 w 16"/>
                  <a:gd name="T3" fmla="*/ 72 h 72"/>
                  <a:gd name="T4" fmla="*/ 8 w 16"/>
                  <a:gd name="T5" fmla="*/ 38 h 72"/>
                  <a:gd name="T6" fmla="*/ 16 w 16"/>
                  <a:gd name="T7" fmla="*/ 2 h 72"/>
                  <a:gd name="T8" fmla="*/ 16 w 1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2">
                    <a:moveTo>
                      <a:pt x="0" y="72"/>
                    </a:moveTo>
                    <a:lnTo>
                      <a:pt x="0" y="72"/>
                    </a:lnTo>
                    <a:lnTo>
                      <a:pt x="8" y="38"/>
                    </a:lnTo>
                    <a:lnTo>
                      <a:pt x="16" y="2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6" name="Freeform 172"/>
              <p:cNvSpPr>
                <a:spLocks/>
              </p:cNvSpPr>
              <p:nvPr/>
            </p:nvSpPr>
            <p:spPr bwMode="auto">
              <a:xfrm>
                <a:off x="5205" y="2686"/>
                <a:ext cx="9" cy="30"/>
              </a:xfrm>
              <a:custGeom>
                <a:avLst/>
                <a:gdLst>
                  <a:gd name="T0" fmla="*/ 0 w 15"/>
                  <a:gd name="T1" fmla="*/ 72 h 72"/>
                  <a:gd name="T2" fmla="*/ 3 w 15"/>
                  <a:gd name="T3" fmla="*/ 58 h 72"/>
                  <a:gd name="T4" fmla="*/ 11 w 15"/>
                  <a:gd name="T5" fmla="*/ 19 h 72"/>
                  <a:gd name="T6" fmla="*/ 15 w 15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72">
                    <a:moveTo>
                      <a:pt x="0" y="72"/>
                    </a:moveTo>
                    <a:lnTo>
                      <a:pt x="3" y="58"/>
                    </a:lnTo>
                    <a:lnTo>
                      <a:pt x="11" y="19"/>
                    </a:lnTo>
                    <a:lnTo>
                      <a:pt x="15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7" name="Freeform 173"/>
              <p:cNvSpPr>
                <a:spLocks/>
              </p:cNvSpPr>
              <p:nvPr/>
            </p:nvSpPr>
            <p:spPr bwMode="auto">
              <a:xfrm>
                <a:off x="5222" y="2617"/>
                <a:ext cx="7" cy="29"/>
              </a:xfrm>
              <a:custGeom>
                <a:avLst/>
                <a:gdLst>
                  <a:gd name="T0" fmla="*/ 0 w 14"/>
                  <a:gd name="T1" fmla="*/ 72 h 72"/>
                  <a:gd name="T2" fmla="*/ 2 w 14"/>
                  <a:gd name="T3" fmla="*/ 65 h 72"/>
                  <a:gd name="T4" fmla="*/ 10 w 14"/>
                  <a:gd name="T5" fmla="*/ 23 h 72"/>
                  <a:gd name="T6" fmla="*/ 14 w 14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2" y="65"/>
                    </a:lnTo>
                    <a:lnTo>
                      <a:pt x="10" y="23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8" name="Freeform 174"/>
              <p:cNvSpPr>
                <a:spLocks/>
              </p:cNvSpPr>
              <p:nvPr/>
            </p:nvSpPr>
            <p:spPr bwMode="auto">
              <a:xfrm>
                <a:off x="5239" y="2547"/>
                <a:ext cx="6" cy="30"/>
              </a:xfrm>
              <a:custGeom>
                <a:avLst/>
                <a:gdLst>
                  <a:gd name="T0" fmla="*/ 0 w 13"/>
                  <a:gd name="T1" fmla="*/ 72 h 72"/>
                  <a:gd name="T2" fmla="*/ 2 w 13"/>
                  <a:gd name="T3" fmla="*/ 61 h 72"/>
                  <a:gd name="T4" fmla="*/ 10 w 13"/>
                  <a:gd name="T5" fmla="*/ 16 h 72"/>
                  <a:gd name="T6" fmla="*/ 13 w 1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2" y="61"/>
                    </a:lnTo>
                    <a:lnTo>
                      <a:pt x="10" y="16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19" name="Freeform 175"/>
              <p:cNvSpPr>
                <a:spLocks/>
              </p:cNvSpPr>
              <p:nvPr/>
            </p:nvSpPr>
            <p:spPr bwMode="auto">
              <a:xfrm>
                <a:off x="5254" y="2477"/>
                <a:ext cx="6" cy="30"/>
              </a:xfrm>
              <a:custGeom>
                <a:avLst/>
                <a:gdLst>
                  <a:gd name="T0" fmla="*/ 0 w 13"/>
                  <a:gd name="T1" fmla="*/ 72 h 72"/>
                  <a:gd name="T2" fmla="*/ 5 w 13"/>
                  <a:gd name="T3" fmla="*/ 47 h 72"/>
                  <a:gd name="T4" fmla="*/ 13 w 13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5" y="47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0" name="Freeform 176"/>
              <p:cNvSpPr>
                <a:spLocks/>
              </p:cNvSpPr>
              <p:nvPr/>
            </p:nvSpPr>
            <p:spPr bwMode="auto">
              <a:xfrm>
                <a:off x="5269" y="2407"/>
                <a:ext cx="5" cy="30"/>
              </a:xfrm>
              <a:custGeom>
                <a:avLst/>
                <a:gdLst>
                  <a:gd name="T0" fmla="*/ 0 w 11"/>
                  <a:gd name="T1" fmla="*/ 72 h 72"/>
                  <a:gd name="T2" fmla="*/ 7 w 11"/>
                  <a:gd name="T3" fmla="*/ 27 h 72"/>
                  <a:gd name="T4" fmla="*/ 11 w 11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2">
                    <a:moveTo>
                      <a:pt x="0" y="72"/>
                    </a:moveTo>
                    <a:lnTo>
                      <a:pt x="7" y="27"/>
                    </a:lnTo>
                    <a:lnTo>
                      <a:pt x="11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1" name="Freeform 177"/>
              <p:cNvSpPr>
                <a:spLocks/>
              </p:cNvSpPr>
              <p:nvPr/>
            </p:nvSpPr>
            <p:spPr bwMode="auto">
              <a:xfrm>
                <a:off x="5283" y="2338"/>
                <a:ext cx="5" cy="29"/>
              </a:xfrm>
              <a:custGeom>
                <a:avLst/>
                <a:gdLst>
                  <a:gd name="T0" fmla="*/ 0 w 12"/>
                  <a:gd name="T1" fmla="*/ 72 h 72"/>
                  <a:gd name="T2" fmla="*/ 4 w 12"/>
                  <a:gd name="T3" fmla="*/ 52 h 72"/>
                  <a:gd name="T4" fmla="*/ 12 w 12"/>
                  <a:gd name="T5" fmla="*/ 4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4" y="52"/>
                    </a:lnTo>
                    <a:lnTo>
                      <a:pt x="12" y="4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2" name="Freeform 178"/>
              <p:cNvSpPr>
                <a:spLocks/>
              </p:cNvSpPr>
              <p:nvPr/>
            </p:nvSpPr>
            <p:spPr bwMode="auto">
              <a:xfrm>
                <a:off x="5297" y="2268"/>
                <a:ext cx="6" cy="30"/>
              </a:xfrm>
              <a:custGeom>
                <a:avLst/>
                <a:gdLst>
                  <a:gd name="T0" fmla="*/ 0 w 12"/>
                  <a:gd name="T1" fmla="*/ 72 h 72"/>
                  <a:gd name="T2" fmla="*/ 7 w 12"/>
                  <a:gd name="T3" fmla="*/ 29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7" y="29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3" name="Freeform 179"/>
              <p:cNvSpPr>
                <a:spLocks/>
              </p:cNvSpPr>
              <p:nvPr/>
            </p:nvSpPr>
            <p:spPr bwMode="auto">
              <a:xfrm>
                <a:off x="5311" y="2198"/>
                <a:ext cx="7" cy="30"/>
              </a:xfrm>
              <a:custGeom>
                <a:avLst/>
                <a:gdLst>
                  <a:gd name="T0" fmla="*/ 0 w 12"/>
                  <a:gd name="T1" fmla="*/ 72 h 72"/>
                  <a:gd name="T2" fmla="*/ 3 w 12"/>
                  <a:gd name="T3" fmla="*/ 56 h 72"/>
                  <a:gd name="T4" fmla="*/ 11 w 12"/>
                  <a:gd name="T5" fmla="*/ 9 h 72"/>
                  <a:gd name="T6" fmla="*/ 12 w 12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3" y="56"/>
                    </a:ln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4" name="Freeform 180"/>
              <p:cNvSpPr>
                <a:spLocks/>
              </p:cNvSpPr>
              <p:nvPr/>
            </p:nvSpPr>
            <p:spPr bwMode="auto">
              <a:xfrm>
                <a:off x="5326" y="2128"/>
                <a:ext cx="7" cy="30"/>
              </a:xfrm>
              <a:custGeom>
                <a:avLst/>
                <a:gdLst>
                  <a:gd name="T0" fmla="*/ 0 w 12"/>
                  <a:gd name="T1" fmla="*/ 72 h 72"/>
                  <a:gd name="T2" fmla="*/ 6 w 12"/>
                  <a:gd name="T3" fmla="*/ 39 h 72"/>
                  <a:gd name="T4" fmla="*/ 12 w 12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2">
                    <a:moveTo>
                      <a:pt x="0" y="72"/>
                    </a:moveTo>
                    <a:lnTo>
                      <a:pt x="6" y="39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5" name="Freeform 181"/>
              <p:cNvSpPr>
                <a:spLocks/>
              </p:cNvSpPr>
              <p:nvPr/>
            </p:nvSpPr>
            <p:spPr bwMode="auto">
              <a:xfrm>
                <a:off x="5341" y="2059"/>
                <a:ext cx="7" cy="29"/>
              </a:xfrm>
              <a:custGeom>
                <a:avLst/>
                <a:gdLst>
                  <a:gd name="T0" fmla="*/ 0 w 13"/>
                  <a:gd name="T1" fmla="*/ 72 h 72"/>
                  <a:gd name="T2" fmla="*/ 8 w 13"/>
                  <a:gd name="T3" fmla="*/ 29 h 72"/>
                  <a:gd name="T4" fmla="*/ 13 w 13"/>
                  <a:gd name="T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2">
                    <a:moveTo>
                      <a:pt x="0" y="72"/>
                    </a:moveTo>
                    <a:lnTo>
                      <a:pt x="8" y="29"/>
                    </a:lnTo>
                    <a:lnTo>
                      <a:pt x="13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26" name="Freeform 182"/>
              <p:cNvSpPr>
                <a:spLocks/>
              </p:cNvSpPr>
              <p:nvPr/>
            </p:nvSpPr>
            <p:spPr bwMode="auto">
              <a:xfrm>
                <a:off x="5358" y="1989"/>
                <a:ext cx="6" cy="30"/>
              </a:xfrm>
              <a:custGeom>
                <a:avLst/>
                <a:gdLst>
                  <a:gd name="T0" fmla="*/ 0 w 14"/>
                  <a:gd name="T1" fmla="*/ 72 h 72"/>
                  <a:gd name="T2" fmla="*/ 0 w 14"/>
                  <a:gd name="T3" fmla="*/ 71 h 72"/>
                  <a:gd name="T4" fmla="*/ 8 w 14"/>
                  <a:gd name="T5" fmla="*/ 30 h 72"/>
                  <a:gd name="T6" fmla="*/ 14 w 14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2">
                    <a:moveTo>
                      <a:pt x="0" y="72"/>
                    </a:moveTo>
                    <a:lnTo>
                      <a:pt x="0" y="71"/>
                    </a:lnTo>
                    <a:lnTo>
                      <a:pt x="8" y="30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accent2"/>
              </a:solidFill>
              <a:ln w="127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57527" name="AutoShape 183"/>
            <p:cNvSpPr>
              <a:spLocks noChangeArrowheads="1"/>
            </p:cNvSpPr>
            <p:nvPr/>
          </p:nvSpPr>
          <p:spPr bwMode="auto">
            <a:xfrm flipH="1">
              <a:off x="3973" y="2177"/>
              <a:ext cx="254" cy="115"/>
            </a:xfrm>
            <a:prstGeom prst="rightArrow">
              <a:avLst>
                <a:gd name="adj1" fmla="val 50000"/>
                <a:gd name="adj2" fmla="val 55217"/>
              </a:avLst>
            </a:prstGeom>
            <a:solidFill>
              <a:srgbClr val="EC0000"/>
            </a:solidFill>
            <a:ln w="12700" cap="sq">
              <a:solidFill>
                <a:srgbClr val="EC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528" name="Text Box 184"/>
            <p:cNvSpPr txBox="1">
              <a:spLocks noChangeArrowheads="1"/>
            </p:cNvSpPr>
            <p:nvPr/>
          </p:nvSpPr>
          <p:spPr bwMode="auto">
            <a:xfrm>
              <a:off x="3905" y="1842"/>
              <a:ext cx="30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0" i="1">
                  <a:solidFill>
                    <a:srgbClr val="EC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</a:p>
          </p:txBody>
        </p:sp>
      </p:grpSp>
      <p:sp>
        <p:nvSpPr>
          <p:cNvPr id="57529" name="Line 185"/>
          <p:cNvSpPr>
            <a:spLocks noChangeShapeType="1"/>
          </p:cNvSpPr>
          <p:nvPr/>
        </p:nvSpPr>
        <p:spPr bwMode="auto">
          <a:xfrm>
            <a:off x="5303839" y="4081463"/>
            <a:ext cx="3290887" cy="0"/>
          </a:xfrm>
          <a:prstGeom prst="line">
            <a:avLst/>
          </a:prstGeom>
          <a:noFill/>
          <a:ln w="3175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530" name="Group 186"/>
          <p:cNvGrpSpPr>
            <a:grpSpLocks/>
          </p:cNvGrpSpPr>
          <p:nvPr/>
        </p:nvGrpSpPr>
        <p:grpSpPr bwMode="auto">
          <a:xfrm>
            <a:off x="1279526" y="2308226"/>
            <a:ext cx="1992313" cy="182563"/>
            <a:chOff x="796" y="1826"/>
            <a:chExt cx="1255" cy="115"/>
          </a:xfrm>
        </p:grpSpPr>
        <p:sp>
          <p:nvSpPr>
            <p:cNvPr id="57531" name="Line 187"/>
            <p:cNvSpPr>
              <a:spLocks noChangeShapeType="1"/>
            </p:cNvSpPr>
            <p:nvPr/>
          </p:nvSpPr>
          <p:spPr bwMode="auto">
            <a:xfrm>
              <a:off x="1843" y="1907"/>
              <a:ext cx="2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532" name="Freeform 188"/>
            <p:cNvSpPr>
              <a:spLocks noChangeAspect="1"/>
            </p:cNvSpPr>
            <p:nvPr/>
          </p:nvSpPr>
          <p:spPr bwMode="auto">
            <a:xfrm>
              <a:off x="796" y="1907"/>
              <a:ext cx="1070" cy="1"/>
            </a:xfrm>
            <a:custGeom>
              <a:avLst/>
              <a:gdLst>
                <a:gd name="T0" fmla="*/ 0 w 1070"/>
                <a:gd name="T1" fmla="*/ 1 h 1"/>
                <a:gd name="T2" fmla="*/ 1070 w 107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0" h="1">
                  <a:moveTo>
                    <a:pt x="0" y="1"/>
                  </a:moveTo>
                  <a:lnTo>
                    <a:pt x="107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57533" name="Group 189"/>
            <p:cNvGrpSpPr>
              <a:grpSpLocks noChangeAspect="1"/>
            </p:cNvGrpSpPr>
            <p:nvPr/>
          </p:nvGrpSpPr>
          <p:grpSpPr bwMode="auto">
            <a:xfrm>
              <a:off x="1263" y="1826"/>
              <a:ext cx="86" cy="104"/>
              <a:chOff x="1440" y="465"/>
              <a:chExt cx="35" cy="41"/>
            </a:xfrm>
          </p:grpSpPr>
          <p:sp>
            <p:nvSpPr>
              <p:cNvPr id="57534" name="Line 190"/>
              <p:cNvSpPr>
                <a:spLocks noChangeAspect="1" noChangeShapeType="1"/>
              </p:cNvSpPr>
              <p:nvPr/>
            </p:nvSpPr>
            <p:spPr bwMode="auto">
              <a:xfrm rot="2700000">
                <a:off x="1440" y="483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35" name="Line 191"/>
              <p:cNvSpPr>
                <a:spLocks noChangeAspect="1" noChangeShapeType="1"/>
              </p:cNvSpPr>
              <p:nvPr/>
            </p:nvSpPr>
            <p:spPr bwMode="auto">
              <a:xfrm rot="18900000">
                <a:off x="1440" y="506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grpSp>
          <p:nvGrpSpPr>
            <p:cNvPr id="57536" name="Group 192"/>
            <p:cNvGrpSpPr>
              <a:grpSpLocks noChangeAspect="1"/>
            </p:cNvGrpSpPr>
            <p:nvPr/>
          </p:nvGrpSpPr>
          <p:grpSpPr bwMode="auto">
            <a:xfrm>
              <a:off x="1707" y="1837"/>
              <a:ext cx="86" cy="104"/>
              <a:chOff x="1440" y="465"/>
              <a:chExt cx="35" cy="41"/>
            </a:xfrm>
          </p:grpSpPr>
          <p:sp>
            <p:nvSpPr>
              <p:cNvPr id="57537" name="Line 193"/>
              <p:cNvSpPr>
                <a:spLocks noChangeAspect="1" noChangeShapeType="1"/>
              </p:cNvSpPr>
              <p:nvPr/>
            </p:nvSpPr>
            <p:spPr bwMode="auto">
              <a:xfrm rot="2700000">
                <a:off x="1440" y="483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38" name="Line 194"/>
              <p:cNvSpPr>
                <a:spLocks noChangeAspect="1" noChangeShapeType="1"/>
              </p:cNvSpPr>
              <p:nvPr/>
            </p:nvSpPr>
            <p:spPr bwMode="auto">
              <a:xfrm rot="18900000">
                <a:off x="1440" y="506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</p:grpSp>
      <p:sp>
        <p:nvSpPr>
          <p:cNvPr id="57539" name="Line 195"/>
          <p:cNvSpPr>
            <a:spLocks noChangeAspect="1" noChangeShapeType="1"/>
          </p:cNvSpPr>
          <p:nvPr/>
        </p:nvSpPr>
        <p:spPr bwMode="auto">
          <a:xfrm flipV="1">
            <a:off x="585789" y="2435225"/>
            <a:ext cx="693737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540" name="Line 196"/>
          <p:cNvSpPr>
            <a:spLocks noChangeAspect="1" noChangeShapeType="1"/>
          </p:cNvSpPr>
          <p:nvPr/>
        </p:nvSpPr>
        <p:spPr bwMode="auto">
          <a:xfrm>
            <a:off x="622301" y="3898900"/>
            <a:ext cx="65881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57541" name="Group 197"/>
          <p:cNvGrpSpPr>
            <a:grpSpLocks/>
          </p:cNvGrpSpPr>
          <p:nvPr/>
        </p:nvGrpSpPr>
        <p:grpSpPr bwMode="auto">
          <a:xfrm>
            <a:off x="1206501" y="2441576"/>
            <a:ext cx="157163" cy="1128713"/>
            <a:chOff x="769" y="1791"/>
            <a:chExt cx="99" cy="711"/>
          </a:xfrm>
        </p:grpSpPr>
        <p:sp>
          <p:nvSpPr>
            <p:cNvPr id="57542" name="Line 198"/>
            <p:cNvSpPr>
              <a:spLocks noChangeAspect="1" noChangeShapeType="1"/>
            </p:cNvSpPr>
            <p:nvPr/>
          </p:nvSpPr>
          <p:spPr bwMode="auto">
            <a:xfrm>
              <a:off x="798" y="1791"/>
              <a:ext cx="0" cy="711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543" name="Line 199"/>
            <p:cNvSpPr>
              <a:spLocks noChangeAspect="1" noChangeShapeType="1"/>
            </p:cNvSpPr>
            <p:nvPr/>
          </p:nvSpPr>
          <p:spPr bwMode="auto">
            <a:xfrm rot="8100000">
              <a:off x="783" y="2141"/>
              <a:ext cx="85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7544" name="Line 200"/>
            <p:cNvSpPr>
              <a:spLocks noChangeAspect="1" noChangeShapeType="1"/>
            </p:cNvSpPr>
            <p:nvPr/>
          </p:nvSpPr>
          <p:spPr bwMode="auto">
            <a:xfrm rot="24300000">
              <a:off x="723" y="2140"/>
              <a:ext cx="91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57545" name="Group 201"/>
          <p:cNvGrpSpPr>
            <a:grpSpLocks/>
          </p:cNvGrpSpPr>
          <p:nvPr/>
        </p:nvGrpSpPr>
        <p:grpSpPr bwMode="auto">
          <a:xfrm>
            <a:off x="1279526" y="3898901"/>
            <a:ext cx="1497013" cy="219075"/>
            <a:chOff x="808" y="2713"/>
            <a:chExt cx="943" cy="138"/>
          </a:xfrm>
        </p:grpSpPr>
        <p:sp>
          <p:nvSpPr>
            <p:cNvPr id="57546" name="Freeform 202"/>
            <p:cNvSpPr>
              <a:spLocks noChangeAspect="1"/>
            </p:cNvSpPr>
            <p:nvPr/>
          </p:nvSpPr>
          <p:spPr bwMode="auto">
            <a:xfrm>
              <a:off x="808" y="2713"/>
              <a:ext cx="943" cy="123"/>
            </a:xfrm>
            <a:custGeom>
              <a:avLst/>
              <a:gdLst>
                <a:gd name="T0" fmla="*/ 0 w 943"/>
                <a:gd name="T1" fmla="*/ 0 h 123"/>
                <a:gd name="T2" fmla="*/ 43 w 943"/>
                <a:gd name="T3" fmla="*/ 4 h 123"/>
                <a:gd name="T4" fmla="*/ 134 w 943"/>
                <a:gd name="T5" fmla="*/ 81 h 123"/>
                <a:gd name="T6" fmla="*/ 218 w 943"/>
                <a:gd name="T7" fmla="*/ 111 h 123"/>
                <a:gd name="T8" fmla="*/ 344 w 943"/>
                <a:gd name="T9" fmla="*/ 123 h 123"/>
                <a:gd name="T10" fmla="*/ 482 w 943"/>
                <a:gd name="T11" fmla="*/ 75 h 123"/>
                <a:gd name="T12" fmla="*/ 697 w 943"/>
                <a:gd name="T13" fmla="*/ 4 h 123"/>
                <a:gd name="T14" fmla="*/ 943 w 943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3" h="123">
                  <a:moveTo>
                    <a:pt x="0" y="0"/>
                  </a:moveTo>
                  <a:lnTo>
                    <a:pt x="43" y="4"/>
                  </a:lnTo>
                  <a:lnTo>
                    <a:pt x="134" y="81"/>
                  </a:lnTo>
                  <a:lnTo>
                    <a:pt x="218" y="111"/>
                  </a:lnTo>
                  <a:lnTo>
                    <a:pt x="344" y="123"/>
                  </a:lnTo>
                  <a:lnTo>
                    <a:pt x="482" y="75"/>
                  </a:lnTo>
                  <a:lnTo>
                    <a:pt x="697" y="4"/>
                  </a:lnTo>
                  <a:lnTo>
                    <a:pt x="943" y="0"/>
                  </a:lnTo>
                </a:path>
              </a:pathLst>
            </a:custGeom>
            <a:noFill/>
            <a:ln w="254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57547" name="Group 203"/>
            <p:cNvGrpSpPr>
              <a:grpSpLocks noChangeAspect="1"/>
            </p:cNvGrpSpPr>
            <p:nvPr/>
          </p:nvGrpSpPr>
          <p:grpSpPr bwMode="auto">
            <a:xfrm>
              <a:off x="1129" y="2747"/>
              <a:ext cx="85" cy="104"/>
              <a:chOff x="1440" y="465"/>
              <a:chExt cx="35" cy="41"/>
            </a:xfrm>
          </p:grpSpPr>
          <p:sp>
            <p:nvSpPr>
              <p:cNvPr id="57548" name="Line 204"/>
              <p:cNvSpPr>
                <a:spLocks noChangeAspect="1" noChangeShapeType="1"/>
              </p:cNvSpPr>
              <p:nvPr/>
            </p:nvSpPr>
            <p:spPr bwMode="auto">
              <a:xfrm rot="2700000">
                <a:off x="1440" y="483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7549" name="Line 205"/>
              <p:cNvSpPr>
                <a:spLocks noChangeAspect="1" noChangeShapeType="1"/>
              </p:cNvSpPr>
              <p:nvPr/>
            </p:nvSpPr>
            <p:spPr bwMode="auto">
              <a:xfrm rot="18900000">
                <a:off x="1440" y="506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</p:grpSp>
      <p:sp>
        <p:nvSpPr>
          <p:cNvPr id="57550" name="Text Box 206"/>
          <p:cNvSpPr txBox="1">
            <a:spLocks noChangeArrowheads="1"/>
          </p:cNvSpPr>
          <p:nvPr/>
        </p:nvSpPr>
        <p:spPr bwMode="auto">
          <a:xfrm>
            <a:off x="1266825" y="3013075"/>
            <a:ext cx="1571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/>
            <a:r>
              <a:rPr lang="en-US" sz="1200" b="0">
                <a:solidFill>
                  <a:srgbClr val="000000"/>
                </a:solidFill>
                <a:cs typeface="Times New Roman" pitchFamily="18" charset="0"/>
              </a:rPr>
              <a:t>detector</a:t>
            </a:r>
          </a:p>
        </p:txBody>
      </p:sp>
      <p:sp>
        <p:nvSpPr>
          <p:cNvPr id="57551" name="Text Box 207"/>
          <p:cNvSpPr txBox="1">
            <a:spLocks noChangeArrowheads="1"/>
          </p:cNvSpPr>
          <p:nvPr/>
        </p:nvSpPr>
        <p:spPr bwMode="auto">
          <a:xfrm>
            <a:off x="1274764" y="4332289"/>
            <a:ext cx="1571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/>
            <a:r>
              <a:rPr lang="en-US" sz="1200" b="0">
                <a:solidFill>
                  <a:srgbClr val="000000"/>
                </a:solidFill>
                <a:cs typeface="Times New Roman" pitchFamily="18" charset="0"/>
              </a:rPr>
              <a:t>interferometer</a:t>
            </a:r>
          </a:p>
        </p:txBody>
      </p:sp>
      <p:sp>
        <p:nvSpPr>
          <p:cNvPr id="57552" name="Text Box 208"/>
          <p:cNvSpPr txBox="1">
            <a:spLocks noChangeArrowheads="1"/>
          </p:cNvSpPr>
          <p:nvPr/>
        </p:nvSpPr>
        <p:spPr bwMode="auto">
          <a:xfrm>
            <a:off x="6589714" y="2508251"/>
            <a:ext cx="645652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b="0">
                <a:solidFill>
                  <a:srgbClr val="FF505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FF5050"/>
                </a:solidFill>
                <a:cs typeface="Times New Roman" pitchFamily="18" charset="0"/>
                <a:sym typeface="Symbol" pitchFamily="18" charset="2"/>
              </a:rPr>
              <a:t></a:t>
            </a:r>
          </a:p>
        </p:txBody>
      </p:sp>
      <p:sp>
        <p:nvSpPr>
          <p:cNvPr id="57553" name="Rectangle 209"/>
          <p:cNvSpPr>
            <a:spLocks noChangeArrowheads="1"/>
          </p:cNvSpPr>
          <p:nvPr/>
        </p:nvSpPr>
        <p:spPr bwMode="auto">
          <a:xfrm>
            <a:off x="152401" y="1651001"/>
            <a:ext cx="88392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2734" y="6137255"/>
            <a:ext cx="2406236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phase averaging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58762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7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3" dur="1000"/>
                                        <p:tgtEl>
                                          <p:spTgt spid="57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7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7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7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94" grpId="0" animBg="1"/>
      <p:bldP spid="57394" grpId="1" animBg="1"/>
      <p:bldP spid="57432" grpId="0" animBg="1"/>
      <p:bldP spid="57552" grpId="0"/>
      <p:bldP spid="57552" grpId="1"/>
      <p:bldP spid="5755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4330" y="4604069"/>
            <a:ext cx="8347968" cy="1785104"/>
            <a:chOff x="354330" y="4604068"/>
            <a:chExt cx="8347968" cy="1785104"/>
          </a:xfrm>
        </p:grpSpPr>
        <p:sp>
          <p:nvSpPr>
            <p:cNvPr id="708612" name="Text Box 4"/>
            <p:cNvSpPr txBox="1">
              <a:spLocks noChangeArrowheads="1"/>
            </p:cNvSpPr>
            <p:nvPr/>
          </p:nvSpPr>
          <p:spPr bwMode="auto">
            <a:xfrm>
              <a:off x="1225576" y="5966500"/>
              <a:ext cx="727224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009900"/>
                  </a:solidFill>
                  <a:cs typeface="Times New Roman" pitchFamily="18" charset="0"/>
                </a:rPr>
                <a:t>		 </a:t>
              </a:r>
              <a:r>
                <a:rPr lang="en-US" sz="200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 potential fluctuations 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phase scrambling</a:t>
              </a:r>
              <a:endParaRPr lang="en-US" sz="32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8613" name="Text Box 5"/>
            <p:cNvSpPr txBox="1">
              <a:spLocks noChangeArrowheads="1"/>
            </p:cNvSpPr>
            <p:nvPr/>
          </p:nvSpPr>
          <p:spPr bwMode="auto">
            <a:xfrm>
              <a:off x="354330" y="4604068"/>
              <a:ext cx="8347968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</a:p>
            <a:p>
              <a:pPr eaLnBrk="1" hangingPunct="1"/>
              <a:r>
                <a:rPr lang="en-US" sz="2000" b="0">
                  <a:solidFill>
                    <a:srgbClr val="FF0000"/>
                  </a:solidFill>
                  <a:cs typeface="Times New Roman" pitchFamily="18" charset="0"/>
                </a:rPr>
                <a:t>partitioned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current line   </a:t>
              </a:r>
              <a:r>
                <a:rPr lang="en-US" sz="200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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 </a:t>
              </a:r>
              <a:r>
                <a:rPr lang="en-US" sz="2000" b="0">
                  <a:solidFill>
                    <a:srgbClr val="008000"/>
                  </a:solidFill>
                  <a:cs typeface="Times New Roman" pitchFamily="18" charset="0"/>
                </a:rPr>
                <a:t>provides reference path </a:t>
              </a:r>
              <a:r>
                <a:rPr lang="en-US" sz="2000" b="0">
                  <a:solidFill>
                    <a:srgbClr val="008000"/>
                  </a:solidFill>
                  <a:cs typeface="Times New Roman" pitchFamily="18" charset="0"/>
                  <a:sym typeface="Symbol" pitchFamily="18" charset="2"/>
                </a:rPr>
                <a:t>for </a:t>
              </a:r>
              <a:r>
                <a:rPr lang="en-US" b="0" i="1" smtClean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  </a:t>
              </a:r>
            </a:p>
            <a:p>
              <a:pPr eaLnBrk="1" hangingPunct="1"/>
              <a:r>
                <a:rPr lang="en-US" b="0" i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	</a:t>
              </a:r>
              <a:r>
                <a:rPr lang="en-US" b="0" i="1" smtClean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		    </a:t>
              </a:r>
              <a:r>
                <a:rPr lang="en-US" sz="14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phase measurement can be performed </a:t>
              </a:r>
              <a:r>
                <a:rPr lang="en-US" sz="11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(in principle)</a:t>
              </a:r>
              <a:endParaRPr lang="en-US" sz="14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endParaRPr>
            </a:p>
            <a:p>
              <a:pPr eaLnBrk="1" hangingPunct="1"/>
              <a:endParaRPr lang="en-US" sz="14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endParaRPr>
            </a:p>
            <a:p>
              <a:pPr eaLnBrk="1" hangingPunct="1"/>
              <a:r>
                <a:rPr lang="en-US" sz="2000" b="0">
                  <a:solidFill>
                    <a:srgbClr val="FF0000"/>
                  </a:solidFill>
                  <a:cs typeface="Times New Roman" pitchFamily="18" charset="0"/>
                </a:rPr>
                <a:t>partitioned</a:t>
              </a:r>
              <a:r>
                <a:rPr lang="en-US" sz="2000" b="0">
                  <a:solidFill>
                    <a:srgbClr val="000000"/>
                  </a:solidFill>
                  <a:cs typeface="Times New Roman" pitchFamily="18" charset="0"/>
                </a:rPr>
                <a:t> current line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1268" name="Oval 6"/>
          <p:cNvSpPr>
            <a:spLocks noChangeArrowheads="1"/>
          </p:cNvSpPr>
          <p:nvPr/>
        </p:nvSpPr>
        <p:spPr bwMode="auto">
          <a:xfrm rot="5400000" flipV="1">
            <a:off x="4920456" y="1658144"/>
            <a:ext cx="687388" cy="2000250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 rot="5400000" flipV="1">
            <a:off x="6499225" y="2286000"/>
            <a:ext cx="0" cy="5397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med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4864101" y="2498725"/>
            <a:ext cx="841769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hlink"/>
                </a:solidFill>
                <a:miter lim="800000"/>
                <a:headEnd type="none" w="sm" len="sm"/>
                <a:tailEnd type="none" w="med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 b="0">
                <a:solidFill>
                  <a:srgbClr val="000000"/>
                </a:solidFill>
                <a:cs typeface="+mn-cs"/>
              </a:rPr>
              <a:t>detector</a:t>
            </a:r>
          </a:p>
        </p:txBody>
      </p: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4179889" y="2020888"/>
            <a:ext cx="2189162" cy="501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08618" name="Group 10"/>
          <p:cNvGrpSpPr>
            <a:grpSpLocks/>
          </p:cNvGrpSpPr>
          <p:nvPr/>
        </p:nvGrpSpPr>
        <p:grpSpPr bwMode="auto">
          <a:xfrm>
            <a:off x="3413125" y="1846263"/>
            <a:ext cx="1117600" cy="673100"/>
            <a:chOff x="1611" y="1490"/>
            <a:chExt cx="704" cy="424"/>
          </a:xfrm>
        </p:grpSpPr>
        <p:sp>
          <p:nvSpPr>
            <p:cNvPr id="11297" name="Freeform 11"/>
            <p:cNvSpPr>
              <a:spLocks/>
            </p:cNvSpPr>
            <p:nvPr/>
          </p:nvSpPr>
          <p:spPr bwMode="auto">
            <a:xfrm>
              <a:off x="1692" y="1490"/>
              <a:ext cx="623" cy="424"/>
            </a:xfrm>
            <a:custGeom>
              <a:avLst/>
              <a:gdLst>
                <a:gd name="T0" fmla="*/ 516 w 623"/>
                <a:gd name="T1" fmla="*/ 424 h 424"/>
                <a:gd name="T2" fmla="*/ 618 w 623"/>
                <a:gd name="T3" fmla="*/ 262 h 424"/>
                <a:gd name="T4" fmla="*/ 546 w 623"/>
                <a:gd name="T5" fmla="*/ 76 h 424"/>
                <a:gd name="T6" fmla="*/ 240 w 623"/>
                <a:gd name="T7" fmla="*/ 4 h 424"/>
                <a:gd name="T8" fmla="*/ 48 w 623"/>
                <a:gd name="T9" fmla="*/ 100 h 424"/>
                <a:gd name="T10" fmla="*/ 0 w 623"/>
                <a:gd name="T11" fmla="*/ 292 h 4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3" h="424">
                  <a:moveTo>
                    <a:pt x="516" y="424"/>
                  </a:moveTo>
                  <a:cubicBezTo>
                    <a:pt x="564" y="372"/>
                    <a:pt x="613" y="320"/>
                    <a:pt x="618" y="262"/>
                  </a:cubicBezTo>
                  <a:cubicBezTo>
                    <a:pt x="623" y="204"/>
                    <a:pt x="609" y="119"/>
                    <a:pt x="546" y="76"/>
                  </a:cubicBezTo>
                  <a:cubicBezTo>
                    <a:pt x="483" y="33"/>
                    <a:pt x="323" y="0"/>
                    <a:pt x="240" y="4"/>
                  </a:cubicBezTo>
                  <a:cubicBezTo>
                    <a:pt x="157" y="8"/>
                    <a:pt x="88" y="52"/>
                    <a:pt x="48" y="100"/>
                  </a:cubicBezTo>
                  <a:cubicBezTo>
                    <a:pt x="8" y="148"/>
                    <a:pt x="4" y="220"/>
                    <a:pt x="0" y="292"/>
                  </a:cubicBezTo>
                </a:path>
              </a:pathLst>
            </a:custGeom>
            <a:noFill/>
            <a:ln w="57150" cap="sq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8" name="Line 12"/>
            <p:cNvSpPr>
              <a:spLocks noChangeShapeType="1"/>
            </p:cNvSpPr>
            <p:nvPr/>
          </p:nvSpPr>
          <p:spPr bwMode="auto">
            <a:xfrm>
              <a:off x="1611" y="1782"/>
              <a:ext cx="168" cy="0"/>
            </a:xfrm>
            <a:prstGeom prst="line">
              <a:avLst/>
            </a:prstGeom>
            <a:noFill/>
            <a:ln w="571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9" name="Line 13"/>
            <p:cNvSpPr>
              <a:spLocks noChangeShapeType="1"/>
            </p:cNvSpPr>
            <p:nvPr/>
          </p:nvSpPr>
          <p:spPr bwMode="auto">
            <a:xfrm>
              <a:off x="1635" y="1824"/>
              <a:ext cx="120" cy="0"/>
            </a:xfrm>
            <a:prstGeom prst="line">
              <a:avLst/>
            </a:prstGeom>
            <a:noFill/>
            <a:ln w="571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300" name="Line 14"/>
            <p:cNvSpPr>
              <a:spLocks noChangeShapeType="1"/>
            </p:cNvSpPr>
            <p:nvPr/>
          </p:nvSpPr>
          <p:spPr bwMode="auto">
            <a:xfrm>
              <a:off x="1662" y="1866"/>
              <a:ext cx="66" cy="0"/>
            </a:xfrm>
            <a:prstGeom prst="line">
              <a:avLst/>
            </a:prstGeom>
            <a:noFill/>
            <a:ln w="571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08623" name="Group 15"/>
          <p:cNvGrpSpPr>
            <a:grpSpLocks/>
          </p:cNvGrpSpPr>
          <p:nvPr/>
        </p:nvGrpSpPr>
        <p:grpSpPr bwMode="auto">
          <a:xfrm>
            <a:off x="3889376" y="1785938"/>
            <a:ext cx="1528763" cy="1314450"/>
            <a:chOff x="1923" y="1452"/>
            <a:chExt cx="963" cy="828"/>
          </a:xfrm>
        </p:grpSpPr>
        <p:sp>
          <p:nvSpPr>
            <p:cNvPr id="11290" name="Oval 16"/>
            <p:cNvSpPr>
              <a:spLocks noChangeArrowheads="1"/>
            </p:cNvSpPr>
            <p:nvPr/>
          </p:nvSpPr>
          <p:spPr bwMode="auto">
            <a:xfrm>
              <a:off x="2763" y="2166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1" name="Oval 17"/>
            <p:cNvSpPr>
              <a:spLocks noChangeArrowheads="1"/>
            </p:cNvSpPr>
            <p:nvPr/>
          </p:nvSpPr>
          <p:spPr bwMode="auto">
            <a:xfrm>
              <a:off x="2511" y="2148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2" name="Oval 18"/>
            <p:cNvSpPr>
              <a:spLocks noChangeArrowheads="1"/>
            </p:cNvSpPr>
            <p:nvPr/>
          </p:nvSpPr>
          <p:spPr bwMode="auto">
            <a:xfrm>
              <a:off x="2271" y="2094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3" name="Oval 19"/>
            <p:cNvSpPr>
              <a:spLocks noChangeArrowheads="1"/>
            </p:cNvSpPr>
            <p:nvPr/>
          </p:nvSpPr>
          <p:spPr bwMode="auto">
            <a:xfrm>
              <a:off x="2115" y="1944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4" name="Oval 20"/>
            <p:cNvSpPr>
              <a:spLocks noChangeArrowheads="1"/>
            </p:cNvSpPr>
            <p:nvPr/>
          </p:nvSpPr>
          <p:spPr bwMode="auto">
            <a:xfrm>
              <a:off x="2253" y="1716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5" name="Oval 21"/>
            <p:cNvSpPr>
              <a:spLocks noChangeArrowheads="1"/>
            </p:cNvSpPr>
            <p:nvPr/>
          </p:nvSpPr>
          <p:spPr bwMode="auto">
            <a:xfrm>
              <a:off x="2145" y="1494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96" name="Oval 22"/>
            <p:cNvSpPr>
              <a:spLocks noChangeArrowheads="1"/>
            </p:cNvSpPr>
            <p:nvPr/>
          </p:nvSpPr>
          <p:spPr bwMode="auto">
            <a:xfrm>
              <a:off x="1923" y="1452"/>
              <a:ext cx="123" cy="114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2"/>
                  </a:solidFill>
                  <a:round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08631" name="Text Box 23"/>
          <p:cNvSpPr txBox="1">
            <a:spLocks noChangeArrowheads="1"/>
          </p:cNvSpPr>
          <p:nvPr/>
        </p:nvSpPr>
        <p:spPr bwMode="auto">
          <a:xfrm>
            <a:off x="3244851" y="1436689"/>
            <a:ext cx="1520786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009900"/>
                </a:solidFill>
                <a:cs typeface="Times New Roman" pitchFamily="18" charset="0"/>
              </a:rPr>
              <a:t>reference path</a:t>
            </a:r>
          </a:p>
        </p:txBody>
      </p:sp>
      <p:grpSp>
        <p:nvGrpSpPr>
          <p:cNvPr id="11275" name="Group 24"/>
          <p:cNvGrpSpPr>
            <a:grpSpLocks/>
          </p:cNvGrpSpPr>
          <p:nvPr/>
        </p:nvGrpSpPr>
        <p:grpSpPr bwMode="auto">
          <a:xfrm>
            <a:off x="5233989" y="2936875"/>
            <a:ext cx="358775" cy="401638"/>
            <a:chOff x="2388" y="2381"/>
            <a:chExt cx="226" cy="253"/>
          </a:xfrm>
        </p:grpSpPr>
        <p:sp>
          <p:nvSpPr>
            <p:cNvPr id="11288" name="AutoShape 25"/>
            <p:cNvSpPr>
              <a:spLocks noChangeArrowheads="1"/>
            </p:cNvSpPr>
            <p:nvPr/>
          </p:nvSpPr>
          <p:spPr bwMode="auto">
            <a:xfrm flipV="1">
              <a:off x="2388" y="2478"/>
              <a:ext cx="96" cy="156"/>
            </a:xfrm>
            <a:prstGeom prst="lightningBolt">
              <a:avLst/>
            </a:prstGeom>
            <a:solidFill>
              <a:srgbClr val="33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33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89" name="Text Box 26"/>
            <p:cNvSpPr txBox="1">
              <a:spLocks noChangeArrowheads="1"/>
            </p:cNvSpPr>
            <p:nvPr/>
          </p:nvSpPr>
          <p:spPr bwMode="auto">
            <a:xfrm>
              <a:off x="2420" y="2381"/>
              <a:ext cx="19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600" i="1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</a:p>
          </p:txBody>
        </p:sp>
      </p:grpSp>
      <p:grpSp>
        <p:nvGrpSpPr>
          <p:cNvPr id="11276" name="Group 27"/>
          <p:cNvGrpSpPr>
            <a:grpSpLocks/>
          </p:cNvGrpSpPr>
          <p:nvPr/>
        </p:nvGrpSpPr>
        <p:grpSpPr bwMode="auto">
          <a:xfrm>
            <a:off x="4275138" y="3262313"/>
            <a:ext cx="2444750" cy="1276350"/>
            <a:chOff x="432" y="2460"/>
            <a:chExt cx="1540" cy="804"/>
          </a:xfrm>
        </p:grpSpPr>
        <p:grpSp>
          <p:nvGrpSpPr>
            <p:cNvPr id="11282" name="Group 28"/>
            <p:cNvGrpSpPr>
              <a:grpSpLocks/>
            </p:cNvGrpSpPr>
            <p:nvPr/>
          </p:nvGrpSpPr>
          <p:grpSpPr bwMode="auto">
            <a:xfrm rot="5400000">
              <a:off x="817" y="2127"/>
              <a:ext cx="617" cy="1387"/>
              <a:chOff x="2421" y="1167"/>
              <a:chExt cx="767" cy="1969"/>
            </a:xfrm>
          </p:grpSpPr>
          <p:sp>
            <p:nvSpPr>
              <p:cNvPr id="11286" name="Freeform 29"/>
              <p:cNvSpPr>
                <a:spLocks/>
              </p:cNvSpPr>
              <p:nvPr/>
            </p:nvSpPr>
            <p:spPr bwMode="auto">
              <a:xfrm flipH="1">
                <a:off x="2901" y="1167"/>
                <a:ext cx="287" cy="1969"/>
              </a:xfrm>
              <a:custGeom>
                <a:avLst/>
                <a:gdLst>
                  <a:gd name="T0" fmla="*/ 286 w 287"/>
                  <a:gd name="T1" fmla="*/ 1963 h 1970"/>
                  <a:gd name="T2" fmla="*/ 183 w 287"/>
                  <a:gd name="T3" fmla="*/ 1735 h 1970"/>
                  <a:gd name="T4" fmla="*/ 134 w 287"/>
                  <a:gd name="T5" fmla="*/ 1623 h 1970"/>
                  <a:gd name="T6" fmla="*/ 93 w 287"/>
                  <a:gd name="T7" fmla="*/ 1506 h 1970"/>
                  <a:gd name="T8" fmla="*/ 55 w 287"/>
                  <a:gd name="T9" fmla="*/ 1390 h 1970"/>
                  <a:gd name="T10" fmla="*/ 28 w 287"/>
                  <a:gd name="T11" fmla="*/ 1273 h 1970"/>
                  <a:gd name="T12" fmla="*/ 7 w 287"/>
                  <a:gd name="T13" fmla="*/ 1156 h 1970"/>
                  <a:gd name="T14" fmla="*/ 0 w 287"/>
                  <a:gd name="T15" fmla="*/ 1034 h 1970"/>
                  <a:gd name="T16" fmla="*/ 3 w 287"/>
                  <a:gd name="T17" fmla="*/ 974 h 1970"/>
                  <a:gd name="T18" fmla="*/ 10 w 287"/>
                  <a:gd name="T19" fmla="*/ 908 h 1970"/>
                  <a:gd name="T20" fmla="*/ 21 w 287"/>
                  <a:gd name="T21" fmla="*/ 837 h 1970"/>
                  <a:gd name="T22" fmla="*/ 34 w 287"/>
                  <a:gd name="T23" fmla="*/ 761 h 1970"/>
                  <a:gd name="T24" fmla="*/ 72 w 287"/>
                  <a:gd name="T25" fmla="*/ 614 h 1970"/>
                  <a:gd name="T26" fmla="*/ 117 w 287"/>
                  <a:gd name="T27" fmla="*/ 462 h 1970"/>
                  <a:gd name="T28" fmla="*/ 162 w 287"/>
                  <a:gd name="T29" fmla="*/ 320 h 1970"/>
                  <a:gd name="T30" fmla="*/ 186 w 287"/>
                  <a:gd name="T31" fmla="*/ 249 h 1970"/>
                  <a:gd name="T32" fmla="*/ 207 w 287"/>
                  <a:gd name="T33" fmla="*/ 188 h 1970"/>
                  <a:gd name="T34" fmla="*/ 224 w 287"/>
                  <a:gd name="T35" fmla="*/ 132 h 1970"/>
                  <a:gd name="T36" fmla="*/ 241 w 287"/>
                  <a:gd name="T37" fmla="*/ 81 h 1970"/>
                  <a:gd name="T38" fmla="*/ 255 w 287"/>
                  <a:gd name="T39" fmla="*/ 36 h 1970"/>
                  <a:gd name="T40" fmla="*/ 265 w 287"/>
                  <a:gd name="T41" fmla="*/ 0 h 19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7" h="1970">
                    <a:moveTo>
                      <a:pt x="286" y="1969"/>
                    </a:moveTo>
                    <a:lnTo>
                      <a:pt x="183" y="1741"/>
                    </a:lnTo>
                    <a:lnTo>
                      <a:pt x="134" y="1629"/>
                    </a:lnTo>
                    <a:lnTo>
                      <a:pt x="93" y="1512"/>
                    </a:lnTo>
                    <a:lnTo>
                      <a:pt x="55" y="1396"/>
                    </a:lnTo>
                    <a:lnTo>
                      <a:pt x="28" y="1279"/>
                    </a:lnTo>
                    <a:lnTo>
                      <a:pt x="7" y="1162"/>
                    </a:lnTo>
                    <a:lnTo>
                      <a:pt x="0" y="1040"/>
                    </a:lnTo>
                    <a:lnTo>
                      <a:pt x="3" y="974"/>
                    </a:lnTo>
                    <a:lnTo>
                      <a:pt x="10" y="908"/>
                    </a:lnTo>
                    <a:lnTo>
                      <a:pt x="21" y="837"/>
                    </a:lnTo>
                    <a:lnTo>
                      <a:pt x="34" y="761"/>
                    </a:lnTo>
                    <a:lnTo>
                      <a:pt x="72" y="614"/>
                    </a:lnTo>
                    <a:lnTo>
                      <a:pt x="117" y="462"/>
                    </a:lnTo>
                    <a:lnTo>
                      <a:pt x="162" y="320"/>
                    </a:lnTo>
                    <a:lnTo>
                      <a:pt x="186" y="249"/>
                    </a:lnTo>
                    <a:lnTo>
                      <a:pt x="207" y="188"/>
                    </a:lnTo>
                    <a:lnTo>
                      <a:pt x="224" y="132"/>
                    </a:lnTo>
                    <a:lnTo>
                      <a:pt x="241" y="81"/>
                    </a:lnTo>
                    <a:lnTo>
                      <a:pt x="255" y="36"/>
                    </a:lnTo>
                    <a:lnTo>
                      <a:pt x="265" y="0"/>
                    </a:lnTo>
                  </a:path>
                </a:pathLst>
              </a:custGeom>
              <a:noFill/>
              <a:ln w="5715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287" name="Freeform 30"/>
              <p:cNvSpPr>
                <a:spLocks/>
              </p:cNvSpPr>
              <p:nvPr/>
            </p:nvSpPr>
            <p:spPr bwMode="auto">
              <a:xfrm>
                <a:off x="2421" y="1167"/>
                <a:ext cx="287" cy="1969"/>
              </a:xfrm>
              <a:custGeom>
                <a:avLst/>
                <a:gdLst>
                  <a:gd name="T0" fmla="*/ 286 w 287"/>
                  <a:gd name="T1" fmla="*/ 1963 h 1970"/>
                  <a:gd name="T2" fmla="*/ 183 w 287"/>
                  <a:gd name="T3" fmla="*/ 1735 h 1970"/>
                  <a:gd name="T4" fmla="*/ 134 w 287"/>
                  <a:gd name="T5" fmla="*/ 1623 h 1970"/>
                  <a:gd name="T6" fmla="*/ 93 w 287"/>
                  <a:gd name="T7" fmla="*/ 1506 h 1970"/>
                  <a:gd name="T8" fmla="*/ 55 w 287"/>
                  <a:gd name="T9" fmla="*/ 1390 h 1970"/>
                  <a:gd name="T10" fmla="*/ 28 w 287"/>
                  <a:gd name="T11" fmla="*/ 1273 h 1970"/>
                  <a:gd name="T12" fmla="*/ 7 w 287"/>
                  <a:gd name="T13" fmla="*/ 1156 h 1970"/>
                  <a:gd name="T14" fmla="*/ 0 w 287"/>
                  <a:gd name="T15" fmla="*/ 1034 h 1970"/>
                  <a:gd name="T16" fmla="*/ 3 w 287"/>
                  <a:gd name="T17" fmla="*/ 974 h 1970"/>
                  <a:gd name="T18" fmla="*/ 10 w 287"/>
                  <a:gd name="T19" fmla="*/ 908 h 1970"/>
                  <a:gd name="T20" fmla="*/ 21 w 287"/>
                  <a:gd name="T21" fmla="*/ 837 h 1970"/>
                  <a:gd name="T22" fmla="*/ 34 w 287"/>
                  <a:gd name="T23" fmla="*/ 761 h 1970"/>
                  <a:gd name="T24" fmla="*/ 72 w 287"/>
                  <a:gd name="T25" fmla="*/ 614 h 1970"/>
                  <a:gd name="T26" fmla="*/ 117 w 287"/>
                  <a:gd name="T27" fmla="*/ 462 h 1970"/>
                  <a:gd name="T28" fmla="*/ 162 w 287"/>
                  <a:gd name="T29" fmla="*/ 320 h 1970"/>
                  <a:gd name="T30" fmla="*/ 186 w 287"/>
                  <a:gd name="T31" fmla="*/ 249 h 1970"/>
                  <a:gd name="T32" fmla="*/ 207 w 287"/>
                  <a:gd name="T33" fmla="*/ 188 h 1970"/>
                  <a:gd name="T34" fmla="*/ 224 w 287"/>
                  <a:gd name="T35" fmla="*/ 132 h 1970"/>
                  <a:gd name="T36" fmla="*/ 241 w 287"/>
                  <a:gd name="T37" fmla="*/ 81 h 1970"/>
                  <a:gd name="T38" fmla="*/ 255 w 287"/>
                  <a:gd name="T39" fmla="*/ 36 h 1970"/>
                  <a:gd name="T40" fmla="*/ 265 w 287"/>
                  <a:gd name="T41" fmla="*/ 0 h 19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7" h="1970">
                    <a:moveTo>
                      <a:pt x="286" y="1969"/>
                    </a:moveTo>
                    <a:lnTo>
                      <a:pt x="183" y="1741"/>
                    </a:lnTo>
                    <a:lnTo>
                      <a:pt x="134" y="1629"/>
                    </a:lnTo>
                    <a:lnTo>
                      <a:pt x="93" y="1512"/>
                    </a:lnTo>
                    <a:lnTo>
                      <a:pt x="55" y="1396"/>
                    </a:lnTo>
                    <a:lnTo>
                      <a:pt x="28" y="1279"/>
                    </a:lnTo>
                    <a:lnTo>
                      <a:pt x="7" y="1162"/>
                    </a:lnTo>
                    <a:lnTo>
                      <a:pt x="0" y="1040"/>
                    </a:lnTo>
                    <a:lnTo>
                      <a:pt x="3" y="974"/>
                    </a:lnTo>
                    <a:lnTo>
                      <a:pt x="10" y="908"/>
                    </a:lnTo>
                    <a:lnTo>
                      <a:pt x="21" y="837"/>
                    </a:lnTo>
                    <a:lnTo>
                      <a:pt x="34" y="761"/>
                    </a:lnTo>
                    <a:lnTo>
                      <a:pt x="72" y="614"/>
                    </a:lnTo>
                    <a:lnTo>
                      <a:pt x="117" y="462"/>
                    </a:lnTo>
                    <a:lnTo>
                      <a:pt x="162" y="320"/>
                    </a:lnTo>
                    <a:lnTo>
                      <a:pt x="186" y="249"/>
                    </a:lnTo>
                    <a:lnTo>
                      <a:pt x="207" y="188"/>
                    </a:lnTo>
                    <a:lnTo>
                      <a:pt x="224" y="132"/>
                    </a:lnTo>
                    <a:lnTo>
                      <a:pt x="241" y="81"/>
                    </a:lnTo>
                    <a:lnTo>
                      <a:pt x="255" y="36"/>
                    </a:lnTo>
                    <a:lnTo>
                      <a:pt x="265" y="0"/>
                    </a:lnTo>
                  </a:path>
                </a:pathLst>
              </a:custGeom>
              <a:noFill/>
              <a:ln w="5715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11283" name="Line 31"/>
            <p:cNvSpPr>
              <a:spLocks noChangeShapeType="1"/>
            </p:cNvSpPr>
            <p:nvPr/>
          </p:nvSpPr>
          <p:spPr bwMode="auto">
            <a:xfrm>
              <a:off x="1972" y="2502"/>
              <a:ext cx="0" cy="762"/>
            </a:xfrm>
            <a:prstGeom prst="line">
              <a:avLst/>
            </a:prstGeom>
            <a:noFill/>
            <a:ln w="762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284" name="Oval 32"/>
            <p:cNvSpPr>
              <a:spLocks noChangeArrowheads="1"/>
            </p:cNvSpPr>
            <p:nvPr/>
          </p:nvSpPr>
          <p:spPr bwMode="auto">
            <a:xfrm>
              <a:off x="1024" y="2460"/>
              <a:ext cx="132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aphicFrame>
          <p:nvGraphicFramePr>
            <p:cNvPr id="11285" name="Object 33"/>
            <p:cNvGraphicFramePr>
              <a:graphicFrameLocks noChangeAspect="1"/>
            </p:cNvGraphicFramePr>
            <p:nvPr/>
          </p:nvGraphicFramePr>
          <p:xfrm>
            <a:off x="634" y="2644"/>
            <a:ext cx="302" cy="318"/>
          </p:xfrm>
          <a:graphic>
            <a:graphicData uri="http://schemas.openxmlformats.org/presentationml/2006/ole">
              <p:oleObj spid="_x0000_s528544" name="משוואה" r:id="rId3" imgW="241195" imgH="253890" progId="Equation.3">
                <p:embed/>
              </p:oleObj>
            </a:graphicData>
          </a:graphic>
        </p:graphicFrame>
      </p:grpSp>
      <p:grpSp>
        <p:nvGrpSpPr>
          <p:cNvPr id="708642" name="Group 34"/>
          <p:cNvGrpSpPr>
            <a:grpSpLocks/>
          </p:cNvGrpSpPr>
          <p:nvPr/>
        </p:nvGrpSpPr>
        <p:grpSpPr bwMode="auto">
          <a:xfrm>
            <a:off x="2039938" y="2614613"/>
            <a:ext cx="2159000" cy="1039811"/>
            <a:chOff x="758" y="2034"/>
            <a:chExt cx="1360" cy="655"/>
          </a:xfrm>
        </p:grpSpPr>
        <p:sp>
          <p:nvSpPr>
            <p:cNvPr id="11280" name="Text Box 35"/>
            <p:cNvSpPr txBox="1">
              <a:spLocks noChangeArrowheads="1"/>
            </p:cNvSpPr>
            <p:nvPr/>
          </p:nvSpPr>
          <p:spPr bwMode="auto">
            <a:xfrm>
              <a:off x="758" y="2456"/>
              <a:ext cx="8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partitioning</a:t>
              </a:r>
            </a:p>
          </p:txBody>
        </p:sp>
        <p:sp>
          <p:nvSpPr>
            <p:cNvPr id="11281" name="Line 36"/>
            <p:cNvSpPr>
              <a:spLocks noChangeShapeType="1"/>
            </p:cNvSpPr>
            <p:nvPr/>
          </p:nvSpPr>
          <p:spPr bwMode="auto">
            <a:xfrm flipV="1">
              <a:off x="1188" y="2034"/>
              <a:ext cx="930" cy="45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1278" name="Line 37"/>
          <p:cNvSpPr>
            <a:spLocks noChangeShapeType="1"/>
          </p:cNvSpPr>
          <p:nvPr/>
        </p:nvSpPr>
        <p:spPr bwMode="auto">
          <a:xfrm rot="5400000" flipV="1">
            <a:off x="3717925" y="1912939"/>
            <a:ext cx="0" cy="12382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med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279" name="Rectangle 39"/>
          <p:cNvSpPr>
            <a:spLocks noGrp="1" noChangeArrowheads="1"/>
          </p:cNvSpPr>
          <p:nvPr>
            <p:ph type="title"/>
          </p:nvPr>
        </p:nvSpPr>
        <p:spPr>
          <a:xfrm>
            <a:off x="333377" y="211138"/>
            <a:ext cx="4044156" cy="698500"/>
          </a:xfrm>
          <a:noFill/>
        </p:spPr>
        <p:txBody>
          <a:bodyPr/>
          <a:lstStyle/>
          <a:p>
            <a:pPr rtl="0" eaLnBrk="1" hangingPunct="1"/>
            <a:r>
              <a:rPr lang="en-US" sz="2800"/>
              <a:t>partitioning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187508" y="2378393"/>
            <a:ext cx="350838" cy="272256"/>
          </a:xfrm>
          <a:prstGeom prst="line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val 1"/>
          <p:cNvSpPr/>
          <p:nvPr/>
        </p:nvSpPr>
        <p:spPr bwMode="auto">
          <a:xfrm>
            <a:off x="3194907" y="1780552"/>
            <a:ext cx="1891259" cy="974725"/>
          </a:xfrm>
          <a:prstGeom prst="ellipse">
            <a:avLst/>
          </a:prstGeom>
          <a:noFill/>
          <a:ln w="28575" cap="sq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23956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 flipV="1">
            <a:off x="5191125" y="2327275"/>
            <a:ext cx="1887538" cy="17859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951039" y="4116388"/>
            <a:ext cx="79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QPC1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 flipV="1">
            <a:off x="1782763" y="2320926"/>
            <a:ext cx="1892300" cy="17954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 flipV="1">
            <a:off x="3675063" y="2320926"/>
            <a:ext cx="1541462" cy="7143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 flipV="1">
            <a:off x="7072313" y="2320926"/>
            <a:ext cx="755650" cy="17954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5" name="Rectangle 7" descr="30%"/>
          <p:cNvSpPr>
            <a:spLocks noChangeArrowheads="1"/>
          </p:cNvSpPr>
          <p:nvPr/>
        </p:nvSpPr>
        <p:spPr bwMode="auto">
          <a:xfrm flipV="1">
            <a:off x="1028701" y="2320926"/>
            <a:ext cx="754063" cy="1795463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7416" name="Rectangle 8" descr="30%"/>
          <p:cNvSpPr>
            <a:spLocks noChangeArrowheads="1"/>
          </p:cNvSpPr>
          <p:nvPr/>
        </p:nvSpPr>
        <p:spPr bwMode="auto">
          <a:xfrm flipV="1">
            <a:off x="3965576" y="3676651"/>
            <a:ext cx="906463" cy="574675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7" name="Rectangle 9" descr="30%"/>
          <p:cNvSpPr>
            <a:spLocks noChangeArrowheads="1"/>
          </p:cNvSpPr>
          <p:nvPr/>
        </p:nvSpPr>
        <p:spPr bwMode="auto">
          <a:xfrm flipV="1">
            <a:off x="7072313" y="2320926"/>
            <a:ext cx="755650" cy="1795463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7418" name="Freeform 10"/>
          <p:cNvSpPr>
            <a:spLocks/>
          </p:cNvSpPr>
          <p:nvPr/>
        </p:nvSpPr>
        <p:spPr bwMode="auto">
          <a:xfrm flipV="1">
            <a:off x="2917826" y="4116388"/>
            <a:ext cx="3024188" cy="1425575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2147483647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2147483647 w 384"/>
              <a:gd name="T11" fmla="*/ 2147483647 h 192"/>
              <a:gd name="T12" fmla="*/ 2147483647 w 384"/>
              <a:gd name="T13" fmla="*/ 2147483647 h 192"/>
              <a:gd name="T14" fmla="*/ 2147483647 w 384"/>
              <a:gd name="T15" fmla="*/ 2147483647 h 192"/>
              <a:gd name="T16" fmla="*/ 2147483647 w 384"/>
              <a:gd name="T17" fmla="*/ 2147483647 h 192"/>
              <a:gd name="T18" fmla="*/ 2147483647 w 384"/>
              <a:gd name="T19" fmla="*/ 2147483647 h 192"/>
              <a:gd name="T20" fmla="*/ 2147483647 w 384"/>
              <a:gd name="T21" fmla="*/ 0 h 192"/>
              <a:gd name="T22" fmla="*/ 0 w 384"/>
              <a:gd name="T23" fmla="*/ 0 h 192"/>
              <a:gd name="T24" fmla="*/ 0 w 384"/>
              <a:gd name="T25" fmla="*/ 2147483647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4" h="192">
                <a:moveTo>
                  <a:pt x="0" y="192"/>
                </a:moveTo>
                <a:lnTo>
                  <a:pt x="96" y="192"/>
                </a:lnTo>
                <a:lnTo>
                  <a:pt x="96" y="144"/>
                </a:lnTo>
                <a:lnTo>
                  <a:pt x="132" y="144"/>
                </a:lnTo>
                <a:lnTo>
                  <a:pt x="144" y="171"/>
                </a:lnTo>
                <a:lnTo>
                  <a:pt x="234" y="171"/>
                </a:lnTo>
                <a:lnTo>
                  <a:pt x="252" y="143"/>
                </a:lnTo>
                <a:lnTo>
                  <a:pt x="288" y="144"/>
                </a:lnTo>
                <a:lnTo>
                  <a:pt x="288" y="192"/>
                </a:lnTo>
                <a:lnTo>
                  <a:pt x="384" y="192"/>
                </a:lnTo>
                <a:lnTo>
                  <a:pt x="384" y="0"/>
                </a:lnTo>
                <a:lnTo>
                  <a:pt x="0" y="0"/>
                </a:lnTo>
                <a:lnTo>
                  <a:pt x="0" y="192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9" name="Freeform 11"/>
          <p:cNvSpPr>
            <a:spLocks/>
          </p:cNvSpPr>
          <p:nvPr/>
        </p:nvSpPr>
        <p:spPr bwMode="auto">
          <a:xfrm flipV="1">
            <a:off x="2828926" y="4127500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0" name="Freeform 12"/>
          <p:cNvSpPr>
            <a:spLocks/>
          </p:cNvSpPr>
          <p:nvPr/>
        </p:nvSpPr>
        <p:spPr bwMode="auto">
          <a:xfrm rot="10800000" flipV="1">
            <a:off x="3282950" y="4127500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1" name="Freeform 13"/>
          <p:cNvSpPr>
            <a:spLocks/>
          </p:cNvSpPr>
          <p:nvPr/>
        </p:nvSpPr>
        <p:spPr bwMode="auto">
          <a:xfrm flipV="1">
            <a:off x="5095876" y="4127500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 rot="10800000" flipV="1">
            <a:off x="5549900" y="4127500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3" name="Freeform 15"/>
          <p:cNvSpPr>
            <a:spLocks/>
          </p:cNvSpPr>
          <p:nvPr/>
        </p:nvSpPr>
        <p:spPr bwMode="auto">
          <a:xfrm flipV="1">
            <a:off x="4049713" y="5445126"/>
            <a:ext cx="455612" cy="727075"/>
          </a:xfrm>
          <a:custGeom>
            <a:avLst/>
            <a:gdLst>
              <a:gd name="T0" fmla="*/ 0 w 288"/>
              <a:gd name="T1" fmla="*/ 0 h 384"/>
              <a:gd name="T2" fmla="*/ 2147483647 w 288"/>
              <a:gd name="T3" fmla="*/ 0 h 384"/>
              <a:gd name="T4" fmla="*/ 2147483647 w 288"/>
              <a:gd name="T5" fmla="*/ 2147483647 h 384"/>
              <a:gd name="T6" fmla="*/ 2147483647 w 288"/>
              <a:gd name="T7" fmla="*/ 2147483647 h 384"/>
              <a:gd name="T8" fmla="*/ 2147483647 w 288"/>
              <a:gd name="T9" fmla="*/ 2147483647 h 384"/>
              <a:gd name="T10" fmla="*/ 0 w 288"/>
              <a:gd name="T11" fmla="*/ 2147483647 h 384"/>
              <a:gd name="T12" fmla="*/ 0 w 288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384">
                <a:moveTo>
                  <a:pt x="0" y="0"/>
                </a:moveTo>
                <a:lnTo>
                  <a:pt x="288" y="0"/>
                </a:lnTo>
                <a:lnTo>
                  <a:pt x="288" y="192"/>
                </a:lnTo>
                <a:lnTo>
                  <a:pt x="240" y="384"/>
                </a:lnTo>
                <a:lnTo>
                  <a:pt x="48" y="384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pattFill prst="pct3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1076093" y="3647105"/>
            <a:ext cx="674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err="1">
                <a:solidFill>
                  <a:srgbClr val="3333CC"/>
                </a:solidFill>
                <a:cs typeface="+mn-cs"/>
              </a:rPr>
              <a:t>S</a:t>
            </a:r>
            <a:r>
              <a:rPr lang="en-US" sz="2000" b="0" baseline="-25000" err="1">
                <a:solidFill>
                  <a:srgbClr val="3333CC"/>
                </a:solidFill>
                <a:cs typeface="+mn-cs"/>
              </a:rPr>
              <a:t>MZI</a:t>
            </a:r>
            <a:endParaRPr lang="en-US" sz="2000" b="0" baseline="-25000">
              <a:solidFill>
                <a:srgbClr val="3333CC"/>
              </a:solidFill>
              <a:cs typeface="+mn-cs"/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121150" y="3743326"/>
            <a:ext cx="160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cs typeface="+mn-cs"/>
              </a:rPr>
              <a:t>D1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6045201" y="4113214"/>
            <a:ext cx="79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QPC2</a:t>
            </a:r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5197476" y="5721350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MG</a:t>
            </a:r>
          </a:p>
        </p:txBody>
      </p:sp>
      <p:sp>
        <p:nvSpPr>
          <p:cNvPr id="17428" name="Freeform 21"/>
          <p:cNvSpPr>
            <a:spLocks/>
          </p:cNvSpPr>
          <p:nvPr/>
        </p:nvSpPr>
        <p:spPr bwMode="auto">
          <a:xfrm>
            <a:off x="1782763" y="3897313"/>
            <a:ext cx="5289550" cy="1555750"/>
          </a:xfrm>
          <a:custGeom>
            <a:avLst/>
            <a:gdLst>
              <a:gd name="T0" fmla="*/ 0 w 672"/>
              <a:gd name="T1" fmla="*/ 0 h 208"/>
              <a:gd name="T2" fmla="*/ 2147483647 w 672"/>
              <a:gd name="T3" fmla="*/ 0 h 208"/>
              <a:gd name="T4" fmla="*/ 2147483647 w 672"/>
              <a:gd name="T5" fmla="*/ 2147483647 h 208"/>
              <a:gd name="T6" fmla="*/ 2147483647 w 672"/>
              <a:gd name="T7" fmla="*/ 2147483647 h 208"/>
              <a:gd name="T8" fmla="*/ 2147483647 w 672"/>
              <a:gd name="T9" fmla="*/ 2147483647 h 208"/>
              <a:gd name="T10" fmla="*/ 2147483647 w 672"/>
              <a:gd name="T11" fmla="*/ 2147483647 h 208"/>
              <a:gd name="T12" fmla="*/ 2147483647 w 672"/>
              <a:gd name="T13" fmla="*/ 2147483647 h 208"/>
              <a:gd name="T14" fmla="*/ 2147483647 w 672"/>
              <a:gd name="T15" fmla="*/ 2147483647 h 208"/>
              <a:gd name="T16" fmla="*/ 2147483647 w 672"/>
              <a:gd name="T17" fmla="*/ 2147483647 h 208"/>
              <a:gd name="T18" fmla="*/ 2147483647 w 672"/>
              <a:gd name="T19" fmla="*/ 2147483647 h 208"/>
              <a:gd name="T20" fmla="*/ 2147483647 w 672"/>
              <a:gd name="T21" fmla="*/ 2147483647 h 208"/>
              <a:gd name="T22" fmla="*/ 2147483647 w 672"/>
              <a:gd name="T23" fmla="*/ 2147483647 h 208"/>
              <a:gd name="T24" fmla="*/ 2147483647 w 672"/>
              <a:gd name="T25" fmla="*/ 2147483647 h 208"/>
              <a:gd name="T26" fmla="*/ 2147483647 w 672"/>
              <a:gd name="T27" fmla="*/ 2147483647 h 208"/>
              <a:gd name="T28" fmla="*/ 2147483647 w 672"/>
              <a:gd name="T29" fmla="*/ 2147483647 h 208"/>
              <a:gd name="T30" fmla="*/ 2147483647 w 672"/>
              <a:gd name="T31" fmla="*/ 0 h 208"/>
              <a:gd name="T32" fmla="*/ 2147483647 w 672"/>
              <a:gd name="T33" fmla="*/ 0 h 2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2" h="208">
                <a:moveTo>
                  <a:pt x="0" y="0"/>
                </a:moveTo>
                <a:lnTo>
                  <a:pt x="144" y="0"/>
                </a:lnTo>
                <a:lnTo>
                  <a:pt x="189" y="25"/>
                </a:lnTo>
                <a:lnTo>
                  <a:pt x="195" y="79"/>
                </a:lnTo>
                <a:lnTo>
                  <a:pt x="156" y="91"/>
                </a:lnTo>
                <a:lnTo>
                  <a:pt x="156" y="205"/>
                </a:lnTo>
                <a:lnTo>
                  <a:pt x="270" y="205"/>
                </a:lnTo>
                <a:lnTo>
                  <a:pt x="282" y="187"/>
                </a:lnTo>
                <a:lnTo>
                  <a:pt x="345" y="187"/>
                </a:lnTo>
                <a:lnTo>
                  <a:pt x="357" y="208"/>
                </a:lnTo>
                <a:lnTo>
                  <a:pt x="483" y="205"/>
                </a:lnTo>
                <a:lnTo>
                  <a:pt x="519" y="169"/>
                </a:lnTo>
                <a:lnTo>
                  <a:pt x="516" y="91"/>
                </a:lnTo>
                <a:lnTo>
                  <a:pt x="480" y="76"/>
                </a:lnTo>
                <a:lnTo>
                  <a:pt x="480" y="28"/>
                </a:lnTo>
                <a:lnTo>
                  <a:pt x="528" y="0"/>
                </a:lnTo>
                <a:lnTo>
                  <a:pt x="672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29" name="Freeform 22"/>
          <p:cNvSpPr>
            <a:spLocks/>
          </p:cNvSpPr>
          <p:nvPr/>
        </p:nvSpPr>
        <p:spPr bwMode="auto">
          <a:xfrm>
            <a:off x="3295651" y="2881314"/>
            <a:ext cx="2266950" cy="1235075"/>
          </a:xfrm>
          <a:custGeom>
            <a:avLst/>
            <a:gdLst>
              <a:gd name="T0" fmla="*/ 0 w 447"/>
              <a:gd name="T1" fmla="*/ 2147483647 h 222"/>
              <a:gd name="T2" fmla="*/ 2147483647 w 447"/>
              <a:gd name="T3" fmla="*/ 2147483647 h 222"/>
              <a:gd name="T4" fmla="*/ 2147483647 w 447"/>
              <a:gd name="T5" fmla="*/ 0 h 222"/>
              <a:gd name="T6" fmla="*/ 2147483647 w 447"/>
              <a:gd name="T7" fmla="*/ 0 h 222"/>
              <a:gd name="T8" fmla="*/ 2147483647 w 447"/>
              <a:gd name="T9" fmla="*/ 2147483647 h 222"/>
              <a:gd name="T10" fmla="*/ 2147483647 w 447"/>
              <a:gd name="T11" fmla="*/ 2147483647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7" h="222">
                <a:moveTo>
                  <a:pt x="0" y="222"/>
                </a:moveTo>
                <a:lnTo>
                  <a:pt x="51" y="182"/>
                </a:lnTo>
                <a:lnTo>
                  <a:pt x="47" y="0"/>
                </a:lnTo>
                <a:lnTo>
                  <a:pt x="391" y="0"/>
                </a:lnTo>
                <a:lnTo>
                  <a:pt x="391" y="155"/>
                </a:lnTo>
                <a:lnTo>
                  <a:pt x="447" y="222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0" name="Freeform 23"/>
          <p:cNvSpPr>
            <a:spLocks/>
          </p:cNvSpPr>
          <p:nvPr/>
        </p:nvSpPr>
        <p:spPr bwMode="auto">
          <a:xfrm>
            <a:off x="4616450" y="4360864"/>
            <a:ext cx="946150" cy="288925"/>
          </a:xfrm>
          <a:custGeom>
            <a:avLst/>
            <a:gdLst>
              <a:gd name="T0" fmla="*/ 2147483647 w 186"/>
              <a:gd name="T1" fmla="*/ 2147483647 h 52"/>
              <a:gd name="T2" fmla="*/ 2147483647 w 186"/>
              <a:gd name="T3" fmla="*/ 2147483647 h 52"/>
              <a:gd name="T4" fmla="*/ 2147483647 w 186"/>
              <a:gd name="T5" fmla="*/ 2147483647 h 52"/>
              <a:gd name="T6" fmla="*/ 0 w 186"/>
              <a:gd name="T7" fmla="*/ 0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" h="52">
                <a:moveTo>
                  <a:pt x="186" y="20"/>
                </a:moveTo>
                <a:lnTo>
                  <a:pt x="136" y="51"/>
                </a:lnTo>
                <a:lnTo>
                  <a:pt x="47" y="52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1" name="Freeform 24"/>
          <p:cNvSpPr>
            <a:spLocks/>
          </p:cNvSpPr>
          <p:nvPr/>
        </p:nvSpPr>
        <p:spPr bwMode="auto">
          <a:xfrm>
            <a:off x="2163763" y="3776663"/>
            <a:ext cx="273050" cy="2540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2" name="Freeform 25"/>
          <p:cNvSpPr>
            <a:spLocks/>
          </p:cNvSpPr>
          <p:nvPr/>
        </p:nvSpPr>
        <p:spPr bwMode="auto">
          <a:xfrm>
            <a:off x="4911725" y="5307013"/>
            <a:ext cx="273050" cy="255587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3" name="Freeform 26"/>
          <p:cNvSpPr>
            <a:spLocks/>
          </p:cNvSpPr>
          <p:nvPr/>
        </p:nvSpPr>
        <p:spPr bwMode="auto">
          <a:xfrm>
            <a:off x="4156075" y="2743200"/>
            <a:ext cx="274638" cy="2667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4" name="Freeform 27"/>
          <p:cNvSpPr>
            <a:spLocks/>
          </p:cNvSpPr>
          <p:nvPr/>
        </p:nvSpPr>
        <p:spPr bwMode="auto">
          <a:xfrm>
            <a:off x="6315075" y="3776663"/>
            <a:ext cx="280988" cy="2540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5" name="Freeform 28"/>
          <p:cNvSpPr>
            <a:spLocks/>
          </p:cNvSpPr>
          <p:nvPr/>
        </p:nvSpPr>
        <p:spPr bwMode="auto">
          <a:xfrm rot="5400000">
            <a:off x="2885282" y="4820444"/>
            <a:ext cx="258762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6" name="Freeform 29"/>
          <p:cNvSpPr>
            <a:spLocks/>
          </p:cNvSpPr>
          <p:nvPr/>
        </p:nvSpPr>
        <p:spPr bwMode="auto">
          <a:xfrm rot="-5400000">
            <a:off x="3415506" y="3386932"/>
            <a:ext cx="258763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7" name="Freeform 30"/>
          <p:cNvSpPr>
            <a:spLocks/>
          </p:cNvSpPr>
          <p:nvPr/>
        </p:nvSpPr>
        <p:spPr bwMode="auto">
          <a:xfrm rot="-5400000">
            <a:off x="5718176" y="4816475"/>
            <a:ext cx="258762" cy="280987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8" name="Freeform 31"/>
          <p:cNvSpPr>
            <a:spLocks/>
          </p:cNvSpPr>
          <p:nvPr/>
        </p:nvSpPr>
        <p:spPr bwMode="auto">
          <a:xfrm rot="5400000">
            <a:off x="5152231" y="3386932"/>
            <a:ext cx="258763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39" name="Freeform 32"/>
          <p:cNvSpPr>
            <a:spLocks/>
          </p:cNvSpPr>
          <p:nvPr/>
        </p:nvSpPr>
        <p:spPr bwMode="auto">
          <a:xfrm rot="-7200000">
            <a:off x="4521201" y="4278312"/>
            <a:ext cx="265112" cy="277813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0" name="Line 33"/>
          <p:cNvSpPr>
            <a:spLocks noChangeShapeType="1"/>
          </p:cNvSpPr>
          <p:nvPr/>
        </p:nvSpPr>
        <p:spPr bwMode="auto">
          <a:xfrm rot="-5400000">
            <a:off x="4541838" y="314960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1" name="Line 34"/>
          <p:cNvSpPr>
            <a:spLocks noChangeShapeType="1"/>
          </p:cNvSpPr>
          <p:nvPr/>
        </p:nvSpPr>
        <p:spPr bwMode="auto">
          <a:xfrm rot="-5400000">
            <a:off x="4460082" y="3263107"/>
            <a:ext cx="388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2" name="Line 35"/>
          <p:cNvSpPr>
            <a:spLocks noChangeShapeType="1"/>
          </p:cNvSpPr>
          <p:nvPr/>
        </p:nvSpPr>
        <p:spPr bwMode="auto">
          <a:xfrm rot="-5400000">
            <a:off x="4671219" y="3259932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3" name="Line 36"/>
          <p:cNvSpPr>
            <a:spLocks noChangeShapeType="1"/>
          </p:cNvSpPr>
          <p:nvPr/>
        </p:nvSpPr>
        <p:spPr bwMode="auto">
          <a:xfrm rot="-5400000">
            <a:off x="4831556" y="3258344"/>
            <a:ext cx="96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4" name="Line 37"/>
          <p:cNvSpPr>
            <a:spLocks noChangeShapeType="1"/>
          </p:cNvSpPr>
          <p:nvPr/>
        </p:nvSpPr>
        <p:spPr bwMode="auto">
          <a:xfrm rot="16200000" flipH="1">
            <a:off x="4226719" y="3469482"/>
            <a:ext cx="404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5" name="Text Box 38"/>
          <p:cNvSpPr txBox="1">
            <a:spLocks noChangeArrowheads="1"/>
          </p:cNvSpPr>
          <p:nvPr/>
        </p:nvSpPr>
        <p:spPr bwMode="auto">
          <a:xfrm>
            <a:off x="7105650" y="3565526"/>
            <a:ext cx="74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cs typeface="+mn-cs"/>
              </a:rPr>
              <a:t>D2</a:t>
            </a:r>
          </a:p>
        </p:txBody>
      </p:sp>
      <p:sp>
        <p:nvSpPr>
          <p:cNvPr id="17446" name="Line 39"/>
          <p:cNvSpPr>
            <a:spLocks noChangeShapeType="1"/>
          </p:cNvSpPr>
          <p:nvPr/>
        </p:nvSpPr>
        <p:spPr bwMode="auto">
          <a:xfrm>
            <a:off x="1792289" y="3889376"/>
            <a:ext cx="1106487" cy="11113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7" name="Line 40"/>
          <p:cNvSpPr>
            <a:spLocks noChangeShapeType="1"/>
          </p:cNvSpPr>
          <p:nvPr/>
        </p:nvSpPr>
        <p:spPr bwMode="auto">
          <a:xfrm rot="274570">
            <a:off x="2911475" y="3916364"/>
            <a:ext cx="396875" cy="177800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48" name="Freeform 41"/>
          <p:cNvSpPr>
            <a:spLocks/>
          </p:cNvSpPr>
          <p:nvPr/>
        </p:nvSpPr>
        <p:spPr bwMode="auto">
          <a:xfrm>
            <a:off x="5545138" y="3889375"/>
            <a:ext cx="1527175" cy="209550"/>
          </a:xfrm>
          <a:custGeom>
            <a:avLst/>
            <a:gdLst>
              <a:gd name="T0" fmla="*/ 0 w 616"/>
              <a:gd name="T1" fmla="*/ 2147483647 h 100"/>
              <a:gd name="T2" fmla="*/ 2147483647 w 616"/>
              <a:gd name="T3" fmla="*/ 0 h 100"/>
              <a:gd name="T4" fmla="*/ 2147483647 w 616"/>
              <a:gd name="T5" fmla="*/ 2147483647 h 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6" h="100">
                <a:moveTo>
                  <a:pt x="0" y="100"/>
                </a:moveTo>
                <a:lnTo>
                  <a:pt x="170" y="0"/>
                </a:lnTo>
                <a:lnTo>
                  <a:pt x="616" y="5"/>
                </a:lnTo>
              </a:path>
            </a:pathLst>
          </a:custGeom>
          <a:noFill/>
          <a:ln w="38100" cap="sq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666666" name="Group 42"/>
          <p:cNvGrpSpPr>
            <a:grpSpLocks/>
          </p:cNvGrpSpPr>
          <p:nvPr/>
        </p:nvGrpSpPr>
        <p:grpSpPr bwMode="auto">
          <a:xfrm>
            <a:off x="1781175" y="2552700"/>
            <a:ext cx="5316538" cy="1111250"/>
            <a:chOff x="768" y="1480"/>
            <a:chExt cx="3349" cy="700"/>
          </a:xfrm>
        </p:grpSpPr>
        <p:sp>
          <p:nvSpPr>
            <p:cNvPr id="17458" name="Freeform 43"/>
            <p:cNvSpPr>
              <a:spLocks/>
            </p:cNvSpPr>
            <p:nvPr/>
          </p:nvSpPr>
          <p:spPr bwMode="auto">
            <a:xfrm>
              <a:off x="768" y="1542"/>
              <a:ext cx="3349" cy="638"/>
            </a:xfrm>
            <a:custGeom>
              <a:avLst/>
              <a:gdLst>
                <a:gd name="T0" fmla="*/ 0 w 3349"/>
                <a:gd name="T1" fmla="*/ 626 h 638"/>
                <a:gd name="T2" fmla="*/ 932 w 3349"/>
                <a:gd name="T3" fmla="*/ 626 h 638"/>
                <a:gd name="T4" fmla="*/ 932 w 3349"/>
                <a:gd name="T5" fmla="*/ 0 h 638"/>
                <a:gd name="T6" fmla="*/ 2377 w 3349"/>
                <a:gd name="T7" fmla="*/ 0 h 638"/>
                <a:gd name="T8" fmla="*/ 2383 w 3349"/>
                <a:gd name="T9" fmla="*/ 638 h 638"/>
                <a:gd name="T10" fmla="*/ 3349 w 3349"/>
                <a:gd name="T11" fmla="*/ 638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49" h="638">
                  <a:moveTo>
                    <a:pt x="0" y="626"/>
                  </a:moveTo>
                  <a:lnTo>
                    <a:pt x="932" y="626"/>
                  </a:lnTo>
                  <a:lnTo>
                    <a:pt x="932" y="0"/>
                  </a:lnTo>
                  <a:lnTo>
                    <a:pt x="2377" y="0"/>
                  </a:lnTo>
                  <a:lnTo>
                    <a:pt x="2383" y="638"/>
                  </a:lnTo>
                  <a:lnTo>
                    <a:pt x="3349" y="638"/>
                  </a:ln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7459" name="Line 44"/>
            <p:cNvSpPr>
              <a:spLocks noChangeShapeType="1"/>
            </p:cNvSpPr>
            <p:nvPr/>
          </p:nvSpPr>
          <p:spPr bwMode="auto">
            <a:xfrm>
              <a:off x="2637" y="1480"/>
              <a:ext cx="164" cy="5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7460" name="Line 45"/>
            <p:cNvSpPr>
              <a:spLocks noChangeShapeType="1"/>
            </p:cNvSpPr>
            <p:nvPr/>
          </p:nvSpPr>
          <p:spPr bwMode="auto">
            <a:xfrm flipH="1">
              <a:off x="2631" y="1540"/>
              <a:ext cx="164" cy="5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7450" name="Text Box 46"/>
          <p:cNvSpPr txBox="1">
            <a:spLocks noChangeArrowheads="1"/>
          </p:cNvSpPr>
          <p:nvPr/>
        </p:nvSpPr>
        <p:spPr bwMode="auto">
          <a:xfrm>
            <a:off x="316078" y="234886"/>
            <a:ext cx="64452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cs typeface="Times New Roman" pitchFamily="18" charset="0"/>
              </a:rPr>
              <a:t>realization:  </a:t>
            </a:r>
            <a:r>
              <a:rPr lang="en-US" sz="2400" b="0">
                <a:solidFill>
                  <a:srgbClr val="FFFFFF"/>
                </a:solidFill>
                <a:sym typeface="Symbol" pitchFamily="18" charset="2"/>
              </a:rPr>
              <a:t>filling factor </a:t>
            </a:r>
            <a:r>
              <a:rPr lang="en-US" sz="2400" b="0">
                <a:solidFill>
                  <a:srgbClr val="FFFFFF"/>
                </a:solidFill>
                <a:cs typeface="Times New Roman" pitchFamily="18" charset="0"/>
                <a:sym typeface="Symbol" pitchFamily="18" charset="2"/>
              </a:rPr>
              <a:t>= 2</a:t>
            </a:r>
            <a:r>
              <a:rPr lang="en-US" sz="24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>
                <a:solidFill>
                  <a:srgbClr val="FFFFFF"/>
                </a:solidFill>
                <a:cs typeface="Times New Roman" pitchFamily="18" charset="0"/>
              </a:rPr>
              <a:t>;  </a:t>
            </a:r>
            <a:r>
              <a:rPr lang="en-US" sz="2400" b="0">
                <a:solidFill>
                  <a:srgbClr val="FFFF00"/>
                </a:solidFill>
                <a:cs typeface="Times New Roman" pitchFamily="18" charset="0"/>
              </a:rPr>
              <a:t>calibration</a:t>
            </a:r>
            <a:endParaRPr lang="en-US" sz="2400" b="0">
              <a:solidFill>
                <a:srgbClr val="FFFF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666671" name="Group 47"/>
          <p:cNvGrpSpPr>
            <a:grpSpLocks/>
          </p:cNvGrpSpPr>
          <p:nvPr/>
        </p:nvGrpSpPr>
        <p:grpSpPr bwMode="auto">
          <a:xfrm>
            <a:off x="1028700" y="2317751"/>
            <a:ext cx="742950" cy="1390650"/>
            <a:chOff x="648" y="1392"/>
            <a:chExt cx="468" cy="876"/>
          </a:xfrm>
        </p:grpSpPr>
        <p:sp>
          <p:nvSpPr>
            <p:cNvPr id="17456" name="Rectangle 48"/>
            <p:cNvSpPr>
              <a:spLocks noChangeArrowheads="1"/>
            </p:cNvSpPr>
            <p:nvPr/>
          </p:nvSpPr>
          <p:spPr bwMode="auto">
            <a:xfrm>
              <a:off x="648" y="1392"/>
              <a:ext cx="468" cy="876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7457" name="Text Box 49"/>
            <p:cNvSpPr txBox="1">
              <a:spLocks noChangeArrowheads="1"/>
            </p:cNvSpPr>
            <p:nvPr/>
          </p:nvSpPr>
          <p:spPr bwMode="auto">
            <a:xfrm>
              <a:off x="702" y="1963"/>
              <a:ext cx="4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 err="1">
                  <a:solidFill>
                    <a:srgbClr val="FFFFFF"/>
                  </a:solidFill>
                  <a:cs typeface="+mn-cs"/>
                </a:rPr>
                <a:t>S</a:t>
              </a:r>
              <a:r>
                <a:rPr lang="en-US" sz="2000" b="0" baseline="-25000" err="1">
                  <a:solidFill>
                    <a:srgbClr val="FFFFFF"/>
                  </a:solidFill>
                  <a:cs typeface="+mn-cs"/>
                </a:rPr>
                <a:t>det</a:t>
              </a:r>
              <a:endParaRPr lang="en-US" sz="2000" b="0" baseline="-25000">
                <a:solidFill>
                  <a:srgbClr val="FFFFFF"/>
                </a:solidFill>
                <a:cs typeface="+mn-cs"/>
              </a:endParaRPr>
            </a:p>
          </p:txBody>
        </p:sp>
      </p:grpSp>
      <p:grpSp>
        <p:nvGrpSpPr>
          <p:cNvPr id="666791" name="Group 167"/>
          <p:cNvGrpSpPr>
            <a:grpSpLocks/>
          </p:cNvGrpSpPr>
          <p:nvPr/>
        </p:nvGrpSpPr>
        <p:grpSpPr bwMode="auto">
          <a:xfrm>
            <a:off x="5638809" y="1782763"/>
            <a:ext cx="2271716" cy="1163637"/>
            <a:chOff x="3552" y="835"/>
            <a:chExt cx="1431" cy="733"/>
          </a:xfrm>
        </p:grpSpPr>
        <p:sp>
          <p:nvSpPr>
            <p:cNvPr id="17454" name="Text Box 161"/>
            <p:cNvSpPr txBox="1">
              <a:spLocks noChangeArrowheads="1"/>
            </p:cNvSpPr>
            <p:nvPr/>
          </p:nvSpPr>
          <p:spPr bwMode="auto">
            <a:xfrm>
              <a:off x="3570" y="835"/>
              <a:ext cx="141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1600" b="0">
                  <a:solidFill>
                    <a:srgbClr val="FF0000"/>
                  </a:solidFill>
                  <a:cs typeface="Times New Roman" pitchFamily="18" charset="0"/>
                </a:rPr>
                <a:t>full</a:t>
              </a:r>
              <a:r>
                <a:rPr lang="en-US" sz="1600" b="0">
                  <a:solidFill>
                    <a:srgbClr val="000000"/>
                  </a:solidFill>
                  <a:cs typeface="Times New Roman" pitchFamily="18" charset="0"/>
                </a:rPr>
                <a:t> inner edge channel</a:t>
              </a:r>
            </a:p>
          </p:txBody>
        </p:sp>
        <p:sp>
          <p:nvSpPr>
            <p:cNvPr id="17455" name="Line 162"/>
            <p:cNvSpPr>
              <a:spLocks noChangeShapeType="1"/>
            </p:cNvSpPr>
            <p:nvPr/>
          </p:nvSpPr>
          <p:spPr bwMode="auto">
            <a:xfrm flipH="1">
              <a:off x="3552" y="1088"/>
              <a:ext cx="720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52" name="Text Box 161"/>
          <p:cNvSpPr txBox="1">
            <a:spLocks noChangeArrowheads="1"/>
          </p:cNvSpPr>
          <p:nvPr/>
        </p:nvSpPr>
        <p:spPr bwMode="auto">
          <a:xfrm>
            <a:off x="3414335" y="2260052"/>
            <a:ext cx="20361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FF00"/>
                </a:solidFill>
                <a:cs typeface="Times New Roman" pitchFamily="18" charset="0"/>
              </a:rPr>
              <a:t>interaction length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4893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66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66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48615" y="210503"/>
            <a:ext cx="8395536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r>
              <a:rPr lang="en-US">
                <a:solidFill>
                  <a:srgbClr val="FFFFFF"/>
                </a:solidFill>
                <a:cs typeface="+mn-cs"/>
              </a:rPr>
              <a:t>calibration:  </a:t>
            </a:r>
            <a:r>
              <a:rPr lang="en-US" sz="2000" b="0">
                <a:solidFill>
                  <a:srgbClr val="FFFF00"/>
                </a:solidFill>
                <a:cs typeface="+mn-cs"/>
              </a:rPr>
              <a:t>unpartitioned</a:t>
            </a:r>
            <a:r>
              <a:rPr lang="en-US" sz="2000" b="0">
                <a:solidFill>
                  <a:srgbClr val="FFFFFF"/>
                </a:solidFill>
                <a:cs typeface="+mn-cs"/>
              </a:rPr>
              <a:t> detector channel</a:t>
            </a:r>
            <a:endParaRPr lang="en-US" b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8435" name="AutoShape 3"/>
          <p:cNvSpPr>
            <a:spLocks noChangeAspect="1" noChangeArrowheads="1" noTextEdit="1"/>
          </p:cNvSpPr>
          <p:nvPr/>
        </p:nvSpPr>
        <p:spPr bwMode="auto">
          <a:xfrm>
            <a:off x="1268414" y="1390650"/>
            <a:ext cx="6696075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3" name="Rectangle 5"/>
          <p:cNvSpPr>
            <a:spLocks noChangeArrowheads="1"/>
          </p:cNvSpPr>
          <p:nvPr/>
        </p:nvSpPr>
        <p:spPr bwMode="auto">
          <a:xfrm>
            <a:off x="922338" y="1731963"/>
            <a:ext cx="5189538" cy="1474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4" name="Rectangle 6"/>
          <p:cNvSpPr>
            <a:spLocks noChangeArrowheads="1"/>
          </p:cNvSpPr>
          <p:nvPr/>
        </p:nvSpPr>
        <p:spPr bwMode="auto">
          <a:xfrm>
            <a:off x="922338" y="1731963"/>
            <a:ext cx="5189538" cy="14747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5" name="Freeform 7"/>
          <p:cNvSpPr>
            <a:spLocks/>
          </p:cNvSpPr>
          <p:nvPr/>
        </p:nvSpPr>
        <p:spPr bwMode="auto">
          <a:xfrm>
            <a:off x="1436688" y="1731963"/>
            <a:ext cx="1588" cy="1474788"/>
          </a:xfrm>
          <a:custGeom>
            <a:avLst/>
            <a:gdLst>
              <a:gd name="T0" fmla="*/ 0 w 1"/>
              <a:gd name="T1" fmla="*/ 10381381 h 144"/>
              <a:gd name="T2" fmla="*/ 0 w 1"/>
              <a:gd name="T3" fmla="*/ 0 h 144"/>
              <a:gd name="T4" fmla="*/ 0 w 1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44">
                <a:moveTo>
                  <a:pt x="0" y="14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6" name="Freeform 8"/>
          <p:cNvSpPr>
            <a:spLocks/>
          </p:cNvSpPr>
          <p:nvPr/>
        </p:nvSpPr>
        <p:spPr bwMode="auto">
          <a:xfrm>
            <a:off x="2476501" y="1731963"/>
            <a:ext cx="1588" cy="1474788"/>
          </a:xfrm>
          <a:custGeom>
            <a:avLst/>
            <a:gdLst>
              <a:gd name="T0" fmla="*/ 0 w 1"/>
              <a:gd name="T1" fmla="*/ 10381381 h 144"/>
              <a:gd name="T2" fmla="*/ 0 w 1"/>
              <a:gd name="T3" fmla="*/ 0 h 144"/>
              <a:gd name="T4" fmla="*/ 0 w 1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44">
                <a:moveTo>
                  <a:pt x="0" y="14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7" name="Freeform 9"/>
          <p:cNvSpPr>
            <a:spLocks/>
          </p:cNvSpPr>
          <p:nvPr/>
        </p:nvSpPr>
        <p:spPr bwMode="auto">
          <a:xfrm>
            <a:off x="3516313" y="1731963"/>
            <a:ext cx="1588" cy="1474788"/>
          </a:xfrm>
          <a:custGeom>
            <a:avLst/>
            <a:gdLst>
              <a:gd name="T0" fmla="*/ 0 w 1"/>
              <a:gd name="T1" fmla="*/ 10381381 h 144"/>
              <a:gd name="T2" fmla="*/ 0 w 1"/>
              <a:gd name="T3" fmla="*/ 0 h 144"/>
              <a:gd name="T4" fmla="*/ 0 w 1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44">
                <a:moveTo>
                  <a:pt x="0" y="14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8" name="Freeform 10"/>
          <p:cNvSpPr>
            <a:spLocks/>
          </p:cNvSpPr>
          <p:nvPr/>
        </p:nvSpPr>
        <p:spPr bwMode="auto">
          <a:xfrm>
            <a:off x="4545013" y="1731963"/>
            <a:ext cx="1588" cy="1474788"/>
          </a:xfrm>
          <a:custGeom>
            <a:avLst/>
            <a:gdLst>
              <a:gd name="T0" fmla="*/ 0 w 1"/>
              <a:gd name="T1" fmla="*/ 10381381 h 144"/>
              <a:gd name="T2" fmla="*/ 0 w 1"/>
              <a:gd name="T3" fmla="*/ 0 h 144"/>
              <a:gd name="T4" fmla="*/ 0 w 1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44">
                <a:moveTo>
                  <a:pt x="0" y="14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49" name="Freeform 11"/>
          <p:cNvSpPr>
            <a:spLocks/>
          </p:cNvSpPr>
          <p:nvPr/>
        </p:nvSpPr>
        <p:spPr bwMode="auto">
          <a:xfrm>
            <a:off x="5584826" y="1731963"/>
            <a:ext cx="1588" cy="1474788"/>
          </a:xfrm>
          <a:custGeom>
            <a:avLst/>
            <a:gdLst>
              <a:gd name="T0" fmla="*/ 0 w 1"/>
              <a:gd name="T1" fmla="*/ 10381381 h 144"/>
              <a:gd name="T2" fmla="*/ 0 w 1"/>
              <a:gd name="T3" fmla="*/ 0 h 144"/>
              <a:gd name="T4" fmla="*/ 0 w 1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44">
                <a:moveTo>
                  <a:pt x="0" y="14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0" name="Freeform 12"/>
          <p:cNvSpPr>
            <a:spLocks/>
          </p:cNvSpPr>
          <p:nvPr/>
        </p:nvSpPr>
        <p:spPr bwMode="auto">
          <a:xfrm>
            <a:off x="922338" y="3206750"/>
            <a:ext cx="5189538" cy="1588"/>
          </a:xfrm>
          <a:custGeom>
            <a:avLst/>
            <a:gdLst>
              <a:gd name="T0" fmla="*/ 0 w 434"/>
              <a:gd name="T1" fmla="*/ 0 h 1"/>
              <a:gd name="T2" fmla="*/ 79257824 w 434"/>
              <a:gd name="T3" fmla="*/ 0 h 1"/>
              <a:gd name="T4" fmla="*/ 79257824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1" name="Freeform 13"/>
          <p:cNvSpPr>
            <a:spLocks/>
          </p:cNvSpPr>
          <p:nvPr/>
        </p:nvSpPr>
        <p:spPr bwMode="auto">
          <a:xfrm>
            <a:off x="922338" y="2470150"/>
            <a:ext cx="5189538" cy="1588"/>
          </a:xfrm>
          <a:custGeom>
            <a:avLst/>
            <a:gdLst>
              <a:gd name="T0" fmla="*/ 0 w 434"/>
              <a:gd name="T1" fmla="*/ 0 h 1"/>
              <a:gd name="T2" fmla="*/ 79257824 w 434"/>
              <a:gd name="T3" fmla="*/ 0 h 1"/>
              <a:gd name="T4" fmla="*/ 79257824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2" name="Freeform 14"/>
          <p:cNvSpPr>
            <a:spLocks/>
          </p:cNvSpPr>
          <p:nvPr/>
        </p:nvSpPr>
        <p:spPr bwMode="auto">
          <a:xfrm>
            <a:off x="922338" y="1731963"/>
            <a:ext cx="5189538" cy="1588"/>
          </a:xfrm>
          <a:custGeom>
            <a:avLst/>
            <a:gdLst>
              <a:gd name="T0" fmla="*/ 0 w 434"/>
              <a:gd name="T1" fmla="*/ 0 h 1"/>
              <a:gd name="T2" fmla="*/ 79257824 w 434"/>
              <a:gd name="T3" fmla="*/ 0 h 1"/>
              <a:gd name="T4" fmla="*/ 79257824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3" name="Line 15"/>
          <p:cNvSpPr>
            <a:spLocks noChangeShapeType="1"/>
          </p:cNvSpPr>
          <p:nvPr/>
        </p:nvSpPr>
        <p:spPr bwMode="auto">
          <a:xfrm>
            <a:off x="922338" y="1731963"/>
            <a:ext cx="51895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4" name="Line 16"/>
          <p:cNvSpPr>
            <a:spLocks noChangeShapeType="1"/>
          </p:cNvSpPr>
          <p:nvPr/>
        </p:nvSpPr>
        <p:spPr bwMode="auto">
          <a:xfrm>
            <a:off x="922338" y="3206750"/>
            <a:ext cx="51895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5" name="Line 17"/>
          <p:cNvSpPr>
            <a:spLocks noChangeShapeType="1"/>
          </p:cNvSpPr>
          <p:nvPr/>
        </p:nvSpPr>
        <p:spPr bwMode="auto">
          <a:xfrm flipV="1">
            <a:off x="6111876" y="1731963"/>
            <a:ext cx="1588" cy="147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6" name="Line 18"/>
          <p:cNvSpPr>
            <a:spLocks noChangeShapeType="1"/>
          </p:cNvSpPr>
          <p:nvPr/>
        </p:nvSpPr>
        <p:spPr bwMode="auto">
          <a:xfrm flipV="1">
            <a:off x="922338" y="1731963"/>
            <a:ext cx="1588" cy="147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7" name="Line 19"/>
          <p:cNvSpPr>
            <a:spLocks noChangeShapeType="1"/>
          </p:cNvSpPr>
          <p:nvPr/>
        </p:nvSpPr>
        <p:spPr bwMode="auto">
          <a:xfrm>
            <a:off x="922338" y="3206750"/>
            <a:ext cx="51895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8" name="Line 20"/>
          <p:cNvSpPr>
            <a:spLocks noChangeShapeType="1"/>
          </p:cNvSpPr>
          <p:nvPr/>
        </p:nvSpPr>
        <p:spPr bwMode="auto">
          <a:xfrm flipV="1">
            <a:off x="922338" y="1731963"/>
            <a:ext cx="1588" cy="147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59" name="Line 21"/>
          <p:cNvSpPr>
            <a:spLocks noChangeShapeType="1"/>
          </p:cNvSpPr>
          <p:nvPr/>
        </p:nvSpPr>
        <p:spPr bwMode="auto">
          <a:xfrm flipV="1">
            <a:off x="13287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0" name="Line 22"/>
          <p:cNvSpPr>
            <a:spLocks noChangeShapeType="1"/>
          </p:cNvSpPr>
          <p:nvPr/>
        </p:nvSpPr>
        <p:spPr bwMode="auto">
          <a:xfrm>
            <a:off x="13287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1" name="Line 23"/>
          <p:cNvSpPr>
            <a:spLocks noChangeShapeType="1"/>
          </p:cNvSpPr>
          <p:nvPr/>
        </p:nvSpPr>
        <p:spPr bwMode="auto">
          <a:xfrm flipV="1">
            <a:off x="123348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2" name="Line 24"/>
          <p:cNvSpPr>
            <a:spLocks noChangeShapeType="1"/>
          </p:cNvSpPr>
          <p:nvPr/>
        </p:nvSpPr>
        <p:spPr bwMode="auto">
          <a:xfrm>
            <a:off x="123348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3" name="Line 25"/>
          <p:cNvSpPr>
            <a:spLocks noChangeShapeType="1"/>
          </p:cNvSpPr>
          <p:nvPr/>
        </p:nvSpPr>
        <p:spPr bwMode="auto">
          <a:xfrm flipV="1">
            <a:off x="11255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4" name="Line 26"/>
          <p:cNvSpPr>
            <a:spLocks noChangeShapeType="1"/>
          </p:cNvSpPr>
          <p:nvPr/>
        </p:nvSpPr>
        <p:spPr bwMode="auto">
          <a:xfrm>
            <a:off x="11255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5" name="Line 27"/>
          <p:cNvSpPr>
            <a:spLocks noChangeShapeType="1"/>
          </p:cNvSpPr>
          <p:nvPr/>
        </p:nvSpPr>
        <p:spPr bwMode="auto">
          <a:xfrm flipV="1">
            <a:off x="101758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6" name="Line 28"/>
          <p:cNvSpPr>
            <a:spLocks noChangeShapeType="1"/>
          </p:cNvSpPr>
          <p:nvPr/>
        </p:nvSpPr>
        <p:spPr bwMode="auto">
          <a:xfrm>
            <a:off x="101758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7" name="Line 29"/>
          <p:cNvSpPr>
            <a:spLocks noChangeShapeType="1"/>
          </p:cNvSpPr>
          <p:nvPr/>
        </p:nvSpPr>
        <p:spPr bwMode="auto">
          <a:xfrm flipV="1">
            <a:off x="9223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8" name="Line 30"/>
          <p:cNvSpPr>
            <a:spLocks noChangeShapeType="1"/>
          </p:cNvSpPr>
          <p:nvPr/>
        </p:nvSpPr>
        <p:spPr bwMode="auto">
          <a:xfrm>
            <a:off x="9223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69" name="Line 31"/>
          <p:cNvSpPr>
            <a:spLocks noChangeShapeType="1"/>
          </p:cNvSpPr>
          <p:nvPr/>
        </p:nvSpPr>
        <p:spPr bwMode="auto">
          <a:xfrm flipV="1">
            <a:off x="1436688" y="3094039"/>
            <a:ext cx="1588" cy="1127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0" name="Line 32"/>
          <p:cNvSpPr>
            <a:spLocks noChangeShapeType="1"/>
          </p:cNvSpPr>
          <p:nvPr/>
        </p:nvSpPr>
        <p:spPr bwMode="auto">
          <a:xfrm>
            <a:off x="1436688" y="1731963"/>
            <a:ext cx="1588" cy="1031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1" name="Line 33"/>
          <p:cNvSpPr>
            <a:spLocks noChangeShapeType="1"/>
          </p:cNvSpPr>
          <p:nvPr/>
        </p:nvSpPr>
        <p:spPr bwMode="auto">
          <a:xfrm flipV="1">
            <a:off x="15446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2" name="Line 34"/>
          <p:cNvSpPr>
            <a:spLocks noChangeShapeType="1"/>
          </p:cNvSpPr>
          <p:nvPr/>
        </p:nvSpPr>
        <p:spPr bwMode="auto">
          <a:xfrm>
            <a:off x="15446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3" name="Line 35"/>
          <p:cNvSpPr>
            <a:spLocks noChangeShapeType="1"/>
          </p:cNvSpPr>
          <p:nvPr/>
        </p:nvSpPr>
        <p:spPr bwMode="auto">
          <a:xfrm flipV="1">
            <a:off x="163988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4" name="Line 36"/>
          <p:cNvSpPr>
            <a:spLocks noChangeShapeType="1"/>
          </p:cNvSpPr>
          <p:nvPr/>
        </p:nvSpPr>
        <p:spPr bwMode="auto">
          <a:xfrm>
            <a:off x="163988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5" name="Line 37"/>
          <p:cNvSpPr>
            <a:spLocks noChangeShapeType="1"/>
          </p:cNvSpPr>
          <p:nvPr/>
        </p:nvSpPr>
        <p:spPr bwMode="auto">
          <a:xfrm flipV="1">
            <a:off x="17478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6" name="Line 38"/>
          <p:cNvSpPr>
            <a:spLocks noChangeShapeType="1"/>
          </p:cNvSpPr>
          <p:nvPr/>
        </p:nvSpPr>
        <p:spPr bwMode="auto">
          <a:xfrm>
            <a:off x="17478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7" name="Line 39"/>
          <p:cNvSpPr>
            <a:spLocks noChangeShapeType="1"/>
          </p:cNvSpPr>
          <p:nvPr/>
        </p:nvSpPr>
        <p:spPr bwMode="auto">
          <a:xfrm flipV="1">
            <a:off x="18542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8" name="Line 40"/>
          <p:cNvSpPr>
            <a:spLocks noChangeShapeType="1"/>
          </p:cNvSpPr>
          <p:nvPr/>
        </p:nvSpPr>
        <p:spPr bwMode="auto">
          <a:xfrm>
            <a:off x="18542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79" name="Line 41"/>
          <p:cNvSpPr>
            <a:spLocks noChangeShapeType="1"/>
          </p:cNvSpPr>
          <p:nvPr/>
        </p:nvSpPr>
        <p:spPr bwMode="auto">
          <a:xfrm flipV="1">
            <a:off x="1951038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0" name="Line 42"/>
          <p:cNvSpPr>
            <a:spLocks noChangeShapeType="1"/>
          </p:cNvSpPr>
          <p:nvPr/>
        </p:nvSpPr>
        <p:spPr bwMode="auto">
          <a:xfrm>
            <a:off x="1951038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1" name="Line 43"/>
          <p:cNvSpPr>
            <a:spLocks noChangeShapeType="1"/>
          </p:cNvSpPr>
          <p:nvPr/>
        </p:nvSpPr>
        <p:spPr bwMode="auto">
          <a:xfrm flipV="1">
            <a:off x="20574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2" name="Line 44"/>
          <p:cNvSpPr>
            <a:spLocks noChangeShapeType="1"/>
          </p:cNvSpPr>
          <p:nvPr/>
        </p:nvSpPr>
        <p:spPr bwMode="auto">
          <a:xfrm>
            <a:off x="20574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3" name="Line 45"/>
          <p:cNvSpPr>
            <a:spLocks noChangeShapeType="1"/>
          </p:cNvSpPr>
          <p:nvPr/>
        </p:nvSpPr>
        <p:spPr bwMode="auto">
          <a:xfrm flipV="1">
            <a:off x="21653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4" name="Line 46"/>
          <p:cNvSpPr>
            <a:spLocks noChangeShapeType="1"/>
          </p:cNvSpPr>
          <p:nvPr/>
        </p:nvSpPr>
        <p:spPr bwMode="auto">
          <a:xfrm>
            <a:off x="21653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5" name="Line 47"/>
          <p:cNvSpPr>
            <a:spLocks noChangeShapeType="1"/>
          </p:cNvSpPr>
          <p:nvPr/>
        </p:nvSpPr>
        <p:spPr bwMode="auto">
          <a:xfrm flipV="1">
            <a:off x="22606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6" name="Line 48"/>
          <p:cNvSpPr>
            <a:spLocks noChangeShapeType="1"/>
          </p:cNvSpPr>
          <p:nvPr/>
        </p:nvSpPr>
        <p:spPr bwMode="auto">
          <a:xfrm>
            <a:off x="22606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7" name="Line 49"/>
          <p:cNvSpPr>
            <a:spLocks noChangeShapeType="1"/>
          </p:cNvSpPr>
          <p:nvPr/>
        </p:nvSpPr>
        <p:spPr bwMode="auto">
          <a:xfrm flipV="1">
            <a:off x="23685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8" name="Line 50"/>
          <p:cNvSpPr>
            <a:spLocks noChangeShapeType="1"/>
          </p:cNvSpPr>
          <p:nvPr/>
        </p:nvSpPr>
        <p:spPr bwMode="auto">
          <a:xfrm>
            <a:off x="23685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89" name="Line 51"/>
          <p:cNvSpPr>
            <a:spLocks noChangeShapeType="1"/>
          </p:cNvSpPr>
          <p:nvPr/>
        </p:nvSpPr>
        <p:spPr bwMode="auto">
          <a:xfrm flipV="1">
            <a:off x="2476501" y="3094039"/>
            <a:ext cx="1588" cy="1127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0" name="Line 52"/>
          <p:cNvSpPr>
            <a:spLocks noChangeShapeType="1"/>
          </p:cNvSpPr>
          <p:nvPr/>
        </p:nvSpPr>
        <p:spPr bwMode="auto">
          <a:xfrm>
            <a:off x="2476501" y="1731963"/>
            <a:ext cx="1588" cy="1031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1" name="Line 53"/>
          <p:cNvSpPr>
            <a:spLocks noChangeShapeType="1"/>
          </p:cNvSpPr>
          <p:nvPr/>
        </p:nvSpPr>
        <p:spPr bwMode="auto">
          <a:xfrm flipV="1">
            <a:off x="25717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2" name="Line 54"/>
          <p:cNvSpPr>
            <a:spLocks noChangeShapeType="1"/>
          </p:cNvSpPr>
          <p:nvPr/>
        </p:nvSpPr>
        <p:spPr bwMode="auto">
          <a:xfrm>
            <a:off x="25717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3" name="Line 55"/>
          <p:cNvSpPr>
            <a:spLocks noChangeShapeType="1"/>
          </p:cNvSpPr>
          <p:nvPr/>
        </p:nvSpPr>
        <p:spPr bwMode="auto">
          <a:xfrm flipV="1">
            <a:off x="26797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4" name="Line 56"/>
          <p:cNvSpPr>
            <a:spLocks noChangeShapeType="1"/>
          </p:cNvSpPr>
          <p:nvPr/>
        </p:nvSpPr>
        <p:spPr bwMode="auto">
          <a:xfrm>
            <a:off x="26797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5" name="Line 57"/>
          <p:cNvSpPr>
            <a:spLocks noChangeShapeType="1"/>
          </p:cNvSpPr>
          <p:nvPr/>
        </p:nvSpPr>
        <p:spPr bwMode="auto">
          <a:xfrm flipV="1">
            <a:off x="27876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6" name="Line 58"/>
          <p:cNvSpPr>
            <a:spLocks noChangeShapeType="1"/>
          </p:cNvSpPr>
          <p:nvPr/>
        </p:nvSpPr>
        <p:spPr bwMode="auto">
          <a:xfrm>
            <a:off x="27876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7" name="Line 59"/>
          <p:cNvSpPr>
            <a:spLocks noChangeShapeType="1"/>
          </p:cNvSpPr>
          <p:nvPr/>
        </p:nvSpPr>
        <p:spPr bwMode="auto">
          <a:xfrm flipV="1">
            <a:off x="28829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8" name="Line 60"/>
          <p:cNvSpPr>
            <a:spLocks noChangeShapeType="1"/>
          </p:cNvSpPr>
          <p:nvPr/>
        </p:nvSpPr>
        <p:spPr bwMode="auto">
          <a:xfrm>
            <a:off x="28829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599" name="Line 61"/>
          <p:cNvSpPr>
            <a:spLocks noChangeShapeType="1"/>
          </p:cNvSpPr>
          <p:nvPr/>
        </p:nvSpPr>
        <p:spPr bwMode="auto">
          <a:xfrm flipV="1">
            <a:off x="29908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0" name="Line 62"/>
          <p:cNvSpPr>
            <a:spLocks noChangeShapeType="1"/>
          </p:cNvSpPr>
          <p:nvPr/>
        </p:nvSpPr>
        <p:spPr bwMode="auto">
          <a:xfrm>
            <a:off x="29908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1" name="Line 63"/>
          <p:cNvSpPr>
            <a:spLocks noChangeShapeType="1"/>
          </p:cNvSpPr>
          <p:nvPr/>
        </p:nvSpPr>
        <p:spPr bwMode="auto">
          <a:xfrm flipV="1">
            <a:off x="30988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2" name="Line 64"/>
          <p:cNvSpPr>
            <a:spLocks noChangeShapeType="1"/>
          </p:cNvSpPr>
          <p:nvPr/>
        </p:nvSpPr>
        <p:spPr bwMode="auto">
          <a:xfrm>
            <a:off x="30988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3" name="Line 65"/>
          <p:cNvSpPr>
            <a:spLocks noChangeShapeType="1"/>
          </p:cNvSpPr>
          <p:nvPr/>
        </p:nvSpPr>
        <p:spPr bwMode="auto">
          <a:xfrm flipV="1">
            <a:off x="31940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4" name="Line 66"/>
          <p:cNvSpPr>
            <a:spLocks noChangeShapeType="1"/>
          </p:cNvSpPr>
          <p:nvPr/>
        </p:nvSpPr>
        <p:spPr bwMode="auto">
          <a:xfrm>
            <a:off x="31940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5" name="Line 67"/>
          <p:cNvSpPr>
            <a:spLocks noChangeShapeType="1"/>
          </p:cNvSpPr>
          <p:nvPr/>
        </p:nvSpPr>
        <p:spPr bwMode="auto">
          <a:xfrm flipV="1">
            <a:off x="330200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6" name="Line 68"/>
          <p:cNvSpPr>
            <a:spLocks noChangeShapeType="1"/>
          </p:cNvSpPr>
          <p:nvPr/>
        </p:nvSpPr>
        <p:spPr bwMode="auto">
          <a:xfrm>
            <a:off x="330200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7" name="Line 69"/>
          <p:cNvSpPr>
            <a:spLocks noChangeShapeType="1"/>
          </p:cNvSpPr>
          <p:nvPr/>
        </p:nvSpPr>
        <p:spPr bwMode="auto">
          <a:xfrm flipV="1">
            <a:off x="34099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8" name="Line 70"/>
          <p:cNvSpPr>
            <a:spLocks noChangeShapeType="1"/>
          </p:cNvSpPr>
          <p:nvPr/>
        </p:nvSpPr>
        <p:spPr bwMode="auto">
          <a:xfrm>
            <a:off x="34099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09" name="Line 71"/>
          <p:cNvSpPr>
            <a:spLocks noChangeShapeType="1"/>
          </p:cNvSpPr>
          <p:nvPr/>
        </p:nvSpPr>
        <p:spPr bwMode="auto">
          <a:xfrm flipV="1">
            <a:off x="3516313" y="3094039"/>
            <a:ext cx="1588" cy="1127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0" name="Line 72"/>
          <p:cNvSpPr>
            <a:spLocks noChangeShapeType="1"/>
          </p:cNvSpPr>
          <p:nvPr/>
        </p:nvSpPr>
        <p:spPr bwMode="auto">
          <a:xfrm>
            <a:off x="3516313" y="1731963"/>
            <a:ext cx="1588" cy="1031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1" name="Line 73"/>
          <p:cNvSpPr>
            <a:spLocks noChangeShapeType="1"/>
          </p:cNvSpPr>
          <p:nvPr/>
        </p:nvSpPr>
        <p:spPr bwMode="auto">
          <a:xfrm flipV="1">
            <a:off x="3613151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2" name="Line 74"/>
          <p:cNvSpPr>
            <a:spLocks noChangeShapeType="1"/>
          </p:cNvSpPr>
          <p:nvPr/>
        </p:nvSpPr>
        <p:spPr bwMode="auto">
          <a:xfrm>
            <a:off x="3613151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3" name="Line 75"/>
          <p:cNvSpPr>
            <a:spLocks noChangeShapeType="1"/>
          </p:cNvSpPr>
          <p:nvPr/>
        </p:nvSpPr>
        <p:spPr bwMode="auto">
          <a:xfrm flipV="1">
            <a:off x="37195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4" name="Line 76"/>
          <p:cNvSpPr>
            <a:spLocks noChangeShapeType="1"/>
          </p:cNvSpPr>
          <p:nvPr/>
        </p:nvSpPr>
        <p:spPr bwMode="auto">
          <a:xfrm>
            <a:off x="37195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5" name="Line 77"/>
          <p:cNvSpPr>
            <a:spLocks noChangeShapeType="1"/>
          </p:cNvSpPr>
          <p:nvPr/>
        </p:nvSpPr>
        <p:spPr bwMode="auto">
          <a:xfrm flipV="1">
            <a:off x="38274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6" name="Line 78"/>
          <p:cNvSpPr>
            <a:spLocks noChangeShapeType="1"/>
          </p:cNvSpPr>
          <p:nvPr/>
        </p:nvSpPr>
        <p:spPr bwMode="auto">
          <a:xfrm>
            <a:off x="38274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7" name="Line 79"/>
          <p:cNvSpPr>
            <a:spLocks noChangeShapeType="1"/>
          </p:cNvSpPr>
          <p:nvPr/>
        </p:nvSpPr>
        <p:spPr bwMode="auto">
          <a:xfrm flipV="1">
            <a:off x="39227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8" name="Line 80"/>
          <p:cNvSpPr>
            <a:spLocks noChangeShapeType="1"/>
          </p:cNvSpPr>
          <p:nvPr/>
        </p:nvSpPr>
        <p:spPr bwMode="auto">
          <a:xfrm>
            <a:off x="39227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19" name="Line 81"/>
          <p:cNvSpPr>
            <a:spLocks noChangeShapeType="1"/>
          </p:cNvSpPr>
          <p:nvPr/>
        </p:nvSpPr>
        <p:spPr bwMode="auto">
          <a:xfrm flipV="1">
            <a:off x="40306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0" name="Line 82"/>
          <p:cNvSpPr>
            <a:spLocks noChangeShapeType="1"/>
          </p:cNvSpPr>
          <p:nvPr/>
        </p:nvSpPr>
        <p:spPr bwMode="auto">
          <a:xfrm>
            <a:off x="40306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1" name="Line 83"/>
          <p:cNvSpPr>
            <a:spLocks noChangeShapeType="1"/>
          </p:cNvSpPr>
          <p:nvPr/>
        </p:nvSpPr>
        <p:spPr bwMode="auto">
          <a:xfrm flipV="1">
            <a:off x="41386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2" name="Line 84"/>
          <p:cNvSpPr>
            <a:spLocks noChangeShapeType="1"/>
          </p:cNvSpPr>
          <p:nvPr/>
        </p:nvSpPr>
        <p:spPr bwMode="auto">
          <a:xfrm>
            <a:off x="41386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3" name="Line 85"/>
          <p:cNvSpPr>
            <a:spLocks noChangeShapeType="1"/>
          </p:cNvSpPr>
          <p:nvPr/>
        </p:nvSpPr>
        <p:spPr bwMode="auto">
          <a:xfrm flipV="1">
            <a:off x="42338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4" name="Line 86"/>
          <p:cNvSpPr>
            <a:spLocks noChangeShapeType="1"/>
          </p:cNvSpPr>
          <p:nvPr/>
        </p:nvSpPr>
        <p:spPr bwMode="auto">
          <a:xfrm>
            <a:off x="42338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5" name="Line 87"/>
          <p:cNvSpPr>
            <a:spLocks noChangeShapeType="1"/>
          </p:cNvSpPr>
          <p:nvPr/>
        </p:nvSpPr>
        <p:spPr bwMode="auto">
          <a:xfrm flipV="1">
            <a:off x="43418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6" name="Line 88"/>
          <p:cNvSpPr>
            <a:spLocks noChangeShapeType="1"/>
          </p:cNvSpPr>
          <p:nvPr/>
        </p:nvSpPr>
        <p:spPr bwMode="auto">
          <a:xfrm>
            <a:off x="43418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7" name="Line 89"/>
          <p:cNvSpPr>
            <a:spLocks noChangeShapeType="1"/>
          </p:cNvSpPr>
          <p:nvPr/>
        </p:nvSpPr>
        <p:spPr bwMode="auto">
          <a:xfrm flipV="1">
            <a:off x="44497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8" name="Line 90"/>
          <p:cNvSpPr>
            <a:spLocks noChangeShapeType="1"/>
          </p:cNvSpPr>
          <p:nvPr/>
        </p:nvSpPr>
        <p:spPr bwMode="auto">
          <a:xfrm>
            <a:off x="44497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29" name="Line 91"/>
          <p:cNvSpPr>
            <a:spLocks noChangeShapeType="1"/>
          </p:cNvSpPr>
          <p:nvPr/>
        </p:nvSpPr>
        <p:spPr bwMode="auto">
          <a:xfrm flipV="1">
            <a:off x="4545013" y="3094039"/>
            <a:ext cx="1588" cy="1127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0" name="Line 92"/>
          <p:cNvSpPr>
            <a:spLocks noChangeShapeType="1"/>
          </p:cNvSpPr>
          <p:nvPr/>
        </p:nvSpPr>
        <p:spPr bwMode="auto">
          <a:xfrm>
            <a:off x="4545013" y="1731963"/>
            <a:ext cx="1588" cy="1031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1" name="Line 93"/>
          <p:cNvSpPr>
            <a:spLocks noChangeShapeType="1"/>
          </p:cNvSpPr>
          <p:nvPr/>
        </p:nvSpPr>
        <p:spPr bwMode="auto">
          <a:xfrm flipV="1">
            <a:off x="46529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2" name="Line 94"/>
          <p:cNvSpPr>
            <a:spLocks noChangeShapeType="1"/>
          </p:cNvSpPr>
          <p:nvPr/>
        </p:nvSpPr>
        <p:spPr bwMode="auto">
          <a:xfrm>
            <a:off x="46529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3" name="Line 95"/>
          <p:cNvSpPr>
            <a:spLocks noChangeShapeType="1"/>
          </p:cNvSpPr>
          <p:nvPr/>
        </p:nvSpPr>
        <p:spPr bwMode="auto">
          <a:xfrm flipV="1">
            <a:off x="47609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4" name="Line 96"/>
          <p:cNvSpPr>
            <a:spLocks noChangeShapeType="1"/>
          </p:cNvSpPr>
          <p:nvPr/>
        </p:nvSpPr>
        <p:spPr bwMode="auto">
          <a:xfrm>
            <a:off x="47609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5" name="Line 97"/>
          <p:cNvSpPr>
            <a:spLocks noChangeShapeType="1"/>
          </p:cNvSpPr>
          <p:nvPr/>
        </p:nvSpPr>
        <p:spPr bwMode="auto">
          <a:xfrm flipV="1">
            <a:off x="48561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6" name="Line 98"/>
          <p:cNvSpPr>
            <a:spLocks noChangeShapeType="1"/>
          </p:cNvSpPr>
          <p:nvPr/>
        </p:nvSpPr>
        <p:spPr bwMode="auto">
          <a:xfrm>
            <a:off x="48561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7" name="Line 99"/>
          <p:cNvSpPr>
            <a:spLocks noChangeShapeType="1"/>
          </p:cNvSpPr>
          <p:nvPr/>
        </p:nvSpPr>
        <p:spPr bwMode="auto">
          <a:xfrm flipV="1">
            <a:off x="49641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8" name="Line 100"/>
          <p:cNvSpPr>
            <a:spLocks noChangeShapeType="1"/>
          </p:cNvSpPr>
          <p:nvPr/>
        </p:nvSpPr>
        <p:spPr bwMode="auto">
          <a:xfrm>
            <a:off x="49641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39" name="Line 101"/>
          <p:cNvSpPr>
            <a:spLocks noChangeShapeType="1"/>
          </p:cNvSpPr>
          <p:nvPr/>
        </p:nvSpPr>
        <p:spPr bwMode="auto">
          <a:xfrm flipV="1">
            <a:off x="507047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0" name="Line 102"/>
          <p:cNvSpPr>
            <a:spLocks noChangeShapeType="1"/>
          </p:cNvSpPr>
          <p:nvPr/>
        </p:nvSpPr>
        <p:spPr bwMode="auto">
          <a:xfrm>
            <a:off x="507047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1" name="Line 103"/>
          <p:cNvSpPr>
            <a:spLocks noChangeShapeType="1"/>
          </p:cNvSpPr>
          <p:nvPr/>
        </p:nvSpPr>
        <p:spPr bwMode="auto">
          <a:xfrm flipV="1">
            <a:off x="516731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2" name="Line 104"/>
          <p:cNvSpPr>
            <a:spLocks noChangeShapeType="1"/>
          </p:cNvSpPr>
          <p:nvPr/>
        </p:nvSpPr>
        <p:spPr bwMode="auto">
          <a:xfrm>
            <a:off x="516731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3" name="Line 105"/>
          <p:cNvSpPr>
            <a:spLocks noChangeShapeType="1"/>
          </p:cNvSpPr>
          <p:nvPr/>
        </p:nvSpPr>
        <p:spPr bwMode="auto">
          <a:xfrm flipV="1">
            <a:off x="52752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4" name="Line 106"/>
          <p:cNvSpPr>
            <a:spLocks noChangeShapeType="1"/>
          </p:cNvSpPr>
          <p:nvPr/>
        </p:nvSpPr>
        <p:spPr bwMode="auto">
          <a:xfrm>
            <a:off x="52752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5" name="Line 107"/>
          <p:cNvSpPr>
            <a:spLocks noChangeShapeType="1"/>
          </p:cNvSpPr>
          <p:nvPr/>
        </p:nvSpPr>
        <p:spPr bwMode="auto">
          <a:xfrm flipV="1">
            <a:off x="538162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6" name="Line 108"/>
          <p:cNvSpPr>
            <a:spLocks noChangeShapeType="1"/>
          </p:cNvSpPr>
          <p:nvPr/>
        </p:nvSpPr>
        <p:spPr bwMode="auto">
          <a:xfrm>
            <a:off x="538162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7" name="Line 109"/>
          <p:cNvSpPr>
            <a:spLocks noChangeShapeType="1"/>
          </p:cNvSpPr>
          <p:nvPr/>
        </p:nvSpPr>
        <p:spPr bwMode="auto">
          <a:xfrm flipV="1">
            <a:off x="5478463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8" name="Line 110"/>
          <p:cNvSpPr>
            <a:spLocks noChangeShapeType="1"/>
          </p:cNvSpPr>
          <p:nvPr/>
        </p:nvSpPr>
        <p:spPr bwMode="auto">
          <a:xfrm>
            <a:off x="5478463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49" name="Line 111"/>
          <p:cNvSpPr>
            <a:spLocks noChangeShapeType="1"/>
          </p:cNvSpPr>
          <p:nvPr/>
        </p:nvSpPr>
        <p:spPr bwMode="auto">
          <a:xfrm flipV="1">
            <a:off x="5584826" y="3094039"/>
            <a:ext cx="1588" cy="1127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0" name="Line 112"/>
          <p:cNvSpPr>
            <a:spLocks noChangeShapeType="1"/>
          </p:cNvSpPr>
          <p:nvPr/>
        </p:nvSpPr>
        <p:spPr bwMode="auto">
          <a:xfrm>
            <a:off x="5584826" y="1731963"/>
            <a:ext cx="1588" cy="1031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1" name="Line 113"/>
          <p:cNvSpPr>
            <a:spLocks noChangeShapeType="1"/>
          </p:cNvSpPr>
          <p:nvPr/>
        </p:nvSpPr>
        <p:spPr bwMode="auto">
          <a:xfrm flipV="1">
            <a:off x="569277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2" name="Line 114"/>
          <p:cNvSpPr>
            <a:spLocks noChangeShapeType="1"/>
          </p:cNvSpPr>
          <p:nvPr/>
        </p:nvSpPr>
        <p:spPr bwMode="auto">
          <a:xfrm>
            <a:off x="569277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3" name="Line 115"/>
          <p:cNvSpPr>
            <a:spLocks noChangeShapeType="1"/>
          </p:cNvSpPr>
          <p:nvPr/>
        </p:nvSpPr>
        <p:spPr bwMode="auto">
          <a:xfrm flipV="1">
            <a:off x="578802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4" name="Line 116"/>
          <p:cNvSpPr>
            <a:spLocks noChangeShapeType="1"/>
          </p:cNvSpPr>
          <p:nvPr/>
        </p:nvSpPr>
        <p:spPr bwMode="auto">
          <a:xfrm>
            <a:off x="578802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5" name="Line 117"/>
          <p:cNvSpPr>
            <a:spLocks noChangeShapeType="1"/>
          </p:cNvSpPr>
          <p:nvPr/>
        </p:nvSpPr>
        <p:spPr bwMode="auto">
          <a:xfrm flipV="1">
            <a:off x="589597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6" name="Line 118"/>
          <p:cNvSpPr>
            <a:spLocks noChangeShapeType="1"/>
          </p:cNvSpPr>
          <p:nvPr/>
        </p:nvSpPr>
        <p:spPr bwMode="auto">
          <a:xfrm>
            <a:off x="589597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7" name="Line 119"/>
          <p:cNvSpPr>
            <a:spLocks noChangeShapeType="1"/>
          </p:cNvSpPr>
          <p:nvPr/>
        </p:nvSpPr>
        <p:spPr bwMode="auto">
          <a:xfrm flipV="1">
            <a:off x="600392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8" name="Line 120"/>
          <p:cNvSpPr>
            <a:spLocks noChangeShapeType="1"/>
          </p:cNvSpPr>
          <p:nvPr/>
        </p:nvSpPr>
        <p:spPr bwMode="auto">
          <a:xfrm>
            <a:off x="600392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59" name="Line 121"/>
          <p:cNvSpPr>
            <a:spLocks noChangeShapeType="1"/>
          </p:cNvSpPr>
          <p:nvPr/>
        </p:nvSpPr>
        <p:spPr bwMode="auto">
          <a:xfrm flipV="1">
            <a:off x="6111876" y="3146425"/>
            <a:ext cx="1588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0" name="Line 122"/>
          <p:cNvSpPr>
            <a:spLocks noChangeShapeType="1"/>
          </p:cNvSpPr>
          <p:nvPr/>
        </p:nvSpPr>
        <p:spPr bwMode="auto">
          <a:xfrm>
            <a:off x="6111876" y="173196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1" name="Line 123"/>
          <p:cNvSpPr>
            <a:spLocks noChangeShapeType="1"/>
          </p:cNvSpPr>
          <p:nvPr/>
        </p:nvSpPr>
        <p:spPr bwMode="auto">
          <a:xfrm>
            <a:off x="922338" y="3206750"/>
            <a:ext cx="1190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2" name="Line 124"/>
          <p:cNvSpPr>
            <a:spLocks noChangeShapeType="1"/>
          </p:cNvSpPr>
          <p:nvPr/>
        </p:nvSpPr>
        <p:spPr bwMode="auto">
          <a:xfrm flipH="1">
            <a:off x="5980113" y="3206750"/>
            <a:ext cx="1317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3" name="Rectangle 125"/>
          <p:cNvSpPr>
            <a:spLocks noChangeArrowheads="1"/>
          </p:cNvSpPr>
          <p:nvPr/>
        </p:nvSpPr>
        <p:spPr bwMode="auto">
          <a:xfrm>
            <a:off x="691470" y="3060701"/>
            <a:ext cx="149906" cy="3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1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664" name="Line 126"/>
          <p:cNvSpPr>
            <a:spLocks noChangeShapeType="1"/>
          </p:cNvSpPr>
          <p:nvPr/>
        </p:nvSpPr>
        <p:spPr bwMode="auto">
          <a:xfrm>
            <a:off x="922338" y="2470150"/>
            <a:ext cx="1190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5" name="Line 127"/>
          <p:cNvSpPr>
            <a:spLocks noChangeShapeType="1"/>
          </p:cNvSpPr>
          <p:nvPr/>
        </p:nvSpPr>
        <p:spPr bwMode="auto">
          <a:xfrm flipH="1">
            <a:off x="5980113" y="2470150"/>
            <a:ext cx="1317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6" name="Rectangle 128"/>
          <p:cNvSpPr>
            <a:spLocks noChangeArrowheads="1"/>
          </p:cNvSpPr>
          <p:nvPr/>
        </p:nvSpPr>
        <p:spPr bwMode="auto">
          <a:xfrm>
            <a:off x="541565" y="2322514"/>
            <a:ext cx="299812" cy="3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1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20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667" name="Line 129"/>
          <p:cNvSpPr>
            <a:spLocks noChangeShapeType="1"/>
          </p:cNvSpPr>
          <p:nvPr/>
        </p:nvSpPr>
        <p:spPr bwMode="auto">
          <a:xfrm>
            <a:off x="922338" y="1731963"/>
            <a:ext cx="1190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8" name="Line 130"/>
          <p:cNvSpPr>
            <a:spLocks noChangeShapeType="1"/>
          </p:cNvSpPr>
          <p:nvPr/>
        </p:nvSpPr>
        <p:spPr bwMode="auto">
          <a:xfrm flipH="1">
            <a:off x="5980113" y="1731963"/>
            <a:ext cx="1317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69" name="Rectangle 131"/>
          <p:cNvSpPr>
            <a:spLocks noChangeArrowheads="1"/>
          </p:cNvSpPr>
          <p:nvPr/>
        </p:nvSpPr>
        <p:spPr bwMode="auto">
          <a:xfrm>
            <a:off x="541565" y="1584326"/>
            <a:ext cx="299812" cy="3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1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40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670" name="Line 132"/>
          <p:cNvSpPr>
            <a:spLocks noChangeShapeType="1"/>
          </p:cNvSpPr>
          <p:nvPr/>
        </p:nvSpPr>
        <p:spPr bwMode="auto">
          <a:xfrm>
            <a:off x="922338" y="1731963"/>
            <a:ext cx="51895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71" name="Line 133"/>
          <p:cNvSpPr>
            <a:spLocks noChangeShapeType="1"/>
          </p:cNvSpPr>
          <p:nvPr/>
        </p:nvSpPr>
        <p:spPr bwMode="auto">
          <a:xfrm>
            <a:off x="922338" y="3206750"/>
            <a:ext cx="51895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72" name="Line 134"/>
          <p:cNvSpPr>
            <a:spLocks noChangeShapeType="1"/>
          </p:cNvSpPr>
          <p:nvPr/>
        </p:nvSpPr>
        <p:spPr bwMode="auto">
          <a:xfrm flipV="1">
            <a:off x="6111876" y="1731963"/>
            <a:ext cx="1588" cy="147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73" name="Line 135"/>
          <p:cNvSpPr>
            <a:spLocks noChangeShapeType="1"/>
          </p:cNvSpPr>
          <p:nvPr/>
        </p:nvSpPr>
        <p:spPr bwMode="auto">
          <a:xfrm flipV="1">
            <a:off x="922338" y="1731963"/>
            <a:ext cx="1588" cy="147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74" name="Freeform 136"/>
          <p:cNvSpPr>
            <a:spLocks/>
          </p:cNvSpPr>
          <p:nvPr/>
        </p:nvSpPr>
        <p:spPr bwMode="auto">
          <a:xfrm>
            <a:off x="922338" y="1803400"/>
            <a:ext cx="5200650" cy="319088"/>
          </a:xfrm>
          <a:custGeom>
            <a:avLst/>
            <a:gdLst>
              <a:gd name="T0" fmla="*/ 3276 w 3276"/>
              <a:gd name="T1" fmla="*/ 43 h 234"/>
              <a:gd name="T2" fmla="*/ 3231 w 3276"/>
              <a:gd name="T3" fmla="*/ 48 h 234"/>
              <a:gd name="T4" fmla="*/ 3148 w 3276"/>
              <a:gd name="T5" fmla="*/ 40 h 234"/>
              <a:gd name="T6" fmla="*/ 3065 w 3276"/>
              <a:gd name="T7" fmla="*/ 30 h 234"/>
              <a:gd name="T8" fmla="*/ 2983 w 3276"/>
              <a:gd name="T9" fmla="*/ 30 h 234"/>
              <a:gd name="T10" fmla="*/ 2892 w 3276"/>
              <a:gd name="T11" fmla="*/ 21 h 234"/>
              <a:gd name="T12" fmla="*/ 2809 w 3276"/>
              <a:gd name="T13" fmla="*/ 34 h 234"/>
              <a:gd name="T14" fmla="*/ 2726 w 3276"/>
              <a:gd name="T15" fmla="*/ 30 h 234"/>
              <a:gd name="T16" fmla="*/ 2644 w 3276"/>
              <a:gd name="T17" fmla="*/ 15 h 234"/>
              <a:gd name="T18" fmla="*/ 2561 w 3276"/>
              <a:gd name="T19" fmla="*/ 12 h 234"/>
              <a:gd name="T20" fmla="*/ 2470 w 3276"/>
              <a:gd name="T21" fmla="*/ 21 h 234"/>
              <a:gd name="T22" fmla="*/ 2388 w 3276"/>
              <a:gd name="T23" fmla="*/ 0 h 234"/>
              <a:gd name="T24" fmla="*/ 2305 w 3276"/>
              <a:gd name="T25" fmla="*/ 18 h 234"/>
              <a:gd name="T26" fmla="*/ 2222 w 3276"/>
              <a:gd name="T27" fmla="*/ 15 h 234"/>
              <a:gd name="T28" fmla="*/ 2139 w 3276"/>
              <a:gd name="T29" fmla="*/ 12 h 234"/>
              <a:gd name="T30" fmla="*/ 2049 w 3276"/>
              <a:gd name="T31" fmla="*/ 21 h 234"/>
              <a:gd name="T32" fmla="*/ 1966 w 3276"/>
              <a:gd name="T33" fmla="*/ 18 h 234"/>
              <a:gd name="T34" fmla="*/ 1883 w 3276"/>
              <a:gd name="T35" fmla="*/ 40 h 234"/>
              <a:gd name="T36" fmla="*/ 1800 w 3276"/>
              <a:gd name="T37" fmla="*/ 15 h 234"/>
              <a:gd name="T38" fmla="*/ 1717 w 3276"/>
              <a:gd name="T39" fmla="*/ 25 h 234"/>
              <a:gd name="T40" fmla="*/ 1634 w 3276"/>
              <a:gd name="T41" fmla="*/ 40 h 234"/>
              <a:gd name="T42" fmla="*/ 1544 w 3276"/>
              <a:gd name="T43" fmla="*/ 6 h 234"/>
              <a:gd name="T44" fmla="*/ 1461 w 3276"/>
              <a:gd name="T45" fmla="*/ 27 h 234"/>
              <a:gd name="T46" fmla="*/ 1378 w 3276"/>
              <a:gd name="T47" fmla="*/ 40 h 234"/>
              <a:gd name="T48" fmla="*/ 1295 w 3276"/>
              <a:gd name="T49" fmla="*/ 18 h 234"/>
              <a:gd name="T50" fmla="*/ 1213 w 3276"/>
              <a:gd name="T51" fmla="*/ 25 h 234"/>
              <a:gd name="T52" fmla="*/ 1122 w 3276"/>
              <a:gd name="T53" fmla="*/ 25 h 234"/>
              <a:gd name="T54" fmla="*/ 1039 w 3276"/>
              <a:gd name="T55" fmla="*/ 30 h 234"/>
              <a:gd name="T56" fmla="*/ 956 w 3276"/>
              <a:gd name="T57" fmla="*/ 30 h 234"/>
              <a:gd name="T58" fmla="*/ 874 w 3276"/>
              <a:gd name="T59" fmla="*/ 52 h 234"/>
              <a:gd name="T60" fmla="*/ 791 w 3276"/>
              <a:gd name="T61" fmla="*/ 21 h 234"/>
              <a:gd name="T62" fmla="*/ 700 w 3276"/>
              <a:gd name="T63" fmla="*/ 37 h 234"/>
              <a:gd name="T64" fmla="*/ 617 w 3276"/>
              <a:gd name="T65" fmla="*/ 40 h 234"/>
              <a:gd name="T66" fmla="*/ 535 w 3276"/>
              <a:gd name="T67" fmla="*/ 40 h 234"/>
              <a:gd name="T68" fmla="*/ 452 w 3276"/>
              <a:gd name="T69" fmla="*/ 52 h 234"/>
              <a:gd name="T70" fmla="*/ 369 w 3276"/>
              <a:gd name="T71" fmla="*/ 52 h 234"/>
              <a:gd name="T72" fmla="*/ 279 w 3276"/>
              <a:gd name="T73" fmla="*/ 48 h 234"/>
              <a:gd name="T74" fmla="*/ 196 w 3276"/>
              <a:gd name="T75" fmla="*/ 52 h 234"/>
              <a:gd name="T76" fmla="*/ 113 w 3276"/>
              <a:gd name="T77" fmla="*/ 64 h 234"/>
              <a:gd name="T78" fmla="*/ 30 w 3276"/>
              <a:gd name="T79" fmla="*/ 94 h 234"/>
              <a:gd name="T80" fmla="*/ 0 w 3276"/>
              <a:gd name="T81" fmla="*/ 94 h 23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276" h="234">
                <a:moveTo>
                  <a:pt x="3276" y="106"/>
                </a:moveTo>
                <a:lnTo>
                  <a:pt x="3231" y="121"/>
                </a:lnTo>
                <a:lnTo>
                  <a:pt x="3148" y="98"/>
                </a:lnTo>
                <a:lnTo>
                  <a:pt x="3065" y="76"/>
                </a:lnTo>
                <a:lnTo>
                  <a:pt x="2983" y="76"/>
                </a:lnTo>
                <a:lnTo>
                  <a:pt x="2892" y="53"/>
                </a:lnTo>
                <a:lnTo>
                  <a:pt x="2809" y="83"/>
                </a:lnTo>
                <a:lnTo>
                  <a:pt x="2726" y="76"/>
                </a:lnTo>
                <a:lnTo>
                  <a:pt x="2644" y="38"/>
                </a:lnTo>
                <a:lnTo>
                  <a:pt x="2561" y="30"/>
                </a:lnTo>
                <a:lnTo>
                  <a:pt x="2470" y="53"/>
                </a:lnTo>
                <a:lnTo>
                  <a:pt x="2388" y="0"/>
                </a:lnTo>
                <a:lnTo>
                  <a:pt x="2305" y="45"/>
                </a:lnTo>
                <a:lnTo>
                  <a:pt x="2222" y="38"/>
                </a:lnTo>
                <a:lnTo>
                  <a:pt x="2139" y="30"/>
                </a:lnTo>
                <a:lnTo>
                  <a:pt x="2049" y="53"/>
                </a:lnTo>
                <a:lnTo>
                  <a:pt x="1966" y="45"/>
                </a:lnTo>
                <a:lnTo>
                  <a:pt x="1883" y="98"/>
                </a:lnTo>
                <a:lnTo>
                  <a:pt x="1800" y="38"/>
                </a:lnTo>
                <a:lnTo>
                  <a:pt x="1717" y="61"/>
                </a:lnTo>
                <a:lnTo>
                  <a:pt x="1634" y="98"/>
                </a:lnTo>
                <a:lnTo>
                  <a:pt x="1544" y="15"/>
                </a:lnTo>
                <a:lnTo>
                  <a:pt x="1461" y="68"/>
                </a:lnTo>
                <a:lnTo>
                  <a:pt x="1378" y="98"/>
                </a:lnTo>
                <a:lnTo>
                  <a:pt x="1295" y="45"/>
                </a:lnTo>
                <a:lnTo>
                  <a:pt x="1213" y="61"/>
                </a:lnTo>
                <a:lnTo>
                  <a:pt x="1122" y="61"/>
                </a:lnTo>
                <a:lnTo>
                  <a:pt x="1039" y="76"/>
                </a:lnTo>
                <a:lnTo>
                  <a:pt x="956" y="76"/>
                </a:lnTo>
                <a:lnTo>
                  <a:pt x="874" y="128"/>
                </a:lnTo>
                <a:lnTo>
                  <a:pt x="791" y="53"/>
                </a:lnTo>
                <a:lnTo>
                  <a:pt x="700" y="91"/>
                </a:lnTo>
                <a:lnTo>
                  <a:pt x="617" y="98"/>
                </a:lnTo>
                <a:lnTo>
                  <a:pt x="535" y="98"/>
                </a:lnTo>
                <a:lnTo>
                  <a:pt x="452" y="128"/>
                </a:lnTo>
                <a:lnTo>
                  <a:pt x="369" y="128"/>
                </a:lnTo>
                <a:lnTo>
                  <a:pt x="279" y="121"/>
                </a:lnTo>
                <a:lnTo>
                  <a:pt x="196" y="128"/>
                </a:lnTo>
                <a:lnTo>
                  <a:pt x="113" y="158"/>
                </a:lnTo>
                <a:lnTo>
                  <a:pt x="30" y="234"/>
                </a:lnTo>
                <a:lnTo>
                  <a:pt x="0" y="234"/>
                </a:lnTo>
              </a:path>
            </a:pathLst>
          </a:custGeom>
          <a:noFill/>
          <a:ln w="476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675" name="Rectangle 137"/>
          <p:cNvSpPr>
            <a:spLocks noChangeArrowheads="1"/>
          </p:cNvSpPr>
          <p:nvPr/>
        </p:nvSpPr>
        <p:spPr bwMode="auto">
          <a:xfrm rot="16200000">
            <a:off x="-505199" y="2357060"/>
            <a:ext cx="1466011" cy="3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1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Visibility (%)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676" name="Text Box 138"/>
          <p:cNvSpPr txBox="1">
            <a:spLocks noChangeArrowheads="1"/>
          </p:cNvSpPr>
          <p:nvPr/>
        </p:nvSpPr>
        <p:spPr bwMode="auto">
          <a:xfrm>
            <a:off x="1784351" y="23034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000" b="0">
              <a:solidFill>
                <a:srgbClr val="EC0000"/>
              </a:solidFill>
              <a:cs typeface="Times New Roman" pitchFamily="18" charset="0"/>
            </a:endParaRPr>
          </a:p>
        </p:txBody>
      </p:sp>
      <p:grpSp>
        <p:nvGrpSpPr>
          <p:cNvPr id="668811" name="Group 139"/>
          <p:cNvGrpSpPr>
            <a:grpSpLocks/>
          </p:cNvGrpSpPr>
          <p:nvPr/>
        </p:nvGrpSpPr>
        <p:grpSpPr bwMode="auto">
          <a:xfrm>
            <a:off x="2495550" y="2386013"/>
            <a:ext cx="5905500" cy="2470150"/>
            <a:chOff x="1572" y="1714"/>
            <a:chExt cx="3720" cy="1556"/>
          </a:xfrm>
        </p:grpSpPr>
        <p:sp>
          <p:nvSpPr>
            <p:cNvPr id="18539" name="Line 140"/>
            <p:cNvSpPr>
              <a:spLocks noChangeShapeType="1"/>
            </p:cNvSpPr>
            <p:nvPr/>
          </p:nvSpPr>
          <p:spPr bwMode="auto">
            <a:xfrm rot="-3192525" flipH="1" flipV="1">
              <a:off x="2604" y="1980"/>
              <a:ext cx="1556" cy="1024"/>
            </a:xfrm>
            <a:prstGeom prst="line">
              <a:avLst/>
            </a:prstGeom>
            <a:noFill/>
            <a:ln w="12700">
              <a:solidFill>
                <a:srgbClr val="EC0000"/>
              </a:solidFill>
              <a:prstDash val="sysDot"/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40" name="Text Box 141"/>
            <p:cNvSpPr txBox="1">
              <a:spLocks noChangeArrowheads="1"/>
            </p:cNvSpPr>
            <p:nvPr/>
          </p:nvSpPr>
          <p:spPr bwMode="auto">
            <a:xfrm>
              <a:off x="4181" y="1899"/>
              <a:ext cx="102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   2</a:t>
              </a:r>
              <a:r>
                <a:rPr lang="en-US" sz="2400" b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</a:t>
              </a:r>
              <a:r>
                <a:rPr lang="en-US" sz="1800" b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 / ~20V</a:t>
              </a:r>
            </a:p>
          </p:txBody>
        </p:sp>
        <p:sp>
          <p:nvSpPr>
            <p:cNvPr id="18541" name="Line 142"/>
            <p:cNvSpPr>
              <a:spLocks noChangeShapeType="1"/>
            </p:cNvSpPr>
            <p:nvPr/>
          </p:nvSpPr>
          <p:spPr bwMode="auto">
            <a:xfrm flipV="1">
              <a:off x="1572" y="2814"/>
              <a:ext cx="1284" cy="6"/>
            </a:xfrm>
            <a:prstGeom prst="line">
              <a:avLst/>
            </a:prstGeom>
            <a:noFill/>
            <a:ln w="12700" cap="sq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42" name="Oval 143"/>
            <p:cNvSpPr>
              <a:spLocks noChangeArrowheads="1"/>
            </p:cNvSpPr>
            <p:nvPr/>
          </p:nvSpPr>
          <p:spPr bwMode="auto">
            <a:xfrm>
              <a:off x="4128" y="1884"/>
              <a:ext cx="1164" cy="36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8438" name="Text Box 148"/>
          <p:cNvSpPr txBox="1">
            <a:spLocks noChangeArrowheads="1"/>
          </p:cNvSpPr>
          <p:nvPr/>
        </p:nvSpPr>
        <p:spPr bwMode="auto">
          <a:xfrm>
            <a:off x="2554193" y="3260304"/>
            <a:ext cx="1965499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voltage</a:t>
            </a:r>
            <a:r>
              <a:rPr lang="en-US" sz="1800" b="0">
                <a:solidFill>
                  <a:srgbClr val="000000"/>
                </a:solidFill>
                <a:latin typeface="Tahoma"/>
                <a:cs typeface="Times New Roman" pitchFamily="18" charset="0"/>
              </a:rPr>
              <a:t>,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 </a:t>
            </a:r>
            <a:r>
              <a:rPr lang="en-US" sz="1800" b="0" i="1" err="1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V</a:t>
            </a:r>
            <a:r>
              <a:rPr lang="en-US" sz="1800" b="0" baseline="-25000" err="1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det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 (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  <a:sym typeface="Symbol" pitchFamily="18" charset="2"/>
              </a:rPr>
              <a:t>V)</a:t>
            </a:r>
          </a:p>
        </p:txBody>
      </p:sp>
      <p:grpSp>
        <p:nvGrpSpPr>
          <p:cNvPr id="668831" name="Group 159"/>
          <p:cNvGrpSpPr>
            <a:grpSpLocks/>
          </p:cNvGrpSpPr>
          <p:nvPr/>
        </p:nvGrpSpPr>
        <p:grpSpPr bwMode="auto">
          <a:xfrm>
            <a:off x="150814" y="4125915"/>
            <a:ext cx="5962650" cy="1860550"/>
            <a:chOff x="95" y="2599"/>
            <a:chExt cx="3756" cy="1172"/>
          </a:xfrm>
        </p:grpSpPr>
        <p:sp>
          <p:nvSpPr>
            <p:cNvPr id="18452" name="Rectangle 160"/>
            <p:cNvSpPr>
              <a:spLocks noChangeArrowheads="1"/>
            </p:cNvSpPr>
            <p:nvPr/>
          </p:nvSpPr>
          <p:spPr bwMode="auto">
            <a:xfrm>
              <a:off x="581" y="2676"/>
              <a:ext cx="3269" cy="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3" name="Rectangle 161"/>
            <p:cNvSpPr>
              <a:spLocks noChangeArrowheads="1"/>
            </p:cNvSpPr>
            <p:nvPr/>
          </p:nvSpPr>
          <p:spPr bwMode="auto">
            <a:xfrm>
              <a:off x="581" y="2676"/>
              <a:ext cx="3269" cy="87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4" name="Freeform 162"/>
            <p:cNvSpPr>
              <a:spLocks/>
            </p:cNvSpPr>
            <p:nvPr/>
          </p:nvSpPr>
          <p:spPr bwMode="auto">
            <a:xfrm>
              <a:off x="905" y="2676"/>
              <a:ext cx="1" cy="871"/>
            </a:xfrm>
            <a:custGeom>
              <a:avLst/>
              <a:gdLst>
                <a:gd name="T0" fmla="*/ 0 w 1"/>
                <a:gd name="T1" fmla="*/ 9737993 h 135"/>
                <a:gd name="T2" fmla="*/ 0 w 1"/>
                <a:gd name="T3" fmla="*/ 0 h 135"/>
                <a:gd name="T4" fmla="*/ 0 w 1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5">
                  <a:moveTo>
                    <a:pt x="0" y="135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5" name="Freeform 163"/>
            <p:cNvSpPr>
              <a:spLocks/>
            </p:cNvSpPr>
            <p:nvPr/>
          </p:nvSpPr>
          <p:spPr bwMode="auto">
            <a:xfrm>
              <a:off x="1560" y="2676"/>
              <a:ext cx="1" cy="871"/>
            </a:xfrm>
            <a:custGeom>
              <a:avLst/>
              <a:gdLst>
                <a:gd name="T0" fmla="*/ 0 w 1"/>
                <a:gd name="T1" fmla="*/ 9737993 h 135"/>
                <a:gd name="T2" fmla="*/ 0 w 1"/>
                <a:gd name="T3" fmla="*/ 0 h 135"/>
                <a:gd name="T4" fmla="*/ 0 w 1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5">
                  <a:moveTo>
                    <a:pt x="0" y="135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6" name="Freeform 164"/>
            <p:cNvSpPr>
              <a:spLocks/>
            </p:cNvSpPr>
            <p:nvPr/>
          </p:nvSpPr>
          <p:spPr bwMode="auto">
            <a:xfrm>
              <a:off x="2215" y="2676"/>
              <a:ext cx="1" cy="871"/>
            </a:xfrm>
            <a:custGeom>
              <a:avLst/>
              <a:gdLst>
                <a:gd name="T0" fmla="*/ 0 w 1"/>
                <a:gd name="T1" fmla="*/ 9737993 h 135"/>
                <a:gd name="T2" fmla="*/ 0 w 1"/>
                <a:gd name="T3" fmla="*/ 0 h 135"/>
                <a:gd name="T4" fmla="*/ 0 w 1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5">
                  <a:moveTo>
                    <a:pt x="0" y="135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7" name="Freeform 165"/>
            <p:cNvSpPr>
              <a:spLocks/>
            </p:cNvSpPr>
            <p:nvPr/>
          </p:nvSpPr>
          <p:spPr bwMode="auto">
            <a:xfrm>
              <a:off x="2863" y="2676"/>
              <a:ext cx="1" cy="871"/>
            </a:xfrm>
            <a:custGeom>
              <a:avLst/>
              <a:gdLst>
                <a:gd name="T0" fmla="*/ 0 w 1"/>
                <a:gd name="T1" fmla="*/ 9737993 h 135"/>
                <a:gd name="T2" fmla="*/ 0 w 1"/>
                <a:gd name="T3" fmla="*/ 0 h 135"/>
                <a:gd name="T4" fmla="*/ 0 w 1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5">
                  <a:moveTo>
                    <a:pt x="0" y="135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8" name="Freeform 166"/>
            <p:cNvSpPr>
              <a:spLocks/>
            </p:cNvSpPr>
            <p:nvPr/>
          </p:nvSpPr>
          <p:spPr bwMode="auto">
            <a:xfrm>
              <a:off x="3518" y="2676"/>
              <a:ext cx="1" cy="871"/>
            </a:xfrm>
            <a:custGeom>
              <a:avLst/>
              <a:gdLst>
                <a:gd name="T0" fmla="*/ 0 w 1"/>
                <a:gd name="T1" fmla="*/ 9737993 h 135"/>
                <a:gd name="T2" fmla="*/ 0 w 1"/>
                <a:gd name="T3" fmla="*/ 0 h 135"/>
                <a:gd name="T4" fmla="*/ 0 w 1"/>
                <a:gd name="T5" fmla="*/ 0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5">
                  <a:moveTo>
                    <a:pt x="0" y="135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59" name="Freeform 167"/>
            <p:cNvSpPr>
              <a:spLocks/>
            </p:cNvSpPr>
            <p:nvPr/>
          </p:nvSpPr>
          <p:spPr bwMode="auto">
            <a:xfrm>
              <a:off x="581" y="3547"/>
              <a:ext cx="3269" cy="1"/>
            </a:xfrm>
            <a:custGeom>
              <a:avLst/>
              <a:gdLst>
                <a:gd name="T0" fmla="*/ 0 w 434"/>
                <a:gd name="T1" fmla="*/ 0 h 1"/>
                <a:gd name="T2" fmla="*/ 79257824 w 434"/>
                <a:gd name="T3" fmla="*/ 0 h 1"/>
                <a:gd name="T4" fmla="*/ 7925782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0" name="Freeform 168"/>
            <p:cNvSpPr>
              <a:spLocks/>
            </p:cNvSpPr>
            <p:nvPr/>
          </p:nvSpPr>
          <p:spPr bwMode="auto">
            <a:xfrm>
              <a:off x="581" y="3109"/>
              <a:ext cx="3269" cy="0"/>
            </a:xfrm>
            <a:custGeom>
              <a:avLst/>
              <a:gdLst>
                <a:gd name="T0" fmla="*/ 0 w 434"/>
                <a:gd name="T1" fmla="*/ 79257824 w 434"/>
                <a:gd name="T2" fmla="*/ 79257824 w 43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34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1" name="Freeform 169"/>
            <p:cNvSpPr>
              <a:spLocks/>
            </p:cNvSpPr>
            <p:nvPr/>
          </p:nvSpPr>
          <p:spPr bwMode="auto">
            <a:xfrm>
              <a:off x="581" y="2676"/>
              <a:ext cx="3269" cy="1"/>
            </a:xfrm>
            <a:custGeom>
              <a:avLst/>
              <a:gdLst>
                <a:gd name="T0" fmla="*/ 0 w 434"/>
                <a:gd name="T1" fmla="*/ 0 h 1"/>
                <a:gd name="T2" fmla="*/ 79257824 w 434"/>
                <a:gd name="T3" fmla="*/ 0 h 1"/>
                <a:gd name="T4" fmla="*/ 7925782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2" name="Line 170"/>
            <p:cNvSpPr>
              <a:spLocks noChangeShapeType="1"/>
            </p:cNvSpPr>
            <p:nvPr/>
          </p:nvSpPr>
          <p:spPr bwMode="auto">
            <a:xfrm>
              <a:off x="581" y="2676"/>
              <a:ext cx="32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3" name="Line 171"/>
            <p:cNvSpPr>
              <a:spLocks noChangeShapeType="1"/>
            </p:cNvSpPr>
            <p:nvPr/>
          </p:nvSpPr>
          <p:spPr bwMode="auto">
            <a:xfrm>
              <a:off x="581" y="3547"/>
              <a:ext cx="32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4" name="Line 172"/>
            <p:cNvSpPr>
              <a:spLocks noChangeShapeType="1"/>
            </p:cNvSpPr>
            <p:nvPr/>
          </p:nvSpPr>
          <p:spPr bwMode="auto">
            <a:xfrm flipV="1">
              <a:off x="3850" y="2676"/>
              <a:ext cx="1" cy="8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5" name="Line 173"/>
            <p:cNvSpPr>
              <a:spLocks noChangeShapeType="1"/>
            </p:cNvSpPr>
            <p:nvPr/>
          </p:nvSpPr>
          <p:spPr bwMode="auto">
            <a:xfrm flipV="1">
              <a:off x="581" y="2676"/>
              <a:ext cx="1" cy="8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6" name="Line 174"/>
            <p:cNvSpPr>
              <a:spLocks noChangeShapeType="1"/>
            </p:cNvSpPr>
            <p:nvPr/>
          </p:nvSpPr>
          <p:spPr bwMode="auto">
            <a:xfrm>
              <a:off x="581" y="3547"/>
              <a:ext cx="32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7" name="Line 175"/>
            <p:cNvSpPr>
              <a:spLocks noChangeShapeType="1"/>
            </p:cNvSpPr>
            <p:nvPr/>
          </p:nvSpPr>
          <p:spPr bwMode="auto">
            <a:xfrm flipV="1">
              <a:off x="581" y="2676"/>
              <a:ext cx="1" cy="8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8" name="Line 176"/>
            <p:cNvSpPr>
              <a:spLocks noChangeShapeType="1"/>
            </p:cNvSpPr>
            <p:nvPr/>
          </p:nvSpPr>
          <p:spPr bwMode="auto">
            <a:xfrm flipV="1">
              <a:off x="905" y="3516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69" name="Line 177"/>
            <p:cNvSpPr>
              <a:spLocks noChangeShapeType="1"/>
            </p:cNvSpPr>
            <p:nvPr/>
          </p:nvSpPr>
          <p:spPr bwMode="auto">
            <a:xfrm>
              <a:off x="905" y="267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0" name="Rectangle 178"/>
            <p:cNvSpPr>
              <a:spLocks noChangeArrowheads="1"/>
            </p:cNvSpPr>
            <p:nvPr/>
          </p:nvSpPr>
          <p:spPr bwMode="auto">
            <a:xfrm>
              <a:off x="839" y="3567"/>
              <a:ext cx="246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71" name="Line 179"/>
            <p:cNvSpPr>
              <a:spLocks noChangeShapeType="1"/>
            </p:cNvSpPr>
            <p:nvPr/>
          </p:nvSpPr>
          <p:spPr bwMode="auto">
            <a:xfrm flipV="1">
              <a:off x="1560" y="3516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2" name="Line 180"/>
            <p:cNvSpPr>
              <a:spLocks noChangeShapeType="1"/>
            </p:cNvSpPr>
            <p:nvPr/>
          </p:nvSpPr>
          <p:spPr bwMode="auto">
            <a:xfrm>
              <a:off x="1560" y="267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3" name="Rectangle 181"/>
            <p:cNvSpPr>
              <a:spLocks noChangeArrowheads="1"/>
            </p:cNvSpPr>
            <p:nvPr/>
          </p:nvSpPr>
          <p:spPr bwMode="auto">
            <a:xfrm>
              <a:off x="1494" y="3567"/>
              <a:ext cx="246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-10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74" name="Line 182"/>
            <p:cNvSpPr>
              <a:spLocks noChangeShapeType="1"/>
            </p:cNvSpPr>
            <p:nvPr/>
          </p:nvSpPr>
          <p:spPr bwMode="auto">
            <a:xfrm flipV="1">
              <a:off x="2215" y="3516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5" name="Line 183"/>
            <p:cNvSpPr>
              <a:spLocks noChangeShapeType="1"/>
            </p:cNvSpPr>
            <p:nvPr/>
          </p:nvSpPr>
          <p:spPr bwMode="auto">
            <a:xfrm>
              <a:off x="2215" y="267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6" name="Rectangle 184"/>
            <p:cNvSpPr>
              <a:spLocks noChangeArrowheads="1"/>
            </p:cNvSpPr>
            <p:nvPr/>
          </p:nvSpPr>
          <p:spPr bwMode="auto">
            <a:xfrm>
              <a:off x="2242" y="3567"/>
              <a:ext cx="9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77" name="Line 185"/>
            <p:cNvSpPr>
              <a:spLocks noChangeShapeType="1"/>
            </p:cNvSpPr>
            <p:nvPr/>
          </p:nvSpPr>
          <p:spPr bwMode="auto">
            <a:xfrm flipV="1">
              <a:off x="2863" y="3516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8" name="Line 186"/>
            <p:cNvSpPr>
              <a:spLocks noChangeShapeType="1"/>
            </p:cNvSpPr>
            <p:nvPr/>
          </p:nvSpPr>
          <p:spPr bwMode="auto">
            <a:xfrm>
              <a:off x="2863" y="267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79" name="Rectangle 187"/>
            <p:cNvSpPr>
              <a:spLocks noChangeArrowheads="1"/>
            </p:cNvSpPr>
            <p:nvPr/>
          </p:nvSpPr>
          <p:spPr bwMode="auto">
            <a:xfrm>
              <a:off x="2840" y="3567"/>
              <a:ext cx="18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10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80" name="Line 188"/>
            <p:cNvSpPr>
              <a:spLocks noChangeShapeType="1"/>
            </p:cNvSpPr>
            <p:nvPr/>
          </p:nvSpPr>
          <p:spPr bwMode="auto">
            <a:xfrm flipV="1">
              <a:off x="3518" y="3516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1" name="Line 189"/>
            <p:cNvSpPr>
              <a:spLocks noChangeShapeType="1"/>
            </p:cNvSpPr>
            <p:nvPr/>
          </p:nvSpPr>
          <p:spPr bwMode="auto">
            <a:xfrm>
              <a:off x="3518" y="267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2" name="Rectangle 190"/>
            <p:cNvSpPr>
              <a:spLocks noChangeArrowheads="1"/>
            </p:cNvSpPr>
            <p:nvPr/>
          </p:nvSpPr>
          <p:spPr bwMode="auto">
            <a:xfrm>
              <a:off x="3495" y="3567"/>
              <a:ext cx="18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83" name="Line 191"/>
            <p:cNvSpPr>
              <a:spLocks noChangeShapeType="1"/>
            </p:cNvSpPr>
            <p:nvPr/>
          </p:nvSpPr>
          <p:spPr bwMode="auto">
            <a:xfrm>
              <a:off x="581" y="3547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4" name="Line 192"/>
            <p:cNvSpPr>
              <a:spLocks noChangeShapeType="1"/>
            </p:cNvSpPr>
            <p:nvPr/>
          </p:nvSpPr>
          <p:spPr bwMode="auto">
            <a:xfrm flipH="1">
              <a:off x="3812" y="3547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5" name="Rectangle 193"/>
            <p:cNvSpPr>
              <a:spLocks noChangeArrowheads="1"/>
            </p:cNvSpPr>
            <p:nvPr/>
          </p:nvSpPr>
          <p:spPr bwMode="auto">
            <a:xfrm>
              <a:off x="393" y="3470"/>
              <a:ext cx="15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-1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86" name="Line 194"/>
            <p:cNvSpPr>
              <a:spLocks noChangeShapeType="1"/>
            </p:cNvSpPr>
            <p:nvPr/>
          </p:nvSpPr>
          <p:spPr bwMode="auto">
            <a:xfrm>
              <a:off x="581" y="310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7" name="Line 195"/>
            <p:cNvSpPr>
              <a:spLocks noChangeShapeType="1"/>
            </p:cNvSpPr>
            <p:nvPr/>
          </p:nvSpPr>
          <p:spPr bwMode="auto">
            <a:xfrm flipH="1">
              <a:off x="3812" y="3109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88" name="Rectangle 196"/>
            <p:cNvSpPr>
              <a:spLocks noChangeArrowheads="1"/>
            </p:cNvSpPr>
            <p:nvPr/>
          </p:nvSpPr>
          <p:spPr bwMode="auto">
            <a:xfrm>
              <a:off x="442" y="3031"/>
              <a:ext cx="9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89" name="Line 197"/>
            <p:cNvSpPr>
              <a:spLocks noChangeShapeType="1"/>
            </p:cNvSpPr>
            <p:nvPr/>
          </p:nvSpPr>
          <p:spPr bwMode="auto">
            <a:xfrm>
              <a:off x="581" y="2676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0" name="Line 198"/>
            <p:cNvSpPr>
              <a:spLocks noChangeShapeType="1"/>
            </p:cNvSpPr>
            <p:nvPr/>
          </p:nvSpPr>
          <p:spPr bwMode="auto">
            <a:xfrm flipH="1">
              <a:off x="3812" y="267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1" name="Rectangle 199"/>
            <p:cNvSpPr>
              <a:spLocks noChangeArrowheads="1"/>
            </p:cNvSpPr>
            <p:nvPr/>
          </p:nvSpPr>
          <p:spPr bwMode="auto">
            <a:xfrm>
              <a:off x="442" y="2599"/>
              <a:ext cx="9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1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92" name="Line 200"/>
            <p:cNvSpPr>
              <a:spLocks noChangeShapeType="1"/>
            </p:cNvSpPr>
            <p:nvPr/>
          </p:nvSpPr>
          <p:spPr bwMode="auto">
            <a:xfrm>
              <a:off x="581" y="2676"/>
              <a:ext cx="32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3" name="Line 201"/>
            <p:cNvSpPr>
              <a:spLocks noChangeShapeType="1"/>
            </p:cNvSpPr>
            <p:nvPr/>
          </p:nvSpPr>
          <p:spPr bwMode="auto">
            <a:xfrm>
              <a:off x="581" y="3547"/>
              <a:ext cx="32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4" name="Line 202"/>
            <p:cNvSpPr>
              <a:spLocks noChangeShapeType="1"/>
            </p:cNvSpPr>
            <p:nvPr/>
          </p:nvSpPr>
          <p:spPr bwMode="auto">
            <a:xfrm flipV="1">
              <a:off x="3850" y="2676"/>
              <a:ext cx="1" cy="8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5" name="Line 203"/>
            <p:cNvSpPr>
              <a:spLocks noChangeShapeType="1"/>
            </p:cNvSpPr>
            <p:nvPr/>
          </p:nvSpPr>
          <p:spPr bwMode="auto">
            <a:xfrm flipV="1">
              <a:off x="581" y="2676"/>
              <a:ext cx="1" cy="8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96" name="Rectangle 204"/>
            <p:cNvSpPr>
              <a:spLocks noChangeArrowheads="1"/>
            </p:cNvSpPr>
            <p:nvPr/>
          </p:nvSpPr>
          <p:spPr bwMode="auto">
            <a:xfrm rot="16200000">
              <a:off x="-83" y="3096"/>
              <a:ext cx="586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FF"/>
                  </a:solidFill>
                  <a:latin typeface="Helvetica" pitchFamily="34" charset="0"/>
                  <a:cs typeface="Times New Roman" pitchFamily="18" charset="0"/>
                </a:rPr>
                <a:t>Phase (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97" name="Rectangle 205"/>
            <p:cNvSpPr>
              <a:spLocks noChangeArrowheads="1"/>
            </p:cNvSpPr>
            <p:nvPr/>
          </p:nvSpPr>
          <p:spPr bwMode="auto">
            <a:xfrm rot="-5400000">
              <a:off x="147" y="2778"/>
              <a:ext cx="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FF"/>
                  </a:solidFill>
                  <a:latin typeface="Symbol" pitchFamily="18" charset="2"/>
                  <a:cs typeface="Times New Roman" pitchFamily="18" charset="0"/>
                </a:rPr>
                <a:t>p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98" name="Rectangle 206"/>
            <p:cNvSpPr>
              <a:spLocks noChangeArrowheads="1"/>
            </p:cNvSpPr>
            <p:nvPr/>
          </p:nvSpPr>
          <p:spPr bwMode="auto">
            <a:xfrm rot="16200000">
              <a:off x="182" y="2690"/>
              <a:ext cx="57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100" b="0">
                  <a:solidFill>
                    <a:srgbClr val="0000FF"/>
                  </a:solidFill>
                  <a:latin typeface="Helvetica" pitchFamily="34" charset="0"/>
                  <a:cs typeface="Times New Roman" pitchFamily="18" charset="0"/>
                </a:rPr>
                <a:t>)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499" name="Oval 207"/>
            <p:cNvSpPr>
              <a:spLocks noChangeArrowheads="1"/>
            </p:cNvSpPr>
            <p:nvPr/>
          </p:nvSpPr>
          <p:spPr bwMode="auto">
            <a:xfrm>
              <a:off x="3782" y="2754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0" name="Oval 208"/>
            <p:cNvSpPr>
              <a:spLocks noChangeArrowheads="1"/>
            </p:cNvSpPr>
            <p:nvPr/>
          </p:nvSpPr>
          <p:spPr bwMode="auto">
            <a:xfrm>
              <a:off x="3699" y="2767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1" name="Oval 209"/>
            <p:cNvSpPr>
              <a:spLocks noChangeArrowheads="1"/>
            </p:cNvSpPr>
            <p:nvPr/>
          </p:nvSpPr>
          <p:spPr bwMode="auto">
            <a:xfrm>
              <a:off x="3616" y="2889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2" name="Oval 210"/>
            <p:cNvSpPr>
              <a:spLocks noChangeArrowheads="1"/>
            </p:cNvSpPr>
            <p:nvPr/>
          </p:nvSpPr>
          <p:spPr bwMode="auto">
            <a:xfrm>
              <a:off x="3533" y="2986"/>
              <a:ext cx="61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3" name="Oval 211"/>
            <p:cNvSpPr>
              <a:spLocks noChangeArrowheads="1"/>
            </p:cNvSpPr>
            <p:nvPr/>
          </p:nvSpPr>
          <p:spPr bwMode="auto">
            <a:xfrm>
              <a:off x="3443" y="3109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4" name="Oval 212"/>
            <p:cNvSpPr>
              <a:spLocks noChangeArrowheads="1"/>
            </p:cNvSpPr>
            <p:nvPr/>
          </p:nvSpPr>
          <p:spPr bwMode="auto">
            <a:xfrm>
              <a:off x="3360" y="3109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5" name="Oval 213"/>
            <p:cNvSpPr>
              <a:spLocks noChangeArrowheads="1"/>
            </p:cNvSpPr>
            <p:nvPr/>
          </p:nvSpPr>
          <p:spPr bwMode="auto">
            <a:xfrm>
              <a:off x="3277" y="3218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6" name="Oval 214"/>
            <p:cNvSpPr>
              <a:spLocks noChangeArrowheads="1"/>
            </p:cNvSpPr>
            <p:nvPr/>
          </p:nvSpPr>
          <p:spPr bwMode="auto">
            <a:xfrm>
              <a:off x="3194" y="3218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7" name="Oval 215"/>
            <p:cNvSpPr>
              <a:spLocks noChangeArrowheads="1"/>
            </p:cNvSpPr>
            <p:nvPr/>
          </p:nvSpPr>
          <p:spPr bwMode="auto">
            <a:xfrm>
              <a:off x="3112" y="3328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8" name="Oval 216"/>
            <p:cNvSpPr>
              <a:spLocks noChangeArrowheads="1"/>
            </p:cNvSpPr>
            <p:nvPr/>
          </p:nvSpPr>
          <p:spPr bwMode="auto">
            <a:xfrm>
              <a:off x="3021" y="3386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09" name="Oval 217"/>
            <p:cNvSpPr>
              <a:spLocks noChangeArrowheads="1"/>
            </p:cNvSpPr>
            <p:nvPr/>
          </p:nvSpPr>
          <p:spPr bwMode="auto">
            <a:xfrm>
              <a:off x="2938" y="3450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0" name="Oval 218"/>
            <p:cNvSpPr>
              <a:spLocks noChangeArrowheads="1"/>
            </p:cNvSpPr>
            <p:nvPr/>
          </p:nvSpPr>
          <p:spPr bwMode="auto">
            <a:xfrm>
              <a:off x="2856" y="3457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1" name="Oval 219"/>
            <p:cNvSpPr>
              <a:spLocks noChangeArrowheads="1"/>
            </p:cNvSpPr>
            <p:nvPr/>
          </p:nvSpPr>
          <p:spPr bwMode="auto">
            <a:xfrm>
              <a:off x="2773" y="3516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2" name="Oval 220"/>
            <p:cNvSpPr>
              <a:spLocks noChangeArrowheads="1"/>
            </p:cNvSpPr>
            <p:nvPr/>
          </p:nvSpPr>
          <p:spPr bwMode="auto">
            <a:xfrm>
              <a:off x="2690" y="2747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3" name="Oval 221"/>
            <p:cNvSpPr>
              <a:spLocks noChangeArrowheads="1"/>
            </p:cNvSpPr>
            <p:nvPr/>
          </p:nvSpPr>
          <p:spPr bwMode="auto">
            <a:xfrm>
              <a:off x="2599" y="2805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4" name="Oval 222"/>
            <p:cNvSpPr>
              <a:spLocks noChangeArrowheads="1"/>
            </p:cNvSpPr>
            <p:nvPr/>
          </p:nvSpPr>
          <p:spPr bwMode="auto">
            <a:xfrm>
              <a:off x="2517" y="2831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5" name="Oval 223"/>
            <p:cNvSpPr>
              <a:spLocks noChangeArrowheads="1"/>
            </p:cNvSpPr>
            <p:nvPr/>
          </p:nvSpPr>
          <p:spPr bwMode="auto">
            <a:xfrm>
              <a:off x="2434" y="2908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6" name="Oval 224"/>
            <p:cNvSpPr>
              <a:spLocks noChangeArrowheads="1"/>
            </p:cNvSpPr>
            <p:nvPr/>
          </p:nvSpPr>
          <p:spPr bwMode="auto">
            <a:xfrm>
              <a:off x="2351" y="2966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7" name="Oval 225"/>
            <p:cNvSpPr>
              <a:spLocks noChangeArrowheads="1"/>
            </p:cNvSpPr>
            <p:nvPr/>
          </p:nvSpPr>
          <p:spPr bwMode="auto">
            <a:xfrm>
              <a:off x="2268" y="3025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8" name="Oval 226"/>
            <p:cNvSpPr>
              <a:spLocks noChangeArrowheads="1"/>
            </p:cNvSpPr>
            <p:nvPr/>
          </p:nvSpPr>
          <p:spPr bwMode="auto">
            <a:xfrm>
              <a:off x="2185" y="3083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19" name="Oval 227"/>
            <p:cNvSpPr>
              <a:spLocks noChangeArrowheads="1"/>
            </p:cNvSpPr>
            <p:nvPr/>
          </p:nvSpPr>
          <p:spPr bwMode="auto">
            <a:xfrm>
              <a:off x="2095" y="3173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0" name="Oval 228"/>
            <p:cNvSpPr>
              <a:spLocks noChangeArrowheads="1"/>
            </p:cNvSpPr>
            <p:nvPr/>
          </p:nvSpPr>
          <p:spPr bwMode="auto">
            <a:xfrm>
              <a:off x="2012" y="3205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1" name="Oval 229"/>
            <p:cNvSpPr>
              <a:spLocks noChangeArrowheads="1"/>
            </p:cNvSpPr>
            <p:nvPr/>
          </p:nvSpPr>
          <p:spPr bwMode="auto">
            <a:xfrm>
              <a:off x="1929" y="3231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2" name="Oval 230"/>
            <p:cNvSpPr>
              <a:spLocks noChangeArrowheads="1"/>
            </p:cNvSpPr>
            <p:nvPr/>
          </p:nvSpPr>
          <p:spPr bwMode="auto">
            <a:xfrm>
              <a:off x="1846" y="3335"/>
              <a:ext cx="61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3" name="Oval 231"/>
            <p:cNvSpPr>
              <a:spLocks noChangeArrowheads="1"/>
            </p:cNvSpPr>
            <p:nvPr/>
          </p:nvSpPr>
          <p:spPr bwMode="auto">
            <a:xfrm>
              <a:off x="1763" y="3379"/>
              <a:ext cx="61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4" name="Oval 232"/>
            <p:cNvSpPr>
              <a:spLocks noChangeArrowheads="1"/>
            </p:cNvSpPr>
            <p:nvPr/>
          </p:nvSpPr>
          <p:spPr bwMode="auto">
            <a:xfrm>
              <a:off x="1673" y="3476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5" name="Oval 233"/>
            <p:cNvSpPr>
              <a:spLocks noChangeArrowheads="1"/>
            </p:cNvSpPr>
            <p:nvPr/>
          </p:nvSpPr>
          <p:spPr bwMode="auto">
            <a:xfrm>
              <a:off x="1590" y="3509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6" name="Oval 234"/>
            <p:cNvSpPr>
              <a:spLocks noChangeArrowheads="1"/>
            </p:cNvSpPr>
            <p:nvPr/>
          </p:nvSpPr>
          <p:spPr bwMode="auto">
            <a:xfrm>
              <a:off x="1507" y="2670"/>
              <a:ext cx="61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7" name="Oval 235"/>
            <p:cNvSpPr>
              <a:spLocks noChangeArrowheads="1"/>
            </p:cNvSpPr>
            <p:nvPr/>
          </p:nvSpPr>
          <p:spPr bwMode="auto">
            <a:xfrm>
              <a:off x="1424" y="2773"/>
              <a:ext cx="61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8" name="Oval 236"/>
            <p:cNvSpPr>
              <a:spLocks noChangeArrowheads="1"/>
            </p:cNvSpPr>
            <p:nvPr/>
          </p:nvSpPr>
          <p:spPr bwMode="auto">
            <a:xfrm>
              <a:off x="1342" y="2818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29" name="Oval 237"/>
            <p:cNvSpPr>
              <a:spLocks noChangeArrowheads="1"/>
            </p:cNvSpPr>
            <p:nvPr/>
          </p:nvSpPr>
          <p:spPr bwMode="auto">
            <a:xfrm>
              <a:off x="1251" y="2882"/>
              <a:ext cx="60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0" name="Oval 238"/>
            <p:cNvSpPr>
              <a:spLocks noChangeArrowheads="1"/>
            </p:cNvSpPr>
            <p:nvPr/>
          </p:nvSpPr>
          <p:spPr bwMode="auto">
            <a:xfrm>
              <a:off x="1168" y="2902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1" name="Oval 239"/>
            <p:cNvSpPr>
              <a:spLocks noChangeArrowheads="1"/>
            </p:cNvSpPr>
            <p:nvPr/>
          </p:nvSpPr>
          <p:spPr bwMode="auto">
            <a:xfrm>
              <a:off x="1085" y="3018"/>
              <a:ext cx="61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2" name="Oval 240"/>
            <p:cNvSpPr>
              <a:spLocks noChangeArrowheads="1"/>
            </p:cNvSpPr>
            <p:nvPr/>
          </p:nvSpPr>
          <p:spPr bwMode="auto">
            <a:xfrm>
              <a:off x="1003" y="3083"/>
              <a:ext cx="60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3" name="Oval 241"/>
            <p:cNvSpPr>
              <a:spLocks noChangeArrowheads="1"/>
            </p:cNvSpPr>
            <p:nvPr/>
          </p:nvSpPr>
          <p:spPr bwMode="auto">
            <a:xfrm>
              <a:off x="920" y="3147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4" name="Oval 242"/>
            <p:cNvSpPr>
              <a:spLocks noChangeArrowheads="1"/>
            </p:cNvSpPr>
            <p:nvPr/>
          </p:nvSpPr>
          <p:spPr bwMode="auto">
            <a:xfrm>
              <a:off x="829" y="3193"/>
              <a:ext cx="61" cy="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5" name="Oval 243"/>
            <p:cNvSpPr>
              <a:spLocks noChangeArrowheads="1"/>
            </p:cNvSpPr>
            <p:nvPr/>
          </p:nvSpPr>
          <p:spPr bwMode="auto">
            <a:xfrm>
              <a:off x="747" y="3186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6" name="Oval 244"/>
            <p:cNvSpPr>
              <a:spLocks noChangeArrowheads="1"/>
            </p:cNvSpPr>
            <p:nvPr/>
          </p:nvSpPr>
          <p:spPr bwMode="auto">
            <a:xfrm>
              <a:off x="664" y="3283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537" name="Oval 245"/>
            <p:cNvSpPr>
              <a:spLocks noChangeArrowheads="1"/>
            </p:cNvSpPr>
            <p:nvPr/>
          </p:nvSpPr>
          <p:spPr bwMode="auto">
            <a:xfrm>
              <a:off x="581" y="3373"/>
              <a:ext cx="60" cy="5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8442" name="Text Box 146"/>
          <p:cNvSpPr txBox="1">
            <a:spLocks noChangeArrowheads="1"/>
          </p:cNvSpPr>
          <p:nvPr/>
        </p:nvSpPr>
        <p:spPr bwMode="auto">
          <a:xfrm>
            <a:off x="6359526" y="4632325"/>
            <a:ext cx="2727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 b="0">
                <a:solidFill>
                  <a:srgbClr val="000000"/>
                </a:solidFill>
                <a:sym typeface="Symbol" pitchFamily="18" charset="2"/>
              </a:rPr>
              <a:t> </a:t>
            </a:r>
            <a:r>
              <a:rPr lang="en-US" sz="1400" b="0">
                <a:solidFill>
                  <a:srgbClr val="000000"/>
                </a:solidFill>
                <a:sym typeface="Symbol" pitchFamily="18" charset="2"/>
              </a:rPr>
              <a:t>/ ~</a:t>
            </a:r>
            <a:r>
              <a:rPr lang="en-US" sz="1400" b="0">
                <a:solidFill>
                  <a:srgbClr val="000000"/>
                </a:solidFill>
              </a:rPr>
              <a:t>10</a:t>
            </a:r>
            <a:r>
              <a:rPr lang="en-US" sz="1400" b="0">
                <a:solidFill>
                  <a:srgbClr val="000000"/>
                </a:solidFill>
                <a:sym typeface="Symbol" pitchFamily="18" charset="2"/>
              </a:rPr>
              <a:t>V</a:t>
            </a:r>
            <a:endParaRPr lang="en-US" sz="1600">
              <a:solidFill>
                <a:srgbClr val="EC0000"/>
              </a:solidFill>
              <a:latin typeface="Tahoma"/>
              <a:cs typeface="Times New Roman" pitchFamily="18" charset="0"/>
            </a:endParaRPr>
          </a:p>
        </p:txBody>
      </p:sp>
      <p:sp>
        <p:nvSpPr>
          <p:cNvPr id="18444" name="AutoShape 147"/>
          <p:cNvSpPr>
            <a:spLocks noChangeArrowheads="1"/>
          </p:cNvSpPr>
          <p:nvPr/>
        </p:nvSpPr>
        <p:spPr bwMode="auto">
          <a:xfrm>
            <a:off x="7429500" y="3343275"/>
            <a:ext cx="292100" cy="1174750"/>
          </a:xfrm>
          <a:prstGeom prst="downArrow">
            <a:avLst>
              <a:gd name="adj1" fmla="val 50000"/>
              <a:gd name="adj2" fmla="val 100543"/>
            </a:avLst>
          </a:prstGeom>
          <a:solidFill>
            <a:srgbClr val="FF0000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68927" name="Text Box 255"/>
          <p:cNvSpPr txBox="1">
            <a:spLocks noChangeArrowheads="1"/>
          </p:cNvSpPr>
          <p:nvPr/>
        </p:nvSpPr>
        <p:spPr bwMode="auto">
          <a:xfrm>
            <a:off x="2738438" y="2471738"/>
            <a:ext cx="1571010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333CC"/>
                </a:solidFill>
                <a:cs typeface="+mn-cs"/>
              </a:rPr>
              <a:t>no dephasing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359526" y="4551112"/>
            <a:ext cx="2727325" cy="574675"/>
          </a:xfrm>
          <a:prstGeom prst="round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45" name="Text Box 148"/>
          <p:cNvSpPr txBox="1">
            <a:spLocks noChangeArrowheads="1"/>
          </p:cNvSpPr>
          <p:nvPr/>
        </p:nvSpPr>
        <p:spPr bwMode="auto">
          <a:xfrm>
            <a:off x="2573169" y="5910541"/>
            <a:ext cx="1965499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voltage</a:t>
            </a:r>
            <a:r>
              <a:rPr lang="en-US" sz="1800" b="0">
                <a:solidFill>
                  <a:srgbClr val="000000"/>
                </a:solidFill>
                <a:latin typeface="Tahoma"/>
                <a:cs typeface="Times New Roman" pitchFamily="18" charset="0"/>
              </a:rPr>
              <a:t>,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 </a:t>
            </a:r>
            <a:r>
              <a:rPr lang="en-US" sz="1800" b="0" i="1" err="1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V</a:t>
            </a:r>
            <a:r>
              <a:rPr lang="en-US" sz="1800" b="0" baseline="-25000" err="1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det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 (</a:t>
            </a:r>
            <a:r>
              <a:rPr lang="en-US" sz="18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  <a:sym typeface="Symbol" pitchFamily="18" charset="2"/>
              </a:rPr>
              <a:t>V)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15969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8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74" grpId="0" animBg="1"/>
      <p:bldP spid="18442" grpId="0"/>
      <p:bldP spid="18444" grpId="0" animBg="1"/>
      <p:bldP spid="668927" grpId="0"/>
      <p:bldP spid="3" grpId="0" animBg="1"/>
      <p:bldP spid="3" grpId="1" animBg="1"/>
      <p:bldP spid="2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auto">
          <a:xfrm>
            <a:off x="708025" y="4352926"/>
            <a:ext cx="114300" cy="598488"/>
          </a:xfrm>
          <a:prstGeom prst="upArrow">
            <a:avLst>
              <a:gd name="adj1" fmla="val 38889"/>
              <a:gd name="adj2" fmla="val 132648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2707" name="Freeform 3" descr="Narrow vertical"/>
          <p:cNvSpPr>
            <a:spLocks/>
          </p:cNvSpPr>
          <p:nvPr/>
        </p:nvSpPr>
        <p:spPr bwMode="auto">
          <a:xfrm>
            <a:off x="1028700" y="4713288"/>
            <a:ext cx="7924800" cy="246062"/>
          </a:xfrm>
          <a:custGeom>
            <a:avLst/>
            <a:gdLst>
              <a:gd name="T0" fmla="*/ 2304 w 2304"/>
              <a:gd name="T1" fmla="*/ 583 h 596"/>
              <a:gd name="T2" fmla="*/ 1776 w 2304"/>
              <a:gd name="T3" fmla="*/ 499 h 596"/>
              <a:gd name="T4" fmla="*/ 1146 w 2304"/>
              <a:gd name="T5" fmla="*/ 1 h 596"/>
              <a:gd name="T6" fmla="*/ 504 w 2304"/>
              <a:gd name="T7" fmla="*/ 493 h 596"/>
              <a:gd name="T8" fmla="*/ 0 w 2304"/>
              <a:gd name="T9" fmla="*/ 583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04" h="596">
                <a:moveTo>
                  <a:pt x="2304" y="583"/>
                </a:moveTo>
                <a:cubicBezTo>
                  <a:pt x="2216" y="569"/>
                  <a:pt x="1969" y="596"/>
                  <a:pt x="1776" y="499"/>
                </a:cubicBezTo>
                <a:cubicBezTo>
                  <a:pt x="1583" y="402"/>
                  <a:pt x="1358" y="2"/>
                  <a:pt x="1146" y="1"/>
                </a:cubicBezTo>
                <a:cubicBezTo>
                  <a:pt x="934" y="0"/>
                  <a:pt x="695" y="396"/>
                  <a:pt x="504" y="493"/>
                </a:cubicBezTo>
                <a:cubicBezTo>
                  <a:pt x="313" y="590"/>
                  <a:pt x="105" y="564"/>
                  <a:pt x="0" y="583"/>
                </a:cubicBezTo>
              </a:path>
            </a:pathLst>
          </a:custGeom>
          <a:pattFill prst="narVert">
            <a:fgClr>
              <a:srgbClr val="0000FF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<a:solidFill>
                  <a:srgbClr val="00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708025" y="4711701"/>
            <a:ext cx="114300" cy="238125"/>
          </a:xfrm>
          <a:prstGeom prst="upArrow">
            <a:avLst>
              <a:gd name="adj1" fmla="val 38889"/>
              <a:gd name="adj2" fmla="val 52778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H="1">
            <a:off x="1028700" y="4968875"/>
            <a:ext cx="790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22555" y="257176"/>
            <a:ext cx="3707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cs typeface="+mn-cs"/>
                <a:sym typeface="Symbol" pitchFamily="18" charset="2"/>
              </a:rPr>
              <a:t> one electron ~ </a:t>
            </a:r>
            <a:r>
              <a:rPr lang="en-US" sz="3600">
                <a:solidFill>
                  <a:srgbClr val="FFFF00"/>
                </a:solidFill>
                <a:cs typeface="+mn-cs"/>
                <a:sym typeface="Symbol"/>
              </a:rPr>
              <a:t></a:t>
            </a:r>
            <a:endParaRPr lang="en-US">
              <a:solidFill>
                <a:srgbClr val="FFFF00"/>
              </a:solidFill>
              <a:cs typeface="+mn-cs"/>
              <a:sym typeface="Symbol" pitchFamily="18" charset="2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29780" y="4615033"/>
            <a:ext cx="60040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0" i="1" err="1">
                <a:solidFill>
                  <a:srgbClr val="3333CC"/>
                </a:solidFill>
                <a:cs typeface="Times New Roman" pitchFamily="18" charset="0"/>
              </a:rPr>
              <a:t>V</a:t>
            </a:r>
            <a:r>
              <a:rPr lang="en-US" sz="1600" b="0" i="1" baseline="-25000" err="1">
                <a:solidFill>
                  <a:srgbClr val="3333CC"/>
                </a:solidFill>
                <a:cs typeface="Times New Roman" pitchFamily="18" charset="0"/>
              </a:rPr>
              <a:t>det</a:t>
            </a:r>
            <a:endParaRPr lang="en-US" sz="1600" b="0" i="1" baseline="-25000">
              <a:solidFill>
                <a:srgbClr val="3333CC"/>
              </a:solidFill>
              <a:cs typeface="Times New Roman" pitchFamily="18" charset="0"/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3734151" y="5440998"/>
            <a:ext cx="25551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sz="1600" b="0">
                <a:solidFill>
                  <a:srgbClr val="000000"/>
                </a:solidFill>
                <a:cs typeface="Times New Roman" pitchFamily="18" charset="0"/>
              </a:rPr>
              <a:t>interaction length ~10</a:t>
            </a:r>
            <a:r>
              <a:rPr lang="el-GR" sz="1600" b="0">
                <a:solidFill>
                  <a:srgbClr val="000000"/>
                </a:solidFill>
                <a:latin typeface="Tahoma"/>
                <a:ea typeface="Cambria Math"/>
                <a:cs typeface="Times New Roman" pitchFamily="18" charset="0"/>
              </a:rPr>
              <a:t>μ</a:t>
            </a:r>
            <a:r>
              <a:rPr lang="en-US" sz="1600" b="0">
                <a:solidFill>
                  <a:srgbClr val="000000"/>
                </a:solidFill>
                <a:latin typeface="Tahoma"/>
                <a:ea typeface="Cambria Math"/>
                <a:cs typeface="Times New Roman" pitchFamily="18" charset="0"/>
              </a:rPr>
              <a:t>m</a:t>
            </a:r>
            <a:endParaRPr lang="en-US" sz="1600" b="0" i="1">
              <a:solidFill>
                <a:srgbClr val="000000"/>
              </a:solidFill>
              <a:latin typeface="Tahoma"/>
              <a:cs typeface="Times New Roman" pitchFamily="18" charset="0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V="1">
            <a:off x="4272916" y="5344795"/>
            <a:ext cx="149225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24430" y="3976672"/>
            <a:ext cx="13672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r>
              <a:rPr lang="en-US" sz="2000" b="0" i="1" err="1">
                <a:solidFill>
                  <a:srgbClr val="00CC66"/>
                </a:solidFill>
                <a:cs typeface="Times New Roman" pitchFamily="18" charset="0"/>
              </a:rPr>
              <a:t>V</a:t>
            </a:r>
            <a:r>
              <a:rPr lang="en-US" sz="1600" b="0" i="1" baseline="-25000" err="1">
                <a:solidFill>
                  <a:srgbClr val="00CC66"/>
                </a:solidFill>
                <a:cs typeface="Times New Roman" pitchFamily="18" charset="0"/>
              </a:rPr>
              <a:t>det</a:t>
            </a:r>
            <a:r>
              <a:rPr lang="en-US" sz="1600" i="1" baseline="-25000">
                <a:solidFill>
                  <a:srgbClr val="00CC66"/>
                </a:solidFill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CC66"/>
                </a:solidFill>
                <a:cs typeface="Times New Roman" pitchFamily="18" charset="0"/>
              </a:rPr>
              <a:t>~10</a:t>
            </a:r>
            <a:r>
              <a:rPr lang="el-GR" sz="1600">
                <a:solidFill>
                  <a:srgbClr val="33CC33"/>
                </a:solidFill>
                <a:ea typeface="Cambria Math"/>
                <a:cs typeface="Times New Roman" pitchFamily="18" charset="0"/>
              </a:rPr>
              <a:t>μ</a:t>
            </a:r>
            <a:r>
              <a:rPr lang="en-US" sz="1600">
                <a:solidFill>
                  <a:srgbClr val="33CC33"/>
                </a:solidFill>
                <a:ea typeface="Cambria Math"/>
                <a:cs typeface="Times New Roman" pitchFamily="18" charset="0"/>
              </a:rPr>
              <a:t>V</a:t>
            </a:r>
            <a:endParaRPr lang="en-US" sz="1600">
              <a:solidFill>
                <a:srgbClr val="33CC33"/>
              </a:solidFill>
              <a:cs typeface="Times New Roman" pitchFamily="18" charset="0"/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1635730" y="2519811"/>
            <a:ext cx="55883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sz="2000" b="0" i="1" err="1">
                <a:solidFill>
                  <a:srgbClr val="33CC33"/>
                </a:solidFill>
                <a:cs typeface="+mn-cs"/>
              </a:rPr>
              <a:t>V</a:t>
            </a:r>
            <a:r>
              <a:rPr lang="en-US" sz="2000" b="0" i="1" baseline="-25000" err="1">
                <a:solidFill>
                  <a:srgbClr val="33CC33"/>
                </a:solidFill>
                <a:cs typeface="+mn-cs"/>
              </a:rPr>
              <a:t>det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 ~10</a:t>
            </a:r>
            <a:r>
              <a:rPr lang="el-GR" sz="2000">
                <a:solidFill>
                  <a:srgbClr val="33CC33"/>
                </a:solidFill>
                <a:ea typeface="Cambria Math"/>
                <a:cs typeface="Times New Roman" pitchFamily="18" charset="0"/>
              </a:rPr>
              <a:t> </a:t>
            </a:r>
            <a:r>
              <a:rPr lang="el-GR" sz="1800" b="0">
                <a:solidFill>
                  <a:srgbClr val="33CC33"/>
                </a:solidFill>
                <a:ea typeface="Cambria Math"/>
                <a:cs typeface="Times New Roman" pitchFamily="18" charset="0"/>
              </a:rPr>
              <a:t>μ</a:t>
            </a:r>
            <a:r>
              <a:rPr lang="en-US" sz="1800" b="0">
                <a:solidFill>
                  <a:srgbClr val="33CC33"/>
                </a:solidFill>
                <a:ea typeface="Cambria Math"/>
                <a:cs typeface="Times New Roman" pitchFamily="18" charset="0"/>
              </a:rPr>
              <a:t>V 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 </a:t>
            </a:r>
            <a:r>
              <a:rPr lang="en-US" sz="2000">
                <a:solidFill>
                  <a:srgbClr val="33CC33"/>
                </a:solidFill>
                <a:latin typeface="Times New Roman"/>
                <a:cs typeface="+mn-cs"/>
                <a:sym typeface="Symbol" pitchFamily="18" charset="2"/>
              </a:rPr>
              <a:t>wave packet</a:t>
            </a:r>
            <a:r>
              <a:rPr lang="en-US" sz="2000" b="0" i="1">
                <a:solidFill>
                  <a:srgbClr val="33CC33"/>
                </a:solidFill>
                <a:latin typeface="Times New Roman"/>
                <a:cs typeface="+mn-cs"/>
                <a:sym typeface="Symbol" pitchFamily="18" charset="2"/>
              </a:rPr>
              <a:t> 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~ </a:t>
            </a:r>
            <a:r>
              <a:rPr lang="en-US" sz="2000" b="0" i="1">
                <a:solidFill>
                  <a:srgbClr val="33CC33"/>
                </a:solidFill>
                <a:cs typeface="+mn-cs"/>
                <a:sym typeface="Symbol" pitchFamily="18" charset="2"/>
              </a:rPr>
              <a:t>h 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/>
              </a:rPr>
              <a:t>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/</a:t>
            </a:r>
            <a:r>
              <a:rPr lang="en-US" sz="2000" b="0" i="1">
                <a:solidFill>
                  <a:srgbClr val="33CC33"/>
                </a:solidFill>
                <a:cs typeface="+mn-cs"/>
                <a:sym typeface="Symbol" pitchFamily="18" charset="2"/>
              </a:rPr>
              <a:t>e </a:t>
            </a:r>
            <a:r>
              <a:rPr lang="en-US" sz="2000" b="0" i="1" err="1">
                <a:solidFill>
                  <a:srgbClr val="33CC33"/>
                </a:solidFill>
                <a:cs typeface="+mn-cs"/>
                <a:sym typeface="Symbol" pitchFamily="18" charset="2"/>
              </a:rPr>
              <a:t>V</a:t>
            </a:r>
            <a:r>
              <a:rPr lang="en-US" sz="2000" b="0" i="1" baseline="-25000" err="1">
                <a:solidFill>
                  <a:srgbClr val="33CC33"/>
                </a:solidFill>
                <a:cs typeface="+mn-cs"/>
                <a:sym typeface="Symbol" pitchFamily="18" charset="2"/>
              </a:rPr>
              <a:t>det</a:t>
            </a:r>
            <a:r>
              <a:rPr lang="en-US" sz="2000" b="0" baseline="-25000">
                <a:solidFill>
                  <a:srgbClr val="33CC33"/>
                </a:solidFill>
                <a:cs typeface="+mn-cs"/>
                <a:sym typeface="Symbol" pitchFamily="18" charset="2"/>
              </a:rPr>
              <a:t> 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~ 10</a:t>
            </a:r>
            <a:r>
              <a:rPr lang="en-US" sz="2000" b="0">
                <a:solidFill>
                  <a:srgbClr val="33CC33"/>
                </a:solidFill>
                <a:cs typeface="+mn-cs"/>
                <a:sym typeface="Symbol"/>
              </a:rPr>
              <a:t>m</a:t>
            </a:r>
            <a:endParaRPr lang="en-US" sz="2000" b="0">
              <a:solidFill>
                <a:srgbClr val="000000"/>
              </a:solidFill>
              <a:cs typeface="+mn-cs"/>
              <a:sym typeface="Symbol" pitchFamily="18" charset="2"/>
            </a:endParaRPr>
          </a:p>
          <a:p>
            <a:pPr algn="ctr"/>
            <a:endParaRPr lang="en-US" sz="2000" b="0">
              <a:solidFill>
                <a:srgbClr val="33CC33"/>
              </a:solidFill>
              <a:cs typeface="+mn-cs"/>
            </a:endParaRPr>
          </a:p>
          <a:p>
            <a:pPr algn="ctr"/>
            <a:r>
              <a:rPr lang="en-US" sz="2000" b="0">
                <a:solidFill>
                  <a:srgbClr val="33CC33"/>
                </a:solidFill>
                <a:cs typeface="+mn-cs"/>
                <a:sym typeface="Symbol" pitchFamily="18" charset="2"/>
              </a:rPr>
              <a:t>one electron in arm</a:t>
            </a:r>
          </a:p>
          <a:p>
            <a:pPr algn="ctr"/>
            <a:endParaRPr lang="en-US" sz="2000" b="0">
              <a:solidFill>
                <a:srgbClr val="33CC33"/>
              </a:solidFill>
              <a:cs typeface="+mn-cs"/>
              <a:sym typeface="Symbol" pitchFamily="18" charset="2"/>
            </a:endParaRPr>
          </a:p>
        </p:txBody>
      </p: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1381125" y="4356101"/>
            <a:ext cx="7216775" cy="619125"/>
            <a:chOff x="870" y="2744"/>
            <a:chExt cx="4546" cy="390"/>
          </a:xfrm>
        </p:grpSpPr>
        <p:sp>
          <p:nvSpPr>
            <p:cNvPr id="72717" name="Freeform 13" descr="Narrow vertical"/>
            <p:cNvSpPr>
              <a:spLocks/>
            </p:cNvSpPr>
            <p:nvPr/>
          </p:nvSpPr>
          <p:spPr bwMode="auto">
            <a:xfrm>
              <a:off x="2144" y="2744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2718" name="Freeform 14" descr="Narrow vertical"/>
            <p:cNvSpPr>
              <a:spLocks/>
            </p:cNvSpPr>
            <p:nvPr/>
          </p:nvSpPr>
          <p:spPr bwMode="auto">
            <a:xfrm>
              <a:off x="870" y="2744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2719" name="Freeform 15" descr="Narrow vertical"/>
            <p:cNvSpPr>
              <a:spLocks/>
            </p:cNvSpPr>
            <p:nvPr/>
          </p:nvSpPr>
          <p:spPr bwMode="auto">
            <a:xfrm>
              <a:off x="3418" y="2744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34237" y="2407286"/>
            <a:ext cx="1330325" cy="1192213"/>
            <a:chOff x="6959600" y="5203825"/>
            <a:chExt cx="1330325" cy="1192213"/>
          </a:xfrm>
        </p:grpSpPr>
        <p:sp>
          <p:nvSpPr>
            <p:cNvPr id="17" name="Freeform 151" descr="Narrow vertical"/>
            <p:cNvSpPr>
              <a:spLocks/>
            </p:cNvSpPr>
            <p:nvPr/>
          </p:nvSpPr>
          <p:spPr bwMode="auto">
            <a:xfrm>
              <a:off x="6959600" y="5203825"/>
              <a:ext cx="1330325" cy="468313"/>
            </a:xfrm>
            <a:custGeom>
              <a:avLst/>
              <a:gdLst>
                <a:gd name="T0" fmla="*/ 5 w 2304"/>
                <a:gd name="T1" fmla="*/ 8 h 596"/>
                <a:gd name="T2" fmla="*/ 4 w 2304"/>
                <a:gd name="T3" fmla="*/ 7 h 596"/>
                <a:gd name="T4" fmla="*/ 3 w 2304"/>
                <a:gd name="T5" fmla="*/ 0 h 596"/>
                <a:gd name="T6" fmla="*/ 1 w 2304"/>
                <a:gd name="T7" fmla="*/ 7 h 596"/>
                <a:gd name="T8" fmla="*/ 0 w 2304"/>
                <a:gd name="T9" fmla="*/ 8 h 5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" name="Line 153"/>
            <p:cNvSpPr>
              <a:spLocks noChangeShapeType="1"/>
            </p:cNvSpPr>
            <p:nvPr/>
          </p:nvSpPr>
          <p:spPr bwMode="auto">
            <a:xfrm>
              <a:off x="7037388" y="5797550"/>
              <a:ext cx="1219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9" name="Freeform 154"/>
            <p:cNvSpPr>
              <a:spLocks/>
            </p:cNvSpPr>
            <p:nvPr/>
          </p:nvSpPr>
          <p:spPr bwMode="auto">
            <a:xfrm>
              <a:off x="7037388" y="5797550"/>
              <a:ext cx="1219200" cy="598488"/>
            </a:xfrm>
            <a:custGeom>
              <a:avLst/>
              <a:gdLst>
                <a:gd name="T0" fmla="*/ 0 w 768"/>
                <a:gd name="T1" fmla="*/ 0 h 377"/>
                <a:gd name="T2" fmla="*/ 213 w 768"/>
                <a:gd name="T3" fmla="*/ 321 h 377"/>
                <a:gd name="T4" fmla="*/ 531 w 768"/>
                <a:gd name="T5" fmla="*/ 324 h 377"/>
                <a:gd name="T6" fmla="*/ 768 w 768"/>
                <a:gd name="T7" fmla="*/ 0 h 3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8" h="377">
                  <a:moveTo>
                    <a:pt x="0" y="0"/>
                  </a:moveTo>
                  <a:cubicBezTo>
                    <a:pt x="36" y="54"/>
                    <a:pt x="125" y="267"/>
                    <a:pt x="213" y="321"/>
                  </a:cubicBezTo>
                  <a:cubicBezTo>
                    <a:pt x="301" y="375"/>
                    <a:pt x="439" y="377"/>
                    <a:pt x="531" y="324"/>
                  </a:cubicBezTo>
                  <a:cubicBezTo>
                    <a:pt x="623" y="271"/>
                    <a:pt x="719" y="67"/>
                    <a:pt x="768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" name="WordArt 155"/>
            <p:cNvSpPr>
              <a:spLocks noChangeArrowheads="1" noChangeShapeType="1" noTextEdit="1"/>
            </p:cNvSpPr>
            <p:nvPr/>
          </p:nvSpPr>
          <p:spPr bwMode="auto">
            <a:xfrm>
              <a:off x="7480300" y="5722938"/>
              <a:ext cx="209550" cy="1762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600000" lon="600000" rev="0"/>
                </a:camera>
                <a:lightRig rig="legacyFlat4" dir="t"/>
              </a:scene3d>
              <a:sp3d extrusionH="100000" prstMaterial="legacyMatte">
                <a:extrusionClr>
                  <a:srgbClr val="FF0000"/>
                </a:extrusionClr>
              </a:sp3d>
            </a:bodyPr>
            <a:lstStyle/>
            <a:p>
              <a:pPr algn="ctr"/>
              <a:r>
                <a:rPr lang="en-US" sz="3600" b="0" kern="10">
                  <a:ln w="9525"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cs typeface="+mn-cs"/>
                </a:rPr>
                <a:t>e</a:t>
              </a:r>
            </a:p>
          </p:txBody>
        </p:sp>
        <p:sp>
          <p:nvSpPr>
            <p:cNvPr id="21" name="Text Box 156"/>
            <p:cNvSpPr txBox="1">
              <a:spLocks noChangeArrowheads="1"/>
            </p:cNvSpPr>
            <p:nvPr/>
          </p:nvSpPr>
          <p:spPr bwMode="auto">
            <a:xfrm>
              <a:off x="7284720" y="5957888"/>
              <a:ext cx="6655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0">
                  <a:solidFill>
                    <a:srgbClr val="000000"/>
                  </a:solidFill>
                  <a:cs typeface="+mn-cs"/>
                </a:rPr>
                <a:t>  10</a:t>
              </a:r>
              <a:r>
                <a:rPr lang="en-US" sz="1200" b="0">
                  <a:solidFill>
                    <a:srgbClr val="000000"/>
                  </a:solidFill>
                  <a:cs typeface="+mn-cs"/>
                  <a:sym typeface="Symbol" pitchFamily="18" charset="2"/>
                </a:rPr>
                <a:t>m</a:t>
              </a:r>
            </a:p>
          </p:txBody>
        </p:sp>
        <p:sp>
          <p:nvSpPr>
            <p:cNvPr id="22" name="Text Box 157"/>
            <p:cNvSpPr txBox="1">
              <a:spLocks noChangeArrowheads="1"/>
            </p:cNvSpPr>
            <p:nvPr/>
          </p:nvSpPr>
          <p:spPr bwMode="auto">
            <a:xfrm>
              <a:off x="7323524" y="5367338"/>
              <a:ext cx="5838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400" b="0">
                  <a:solidFill>
                    <a:srgbClr val="000000"/>
                  </a:solidFill>
                  <a:cs typeface="Times New Roman" pitchFamily="18" charset="0"/>
                </a:rPr>
                <a:t>inner</a:t>
              </a:r>
            </a:p>
          </p:txBody>
        </p:sp>
        <p:sp>
          <p:nvSpPr>
            <p:cNvPr id="23" name="Line 249"/>
            <p:cNvSpPr>
              <a:spLocks noChangeShapeType="1"/>
            </p:cNvSpPr>
            <p:nvPr/>
          </p:nvSpPr>
          <p:spPr bwMode="auto">
            <a:xfrm>
              <a:off x="7046913" y="5683250"/>
              <a:ext cx="1219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66341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7" grpId="1" animBg="1"/>
      <p:bldP spid="72708" grpId="0" animBg="1"/>
      <p:bldP spid="72708" grpId="1" animBg="1"/>
      <p:bldP spid="72710" grpId="0"/>
      <p:bldP spid="72711" grpId="0"/>
      <p:bldP spid="72711" grpId="1"/>
      <p:bldP spid="72714" grpId="0"/>
      <p:bldP spid="727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spect="1" noChangeArrowheads="1"/>
          </p:cNvSpPr>
          <p:nvPr/>
        </p:nvSpPr>
        <p:spPr bwMode="auto">
          <a:xfrm>
            <a:off x="5792788" y="4387850"/>
            <a:ext cx="473204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D1</a:t>
            </a:r>
          </a:p>
        </p:txBody>
      </p:sp>
      <p:sp>
        <p:nvSpPr>
          <p:cNvPr id="73731" name="Oval 3"/>
          <p:cNvSpPr>
            <a:spLocks noChangeAspect="1" noChangeArrowheads="1"/>
          </p:cNvSpPr>
          <p:nvPr/>
        </p:nvSpPr>
        <p:spPr bwMode="auto">
          <a:xfrm>
            <a:off x="2716213" y="3508375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sz="1600">
              <a:solidFill>
                <a:srgbClr val="FF3300"/>
              </a:solidFill>
              <a:ea typeface="굴림" pitchFamily="50" charset="-127"/>
              <a:cs typeface="+mn-cs"/>
            </a:endParaRPr>
          </a:p>
        </p:txBody>
      </p:sp>
      <p:sp>
        <p:nvSpPr>
          <p:cNvPr id="73732" name="Text Box 4"/>
          <p:cNvSpPr txBox="1">
            <a:spLocks noChangeAspect="1" noChangeArrowheads="1"/>
          </p:cNvSpPr>
          <p:nvPr/>
        </p:nvSpPr>
        <p:spPr bwMode="auto">
          <a:xfrm>
            <a:off x="2644776" y="3894139"/>
            <a:ext cx="448407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S1</a:t>
            </a:r>
          </a:p>
        </p:txBody>
      </p:sp>
      <p:sp>
        <p:nvSpPr>
          <p:cNvPr id="73733" name="Line 5"/>
          <p:cNvSpPr>
            <a:spLocks noChangeAspect="1" noChangeShapeType="1"/>
          </p:cNvSpPr>
          <p:nvPr/>
        </p:nvSpPr>
        <p:spPr bwMode="auto">
          <a:xfrm rot="18900000">
            <a:off x="3600450" y="2012950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34" name="Line 6"/>
          <p:cNvSpPr>
            <a:spLocks noChangeAspect="1" noChangeShapeType="1"/>
          </p:cNvSpPr>
          <p:nvPr/>
        </p:nvSpPr>
        <p:spPr bwMode="auto">
          <a:xfrm rot="18900000">
            <a:off x="5091113" y="4565651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740401" y="4751389"/>
            <a:ext cx="442913" cy="282575"/>
            <a:chOff x="2229" y="2160"/>
            <a:chExt cx="279" cy="178"/>
          </a:xfrm>
        </p:grpSpPr>
        <p:sp>
          <p:nvSpPr>
            <p:cNvPr id="73736" name="Oval 8"/>
            <p:cNvSpPr>
              <a:spLocks noChangeAspect="1" noChangeArrowheads="1"/>
            </p:cNvSpPr>
            <p:nvPr/>
          </p:nvSpPr>
          <p:spPr bwMode="auto">
            <a:xfrm>
              <a:off x="2275" y="2160"/>
              <a:ext cx="70" cy="178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37" name="Line 9"/>
            <p:cNvSpPr>
              <a:spLocks noChangeAspect="1" noChangeShapeType="1"/>
            </p:cNvSpPr>
            <p:nvPr/>
          </p:nvSpPr>
          <p:spPr bwMode="auto">
            <a:xfrm rot="1800000">
              <a:off x="2229" y="2181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38" name="Line 10"/>
            <p:cNvSpPr>
              <a:spLocks noChangeAspect="1" noChangeShapeType="1"/>
            </p:cNvSpPr>
            <p:nvPr/>
          </p:nvSpPr>
          <p:spPr bwMode="auto">
            <a:xfrm rot="19800000">
              <a:off x="2229" y="2318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39" name="Group 11"/>
          <p:cNvGrpSpPr>
            <a:grpSpLocks/>
          </p:cNvGrpSpPr>
          <p:nvPr/>
        </p:nvGrpSpPr>
        <p:grpSpPr bwMode="auto">
          <a:xfrm>
            <a:off x="4957763" y="5351464"/>
            <a:ext cx="265112" cy="471487"/>
            <a:chOff x="1797" y="2597"/>
            <a:chExt cx="167" cy="297"/>
          </a:xfrm>
        </p:grpSpPr>
        <p:sp>
          <p:nvSpPr>
            <p:cNvPr id="73740" name="Oval 12"/>
            <p:cNvSpPr>
              <a:spLocks noChangeAspect="1" noChangeArrowheads="1"/>
            </p:cNvSpPr>
            <p:nvPr/>
          </p:nvSpPr>
          <p:spPr bwMode="auto">
            <a:xfrm rot="5400000">
              <a:off x="1843" y="2609"/>
              <a:ext cx="75" cy="167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41" name="Line 13"/>
            <p:cNvSpPr>
              <a:spLocks noChangeAspect="1" noChangeShapeType="1"/>
            </p:cNvSpPr>
            <p:nvPr/>
          </p:nvSpPr>
          <p:spPr bwMode="auto">
            <a:xfrm rot="7200000">
              <a:off x="1805" y="2746"/>
              <a:ext cx="297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42" name="Line 14"/>
            <p:cNvSpPr>
              <a:spLocks noChangeAspect="1" noChangeShapeType="1"/>
            </p:cNvSpPr>
            <p:nvPr/>
          </p:nvSpPr>
          <p:spPr bwMode="auto">
            <a:xfrm rot="25200000">
              <a:off x="1664" y="2746"/>
              <a:ext cx="297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43" name="Text Box 15"/>
          <p:cNvSpPr txBox="1">
            <a:spLocks noChangeAspect="1" noChangeArrowheads="1"/>
          </p:cNvSpPr>
          <p:nvPr/>
        </p:nvSpPr>
        <p:spPr bwMode="auto">
          <a:xfrm>
            <a:off x="4516438" y="5529263"/>
            <a:ext cx="473204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D2</a:t>
            </a:r>
          </a:p>
        </p:txBody>
      </p:sp>
      <p:grpSp>
        <p:nvGrpSpPr>
          <p:cNvPr id="73744" name="Group 16"/>
          <p:cNvGrpSpPr>
            <a:grpSpLocks noChangeAspect="1"/>
          </p:cNvGrpSpPr>
          <p:nvPr/>
        </p:nvGrpSpPr>
        <p:grpSpPr bwMode="auto">
          <a:xfrm>
            <a:off x="5416551" y="4762501"/>
            <a:ext cx="136525" cy="166688"/>
            <a:chOff x="1440" y="465"/>
            <a:chExt cx="35" cy="41"/>
          </a:xfrm>
        </p:grpSpPr>
        <p:sp>
          <p:nvSpPr>
            <p:cNvPr id="73745" name="Line 17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46" name="Line 18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48" name="Line 20"/>
          <p:cNvSpPr>
            <a:spLocks noChangeAspect="1" noChangeShapeType="1"/>
          </p:cNvSpPr>
          <p:nvPr/>
        </p:nvSpPr>
        <p:spPr bwMode="auto">
          <a:xfrm>
            <a:off x="3614739" y="4881563"/>
            <a:ext cx="1990725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49" name="Line 21"/>
          <p:cNvSpPr>
            <a:spLocks noChangeAspect="1" noChangeShapeType="1"/>
          </p:cNvSpPr>
          <p:nvPr/>
        </p:nvSpPr>
        <p:spPr bwMode="auto">
          <a:xfrm>
            <a:off x="5091113" y="3721100"/>
            <a:ext cx="0" cy="1652588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750" name="Group 22"/>
          <p:cNvGrpSpPr>
            <a:grpSpLocks noChangeAspect="1"/>
          </p:cNvGrpSpPr>
          <p:nvPr/>
        </p:nvGrpSpPr>
        <p:grpSpPr bwMode="auto">
          <a:xfrm>
            <a:off x="4203700" y="4762501"/>
            <a:ext cx="134938" cy="166688"/>
            <a:chOff x="1440" y="465"/>
            <a:chExt cx="35" cy="41"/>
          </a:xfrm>
        </p:grpSpPr>
        <p:sp>
          <p:nvSpPr>
            <p:cNvPr id="73751" name="Line 23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52" name="Line 24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53" name="Group 25"/>
          <p:cNvGrpSpPr>
            <a:grpSpLocks noChangeAspect="1"/>
          </p:cNvGrpSpPr>
          <p:nvPr/>
        </p:nvGrpSpPr>
        <p:grpSpPr bwMode="auto">
          <a:xfrm>
            <a:off x="3138489" y="3635375"/>
            <a:ext cx="136525" cy="165100"/>
            <a:chOff x="1440" y="465"/>
            <a:chExt cx="35" cy="41"/>
          </a:xfrm>
        </p:grpSpPr>
        <p:sp>
          <p:nvSpPr>
            <p:cNvPr id="73754" name="Line 26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55" name="Line 27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56" name="Group 28"/>
          <p:cNvGrpSpPr>
            <a:grpSpLocks noChangeAspect="1"/>
          </p:cNvGrpSpPr>
          <p:nvPr/>
        </p:nvGrpSpPr>
        <p:grpSpPr bwMode="auto">
          <a:xfrm rot="5400000">
            <a:off x="5059364" y="4225925"/>
            <a:ext cx="144462" cy="160338"/>
            <a:chOff x="1440" y="465"/>
            <a:chExt cx="35" cy="41"/>
          </a:xfrm>
        </p:grpSpPr>
        <p:sp>
          <p:nvSpPr>
            <p:cNvPr id="73757" name="Line 29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58" name="Line 30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59" name="Group 31"/>
          <p:cNvGrpSpPr>
            <a:grpSpLocks noChangeAspect="1"/>
          </p:cNvGrpSpPr>
          <p:nvPr/>
        </p:nvGrpSpPr>
        <p:grpSpPr bwMode="auto">
          <a:xfrm rot="5400000">
            <a:off x="3575844" y="4226719"/>
            <a:ext cx="144462" cy="158750"/>
            <a:chOff x="1440" y="465"/>
            <a:chExt cx="35" cy="41"/>
          </a:xfrm>
        </p:grpSpPr>
        <p:sp>
          <p:nvSpPr>
            <p:cNvPr id="73760" name="Line 32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61" name="Line 33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62" name="Group 34"/>
          <p:cNvGrpSpPr>
            <a:grpSpLocks noChangeAspect="1"/>
          </p:cNvGrpSpPr>
          <p:nvPr/>
        </p:nvGrpSpPr>
        <p:grpSpPr bwMode="auto">
          <a:xfrm rot="5400000">
            <a:off x="5060156" y="5168107"/>
            <a:ext cx="142875" cy="160338"/>
            <a:chOff x="1440" y="465"/>
            <a:chExt cx="35" cy="41"/>
          </a:xfrm>
        </p:grpSpPr>
        <p:sp>
          <p:nvSpPr>
            <p:cNvPr id="73763" name="Line 35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64" name="Line 36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65" name="Line 37"/>
          <p:cNvSpPr>
            <a:spLocks noChangeAspect="1" noChangeShapeType="1"/>
          </p:cNvSpPr>
          <p:nvPr/>
        </p:nvSpPr>
        <p:spPr bwMode="auto">
          <a:xfrm rot="18900000">
            <a:off x="3592513" y="4591050"/>
            <a:ext cx="0" cy="588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66" name="Line 38"/>
          <p:cNvSpPr>
            <a:spLocks noChangeAspect="1" noChangeShapeType="1"/>
          </p:cNvSpPr>
          <p:nvPr/>
        </p:nvSpPr>
        <p:spPr bwMode="auto">
          <a:xfrm rot="29700000">
            <a:off x="5132388" y="3444875"/>
            <a:ext cx="0" cy="5921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67" name="Oval 39"/>
          <p:cNvSpPr>
            <a:spLocks noChangeAspect="1" noChangeArrowheads="1"/>
          </p:cNvSpPr>
          <p:nvPr/>
        </p:nvSpPr>
        <p:spPr bwMode="auto">
          <a:xfrm>
            <a:off x="2684463" y="2065339"/>
            <a:ext cx="184150" cy="3937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sz="1600">
              <a:solidFill>
                <a:srgbClr val="FF3300"/>
              </a:solidFill>
              <a:ea typeface="굴림" pitchFamily="50" charset="-127"/>
              <a:cs typeface="+mn-cs"/>
            </a:endParaRPr>
          </a:p>
        </p:txBody>
      </p:sp>
      <p:sp>
        <p:nvSpPr>
          <p:cNvPr id="73768" name="Text Box 40"/>
          <p:cNvSpPr txBox="1">
            <a:spLocks noChangeAspect="1" noChangeArrowheads="1"/>
          </p:cNvSpPr>
          <p:nvPr/>
        </p:nvSpPr>
        <p:spPr bwMode="auto">
          <a:xfrm>
            <a:off x="2613025" y="2451100"/>
            <a:ext cx="544513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굴림" pitchFamily="50" charset="-127"/>
                <a:cs typeface="+mn-cs"/>
              </a:rPr>
              <a:t>S2</a:t>
            </a:r>
          </a:p>
        </p:txBody>
      </p:sp>
      <p:sp>
        <p:nvSpPr>
          <p:cNvPr id="73769" name="Text Box 41"/>
          <p:cNvSpPr txBox="1">
            <a:spLocks noChangeAspect="1" noChangeArrowheads="1"/>
          </p:cNvSpPr>
          <p:nvPr/>
        </p:nvSpPr>
        <p:spPr bwMode="auto">
          <a:xfrm>
            <a:off x="3443288" y="1890713"/>
            <a:ext cx="390925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400" b="0">
                <a:solidFill>
                  <a:srgbClr val="000000"/>
                </a:solidFill>
                <a:ea typeface="굴림" pitchFamily="50" charset="-127"/>
                <a:cs typeface="+mn-cs"/>
              </a:rPr>
              <a:t>BS</a:t>
            </a:r>
          </a:p>
        </p:txBody>
      </p:sp>
      <p:grpSp>
        <p:nvGrpSpPr>
          <p:cNvPr id="73770" name="Group 42"/>
          <p:cNvGrpSpPr>
            <a:grpSpLocks/>
          </p:cNvGrpSpPr>
          <p:nvPr/>
        </p:nvGrpSpPr>
        <p:grpSpPr bwMode="auto">
          <a:xfrm>
            <a:off x="5708651" y="3308351"/>
            <a:ext cx="442913" cy="282575"/>
            <a:chOff x="2229" y="2160"/>
            <a:chExt cx="279" cy="178"/>
          </a:xfrm>
        </p:grpSpPr>
        <p:sp>
          <p:nvSpPr>
            <p:cNvPr id="73771" name="Oval 43"/>
            <p:cNvSpPr>
              <a:spLocks noChangeAspect="1" noChangeArrowheads="1"/>
            </p:cNvSpPr>
            <p:nvPr/>
          </p:nvSpPr>
          <p:spPr bwMode="auto">
            <a:xfrm>
              <a:off x="2275" y="2160"/>
              <a:ext cx="70" cy="178"/>
            </a:xfrm>
            <a:prstGeom prst="ellips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72" name="Line 44"/>
            <p:cNvSpPr>
              <a:spLocks noChangeAspect="1" noChangeShapeType="1"/>
            </p:cNvSpPr>
            <p:nvPr/>
          </p:nvSpPr>
          <p:spPr bwMode="auto">
            <a:xfrm rot="1800000">
              <a:off x="2229" y="2181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73" name="Line 45"/>
            <p:cNvSpPr>
              <a:spLocks noChangeAspect="1" noChangeShapeType="1"/>
            </p:cNvSpPr>
            <p:nvPr/>
          </p:nvSpPr>
          <p:spPr bwMode="auto">
            <a:xfrm rot="19800000">
              <a:off x="2229" y="2318"/>
              <a:ext cx="279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74" name="Group 46"/>
          <p:cNvGrpSpPr>
            <a:grpSpLocks noChangeAspect="1"/>
          </p:cNvGrpSpPr>
          <p:nvPr/>
        </p:nvGrpSpPr>
        <p:grpSpPr bwMode="auto">
          <a:xfrm>
            <a:off x="5384801" y="3328988"/>
            <a:ext cx="136525" cy="166687"/>
            <a:chOff x="1440" y="465"/>
            <a:chExt cx="35" cy="41"/>
          </a:xfrm>
        </p:grpSpPr>
        <p:sp>
          <p:nvSpPr>
            <p:cNvPr id="73775" name="Line 47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76" name="Line 48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77" name="Line 49"/>
          <p:cNvSpPr>
            <a:spLocks noChangeAspect="1" noChangeShapeType="1"/>
          </p:cNvSpPr>
          <p:nvPr/>
        </p:nvSpPr>
        <p:spPr bwMode="auto">
          <a:xfrm>
            <a:off x="3017839" y="2309813"/>
            <a:ext cx="5413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78" name="Line 50"/>
          <p:cNvSpPr>
            <a:spLocks noChangeAspect="1" noChangeShapeType="1"/>
          </p:cNvSpPr>
          <p:nvPr/>
        </p:nvSpPr>
        <p:spPr bwMode="auto">
          <a:xfrm>
            <a:off x="3582988" y="2309814"/>
            <a:ext cx="0" cy="1128712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779" name="Group 51"/>
          <p:cNvGrpSpPr>
            <a:grpSpLocks noChangeAspect="1"/>
          </p:cNvGrpSpPr>
          <p:nvPr/>
        </p:nvGrpSpPr>
        <p:grpSpPr bwMode="auto">
          <a:xfrm>
            <a:off x="3106739" y="2192339"/>
            <a:ext cx="136525" cy="165100"/>
            <a:chOff x="1440" y="465"/>
            <a:chExt cx="35" cy="41"/>
          </a:xfrm>
        </p:grpSpPr>
        <p:sp>
          <p:nvSpPr>
            <p:cNvPr id="73780" name="Line 52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81" name="Line 53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82" name="Group 54"/>
          <p:cNvGrpSpPr>
            <a:grpSpLocks noChangeAspect="1"/>
          </p:cNvGrpSpPr>
          <p:nvPr/>
        </p:nvGrpSpPr>
        <p:grpSpPr bwMode="auto">
          <a:xfrm rot="5400000">
            <a:off x="3544094" y="2783682"/>
            <a:ext cx="144463" cy="158750"/>
            <a:chOff x="1440" y="465"/>
            <a:chExt cx="35" cy="41"/>
          </a:xfrm>
        </p:grpSpPr>
        <p:sp>
          <p:nvSpPr>
            <p:cNvPr id="73783" name="Line 55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84" name="Line 56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85" name="Line 57"/>
          <p:cNvSpPr>
            <a:spLocks noChangeAspect="1" noChangeShapeType="1"/>
          </p:cNvSpPr>
          <p:nvPr/>
        </p:nvSpPr>
        <p:spPr bwMode="auto">
          <a:xfrm rot="18900000">
            <a:off x="3522663" y="3151189"/>
            <a:ext cx="0" cy="5889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87" name="Freeform 59"/>
          <p:cNvSpPr>
            <a:spLocks noChangeAspect="1"/>
          </p:cNvSpPr>
          <p:nvPr/>
        </p:nvSpPr>
        <p:spPr bwMode="auto">
          <a:xfrm>
            <a:off x="3559176" y="3297238"/>
            <a:ext cx="1990725" cy="150812"/>
          </a:xfrm>
          <a:custGeom>
            <a:avLst/>
            <a:gdLst>
              <a:gd name="T0" fmla="*/ 0 w 1254"/>
              <a:gd name="T1" fmla="*/ 95 h 95"/>
              <a:gd name="T2" fmla="*/ 135 w 1254"/>
              <a:gd name="T3" fmla="*/ 34 h 95"/>
              <a:gd name="T4" fmla="*/ 255 w 1254"/>
              <a:gd name="T5" fmla="*/ 12 h 95"/>
              <a:gd name="T6" fmla="*/ 375 w 1254"/>
              <a:gd name="T7" fmla="*/ 0 h 95"/>
              <a:gd name="T8" fmla="*/ 513 w 1254"/>
              <a:gd name="T9" fmla="*/ 7 h 95"/>
              <a:gd name="T10" fmla="*/ 669 w 1254"/>
              <a:gd name="T11" fmla="*/ 29 h 95"/>
              <a:gd name="T12" fmla="*/ 843 w 1254"/>
              <a:gd name="T13" fmla="*/ 87 h 95"/>
              <a:gd name="T14" fmla="*/ 1254 w 1254"/>
              <a:gd name="T1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4" h="95">
                <a:moveTo>
                  <a:pt x="0" y="95"/>
                </a:moveTo>
                <a:lnTo>
                  <a:pt x="135" y="34"/>
                </a:lnTo>
                <a:lnTo>
                  <a:pt x="255" y="12"/>
                </a:lnTo>
                <a:lnTo>
                  <a:pt x="375" y="0"/>
                </a:lnTo>
                <a:lnTo>
                  <a:pt x="513" y="7"/>
                </a:lnTo>
                <a:lnTo>
                  <a:pt x="669" y="29"/>
                </a:lnTo>
                <a:lnTo>
                  <a:pt x="843" y="87"/>
                </a:lnTo>
                <a:lnTo>
                  <a:pt x="1254" y="95"/>
                </a:lnTo>
              </a:path>
            </a:pathLst>
          </a:custGeom>
          <a:noFill/>
          <a:ln w="254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788" name="Group 60"/>
          <p:cNvGrpSpPr>
            <a:grpSpLocks noChangeAspect="1"/>
          </p:cNvGrpSpPr>
          <p:nvPr/>
        </p:nvGrpSpPr>
        <p:grpSpPr bwMode="auto">
          <a:xfrm>
            <a:off x="4181475" y="3179763"/>
            <a:ext cx="134938" cy="166687"/>
            <a:chOff x="1440" y="465"/>
            <a:chExt cx="35" cy="41"/>
          </a:xfrm>
        </p:grpSpPr>
        <p:sp>
          <p:nvSpPr>
            <p:cNvPr id="73789" name="Line 61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90" name="Line 62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3792" name="Group 64"/>
          <p:cNvGrpSpPr>
            <a:grpSpLocks noChangeAspect="1"/>
          </p:cNvGrpSpPr>
          <p:nvPr/>
        </p:nvGrpSpPr>
        <p:grpSpPr bwMode="auto">
          <a:xfrm>
            <a:off x="4144963" y="3773488"/>
            <a:ext cx="134937" cy="165100"/>
            <a:chOff x="1440" y="465"/>
            <a:chExt cx="35" cy="41"/>
          </a:xfrm>
        </p:grpSpPr>
        <p:sp>
          <p:nvSpPr>
            <p:cNvPr id="73793" name="Line 65"/>
            <p:cNvSpPr>
              <a:spLocks noChangeAspect="1" noChangeShapeType="1"/>
            </p:cNvSpPr>
            <p:nvPr/>
          </p:nvSpPr>
          <p:spPr bwMode="auto">
            <a:xfrm rot="2700000">
              <a:off x="1440" y="483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794" name="Line 66"/>
            <p:cNvSpPr>
              <a:spLocks noChangeAspect="1" noChangeShapeType="1"/>
            </p:cNvSpPr>
            <p:nvPr/>
          </p:nvSpPr>
          <p:spPr bwMode="auto">
            <a:xfrm rot="18900000">
              <a:off x="1440" y="506"/>
              <a:ext cx="3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91" name="Freeform 63"/>
          <p:cNvSpPr>
            <a:spLocks noChangeAspect="1"/>
          </p:cNvSpPr>
          <p:nvPr/>
        </p:nvSpPr>
        <p:spPr bwMode="auto">
          <a:xfrm>
            <a:off x="3060701" y="3751264"/>
            <a:ext cx="2035175" cy="168275"/>
          </a:xfrm>
          <a:custGeom>
            <a:avLst/>
            <a:gdLst>
              <a:gd name="T0" fmla="*/ 0 w 1282"/>
              <a:gd name="T1" fmla="*/ 0 h 106"/>
              <a:gd name="T2" fmla="*/ 382 w 1282"/>
              <a:gd name="T3" fmla="*/ 4 h 106"/>
              <a:gd name="T4" fmla="*/ 514 w 1282"/>
              <a:gd name="T5" fmla="*/ 82 h 106"/>
              <a:gd name="T6" fmla="*/ 664 w 1282"/>
              <a:gd name="T7" fmla="*/ 106 h 106"/>
              <a:gd name="T8" fmla="*/ 880 w 1282"/>
              <a:gd name="T9" fmla="*/ 64 h 106"/>
              <a:gd name="T10" fmla="*/ 784 w 1282"/>
              <a:gd name="T11" fmla="*/ 88 h 106"/>
              <a:gd name="T12" fmla="*/ 1036 w 1282"/>
              <a:gd name="T13" fmla="*/ 4 h 106"/>
              <a:gd name="T14" fmla="*/ 1282 w 1282"/>
              <a:gd name="T1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2" h="106">
                <a:moveTo>
                  <a:pt x="0" y="0"/>
                </a:moveTo>
                <a:lnTo>
                  <a:pt x="382" y="4"/>
                </a:lnTo>
                <a:lnTo>
                  <a:pt x="514" y="82"/>
                </a:lnTo>
                <a:lnTo>
                  <a:pt x="664" y="106"/>
                </a:lnTo>
                <a:lnTo>
                  <a:pt x="880" y="64"/>
                </a:lnTo>
                <a:lnTo>
                  <a:pt x="784" y="88"/>
                </a:lnTo>
                <a:lnTo>
                  <a:pt x="1036" y="4"/>
                </a:lnTo>
                <a:lnTo>
                  <a:pt x="1282" y="0"/>
                </a:lnTo>
              </a:path>
            </a:pathLst>
          </a:custGeom>
          <a:noFill/>
          <a:ln w="254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795" name="Group 67"/>
          <p:cNvGrpSpPr>
            <a:grpSpLocks/>
          </p:cNvGrpSpPr>
          <p:nvPr/>
        </p:nvGrpSpPr>
        <p:grpSpPr bwMode="auto">
          <a:xfrm>
            <a:off x="4094164" y="4059236"/>
            <a:ext cx="454025" cy="523874"/>
            <a:chOff x="1097" y="2229"/>
            <a:chExt cx="286" cy="330"/>
          </a:xfrm>
        </p:grpSpPr>
        <p:sp>
          <p:nvSpPr>
            <p:cNvPr id="73796" name="Text Box 68"/>
            <p:cNvSpPr txBox="1">
              <a:spLocks noChangeArrowheads="1"/>
            </p:cNvSpPr>
            <p:nvPr/>
          </p:nvSpPr>
          <p:spPr bwMode="auto">
            <a:xfrm>
              <a:off x="1097" y="2229"/>
              <a:ext cx="28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/>
              <a:r>
                <a:rPr lang="el-GR" b="0">
                  <a:solidFill>
                    <a:srgbClr val="000000"/>
                  </a:solidFill>
                  <a:cs typeface="+mn-cs"/>
                </a:rPr>
                <a:t>Φ</a:t>
              </a:r>
            </a:p>
          </p:txBody>
        </p:sp>
        <p:sp>
          <p:nvSpPr>
            <p:cNvPr id="73797" name="Oval 69"/>
            <p:cNvSpPr>
              <a:spLocks noChangeArrowheads="1"/>
            </p:cNvSpPr>
            <p:nvPr/>
          </p:nvSpPr>
          <p:spPr bwMode="auto">
            <a:xfrm>
              <a:off x="1106" y="2252"/>
              <a:ext cx="276" cy="300"/>
            </a:xfrm>
            <a:prstGeom prst="ellips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73798" name="Text Box 70"/>
          <p:cNvSpPr txBox="1">
            <a:spLocks noChangeArrowheads="1"/>
          </p:cNvSpPr>
          <p:nvPr/>
        </p:nvSpPr>
        <p:spPr bwMode="auto">
          <a:xfrm>
            <a:off x="6308725" y="4984750"/>
            <a:ext cx="10810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QPC1</a:t>
            </a:r>
          </a:p>
        </p:txBody>
      </p:sp>
      <p:sp>
        <p:nvSpPr>
          <p:cNvPr id="73799" name="Text Box 71"/>
          <p:cNvSpPr txBox="1">
            <a:spLocks noChangeArrowheads="1"/>
          </p:cNvSpPr>
          <p:nvPr/>
        </p:nvSpPr>
        <p:spPr bwMode="auto">
          <a:xfrm>
            <a:off x="827088" y="4987926"/>
            <a:ext cx="10795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QPC2</a:t>
            </a:r>
          </a:p>
        </p:txBody>
      </p:sp>
      <p:sp>
        <p:nvSpPr>
          <p:cNvPr id="73800" name="Text Box 72"/>
          <p:cNvSpPr txBox="1">
            <a:spLocks noChangeArrowheads="1"/>
          </p:cNvSpPr>
          <p:nvPr/>
        </p:nvSpPr>
        <p:spPr bwMode="auto">
          <a:xfrm>
            <a:off x="811213" y="5621339"/>
            <a:ext cx="863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MG</a:t>
            </a:r>
          </a:p>
        </p:txBody>
      </p:sp>
      <p:sp>
        <p:nvSpPr>
          <p:cNvPr id="73801" name="Text Box 73"/>
          <p:cNvSpPr txBox="1">
            <a:spLocks noChangeArrowheads="1"/>
          </p:cNvSpPr>
          <p:nvPr/>
        </p:nvSpPr>
        <p:spPr bwMode="auto">
          <a:xfrm>
            <a:off x="333375" y="288926"/>
            <a:ext cx="54638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cs typeface="Times New Roman" pitchFamily="18" charset="0"/>
              </a:rPr>
              <a:t>dephasing:   </a:t>
            </a:r>
            <a:r>
              <a:rPr lang="en-US" sz="1800" b="0">
                <a:solidFill>
                  <a:srgbClr val="FFFF00"/>
                </a:solidFill>
                <a:cs typeface="+mn-cs"/>
              </a:rPr>
              <a:t>partitioned</a:t>
            </a:r>
            <a:r>
              <a:rPr lang="en-US" sz="1800" b="0">
                <a:solidFill>
                  <a:srgbClr val="FFFFFF"/>
                </a:solidFill>
                <a:cs typeface="+mn-cs"/>
              </a:rPr>
              <a:t> detector channel</a:t>
            </a:r>
            <a:endParaRPr lang="en-US" sz="1800" b="0">
              <a:solidFill>
                <a:srgbClr val="FFFF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3804" name="Text Box 76"/>
          <p:cNvSpPr txBox="1">
            <a:spLocks noChangeArrowheads="1"/>
          </p:cNvSpPr>
          <p:nvPr/>
        </p:nvSpPr>
        <p:spPr bwMode="auto">
          <a:xfrm>
            <a:off x="4720827" y="4902201"/>
            <a:ext cx="390924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r" rtl="1"/>
            <a:r>
              <a:rPr lang="en-US" sz="1400" b="0">
                <a:solidFill>
                  <a:srgbClr val="000000"/>
                </a:solidFill>
                <a:cs typeface="+mn-cs"/>
              </a:rPr>
              <a:t>BS</a:t>
            </a:r>
          </a:p>
        </p:txBody>
      </p:sp>
      <p:sp>
        <p:nvSpPr>
          <p:cNvPr id="73803" name="Line 75"/>
          <p:cNvSpPr>
            <a:spLocks noChangeShapeType="1"/>
          </p:cNvSpPr>
          <p:nvPr/>
        </p:nvSpPr>
        <p:spPr bwMode="auto">
          <a:xfrm>
            <a:off x="3067050" y="3752851"/>
            <a:ext cx="542925" cy="9525"/>
          </a:xfrm>
          <a:prstGeom prst="line">
            <a:avLst/>
          </a:prstGeom>
          <a:noFill/>
          <a:ln w="28575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3805" name="Group 77"/>
          <p:cNvGrpSpPr>
            <a:grpSpLocks/>
          </p:cNvGrpSpPr>
          <p:nvPr/>
        </p:nvGrpSpPr>
        <p:grpSpPr bwMode="auto">
          <a:xfrm rot="-5400000">
            <a:off x="4089401" y="1709738"/>
            <a:ext cx="157162" cy="1128713"/>
            <a:chOff x="2486" y="1551"/>
            <a:chExt cx="99" cy="711"/>
          </a:xfrm>
        </p:grpSpPr>
        <p:sp>
          <p:nvSpPr>
            <p:cNvPr id="73806" name="Line 78"/>
            <p:cNvSpPr>
              <a:spLocks noChangeAspect="1" noChangeShapeType="1"/>
            </p:cNvSpPr>
            <p:nvPr/>
          </p:nvSpPr>
          <p:spPr bwMode="auto">
            <a:xfrm>
              <a:off x="2515" y="1551"/>
              <a:ext cx="0" cy="7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807" name="Line 79"/>
            <p:cNvSpPr>
              <a:spLocks noChangeAspect="1" noChangeShapeType="1"/>
            </p:cNvSpPr>
            <p:nvPr/>
          </p:nvSpPr>
          <p:spPr bwMode="auto">
            <a:xfrm rot="-13500000">
              <a:off x="2500" y="1901"/>
              <a:ext cx="8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3808" name="Line 80"/>
            <p:cNvSpPr>
              <a:spLocks noChangeAspect="1" noChangeShapeType="1"/>
            </p:cNvSpPr>
            <p:nvPr/>
          </p:nvSpPr>
          <p:spPr bwMode="auto">
            <a:xfrm rot="2700000">
              <a:off x="2440" y="1900"/>
              <a:ext cx="9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246438" y="1903730"/>
            <a:ext cx="1498600" cy="756712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072555" y="3295620"/>
            <a:ext cx="332142" cy="523220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i="1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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" name="Line 6"/>
          <p:cNvSpPr>
            <a:spLocks noChangeAspect="1" noChangeShapeType="1"/>
          </p:cNvSpPr>
          <p:nvPr/>
        </p:nvSpPr>
        <p:spPr bwMode="auto">
          <a:xfrm rot="-2700000">
            <a:off x="3619500" y="3470275"/>
            <a:ext cx="0" cy="588963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3747" name="Line 19"/>
          <p:cNvSpPr>
            <a:spLocks noChangeAspect="1" noChangeShapeType="1"/>
          </p:cNvSpPr>
          <p:nvPr/>
        </p:nvSpPr>
        <p:spPr bwMode="auto">
          <a:xfrm>
            <a:off x="3614738" y="3752851"/>
            <a:ext cx="0" cy="112871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62255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5"/>
          <p:cNvSpPr txBox="1">
            <a:spLocks noChangeArrowheads="1"/>
          </p:cNvSpPr>
          <p:nvPr/>
        </p:nvSpPr>
        <p:spPr bwMode="auto">
          <a:xfrm>
            <a:off x="2160588" y="4132263"/>
            <a:ext cx="79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QPC1</a:t>
            </a:r>
          </a:p>
        </p:txBody>
      </p:sp>
      <p:sp>
        <p:nvSpPr>
          <p:cNvPr id="19460" name="Rectangle 56"/>
          <p:cNvSpPr>
            <a:spLocks noChangeArrowheads="1"/>
          </p:cNvSpPr>
          <p:nvPr/>
        </p:nvSpPr>
        <p:spPr bwMode="auto">
          <a:xfrm flipV="1">
            <a:off x="1992313" y="2336801"/>
            <a:ext cx="1892300" cy="17954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1" name="Rectangle 57"/>
          <p:cNvSpPr>
            <a:spLocks noChangeArrowheads="1"/>
          </p:cNvSpPr>
          <p:nvPr/>
        </p:nvSpPr>
        <p:spPr bwMode="auto">
          <a:xfrm flipV="1">
            <a:off x="5394325" y="2336801"/>
            <a:ext cx="1887538" cy="17954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2" name="Rectangle 58"/>
          <p:cNvSpPr>
            <a:spLocks noChangeArrowheads="1"/>
          </p:cNvSpPr>
          <p:nvPr/>
        </p:nvSpPr>
        <p:spPr bwMode="auto">
          <a:xfrm flipV="1">
            <a:off x="3884613" y="2336801"/>
            <a:ext cx="1541462" cy="7143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3" name="Rectangle 59"/>
          <p:cNvSpPr>
            <a:spLocks noChangeArrowheads="1"/>
          </p:cNvSpPr>
          <p:nvPr/>
        </p:nvSpPr>
        <p:spPr bwMode="auto">
          <a:xfrm flipV="1">
            <a:off x="7281863" y="2336801"/>
            <a:ext cx="755650" cy="17954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4" name="Rectangle 60" descr="30%"/>
          <p:cNvSpPr>
            <a:spLocks noChangeArrowheads="1"/>
          </p:cNvSpPr>
          <p:nvPr/>
        </p:nvSpPr>
        <p:spPr bwMode="auto">
          <a:xfrm flipV="1">
            <a:off x="1238251" y="2336801"/>
            <a:ext cx="754063" cy="1795463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5" name="Rectangle 61" descr="30%"/>
          <p:cNvSpPr>
            <a:spLocks noChangeArrowheads="1"/>
          </p:cNvSpPr>
          <p:nvPr/>
        </p:nvSpPr>
        <p:spPr bwMode="auto">
          <a:xfrm flipV="1">
            <a:off x="4175125" y="3692526"/>
            <a:ext cx="906463" cy="574675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6" name="Rectangle 62" descr="30%"/>
          <p:cNvSpPr>
            <a:spLocks noChangeArrowheads="1"/>
          </p:cNvSpPr>
          <p:nvPr/>
        </p:nvSpPr>
        <p:spPr bwMode="auto">
          <a:xfrm flipV="1">
            <a:off x="7281863" y="2336801"/>
            <a:ext cx="755650" cy="1795463"/>
          </a:xfrm>
          <a:prstGeom prst="rect">
            <a:avLst/>
          </a:prstGeom>
          <a:pattFill prst="pct30">
            <a:fgClr>
              <a:schemeClr val="folHlink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35" tIns="45718" rIns="91435" bIns="45718" anchor="ctr"/>
          <a:lstStyle/>
          <a:p>
            <a:pPr algn="ctr"/>
            <a:endParaRPr lang="en-US" sz="2000" b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9467" name="Freeform 63"/>
          <p:cNvSpPr>
            <a:spLocks/>
          </p:cNvSpPr>
          <p:nvPr/>
        </p:nvSpPr>
        <p:spPr bwMode="auto">
          <a:xfrm flipV="1">
            <a:off x="3127375" y="4132263"/>
            <a:ext cx="3024188" cy="1425575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2147483647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2147483647 w 384"/>
              <a:gd name="T11" fmla="*/ 2147483647 h 192"/>
              <a:gd name="T12" fmla="*/ 2147483647 w 384"/>
              <a:gd name="T13" fmla="*/ 2147483647 h 192"/>
              <a:gd name="T14" fmla="*/ 2147483647 w 384"/>
              <a:gd name="T15" fmla="*/ 2147483647 h 192"/>
              <a:gd name="T16" fmla="*/ 2147483647 w 384"/>
              <a:gd name="T17" fmla="*/ 2147483647 h 192"/>
              <a:gd name="T18" fmla="*/ 2147483647 w 384"/>
              <a:gd name="T19" fmla="*/ 2147483647 h 192"/>
              <a:gd name="T20" fmla="*/ 2147483647 w 384"/>
              <a:gd name="T21" fmla="*/ 0 h 192"/>
              <a:gd name="T22" fmla="*/ 0 w 384"/>
              <a:gd name="T23" fmla="*/ 0 h 192"/>
              <a:gd name="T24" fmla="*/ 0 w 384"/>
              <a:gd name="T25" fmla="*/ 2147483647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4" h="192">
                <a:moveTo>
                  <a:pt x="0" y="192"/>
                </a:moveTo>
                <a:lnTo>
                  <a:pt x="96" y="192"/>
                </a:lnTo>
                <a:lnTo>
                  <a:pt x="96" y="144"/>
                </a:lnTo>
                <a:lnTo>
                  <a:pt x="132" y="144"/>
                </a:lnTo>
                <a:lnTo>
                  <a:pt x="144" y="171"/>
                </a:lnTo>
                <a:lnTo>
                  <a:pt x="234" y="171"/>
                </a:lnTo>
                <a:lnTo>
                  <a:pt x="252" y="143"/>
                </a:lnTo>
                <a:lnTo>
                  <a:pt x="288" y="144"/>
                </a:lnTo>
                <a:lnTo>
                  <a:pt x="288" y="192"/>
                </a:lnTo>
                <a:lnTo>
                  <a:pt x="384" y="192"/>
                </a:lnTo>
                <a:lnTo>
                  <a:pt x="384" y="0"/>
                </a:lnTo>
                <a:lnTo>
                  <a:pt x="0" y="0"/>
                </a:lnTo>
                <a:lnTo>
                  <a:pt x="0" y="192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8" name="Freeform 64"/>
          <p:cNvSpPr>
            <a:spLocks/>
          </p:cNvSpPr>
          <p:nvPr/>
        </p:nvSpPr>
        <p:spPr bwMode="auto">
          <a:xfrm flipV="1">
            <a:off x="3038476" y="4143376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9" name="Freeform 65"/>
          <p:cNvSpPr>
            <a:spLocks/>
          </p:cNvSpPr>
          <p:nvPr/>
        </p:nvSpPr>
        <p:spPr bwMode="auto">
          <a:xfrm rot="10800000" flipV="1">
            <a:off x="3492500" y="4143376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0" name="Freeform 66"/>
          <p:cNvSpPr>
            <a:spLocks/>
          </p:cNvSpPr>
          <p:nvPr/>
        </p:nvSpPr>
        <p:spPr bwMode="auto">
          <a:xfrm flipV="1">
            <a:off x="5305425" y="4143376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1" name="Freeform 67"/>
          <p:cNvSpPr>
            <a:spLocks/>
          </p:cNvSpPr>
          <p:nvPr/>
        </p:nvSpPr>
        <p:spPr bwMode="auto">
          <a:xfrm rot="10800000" flipV="1">
            <a:off x="5759451" y="4143376"/>
            <a:ext cx="454025" cy="339725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w 48"/>
              <a:gd name="T5" fmla="*/ 2147483647 h 96"/>
              <a:gd name="T6" fmla="*/ 0 w 48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" h="96">
                <a:moveTo>
                  <a:pt x="0" y="0"/>
                </a:moveTo>
                <a:lnTo>
                  <a:pt x="48" y="48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2" name="Freeform 68"/>
          <p:cNvSpPr>
            <a:spLocks/>
          </p:cNvSpPr>
          <p:nvPr/>
        </p:nvSpPr>
        <p:spPr bwMode="auto">
          <a:xfrm flipV="1">
            <a:off x="4259263" y="5461000"/>
            <a:ext cx="455612" cy="727075"/>
          </a:xfrm>
          <a:custGeom>
            <a:avLst/>
            <a:gdLst>
              <a:gd name="T0" fmla="*/ 0 w 288"/>
              <a:gd name="T1" fmla="*/ 0 h 384"/>
              <a:gd name="T2" fmla="*/ 2147483647 w 288"/>
              <a:gd name="T3" fmla="*/ 0 h 384"/>
              <a:gd name="T4" fmla="*/ 2147483647 w 288"/>
              <a:gd name="T5" fmla="*/ 2147483647 h 384"/>
              <a:gd name="T6" fmla="*/ 2147483647 w 288"/>
              <a:gd name="T7" fmla="*/ 2147483647 h 384"/>
              <a:gd name="T8" fmla="*/ 2147483647 w 288"/>
              <a:gd name="T9" fmla="*/ 2147483647 h 384"/>
              <a:gd name="T10" fmla="*/ 0 w 288"/>
              <a:gd name="T11" fmla="*/ 2147483647 h 384"/>
              <a:gd name="T12" fmla="*/ 0 w 288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384">
                <a:moveTo>
                  <a:pt x="0" y="0"/>
                </a:moveTo>
                <a:lnTo>
                  <a:pt x="288" y="0"/>
                </a:lnTo>
                <a:lnTo>
                  <a:pt x="288" y="192"/>
                </a:lnTo>
                <a:lnTo>
                  <a:pt x="240" y="384"/>
                </a:lnTo>
                <a:lnTo>
                  <a:pt x="48" y="384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pattFill prst="pct3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4" name="Text Box 70"/>
          <p:cNvSpPr txBox="1">
            <a:spLocks noChangeArrowheads="1"/>
          </p:cNvSpPr>
          <p:nvPr/>
        </p:nvSpPr>
        <p:spPr bwMode="auto">
          <a:xfrm>
            <a:off x="4330700" y="3759201"/>
            <a:ext cx="160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cs typeface="+mn-cs"/>
              </a:rPr>
              <a:t>D1</a:t>
            </a:r>
          </a:p>
        </p:txBody>
      </p:sp>
      <p:sp>
        <p:nvSpPr>
          <p:cNvPr id="19475" name="Text Box 71"/>
          <p:cNvSpPr txBox="1">
            <a:spLocks noChangeArrowheads="1"/>
          </p:cNvSpPr>
          <p:nvPr/>
        </p:nvSpPr>
        <p:spPr bwMode="auto">
          <a:xfrm>
            <a:off x="6254750" y="4129089"/>
            <a:ext cx="79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QPC2</a:t>
            </a:r>
          </a:p>
        </p:txBody>
      </p:sp>
      <p:sp>
        <p:nvSpPr>
          <p:cNvPr id="19476" name="Freeform 72"/>
          <p:cNvSpPr>
            <a:spLocks/>
          </p:cNvSpPr>
          <p:nvPr/>
        </p:nvSpPr>
        <p:spPr bwMode="auto">
          <a:xfrm rot="18900000" flipV="1">
            <a:off x="6054725" y="5268914"/>
            <a:ext cx="428625" cy="771525"/>
          </a:xfrm>
          <a:custGeom>
            <a:avLst/>
            <a:gdLst>
              <a:gd name="T0" fmla="*/ 0 w 288"/>
              <a:gd name="T1" fmla="*/ 0 h 384"/>
              <a:gd name="T2" fmla="*/ 2147483647 w 288"/>
              <a:gd name="T3" fmla="*/ 0 h 384"/>
              <a:gd name="T4" fmla="*/ 2147483647 w 288"/>
              <a:gd name="T5" fmla="*/ 2147483647 h 384"/>
              <a:gd name="T6" fmla="*/ 2147483647 w 288"/>
              <a:gd name="T7" fmla="*/ 2147483647 h 384"/>
              <a:gd name="T8" fmla="*/ 2147483647 w 288"/>
              <a:gd name="T9" fmla="*/ 2147483647 h 384"/>
              <a:gd name="T10" fmla="*/ 0 w 288"/>
              <a:gd name="T11" fmla="*/ 2147483647 h 384"/>
              <a:gd name="T12" fmla="*/ 0 w 288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384">
                <a:moveTo>
                  <a:pt x="0" y="0"/>
                </a:moveTo>
                <a:lnTo>
                  <a:pt x="288" y="0"/>
                </a:lnTo>
                <a:lnTo>
                  <a:pt x="288" y="192"/>
                </a:lnTo>
                <a:lnTo>
                  <a:pt x="240" y="384"/>
                </a:lnTo>
                <a:lnTo>
                  <a:pt x="48" y="384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pattFill prst="pct3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7" name="Text Box 73"/>
          <p:cNvSpPr txBox="1">
            <a:spLocks noChangeArrowheads="1"/>
          </p:cNvSpPr>
          <p:nvPr/>
        </p:nvSpPr>
        <p:spPr bwMode="auto">
          <a:xfrm>
            <a:off x="5407026" y="5737226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cs typeface="+mn-cs"/>
              </a:rPr>
              <a:t>MG</a:t>
            </a:r>
          </a:p>
        </p:txBody>
      </p:sp>
      <p:sp>
        <p:nvSpPr>
          <p:cNvPr id="19478" name="Freeform 74"/>
          <p:cNvSpPr>
            <a:spLocks/>
          </p:cNvSpPr>
          <p:nvPr/>
        </p:nvSpPr>
        <p:spPr bwMode="auto">
          <a:xfrm>
            <a:off x="1992313" y="3913188"/>
            <a:ext cx="5289550" cy="1555750"/>
          </a:xfrm>
          <a:custGeom>
            <a:avLst/>
            <a:gdLst>
              <a:gd name="T0" fmla="*/ 0 w 672"/>
              <a:gd name="T1" fmla="*/ 0 h 208"/>
              <a:gd name="T2" fmla="*/ 2147483647 w 672"/>
              <a:gd name="T3" fmla="*/ 0 h 208"/>
              <a:gd name="T4" fmla="*/ 2147483647 w 672"/>
              <a:gd name="T5" fmla="*/ 2147483647 h 208"/>
              <a:gd name="T6" fmla="*/ 2147483647 w 672"/>
              <a:gd name="T7" fmla="*/ 2147483647 h 208"/>
              <a:gd name="T8" fmla="*/ 2147483647 w 672"/>
              <a:gd name="T9" fmla="*/ 2147483647 h 208"/>
              <a:gd name="T10" fmla="*/ 2147483647 w 672"/>
              <a:gd name="T11" fmla="*/ 2147483647 h 208"/>
              <a:gd name="T12" fmla="*/ 2147483647 w 672"/>
              <a:gd name="T13" fmla="*/ 2147483647 h 208"/>
              <a:gd name="T14" fmla="*/ 2147483647 w 672"/>
              <a:gd name="T15" fmla="*/ 2147483647 h 208"/>
              <a:gd name="T16" fmla="*/ 2147483647 w 672"/>
              <a:gd name="T17" fmla="*/ 2147483647 h 208"/>
              <a:gd name="T18" fmla="*/ 2147483647 w 672"/>
              <a:gd name="T19" fmla="*/ 2147483647 h 208"/>
              <a:gd name="T20" fmla="*/ 2147483647 w 672"/>
              <a:gd name="T21" fmla="*/ 2147483647 h 208"/>
              <a:gd name="T22" fmla="*/ 2147483647 w 672"/>
              <a:gd name="T23" fmla="*/ 2147483647 h 208"/>
              <a:gd name="T24" fmla="*/ 2147483647 w 672"/>
              <a:gd name="T25" fmla="*/ 2147483647 h 208"/>
              <a:gd name="T26" fmla="*/ 2147483647 w 672"/>
              <a:gd name="T27" fmla="*/ 2147483647 h 208"/>
              <a:gd name="T28" fmla="*/ 2147483647 w 672"/>
              <a:gd name="T29" fmla="*/ 2147483647 h 208"/>
              <a:gd name="T30" fmla="*/ 2147483647 w 672"/>
              <a:gd name="T31" fmla="*/ 0 h 208"/>
              <a:gd name="T32" fmla="*/ 2147483647 w 672"/>
              <a:gd name="T33" fmla="*/ 0 h 2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2" h="208">
                <a:moveTo>
                  <a:pt x="0" y="0"/>
                </a:moveTo>
                <a:lnTo>
                  <a:pt x="144" y="0"/>
                </a:lnTo>
                <a:lnTo>
                  <a:pt x="189" y="25"/>
                </a:lnTo>
                <a:lnTo>
                  <a:pt x="195" y="79"/>
                </a:lnTo>
                <a:lnTo>
                  <a:pt x="156" y="91"/>
                </a:lnTo>
                <a:lnTo>
                  <a:pt x="156" y="205"/>
                </a:lnTo>
                <a:lnTo>
                  <a:pt x="270" y="205"/>
                </a:lnTo>
                <a:lnTo>
                  <a:pt x="282" y="187"/>
                </a:lnTo>
                <a:lnTo>
                  <a:pt x="345" y="187"/>
                </a:lnTo>
                <a:lnTo>
                  <a:pt x="357" y="208"/>
                </a:lnTo>
                <a:lnTo>
                  <a:pt x="483" y="205"/>
                </a:lnTo>
                <a:lnTo>
                  <a:pt x="519" y="169"/>
                </a:lnTo>
                <a:lnTo>
                  <a:pt x="516" y="91"/>
                </a:lnTo>
                <a:lnTo>
                  <a:pt x="480" y="76"/>
                </a:lnTo>
                <a:lnTo>
                  <a:pt x="480" y="28"/>
                </a:lnTo>
                <a:lnTo>
                  <a:pt x="528" y="0"/>
                </a:lnTo>
                <a:lnTo>
                  <a:pt x="672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79" name="Freeform 75"/>
          <p:cNvSpPr>
            <a:spLocks/>
          </p:cNvSpPr>
          <p:nvPr/>
        </p:nvSpPr>
        <p:spPr bwMode="auto">
          <a:xfrm>
            <a:off x="3505200" y="2897189"/>
            <a:ext cx="2266950" cy="1235075"/>
          </a:xfrm>
          <a:custGeom>
            <a:avLst/>
            <a:gdLst>
              <a:gd name="T0" fmla="*/ 0 w 447"/>
              <a:gd name="T1" fmla="*/ 2147483647 h 222"/>
              <a:gd name="T2" fmla="*/ 2147483647 w 447"/>
              <a:gd name="T3" fmla="*/ 2147483647 h 222"/>
              <a:gd name="T4" fmla="*/ 2147483647 w 447"/>
              <a:gd name="T5" fmla="*/ 0 h 222"/>
              <a:gd name="T6" fmla="*/ 2147483647 w 447"/>
              <a:gd name="T7" fmla="*/ 0 h 222"/>
              <a:gd name="T8" fmla="*/ 2147483647 w 447"/>
              <a:gd name="T9" fmla="*/ 2147483647 h 222"/>
              <a:gd name="T10" fmla="*/ 2147483647 w 447"/>
              <a:gd name="T11" fmla="*/ 2147483647 h 2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7" h="222">
                <a:moveTo>
                  <a:pt x="0" y="222"/>
                </a:moveTo>
                <a:lnTo>
                  <a:pt x="51" y="182"/>
                </a:lnTo>
                <a:lnTo>
                  <a:pt x="47" y="0"/>
                </a:lnTo>
                <a:lnTo>
                  <a:pt x="391" y="0"/>
                </a:lnTo>
                <a:lnTo>
                  <a:pt x="391" y="155"/>
                </a:lnTo>
                <a:lnTo>
                  <a:pt x="447" y="222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0" name="Freeform 76"/>
          <p:cNvSpPr>
            <a:spLocks/>
          </p:cNvSpPr>
          <p:nvPr/>
        </p:nvSpPr>
        <p:spPr bwMode="auto">
          <a:xfrm>
            <a:off x="4826000" y="4376739"/>
            <a:ext cx="946150" cy="288925"/>
          </a:xfrm>
          <a:custGeom>
            <a:avLst/>
            <a:gdLst>
              <a:gd name="T0" fmla="*/ 2147483647 w 186"/>
              <a:gd name="T1" fmla="*/ 2147483647 h 52"/>
              <a:gd name="T2" fmla="*/ 2147483647 w 186"/>
              <a:gd name="T3" fmla="*/ 2147483647 h 52"/>
              <a:gd name="T4" fmla="*/ 2147483647 w 186"/>
              <a:gd name="T5" fmla="*/ 2147483647 h 52"/>
              <a:gd name="T6" fmla="*/ 0 w 186"/>
              <a:gd name="T7" fmla="*/ 0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" h="52">
                <a:moveTo>
                  <a:pt x="186" y="20"/>
                </a:moveTo>
                <a:lnTo>
                  <a:pt x="136" y="51"/>
                </a:lnTo>
                <a:lnTo>
                  <a:pt x="47" y="52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1" name="Freeform 77"/>
          <p:cNvSpPr>
            <a:spLocks/>
          </p:cNvSpPr>
          <p:nvPr/>
        </p:nvSpPr>
        <p:spPr bwMode="auto">
          <a:xfrm>
            <a:off x="2373313" y="3792538"/>
            <a:ext cx="273050" cy="2540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2" name="Freeform 78"/>
          <p:cNvSpPr>
            <a:spLocks/>
          </p:cNvSpPr>
          <p:nvPr/>
        </p:nvSpPr>
        <p:spPr bwMode="auto">
          <a:xfrm>
            <a:off x="5121275" y="5335588"/>
            <a:ext cx="273050" cy="255587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3" name="Freeform 79"/>
          <p:cNvSpPr>
            <a:spLocks/>
          </p:cNvSpPr>
          <p:nvPr/>
        </p:nvSpPr>
        <p:spPr bwMode="auto">
          <a:xfrm>
            <a:off x="4365625" y="2759076"/>
            <a:ext cx="274638" cy="2667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4" name="Freeform 80"/>
          <p:cNvSpPr>
            <a:spLocks/>
          </p:cNvSpPr>
          <p:nvPr/>
        </p:nvSpPr>
        <p:spPr bwMode="auto">
          <a:xfrm>
            <a:off x="6524625" y="3792538"/>
            <a:ext cx="280988" cy="25400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5" name="Freeform 81"/>
          <p:cNvSpPr>
            <a:spLocks/>
          </p:cNvSpPr>
          <p:nvPr/>
        </p:nvSpPr>
        <p:spPr bwMode="auto">
          <a:xfrm rot="5400000">
            <a:off x="3094832" y="4836319"/>
            <a:ext cx="258762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6" name="Freeform 82"/>
          <p:cNvSpPr>
            <a:spLocks/>
          </p:cNvSpPr>
          <p:nvPr/>
        </p:nvSpPr>
        <p:spPr bwMode="auto">
          <a:xfrm rot="-5400000">
            <a:off x="3637756" y="3402807"/>
            <a:ext cx="258763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7" name="Freeform 83"/>
          <p:cNvSpPr>
            <a:spLocks/>
          </p:cNvSpPr>
          <p:nvPr/>
        </p:nvSpPr>
        <p:spPr bwMode="auto">
          <a:xfrm rot="-5400000">
            <a:off x="5953126" y="4832350"/>
            <a:ext cx="258762" cy="280987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8" name="Freeform 84"/>
          <p:cNvSpPr>
            <a:spLocks/>
          </p:cNvSpPr>
          <p:nvPr/>
        </p:nvSpPr>
        <p:spPr bwMode="auto">
          <a:xfrm rot="5400000">
            <a:off x="5361781" y="3402807"/>
            <a:ext cx="258763" cy="273050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89" name="Freeform 85"/>
          <p:cNvSpPr>
            <a:spLocks/>
          </p:cNvSpPr>
          <p:nvPr/>
        </p:nvSpPr>
        <p:spPr bwMode="auto">
          <a:xfrm rot="-7200000">
            <a:off x="4730751" y="4294188"/>
            <a:ext cx="265112" cy="277813"/>
          </a:xfrm>
          <a:custGeom>
            <a:avLst/>
            <a:gdLst>
              <a:gd name="T0" fmla="*/ 0 w 144"/>
              <a:gd name="T1" fmla="*/ 0 h 192"/>
              <a:gd name="T2" fmla="*/ 2147483647 w 144"/>
              <a:gd name="T3" fmla="*/ 2147483647 h 192"/>
              <a:gd name="T4" fmla="*/ 0 w 144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92">
                <a:moveTo>
                  <a:pt x="0" y="0"/>
                </a:moveTo>
                <a:lnTo>
                  <a:pt x="144" y="96"/>
                </a:lnTo>
                <a:lnTo>
                  <a:pt x="0" y="192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0" name="Line 86"/>
          <p:cNvSpPr>
            <a:spLocks noChangeShapeType="1"/>
          </p:cNvSpPr>
          <p:nvPr/>
        </p:nvSpPr>
        <p:spPr bwMode="auto">
          <a:xfrm rot="-5400000">
            <a:off x="4751388" y="3165476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1" name="Line 87"/>
          <p:cNvSpPr>
            <a:spLocks noChangeShapeType="1"/>
          </p:cNvSpPr>
          <p:nvPr/>
        </p:nvSpPr>
        <p:spPr bwMode="auto">
          <a:xfrm rot="-5400000">
            <a:off x="4669632" y="3278982"/>
            <a:ext cx="388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2" name="Line 88"/>
          <p:cNvSpPr>
            <a:spLocks noChangeShapeType="1"/>
          </p:cNvSpPr>
          <p:nvPr/>
        </p:nvSpPr>
        <p:spPr bwMode="auto">
          <a:xfrm rot="-5400000">
            <a:off x="4880769" y="3275807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3" name="Line 89"/>
          <p:cNvSpPr>
            <a:spLocks noChangeShapeType="1"/>
          </p:cNvSpPr>
          <p:nvPr/>
        </p:nvSpPr>
        <p:spPr bwMode="auto">
          <a:xfrm rot="-5400000">
            <a:off x="5041106" y="3274219"/>
            <a:ext cx="96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4" name="Line 90"/>
          <p:cNvSpPr>
            <a:spLocks noChangeShapeType="1"/>
          </p:cNvSpPr>
          <p:nvPr/>
        </p:nvSpPr>
        <p:spPr bwMode="auto">
          <a:xfrm rot="16200000" flipH="1">
            <a:off x="4436269" y="3485357"/>
            <a:ext cx="404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5" name="Line 91"/>
          <p:cNvSpPr>
            <a:spLocks noChangeShapeType="1"/>
          </p:cNvSpPr>
          <p:nvPr/>
        </p:nvSpPr>
        <p:spPr bwMode="auto">
          <a:xfrm>
            <a:off x="2001838" y="3905251"/>
            <a:ext cx="1106487" cy="11113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6" name="Line 92"/>
          <p:cNvSpPr>
            <a:spLocks noChangeShapeType="1"/>
          </p:cNvSpPr>
          <p:nvPr/>
        </p:nvSpPr>
        <p:spPr bwMode="auto">
          <a:xfrm rot="274570">
            <a:off x="3121025" y="3932238"/>
            <a:ext cx="396875" cy="177800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97" name="Freeform 93"/>
          <p:cNvSpPr>
            <a:spLocks/>
          </p:cNvSpPr>
          <p:nvPr/>
        </p:nvSpPr>
        <p:spPr bwMode="auto">
          <a:xfrm>
            <a:off x="5754689" y="3905250"/>
            <a:ext cx="1527175" cy="209550"/>
          </a:xfrm>
          <a:custGeom>
            <a:avLst/>
            <a:gdLst>
              <a:gd name="T0" fmla="*/ 0 w 616"/>
              <a:gd name="T1" fmla="*/ 2147483647 h 100"/>
              <a:gd name="T2" fmla="*/ 2147483647 w 616"/>
              <a:gd name="T3" fmla="*/ 0 h 100"/>
              <a:gd name="T4" fmla="*/ 2147483647 w 616"/>
              <a:gd name="T5" fmla="*/ 2147483647 h 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6" h="100">
                <a:moveTo>
                  <a:pt x="0" y="100"/>
                </a:moveTo>
                <a:lnTo>
                  <a:pt x="170" y="0"/>
                </a:lnTo>
                <a:lnTo>
                  <a:pt x="616" y="5"/>
                </a:lnTo>
              </a:path>
            </a:pathLst>
          </a:custGeom>
          <a:noFill/>
          <a:ln w="38100" cap="sq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647262" name="Group 94"/>
          <p:cNvGrpSpPr>
            <a:grpSpLocks/>
          </p:cNvGrpSpPr>
          <p:nvPr/>
        </p:nvGrpSpPr>
        <p:grpSpPr bwMode="auto">
          <a:xfrm>
            <a:off x="1990725" y="2568575"/>
            <a:ext cx="5316538" cy="1111250"/>
            <a:chOff x="768" y="1480"/>
            <a:chExt cx="3349" cy="700"/>
          </a:xfrm>
        </p:grpSpPr>
        <p:sp>
          <p:nvSpPr>
            <p:cNvPr id="19507" name="Freeform 95"/>
            <p:cNvSpPr>
              <a:spLocks/>
            </p:cNvSpPr>
            <p:nvPr/>
          </p:nvSpPr>
          <p:spPr bwMode="auto">
            <a:xfrm>
              <a:off x="768" y="1542"/>
              <a:ext cx="3349" cy="638"/>
            </a:xfrm>
            <a:custGeom>
              <a:avLst/>
              <a:gdLst>
                <a:gd name="T0" fmla="*/ 0 w 3349"/>
                <a:gd name="T1" fmla="*/ 626 h 638"/>
                <a:gd name="T2" fmla="*/ 932 w 3349"/>
                <a:gd name="T3" fmla="*/ 626 h 638"/>
                <a:gd name="T4" fmla="*/ 932 w 3349"/>
                <a:gd name="T5" fmla="*/ 0 h 638"/>
                <a:gd name="T6" fmla="*/ 2377 w 3349"/>
                <a:gd name="T7" fmla="*/ 0 h 638"/>
                <a:gd name="T8" fmla="*/ 2383 w 3349"/>
                <a:gd name="T9" fmla="*/ 638 h 638"/>
                <a:gd name="T10" fmla="*/ 3349 w 3349"/>
                <a:gd name="T11" fmla="*/ 638 h 6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49" h="638">
                  <a:moveTo>
                    <a:pt x="0" y="626"/>
                  </a:moveTo>
                  <a:lnTo>
                    <a:pt x="932" y="626"/>
                  </a:lnTo>
                  <a:lnTo>
                    <a:pt x="932" y="0"/>
                  </a:lnTo>
                  <a:lnTo>
                    <a:pt x="2377" y="0"/>
                  </a:lnTo>
                  <a:lnTo>
                    <a:pt x="2383" y="638"/>
                  </a:lnTo>
                  <a:lnTo>
                    <a:pt x="3349" y="63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9508" name="Line 96"/>
            <p:cNvSpPr>
              <a:spLocks noChangeShapeType="1"/>
            </p:cNvSpPr>
            <p:nvPr/>
          </p:nvSpPr>
          <p:spPr bwMode="auto">
            <a:xfrm>
              <a:off x="2637" y="1480"/>
              <a:ext cx="164" cy="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9509" name="Line 97"/>
            <p:cNvSpPr>
              <a:spLocks noChangeShapeType="1"/>
            </p:cNvSpPr>
            <p:nvPr/>
          </p:nvSpPr>
          <p:spPr bwMode="auto">
            <a:xfrm flipH="1">
              <a:off x="2631" y="1540"/>
              <a:ext cx="164" cy="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9505" name="Rectangle 99"/>
          <p:cNvSpPr>
            <a:spLocks noChangeArrowheads="1"/>
          </p:cNvSpPr>
          <p:nvPr/>
        </p:nvSpPr>
        <p:spPr bwMode="auto">
          <a:xfrm>
            <a:off x="1238250" y="2333626"/>
            <a:ext cx="742950" cy="139065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647269" name="Group 101"/>
          <p:cNvGrpSpPr>
            <a:grpSpLocks/>
          </p:cNvGrpSpPr>
          <p:nvPr/>
        </p:nvGrpSpPr>
        <p:grpSpPr bwMode="auto">
          <a:xfrm>
            <a:off x="5867400" y="1828800"/>
            <a:ext cx="1992313" cy="1066800"/>
            <a:chOff x="3552" y="912"/>
            <a:chExt cx="1255" cy="672"/>
          </a:xfrm>
        </p:grpSpPr>
        <p:sp>
          <p:nvSpPr>
            <p:cNvPr id="19503" name="Text Box 102"/>
            <p:cNvSpPr txBox="1">
              <a:spLocks noChangeArrowheads="1"/>
            </p:cNvSpPr>
            <p:nvPr/>
          </p:nvSpPr>
          <p:spPr bwMode="auto">
            <a:xfrm>
              <a:off x="3950" y="912"/>
              <a:ext cx="85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600" b="0">
                  <a:solidFill>
                    <a:srgbClr val="000000"/>
                  </a:solidFill>
                  <a:cs typeface="Times New Roman" pitchFamily="18" charset="0"/>
                </a:rPr>
                <a:t>noisy current</a:t>
              </a:r>
            </a:p>
          </p:txBody>
        </p:sp>
        <p:sp>
          <p:nvSpPr>
            <p:cNvPr id="19504" name="Line 103"/>
            <p:cNvSpPr>
              <a:spLocks noChangeShapeType="1"/>
            </p:cNvSpPr>
            <p:nvPr/>
          </p:nvSpPr>
          <p:spPr bwMode="auto">
            <a:xfrm flipH="1">
              <a:off x="3552" y="1104"/>
              <a:ext cx="720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647272" name="Line 104"/>
          <p:cNvSpPr>
            <a:spLocks noChangeShapeType="1"/>
          </p:cNvSpPr>
          <p:nvPr/>
        </p:nvSpPr>
        <p:spPr bwMode="auto">
          <a:xfrm flipH="1" flipV="1">
            <a:off x="2052639" y="2052638"/>
            <a:ext cx="9525" cy="15843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47273" name="Text Box 105"/>
          <p:cNvSpPr txBox="1">
            <a:spLocks noChangeArrowheads="1"/>
          </p:cNvSpPr>
          <p:nvPr/>
        </p:nvSpPr>
        <p:spPr bwMode="auto">
          <a:xfrm>
            <a:off x="1549400" y="1722439"/>
            <a:ext cx="1468939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FF0000"/>
                </a:solidFill>
                <a:cs typeface="Times New Roman" pitchFamily="18" charset="0"/>
              </a:rPr>
              <a:t>reference arm</a:t>
            </a:r>
          </a:p>
        </p:txBody>
      </p:sp>
      <p:sp>
        <p:nvSpPr>
          <p:cNvPr id="54" name="Text Box 73"/>
          <p:cNvSpPr txBox="1">
            <a:spLocks noChangeArrowheads="1"/>
          </p:cNvSpPr>
          <p:nvPr/>
        </p:nvSpPr>
        <p:spPr bwMode="auto">
          <a:xfrm>
            <a:off x="333376" y="288926"/>
            <a:ext cx="5414911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cs typeface="Times New Roman" pitchFamily="18" charset="0"/>
              </a:rPr>
              <a:t>dephasing:   </a:t>
            </a:r>
            <a:r>
              <a:rPr lang="en-US" sz="1800" b="0">
                <a:solidFill>
                  <a:srgbClr val="FFFF00"/>
                </a:solidFill>
                <a:cs typeface="+mn-cs"/>
              </a:rPr>
              <a:t>partitioned</a:t>
            </a:r>
            <a:r>
              <a:rPr lang="en-US" sz="1800" b="0">
                <a:solidFill>
                  <a:srgbClr val="FFFFFF"/>
                </a:solidFill>
                <a:cs typeface="+mn-cs"/>
              </a:rPr>
              <a:t> detector channel</a:t>
            </a:r>
            <a:endParaRPr lang="en-US" sz="1800" b="0">
              <a:solidFill>
                <a:srgbClr val="FFFF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905001" y="3409951"/>
            <a:ext cx="365125" cy="382588"/>
          </a:xfrm>
          <a:prstGeom prst="ellipse">
            <a:avLst/>
          </a:prstGeom>
          <a:noFill/>
          <a:ln w="12700" cap="sq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1323031" y="3660452"/>
            <a:ext cx="674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err="1">
                <a:solidFill>
                  <a:srgbClr val="3333CC"/>
                </a:solidFill>
                <a:cs typeface="+mn-cs"/>
              </a:rPr>
              <a:t>S</a:t>
            </a:r>
            <a:r>
              <a:rPr lang="en-US" sz="2000" b="0" baseline="-25000" err="1">
                <a:solidFill>
                  <a:srgbClr val="3333CC"/>
                </a:solidFill>
                <a:cs typeface="+mn-cs"/>
              </a:rPr>
              <a:t>MZI</a:t>
            </a:r>
            <a:endParaRPr lang="en-US" sz="2000" b="0" baseline="-25000">
              <a:solidFill>
                <a:srgbClr val="3333CC"/>
              </a:solidFill>
              <a:cs typeface="+mn-cs"/>
            </a:endParaRPr>
          </a:p>
        </p:txBody>
      </p:sp>
      <p:sp>
        <p:nvSpPr>
          <p:cNvPr id="59" name="Text Box 49"/>
          <p:cNvSpPr txBox="1">
            <a:spLocks noChangeArrowheads="1"/>
          </p:cNvSpPr>
          <p:nvPr/>
        </p:nvSpPr>
        <p:spPr bwMode="auto">
          <a:xfrm>
            <a:off x="1314645" y="3250909"/>
            <a:ext cx="6365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err="1">
                <a:solidFill>
                  <a:srgbClr val="FFFFFF"/>
                </a:solidFill>
                <a:cs typeface="+mn-cs"/>
              </a:rPr>
              <a:t>S</a:t>
            </a:r>
            <a:r>
              <a:rPr lang="en-US" sz="2000" b="0" baseline="-25000" err="1">
                <a:solidFill>
                  <a:srgbClr val="FFFFFF"/>
                </a:solidFill>
                <a:cs typeface="+mn-cs"/>
              </a:rPr>
              <a:t>det</a:t>
            </a:r>
            <a:endParaRPr lang="en-US" sz="2000" b="0" baseline="-250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39785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72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4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4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72" grpId="0" animBg="1"/>
      <p:bldP spid="647273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194" name="Group 2"/>
          <p:cNvGrpSpPr>
            <a:grpSpLocks/>
          </p:cNvGrpSpPr>
          <p:nvPr/>
        </p:nvGrpSpPr>
        <p:grpSpPr bwMode="auto">
          <a:xfrm>
            <a:off x="542925" y="3133812"/>
            <a:ext cx="3416300" cy="1800760"/>
            <a:chOff x="134" y="2808"/>
            <a:chExt cx="2824" cy="1456"/>
          </a:xfrm>
        </p:grpSpPr>
        <p:pic>
          <p:nvPicPr>
            <p:cNvPr id="20554" name="Picture 3" descr="osc_v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" y="3040"/>
              <a:ext cx="2544" cy="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55" name="Group 4"/>
            <p:cNvGrpSpPr>
              <a:grpSpLocks/>
            </p:cNvGrpSpPr>
            <p:nvPr/>
          </p:nvGrpSpPr>
          <p:grpSpPr bwMode="auto">
            <a:xfrm>
              <a:off x="134" y="2808"/>
              <a:ext cx="2638" cy="1456"/>
              <a:chOff x="134" y="2808"/>
              <a:chExt cx="2638" cy="1456"/>
            </a:xfrm>
          </p:grpSpPr>
          <p:sp>
            <p:nvSpPr>
              <p:cNvPr id="20556" name="Text Box 5"/>
              <p:cNvSpPr txBox="1">
                <a:spLocks noChangeArrowheads="1"/>
              </p:cNvSpPr>
              <p:nvPr/>
            </p:nvSpPr>
            <p:spPr bwMode="auto">
              <a:xfrm>
                <a:off x="1355" y="4015"/>
                <a:ext cx="691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400" b="0" i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400" b="0" i="1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MG</a:t>
                </a:r>
                <a:r>
                  <a:rPr lang="en-US" sz="1400" b="0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(V)</a:t>
                </a:r>
              </a:p>
            </p:txBody>
          </p:sp>
          <p:sp>
            <p:nvSpPr>
              <p:cNvPr id="20557" name="Text Box 6"/>
              <p:cNvSpPr txBox="1">
                <a:spLocks noChangeArrowheads="1"/>
              </p:cNvSpPr>
              <p:nvPr/>
            </p:nvSpPr>
            <p:spPr bwMode="auto">
              <a:xfrm>
                <a:off x="756" y="2808"/>
                <a:ext cx="2016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rtl="1" eaLnBrk="1" hangingPunct="1"/>
                <a:r>
                  <a:rPr lang="en-US" sz="1600" b="0" i="1" err="1">
                    <a:solidFill>
                      <a:srgbClr val="FF3300"/>
                    </a:solidFill>
                    <a:cs typeface="+mn-cs"/>
                  </a:rPr>
                  <a:t>V</a:t>
                </a:r>
                <a:r>
                  <a:rPr lang="en-US" sz="1600" b="0" baseline="-25000" err="1">
                    <a:solidFill>
                      <a:srgbClr val="FF3300"/>
                    </a:solidFill>
                    <a:cs typeface="+mn-cs"/>
                  </a:rPr>
                  <a:t>det</a:t>
                </a:r>
                <a:r>
                  <a:rPr lang="en-US" sz="1600" b="0" i="1" baseline="-25000">
                    <a:solidFill>
                      <a:srgbClr val="FF3300"/>
                    </a:solidFill>
                    <a:cs typeface="+mn-cs"/>
                  </a:rPr>
                  <a:t> </a:t>
                </a:r>
                <a:r>
                  <a:rPr lang="en-US" sz="1600" b="0">
                    <a:solidFill>
                      <a:srgbClr val="FF3300"/>
                    </a:solidFill>
                    <a:cs typeface="+mn-cs"/>
                  </a:rPr>
                  <a:t>=10</a:t>
                </a:r>
                <a:r>
                  <a:rPr lang="el-GR" sz="1600" b="0">
                    <a:solidFill>
                      <a:srgbClr val="FF3300"/>
                    </a:solidFill>
                    <a:cs typeface="+mn-cs"/>
                  </a:rPr>
                  <a:t>μ</a:t>
                </a:r>
                <a:r>
                  <a:rPr lang="en-US" sz="1600" b="0">
                    <a:solidFill>
                      <a:srgbClr val="FF3300"/>
                    </a:solidFill>
                    <a:cs typeface="+mn-cs"/>
                  </a:rPr>
                  <a:t>V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</a:rPr>
                  <a:t>    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  <a:sym typeface="Symbol" pitchFamily="18" charset="2"/>
                  </a:rPr>
                  <a:t>~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</a:rPr>
                  <a:t>10%</a:t>
                </a:r>
              </a:p>
            </p:txBody>
          </p:sp>
          <p:sp>
            <p:nvSpPr>
              <p:cNvPr id="20558" name="Text Box 7"/>
              <p:cNvSpPr txBox="1">
                <a:spLocks noChangeArrowheads="1"/>
              </p:cNvSpPr>
              <p:nvPr/>
            </p:nvSpPr>
            <p:spPr bwMode="auto">
              <a:xfrm>
                <a:off x="134" y="3389"/>
                <a:ext cx="490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2000" b="0" i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sz="2000" b="0" i="1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MZ</a:t>
                </a:r>
                <a:endParaRPr lang="en-US" sz="20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8200" name="Group 8"/>
          <p:cNvGrpSpPr>
            <a:grpSpLocks/>
          </p:cNvGrpSpPr>
          <p:nvPr/>
        </p:nvGrpSpPr>
        <p:grpSpPr bwMode="auto">
          <a:xfrm>
            <a:off x="500380" y="1186269"/>
            <a:ext cx="3524250" cy="1972485"/>
            <a:chOff x="102" y="1022"/>
            <a:chExt cx="2862" cy="1646"/>
          </a:xfrm>
        </p:grpSpPr>
        <p:pic>
          <p:nvPicPr>
            <p:cNvPr id="20550" name="Picture 9" descr="osc_v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1249"/>
              <a:ext cx="2544" cy="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1" name="Text Box 10"/>
            <p:cNvSpPr txBox="1">
              <a:spLocks noChangeArrowheads="1"/>
            </p:cNvSpPr>
            <p:nvPr/>
          </p:nvSpPr>
          <p:spPr bwMode="auto">
            <a:xfrm>
              <a:off x="1347" y="2411"/>
              <a:ext cx="691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4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14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MG</a:t>
              </a:r>
              <a:r>
                <a:rPr lang="en-US" sz="1400" b="0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b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(V)</a:t>
              </a:r>
            </a:p>
          </p:txBody>
        </p:sp>
        <p:sp>
          <p:nvSpPr>
            <p:cNvPr id="20552" name="Text Box 11"/>
            <p:cNvSpPr txBox="1">
              <a:spLocks noChangeArrowheads="1"/>
            </p:cNvSpPr>
            <p:nvPr/>
          </p:nvSpPr>
          <p:spPr bwMode="auto">
            <a:xfrm>
              <a:off x="845" y="1022"/>
              <a:ext cx="187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rtl="1" eaLnBrk="1" hangingPunct="1"/>
              <a:r>
                <a:rPr lang="en-US" sz="1600" b="0" i="1" err="1">
                  <a:solidFill>
                    <a:srgbClr val="FF3300"/>
                  </a:solidFill>
                  <a:cs typeface="+mn-cs"/>
                </a:rPr>
                <a:t>V</a:t>
              </a:r>
              <a:r>
                <a:rPr lang="en-US" sz="1600" b="0" baseline="-25000" err="1">
                  <a:solidFill>
                    <a:srgbClr val="FF3300"/>
                  </a:solidFill>
                  <a:cs typeface="+mn-cs"/>
                </a:rPr>
                <a:t>det</a:t>
              </a:r>
              <a:r>
                <a:rPr lang="en-US" sz="1600" b="0" i="1" baseline="-25000">
                  <a:solidFill>
                    <a:srgbClr val="FF3300"/>
                  </a:solidFill>
                  <a:cs typeface="+mn-cs"/>
                </a:rPr>
                <a:t> </a:t>
              </a:r>
              <a:r>
                <a:rPr lang="en-US" sz="1600" b="0">
                  <a:solidFill>
                    <a:srgbClr val="FF3300"/>
                  </a:solidFill>
                  <a:cs typeface="+mn-cs"/>
                </a:rPr>
                <a:t>= 0</a:t>
              </a:r>
              <a:r>
                <a:rPr lang="en-US" sz="1600" b="0">
                  <a:solidFill>
                    <a:srgbClr val="000000"/>
                  </a:solidFill>
                  <a:cs typeface="+mn-cs"/>
                </a:rPr>
                <a:t>     </a:t>
              </a:r>
              <a:r>
                <a:rPr lang="en-US" sz="1600" b="0">
                  <a:solidFill>
                    <a:srgbClr val="000000"/>
                  </a:solidFill>
                  <a:cs typeface="+mn-cs"/>
                  <a:sym typeface="Symbol" pitchFamily="18" charset="2"/>
                </a:rPr>
                <a:t>~</a:t>
              </a:r>
              <a:r>
                <a:rPr lang="en-US" sz="1600" b="0">
                  <a:solidFill>
                    <a:srgbClr val="000000"/>
                  </a:solidFill>
                  <a:cs typeface="+mn-cs"/>
                </a:rPr>
                <a:t>33%</a:t>
              </a:r>
            </a:p>
          </p:txBody>
        </p:sp>
        <p:sp>
          <p:nvSpPr>
            <p:cNvPr id="20553" name="Text Box 12"/>
            <p:cNvSpPr txBox="1">
              <a:spLocks noChangeArrowheads="1"/>
            </p:cNvSpPr>
            <p:nvPr/>
          </p:nvSpPr>
          <p:spPr bwMode="auto">
            <a:xfrm>
              <a:off x="102" y="1680"/>
              <a:ext cx="490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MZ</a:t>
              </a:r>
              <a:endParaRPr lang="en-US" sz="2000" b="0" i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8205" name="Group 13"/>
          <p:cNvGrpSpPr>
            <a:grpSpLocks/>
          </p:cNvGrpSpPr>
          <p:nvPr/>
        </p:nvGrpSpPr>
        <p:grpSpPr bwMode="auto">
          <a:xfrm>
            <a:off x="4434205" y="1195795"/>
            <a:ext cx="3619500" cy="1980440"/>
            <a:chOff x="2772" y="1028"/>
            <a:chExt cx="2832" cy="1640"/>
          </a:xfrm>
        </p:grpSpPr>
        <p:grpSp>
          <p:nvGrpSpPr>
            <p:cNvPr id="20545" name="Group 14"/>
            <p:cNvGrpSpPr>
              <a:grpSpLocks/>
            </p:cNvGrpSpPr>
            <p:nvPr/>
          </p:nvGrpSpPr>
          <p:grpSpPr bwMode="auto">
            <a:xfrm>
              <a:off x="3060" y="1028"/>
              <a:ext cx="2544" cy="1640"/>
              <a:chOff x="3060" y="1028"/>
              <a:chExt cx="2544" cy="1640"/>
            </a:xfrm>
          </p:grpSpPr>
          <p:pic>
            <p:nvPicPr>
              <p:cNvPr id="20547" name="Picture 15" descr="osc_v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0" y="1248"/>
                <a:ext cx="2544" cy="1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48" name="Text Box 16"/>
              <p:cNvSpPr txBox="1">
                <a:spLocks noChangeArrowheads="1"/>
              </p:cNvSpPr>
              <p:nvPr/>
            </p:nvSpPr>
            <p:spPr bwMode="auto">
              <a:xfrm>
                <a:off x="4015" y="2413"/>
                <a:ext cx="692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400" b="0" i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400" b="0" i="1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MG</a:t>
                </a:r>
                <a:r>
                  <a:rPr lang="en-US" sz="1400" b="0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(V)</a:t>
                </a:r>
              </a:p>
            </p:txBody>
          </p:sp>
          <p:sp>
            <p:nvSpPr>
              <p:cNvPr id="20549" name="Text Box 17"/>
              <p:cNvSpPr txBox="1">
                <a:spLocks noChangeArrowheads="1"/>
              </p:cNvSpPr>
              <p:nvPr/>
            </p:nvSpPr>
            <p:spPr bwMode="auto">
              <a:xfrm>
                <a:off x="3491" y="1028"/>
                <a:ext cx="1873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rtl="1" eaLnBrk="1" hangingPunct="1"/>
                <a:r>
                  <a:rPr lang="en-US" sz="1600" b="0" i="1" err="1">
                    <a:solidFill>
                      <a:srgbClr val="FF3300"/>
                    </a:solidFill>
                    <a:cs typeface="+mn-cs"/>
                  </a:rPr>
                  <a:t>V</a:t>
                </a:r>
                <a:r>
                  <a:rPr lang="en-US" sz="1600" b="0" baseline="-25000" err="1">
                    <a:solidFill>
                      <a:srgbClr val="FF3300"/>
                    </a:solidFill>
                    <a:cs typeface="+mn-cs"/>
                  </a:rPr>
                  <a:t>det</a:t>
                </a:r>
                <a:r>
                  <a:rPr lang="en-US" sz="1600" b="0" i="1" baseline="-25000">
                    <a:solidFill>
                      <a:srgbClr val="FF3300"/>
                    </a:solidFill>
                    <a:cs typeface="+mn-cs"/>
                  </a:rPr>
                  <a:t> </a:t>
                </a:r>
                <a:r>
                  <a:rPr lang="en-US" sz="1600" b="0">
                    <a:solidFill>
                      <a:srgbClr val="FF3300"/>
                    </a:solidFill>
                    <a:cs typeface="+mn-cs"/>
                  </a:rPr>
                  <a:t>= 6</a:t>
                </a:r>
                <a:r>
                  <a:rPr lang="el-GR" sz="1600" b="0">
                    <a:solidFill>
                      <a:srgbClr val="FF3300"/>
                    </a:solidFill>
                    <a:cs typeface="+mn-cs"/>
                  </a:rPr>
                  <a:t>μ</a:t>
                </a:r>
                <a:r>
                  <a:rPr lang="en-US" sz="1600" b="0">
                    <a:solidFill>
                      <a:srgbClr val="FF3300"/>
                    </a:solidFill>
                    <a:cs typeface="+mn-cs"/>
                  </a:rPr>
                  <a:t>V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</a:rPr>
                  <a:t>    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  <a:sym typeface="Symbol" pitchFamily="18" charset="2"/>
                  </a:rPr>
                  <a:t>~</a:t>
                </a:r>
                <a:r>
                  <a:rPr lang="en-US" sz="1600" b="0">
                    <a:solidFill>
                      <a:srgbClr val="000000"/>
                    </a:solidFill>
                    <a:cs typeface="+mn-cs"/>
                  </a:rPr>
                  <a:t>25%</a:t>
                </a:r>
              </a:p>
            </p:txBody>
          </p:sp>
        </p:grpSp>
        <p:sp>
          <p:nvSpPr>
            <p:cNvPr id="20546" name="Text Box 18"/>
            <p:cNvSpPr txBox="1">
              <a:spLocks noChangeArrowheads="1"/>
            </p:cNvSpPr>
            <p:nvPr/>
          </p:nvSpPr>
          <p:spPr bwMode="auto">
            <a:xfrm>
              <a:off x="2772" y="1680"/>
              <a:ext cx="48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MZ</a:t>
              </a:r>
              <a:endParaRPr lang="en-US" sz="2000" b="0" i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8211" name="Group 19"/>
          <p:cNvGrpSpPr>
            <a:grpSpLocks/>
          </p:cNvGrpSpPr>
          <p:nvPr/>
        </p:nvGrpSpPr>
        <p:grpSpPr bwMode="auto">
          <a:xfrm>
            <a:off x="4476751" y="3112834"/>
            <a:ext cx="3609975" cy="1793166"/>
            <a:chOff x="2766" y="2810"/>
            <a:chExt cx="2832" cy="1454"/>
          </a:xfrm>
        </p:grpSpPr>
        <p:grpSp>
          <p:nvGrpSpPr>
            <p:cNvPr id="20540" name="Group 20"/>
            <p:cNvGrpSpPr>
              <a:grpSpLocks/>
            </p:cNvGrpSpPr>
            <p:nvPr/>
          </p:nvGrpSpPr>
          <p:grpSpPr bwMode="auto">
            <a:xfrm>
              <a:off x="3054" y="2810"/>
              <a:ext cx="2544" cy="1454"/>
              <a:chOff x="3054" y="2810"/>
              <a:chExt cx="2544" cy="1454"/>
            </a:xfrm>
          </p:grpSpPr>
          <p:pic>
            <p:nvPicPr>
              <p:cNvPr id="20542" name="Picture 21" descr="osc_v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4" y="3040"/>
                <a:ext cx="2544" cy="1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43" name="Text Box 22"/>
              <p:cNvSpPr txBox="1">
                <a:spLocks noChangeArrowheads="1"/>
              </p:cNvSpPr>
              <p:nvPr/>
            </p:nvSpPr>
            <p:spPr bwMode="auto">
              <a:xfrm>
                <a:off x="3993" y="4014"/>
                <a:ext cx="69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400" b="0" i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400" b="0" i="1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MG</a:t>
                </a:r>
                <a:r>
                  <a:rPr lang="en-US" sz="1400" b="0" baseline="-250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(V)</a:t>
                </a:r>
              </a:p>
            </p:txBody>
          </p:sp>
          <p:sp>
            <p:nvSpPr>
              <p:cNvPr id="20544" name="Text Box 23"/>
              <p:cNvSpPr txBox="1">
                <a:spLocks noChangeArrowheads="1"/>
              </p:cNvSpPr>
              <p:nvPr/>
            </p:nvSpPr>
            <p:spPr bwMode="auto">
              <a:xfrm>
                <a:off x="3293" y="2810"/>
                <a:ext cx="2113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rtl="1" eaLnBrk="1" hangingPunct="1"/>
                <a:r>
                  <a:rPr lang="en-US" sz="1600" b="0" i="1" err="1">
                    <a:solidFill>
                      <a:srgbClr val="008000"/>
                    </a:solidFill>
                    <a:cs typeface="Times New Roman" pitchFamily="18" charset="0"/>
                  </a:rPr>
                  <a:t>V</a:t>
                </a:r>
                <a:r>
                  <a:rPr lang="en-US" sz="1600" b="0" baseline="-25000" err="1">
                    <a:solidFill>
                      <a:srgbClr val="008000"/>
                    </a:solidFill>
                    <a:cs typeface="Times New Roman" pitchFamily="18" charset="0"/>
                  </a:rPr>
                  <a:t>det</a:t>
                </a:r>
                <a:r>
                  <a:rPr lang="en-US" sz="1600" b="0" i="1" baseline="-25000">
                    <a:solidFill>
                      <a:srgbClr val="008000"/>
                    </a:solidFill>
                    <a:cs typeface="Times New Roman" pitchFamily="18" charset="0"/>
                  </a:rPr>
                  <a:t> </a:t>
                </a:r>
                <a:r>
                  <a:rPr lang="en-US" sz="1600" b="0">
                    <a:solidFill>
                      <a:srgbClr val="008000"/>
                    </a:solidFill>
                    <a:cs typeface="Times New Roman" pitchFamily="18" charset="0"/>
                  </a:rPr>
                  <a:t>=12</a:t>
                </a:r>
                <a:r>
                  <a:rPr lang="el-GR" sz="1600" b="0">
                    <a:solidFill>
                      <a:srgbClr val="008000"/>
                    </a:solidFill>
                    <a:cs typeface="Times New Roman" pitchFamily="18" charset="0"/>
                  </a:rPr>
                  <a:t>μ</a:t>
                </a:r>
                <a:r>
                  <a:rPr lang="en-US" sz="1600" b="0">
                    <a:solidFill>
                      <a:srgbClr val="008000"/>
                    </a:solidFill>
                    <a:cs typeface="Times New Roman" pitchFamily="18" charset="0"/>
                  </a:rPr>
                  <a:t>V    </a:t>
                </a:r>
                <a:r>
                  <a:rPr lang="en-US" sz="1600" b="0">
                    <a:solidFill>
                      <a:srgbClr val="008000"/>
                    </a:solidFill>
                    <a:cs typeface="Times New Roman" pitchFamily="18" charset="0"/>
                    <a:sym typeface="Symbol" pitchFamily="18" charset="2"/>
                  </a:rPr>
                  <a:t>~</a:t>
                </a:r>
                <a:r>
                  <a:rPr lang="en-US" sz="1600" b="0">
                    <a:solidFill>
                      <a:srgbClr val="008000"/>
                    </a:solidFill>
                    <a:cs typeface="Times New Roman" pitchFamily="18" charset="0"/>
                  </a:rPr>
                  <a:t>0%</a:t>
                </a:r>
              </a:p>
            </p:txBody>
          </p:sp>
        </p:grpSp>
        <p:sp>
          <p:nvSpPr>
            <p:cNvPr id="20541" name="Text Box 24"/>
            <p:cNvSpPr txBox="1">
              <a:spLocks noChangeArrowheads="1"/>
            </p:cNvSpPr>
            <p:nvPr/>
          </p:nvSpPr>
          <p:spPr bwMode="auto">
            <a:xfrm>
              <a:off x="2766" y="3382"/>
              <a:ext cx="489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MZ</a:t>
              </a:r>
              <a:endParaRPr lang="en-US" sz="2000" b="0" i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486" name="Text Box 25"/>
          <p:cNvSpPr txBox="1">
            <a:spLocks noChangeArrowheads="1"/>
          </p:cNvSpPr>
          <p:nvPr/>
        </p:nvSpPr>
        <p:spPr bwMode="auto">
          <a:xfrm>
            <a:off x="338138" y="290513"/>
            <a:ext cx="5551487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cs typeface="Times New Roman" pitchFamily="18" charset="0"/>
              </a:rPr>
              <a:t>increasing </a:t>
            </a:r>
            <a:r>
              <a:rPr lang="en-US" b="0" err="1" smtClean="0">
                <a:solidFill>
                  <a:srgbClr val="FFFFFF"/>
                </a:solidFill>
                <a:cs typeface="Times New Roman" pitchFamily="18" charset="0"/>
              </a:rPr>
              <a:t>V</a:t>
            </a:r>
            <a:r>
              <a:rPr lang="en-US" b="0" baseline="-25000" err="1" smtClean="0">
                <a:solidFill>
                  <a:srgbClr val="FFFFFF"/>
                </a:solidFill>
                <a:cs typeface="Times New Roman" pitchFamily="18" charset="0"/>
              </a:rPr>
              <a:t>det</a:t>
            </a:r>
            <a:r>
              <a:rPr lang="en-US" smtClean="0">
                <a:solidFill>
                  <a:srgbClr val="FFFFFF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 b="0">
                <a:solidFill>
                  <a:srgbClr val="FFFFFF"/>
                </a:solidFill>
                <a:cs typeface="Times New Roman" pitchFamily="18" charset="0"/>
              </a:rPr>
              <a:t>… </a:t>
            </a:r>
            <a:r>
              <a:rPr lang="en-US" sz="1800" b="0">
                <a:solidFill>
                  <a:srgbClr val="FF0000"/>
                </a:solidFill>
                <a:cs typeface="Times New Roman" pitchFamily="18" charset="0"/>
              </a:rPr>
              <a:t>increasing noise </a:t>
            </a:r>
            <a:r>
              <a:rPr lang="en-US" sz="1400" b="0">
                <a:solidFill>
                  <a:srgbClr val="FFFFFF"/>
                </a:solidFill>
                <a:cs typeface="Times New Roman" pitchFamily="18" charset="0"/>
              </a:rPr>
              <a:t>&amp;</a:t>
            </a:r>
            <a:r>
              <a:rPr lang="en-US" sz="1800" b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0" i="1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</a:t>
            </a:r>
            <a:endParaRPr lang="en-US" b="0" i="1">
              <a:solidFill>
                <a:srgbClr val="FF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95220" y="5157152"/>
            <a:ext cx="3729038" cy="1652389"/>
            <a:chOff x="2222500" y="5218113"/>
            <a:chExt cx="3729038" cy="1652389"/>
          </a:xfrm>
        </p:grpSpPr>
        <p:sp>
          <p:nvSpPr>
            <p:cNvPr id="20489" name="Text Box 27"/>
            <p:cNvSpPr txBox="1">
              <a:spLocks noChangeArrowheads="1"/>
            </p:cNvSpPr>
            <p:nvPr/>
          </p:nvSpPr>
          <p:spPr bwMode="auto">
            <a:xfrm>
              <a:off x="3937000" y="6562725"/>
              <a:ext cx="86677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4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14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MG</a:t>
              </a:r>
              <a:r>
                <a:rPr lang="en-US" sz="1400" b="0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b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(V)</a:t>
              </a:r>
            </a:p>
          </p:txBody>
        </p:sp>
        <p:sp>
          <p:nvSpPr>
            <p:cNvPr id="20491" name="Text Box 29"/>
            <p:cNvSpPr txBox="1">
              <a:spLocks noChangeArrowheads="1"/>
            </p:cNvSpPr>
            <p:nvPr/>
          </p:nvSpPr>
          <p:spPr bwMode="auto">
            <a:xfrm>
              <a:off x="2222500" y="5673725"/>
              <a:ext cx="6127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800" b="0" i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MZ</a:t>
              </a:r>
              <a:endParaRPr lang="en-US" sz="1800" b="0" i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92" name="AutoShape 30"/>
            <p:cNvSpPr>
              <a:spLocks noChangeAspect="1" noChangeArrowheads="1" noTextEdit="1"/>
            </p:cNvSpPr>
            <p:nvPr/>
          </p:nvSpPr>
          <p:spPr bwMode="auto">
            <a:xfrm>
              <a:off x="2763838" y="5221288"/>
              <a:ext cx="3181350" cy="131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3" name="Rectangle 31"/>
            <p:cNvSpPr>
              <a:spLocks noChangeArrowheads="1"/>
            </p:cNvSpPr>
            <p:nvPr/>
          </p:nvSpPr>
          <p:spPr bwMode="auto">
            <a:xfrm>
              <a:off x="2763838" y="5221288"/>
              <a:ext cx="3187700" cy="1323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4" name="Rectangle 32"/>
            <p:cNvSpPr>
              <a:spLocks noChangeArrowheads="1"/>
            </p:cNvSpPr>
            <p:nvPr/>
          </p:nvSpPr>
          <p:spPr bwMode="auto">
            <a:xfrm>
              <a:off x="3230563" y="5303838"/>
              <a:ext cx="2463800" cy="10763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5" name="Rectangle 33"/>
            <p:cNvSpPr>
              <a:spLocks noChangeArrowheads="1"/>
            </p:cNvSpPr>
            <p:nvPr/>
          </p:nvSpPr>
          <p:spPr bwMode="auto">
            <a:xfrm>
              <a:off x="3230563" y="5303838"/>
              <a:ext cx="2463800" cy="10763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6" name="Freeform 34"/>
            <p:cNvSpPr>
              <a:spLocks/>
            </p:cNvSpPr>
            <p:nvPr/>
          </p:nvSpPr>
          <p:spPr bwMode="auto">
            <a:xfrm>
              <a:off x="3462338" y="5303838"/>
              <a:ext cx="1588" cy="1076325"/>
            </a:xfrm>
            <a:custGeom>
              <a:avLst/>
              <a:gdLst>
                <a:gd name="T0" fmla="*/ 0 w 1"/>
                <a:gd name="T1" fmla="*/ 460524 h 184"/>
                <a:gd name="T2" fmla="*/ 0 w 1"/>
                <a:gd name="T3" fmla="*/ 0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7" name="Freeform 35"/>
            <p:cNvSpPr>
              <a:spLocks/>
            </p:cNvSpPr>
            <p:nvPr/>
          </p:nvSpPr>
          <p:spPr bwMode="auto">
            <a:xfrm>
              <a:off x="4075113" y="5303838"/>
              <a:ext cx="1588" cy="1076325"/>
            </a:xfrm>
            <a:custGeom>
              <a:avLst/>
              <a:gdLst>
                <a:gd name="T0" fmla="*/ 0 w 1"/>
                <a:gd name="T1" fmla="*/ 460524 h 184"/>
                <a:gd name="T2" fmla="*/ 0 w 1"/>
                <a:gd name="T3" fmla="*/ 0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8" name="Freeform 36"/>
            <p:cNvSpPr>
              <a:spLocks/>
            </p:cNvSpPr>
            <p:nvPr/>
          </p:nvSpPr>
          <p:spPr bwMode="auto">
            <a:xfrm>
              <a:off x="4689475" y="5303838"/>
              <a:ext cx="1588" cy="1076325"/>
            </a:xfrm>
            <a:custGeom>
              <a:avLst/>
              <a:gdLst>
                <a:gd name="T0" fmla="*/ 0 w 1"/>
                <a:gd name="T1" fmla="*/ 460524 h 184"/>
                <a:gd name="T2" fmla="*/ 0 w 1"/>
                <a:gd name="T3" fmla="*/ 0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9" name="Freeform 37"/>
            <p:cNvSpPr>
              <a:spLocks/>
            </p:cNvSpPr>
            <p:nvPr/>
          </p:nvSpPr>
          <p:spPr bwMode="auto">
            <a:xfrm>
              <a:off x="5308600" y="5303838"/>
              <a:ext cx="1588" cy="1076325"/>
            </a:xfrm>
            <a:custGeom>
              <a:avLst/>
              <a:gdLst>
                <a:gd name="T0" fmla="*/ 0 w 1"/>
                <a:gd name="T1" fmla="*/ 460524 h 184"/>
                <a:gd name="T2" fmla="*/ 0 w 1"/>
                <a:gd name="T3" fmla="*/ 0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0" name="Freeform 38"/>
            <p:cNvSpPr>
              <a:spLocks/>
            </p:cNvSpPr>
            <p:nvPr/>
          </p:nvSpPr>
          <p:spPr bwMode="auto">
            <a:xfrm>
              <a:off x="3230563" y="6380163"/>
              <a:ext cx="2463800" cy="1587"/>
            </a:xfrm>
            <a:custGeom>
              <a:avLst/>
              <a:gdLst>
                <a:gd name="T0" fmla="*/ 0 w 434"/>
                <a:gd name="T1" fmla="*/ 0 h 1"/>
                <a:gd name="T2" fmla="*/ 907620 w 434"/>
                <a:gd name="T3" fmla="*/ 0 h 1"/>
                <a:gd name="T4" fmla="*/ 907620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1" name="Freeform 39"/>
            <p:cNvSpPr>
              <a:spLocks/>
            </p:cNvSpPr>
            <p:nvPr/>
          </p:nvSpPr>
          <p:spPr bwMode="auto">
            <a:xfrm>
              <a:off x="3230563" y="6018213"/>
              <a:ext cx="2463800" cy="1587"/>
            </a:xfrm>
            <a:custGeom>
              <a:avLst/>
              <a:gdLst>
                <a:gd name="T0" fmla="*/ 0 w 434"/>
                <a:gd name="T1" fmla="*/ 0 h 1"/>
                <a:gd name="T2" fmla="*/ 907620 w 434"/>
                <a:gd name="T3" fmla="*/ 0 h 1"/>
                <a:gd name="T4" fmla="*/ 907620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2" name="Freeform 40"/>
            <p:cNvSpPr>
              <a:spLocks/>
            </p:cNvSpPr>
            <p:nvPr/>
          </p:nvSpPr>
          <p:spPr bwMode="auto">
            <a:xfrm>
              <a:off x="3230563" y="5661025"/>
              <a:ext cx="2463800" cy="1587"/>
            </a:xfrm>
            <a:custGeom>
              <a:avLst/>
              <a:gdLst>
                <a:gd name="T0" fmla="*/ 0 w 434"/>
                <a:gd name="T1" fmla="*/ 0 h 1"/>
                <a:gd name="T2" fmla="*/ 907620 w 434"/>
                <a:gd name="T3" fmla="*/ 0 h 1"/>
                <a:gd name="T4" fmla="*/ 907620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3" name="Freeform 41"/>
            <p:cNvSpPr>
              <a:spLocks/>
            </p:cNvSpPr>
            <p:nvPr/>
          </p:nvSpPr>
          <p:spPr bwMode="auto">
            <a:xfrm>
              <a:off x="3230563" y="5303838"/>
              <a:ext cx="2463800" cy="1587"/>
            </a:xfrm>
            <a:custGeom>
              <a:avLst/>
              <a:gdLst>
                <a:gd name="T0" fmla="*/ 0 w 434"/>
                <a:gd name="T1" fmla="*/ 0 h 1"/>
                <a:gd name="T2" fmla="*/ 907620 w 434"/>
                <a:gd name="T3" fmla="*/ 0 h 1"/>
                <a:gd name="T4" fmla="*/ 907620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4" name="Line 42"/>
            <p:cNvSpPr>
              <a:spLocks noChangeShapeType="1"/>
            </p:cNvSpPr>
            <p:nvPr/>
          </p:nvSpPr>
          <p:spPr bwMode="auto">
            <a:xfrm>
              <a:off x="3230563" y="5303838"/>
              <a:ext cx="24638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5" name="Line 43"/>
            <p:cNvSpPr>
              <a:spLocks noChangeShapeType="1"/>
            </p:cNvSpPr>
            <p:nvPr/>
          </p:nvSpPr>
          <p:spPr bwMode="auto">
            <a:xfrm>
              <a:off x="3230563" y="6380163"/>
              <a:ext cx="24638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6" name="Line 44"/>
            <p:cNvSpPr>
              <a:spLocks noChangeShapeType="1"/>
            </p:cNvSpPr>
            <p:nvPr/>
          </p:nvSpPr>
          <p:spPr bwMode="auto">
            <a:xfrm flipV="1">
              <a:off x="5694363" y="5303838"/>
              <a:ext cx="1588" cy="1076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7" name="Line 45"/>
            <p:cNvSpPr>
              <a:spLocks noChangeShapeType="1"/>
            </p:cNvSpPr>
            <p:nvPr/>
          </p:nvSpPr>
          <p:spPr bwMode="auto">
            <a:xfrm flipV="1">
              <a:off x="3230563" y="5303838"/>
              <a:ext cx="0" cy="1076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8" name="Line 46"/>
            <p:cNvSpPr>
              <a:spLocks noChangeShapeType="1"/>
            </p:cNvSpPr>
            <p:nvPr/>
          </p:nvSpPr>
          <p:spPr bwMode="auto">
            <a:xfrm>
              <a:off x="3230563" y="6380163"/>
              <a:ext cx="24638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09" name="Line 47"/>
            <p:cNvSpPr>
              <a:spLocks noChangeShapeType="1"/>
            </p:cNvSpPr>
            <p:nvPr/>
          </p:nvSpPr>
          <p:spPr bwMode="auto">
            <a:xfrm flipV="1">
              <a:off x="3230563" y="5303838"/>
              <a:ext cx="0" cy="1076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0" name="Line 48"/>
            <p:cNvSpPr>
              <a:spLocks noChangeShapeType="1"/>
            </p:cNvSpPr>
            <p:nvPr/>
          </p:nvSpPr>
          <p:spPr bwMode="auto">
            <a:xfrm flipV="1">
              <a:off x="3462338" y="6353175"/>
              <a:ext cx="1588" cy="269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1" name="Line 49"/>
            <p:cNvSpPr>
              <a:spLocks noChangeShapeType="1"/>
            </p:cNvSpPr>
            <p:nvPr/>
          </p:nvSpPr>
          <p:spPr bwMode="auto">
            <a:xfrm>
              <a:off x="3462338" y="5303838"/>
              <a:ext cx="1588" cy="238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2" name="Rectangle 50"/>
            <p:cNvSpPr>
              <a:spLocks noChangeArrowheads="1"/>
            </p:cNvSpPr>
            <p:nvPr/>
          </p:nvSpPr>
          <p:spPr bwMode="auto">
            <a:xfrm>
              <a:off x="3275013" y="6399213"/>
              <a:ext cx="41433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0.034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13" name="Line 51"/>
            <p:cNvSpPr>
              <a:spLocks noChangeShapeType="1"/>
            </p:cNvSpPr>
            <p:nvPr/>
          </p:nvSpPr>
          <p:spPr bwMode="auto">
            <a:xfrm flipV="1">
              <a:off x="4075113" y="6353175"/>
              <a:ext cx="1588" cy="269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4" name="Line 52"/>
            <p:cNvSpPr>
              <a:spLocks noChangeShapeType="1"/>
            </p:cNvSpPr>
            <p:nvPr/>
          </p:nvSpPr>
          <p:spPr bwMode="auto">
            <a:xfrm>
              <a:off x="4075113" y="5303838"/>
              <a:ext cx="1588" cy="238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5" name="Rectangle 53"/>
            <p:cNvSpPr>
              <a:spLocks noChangeArrowheads="1"/>
            </p:cNvSpPr>
            <p:nvPr/>
          </p:nvSpPr>
          <p:spPr bwMode="auto">
            <a:xfrm>
              <a:off x="3889375" y="6399213"/>
              <a:ext cx="41433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0.036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16" name="Line 54"/>
            <p:cNvSpPr>
              <a:spLocks noChangeShapeType="1"/>
            </p:cNvSpPr>
            <p:nvPr/>
          </p:nvSpPr>
          <p:spPr bwMode="auto">
            <a:xfrm flipV="1">
              <a:off x="4689475" y="6353175"/>
              <a:ext cx="1588" cy="269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7" name="Line 55"/>
            <p:cNvSpPr>
              <a:spLocks noChangeShapeType="1"/>
            </p:cNvSpPr>
            <p:nvPr/>
          </p:nvSpPr>
          <p:spPr bwMode="auto">
            <a:xfrm>
              <a:off x="4689475" y="5303838"/>
              <a:ext cx="1588" cy="238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18" name="Rectangle 56"/>
            <p:cNvSpPr>
              <a:spLocks noChangeArrowheads="1"/>
            </p:cNvSpPr>
            <p:nvPr/>
          </p:nvSpPr>
          <p:spPr bwMode="auto">
            <a:xfrm>
              <a:off x="4502150" y="6399213"/>
              <a:ext cx="41433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0.038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19" name="Line 57"/>
            <p:cNvSpPr>
              <a:spLocks noChangeShapeType="1"/>
            </p:cNvSpPr>
            <p:nvPr/>
          </p:nvSpPr>
          <p:spPr bwMode="auto">
            <a:xfrm flipV="1">
              <a:off x="5308600" y="6353175"/>
              <a:ext cx="1588" cy="269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0" name="Line 58"/>
            <p:cNvSpPr>
              <a:spLocks noChangeShapeType="1"/>
            </p:cNvSpPr>
            <p:nvPr/>
          </p:nvSpPr>
          <p:spPr bwMode="auto">
            <a:xfrm>
              <a:off x="5308600" y="5303838"/>
              <a:ext cx="1588" cy="238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1" name="Rectangle 59"/>
            <p:cNvSpPr>
              <a:spLocks noChangeArrowheads="1"/>
            </p:cNvSpPr>
            <p:nvPr/>
          </p:nvSpPr>
          <p:spPr bwMode="auto">
            <a:xfrm>
              <a:off x="5180013" y="6399213"/>
              <a:ext cx="322263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0.04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22" name="Line 60"/>
            <p:cNvSpPr>
              <a:spLocks noChangeShapeType="1"/>
            </p:cNvSpPr>
            <p:nvPr/>
          </p:nvSpPr>
          <p:spPr bwMode="auto">
            <a:xfrm>
              <a:off x="3230563" y="6380163"/>
              <a:ext cx="222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3" name="Line 61"/>
            <p:cNvSpPr>
              <a:spLocks noChangeShapeType="1"/>
            </p:cNvSpPr>
            <p:nvPr/>
          </p:nvSpPr>
          <p:spPr bwMode="auto">
            <a:xfrm flipH="1">
              <a:off x="5665788" y="6380163"/>
              <a:ext cx="285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4" name="Rectangle 62"/>
            <p:cNvSpPr>
              <a:spLocks noChangeArrowheads="1"/>
            </p:cNvSpPr>
            <p:nvPr/>
          </p:nvSpPr>
          <p:spPr bwMode="auto">
            <a:xfrm>
              <a:off x="2924175" y="6296025"/>
              <a:ext cx="23018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0.2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25" name="Line 63"/>
            <p:cNvSpPr>
              <a:spLocks noChangeShapeType="1"/>
            </p:cNvSpPr>
            <p:nvPr/>
          </p:nvSpPr>
          <p:spPr bwMode="auto">
            <a:xfrm>
              <a:off x="3230563" y="6018213"/>
              <a:ext cx="222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6" name="Line 64"/>
            <p:cNvSpPr>
              <a:spLocks noChangeShapeType="1"/>
            </p:cNvSpPr>
            <p:nvPr/>
          </p:nvSpPr>
          <p:spPr bwMode="auto">
            <a:xfrm flipH="1">
              <a:off x="5665788" y="6018213"/>
              <a:ext cx="285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7" name="Rectangle 65"/>
            <p:cNvSpPr>
              <a:spLocks noChangeArrowheads="1"/>
            </p:cNvSpPr>
            <p:nvPr/>
          </p:nvSpPr>
          <p:spPr bwMode="auto">
            <a:xfrm>
              <a:off x="2924175" y="5932488"/>
              <a:ext cx="23018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0.4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28" name="Line 66"/>
            <p:cNvSpPr>
              <a:spLocks noChangeShapeType="1"/>
            </p:cNvSpPr>
            <p:nvPr/>
          </p:nvSpPr>
          <p:spPr bwMode="auto">
            <a:xfrm>
              <a:off x="3230563" y="5661025"/>
              <a:ext cx="222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9" name="Line 67"/>
            <p:cNvSpPr>
              <a:spLocks noChangeShapeType="1"/>
            </p:cNvSpPr>
            <p:nvPr/>
          </p:nvSpPr>
          <p:spPr bwMode="auto">
            <a:xfrm flipH="1">
              <a:off x="5665788" y="5661025"/>
              <a:ext cx="285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0" name="Rectangle 68"/>
            <p:cNvSpPr>
              <a:spLocks noChangeArrowheads="1"/>
            </p:cNvSpPr>
            <p:nvPr/>
          </p:nvSpPr>
          <p:spPr bwMode="auto">
            <a:xfrm>
              <a:off x="2924175" y="5575300"/>
              <a:ext cx="23018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0.6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31" name="Line 69"/>
            <p:cNvSpPr>
              <a:spLocks noChangeShapeType="1"/>
            </p:cNvSpPr>
            <p:nvPr/>
          </p:nvSpPr>
          <p:spPr bwMode="auto">
            <a:xfrm>
              <a:off x="3230563" y="5303838"/>
              <a:ext cx="222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2" name="Line 70"/>
            <p:cNvSpPr>
              <a:spLocks noChangeShapeType="1"/>
            </p:cNvSpPr>
            <p:nvPr/>
          </p:nvSpPr>
          <p:spPr bwMode="auto">
            <a:xfrm flipH="1">
              <a:off x="5665788" y="5303838"/>
              <a:ext cx="285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3" name="Rectangle 71"/>
            <p:cNvSpPr>
              <a:spLocks noChangeArrowheads="1"/>
            </p:cNvSpPr>
            <p:nvPr/>
          </p:nvSpPr>
          <p:spPr bwMode="auto">
            <a:xfrm>
              <a:off x="2924175" y="5218113"/>
              <a:ext cx="23018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3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0.8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534" name="Line 72"/>
            <p:cNvSpPr>
              <a:spLocks noChangeShapeType="1"/>
            </p:cNvSpPr>
            <p:nvPr/>
          </p:nvSpPr>
          <p:spPr bwMode="auto">
            <a:xfrm>
              <a:off x="3230563" y="5303838"/>
              <a:ext cx="24638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5" name="Line 73"/>
            <p:cNvSpPr>
              <a:spLocks noChangeShapeType="1"/>
            </p:cNvSpPr>
            <p:nvPr/>
          </p:nvSpPr>
          <p:spPr bwMode="auto">
            <a:xfrm>
              <a:off x="3230563" y="6380163"/>
              <a:ext cx="24638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6" name="Line 74"/>
            <p:cNvSpPr>
              <a:spLocks noChangeShapeType="1"/>
            </p:cNvSpPr>
            <p:nvPr/>
          </p:nvSpPr>
          <p:spPr bwMode="auto">
            <a:xfrm flipV="1">
              <a:off x="5694363" y="5303838"/>
              <a:ext cx="1588" cy="1076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7" name="Line 75"/>
            <p:cNvSpPr>
              <a:spLocks noChangeShapeType="1"/>
            </p:cNvSpPr>
            <p:nvPr/>
          </p:nvSpPr>
          <p:spPr bwMode="auto">
            <a:xfrm flipV="1">
              <a:off x="3230563" y="5303838"/>
              <a:ext cx="0" cy="1076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8" name="Freeform 76"/>
            <p:cNvSpPr>
              <a:spLocks/>
            </p:cNvSpPr>
            <p:nvPr/>
          </p:nvSpPr>
          <p:spPr bwMode="auto">
            <a:xfrm flipH="1" flipV="1">
              <a:off x="3236913" y="5783263"/>
              <a:ext cx="1420813" cy="223837"/>
            </a:xfrm>
            <a:custGeom>
              <a:avLst/>
              <a:gdLst>
                <a:gd name="T0" fmla="*/ 267 w 1136"/>
                <a:gd name="T1" fmla="*/ 44 h 173"/>
                <a:gd name="T2" fmla="*/ 262 w 1136"/>
                <a:gd name="T3" fmla="*/ 51 h 173"/>
                <a:gd name="T4" fmla="*/ 255 w 1136"/>
                <a:gd name="T5" fmla="*/ 45 h 173"/>
                <a:gd name="T6" fmla="*/ 248 w 1136"/>
                <a:gd name="T7" fmla="*/ 30 h 173"/>
                <a:gd name="T8" fmla="*/ 243 w 1136"/>
                <a:gd name="T9" fmla="*/ 16 h 173"/>
                <a:gd name="T10" fmla="*/ 236 w 1136"/>
                <a:gd name="T11" fmla="*/ 4 h 173"/>
                <a:gd name="T12" fmla="*/ 230 w 1136"/>
                <a:gd name="T13" fmla="*/ 0 h 173"/>
                <a:gd name="T14" fmla="*/ 222 w 1136"/>
                <a:gd name="T15" fmla="*/ 2 h 173"/>
                <a:gd name="T16" fmla="*/ 216 w 1136"/>
                <a:gd name="T17" fmla="*/ 9 h 173"/>
                <a:gd name="T18" fmla="*/ 210 w 1136"/>
                <a:gd name="T19" fmla="*/ 19 h 173"/>
                <a:gd name="T20" fmla="*/ 203 w 1136"/>
                <a:gd name="T21" fmla="*/ 34 h 173"/>
                <a:gd name="T22" fmla="*/ 198 w 1136"/>
                <a:gd name="T23" fmla="*/ 39 h 173"/>
                <a:gd name="T24" fmla="*/ 191 w 1136"/>
                <a:gd name="T25" fmla="*/ 32 h 173"/>
                <a:gd name="T26" fmla="*/ 184 w 1136"/>
                <a:gd name="T27" fmla="*/ 39 h 173"/>
                <a:gd name="T28" fmla="*/ 178 w 1136"/>
                <a:gd name="T29" fmla="*/ 37 h 173"/>
                <a:gd name="T30" fmla="*/ 172 w 1136"/>
                <a:gd name="T31" fmla="*/ 20 h 173"/>
                <a:gd name="T32" fmla="*/ 165 w 1136"/>
                <a:gd name="T33" fmla="*/ 8 h 173"/>
                <a:gd name="T34" fmla="*/ 158 w 1136"/>
                <a:gd name="T35" fmla="*/ 4 h 173"/>
                <a:gd name="T36" fmla="*/ 152 w 1136"/>
                <a:gd name="T37" fmla="*/ 6 h 173"/>
                <a:gd name="T38" fmla="*/ 146 w 1136"/>
                <a:gd name="T39" fmla="*/ 2 h 173"/>
                <a:gd name="T40" fmla="*/ 139 w 1136"/>
                <a:gd name="T41" fmla="*/ 4 h 173"/>
                <a:gd name="T42" fmla="*/ 133 w 1136"/>
                <a:gd name="T43" fmla="*/ 17 h 173"/>
                <a:gd name="T44" fmla="*/ 127 w 1136"/>
                <a:gd name="T45" fmla="*/ 30 h 173"/>
                <a:gd name="T46" fmla="*/ 121 w 1136"/>
                <a:gd name="T47" fmla="*/ 34 h 173"/>
                <a:gd name="T48" fmla="*/ 114 w 1136"/>
                <a:gd name="T49" fmla="*/ 34 h 173"/>
                <a:gd name="T50" fmla="*/ 108 w 1136"/>
                <a:gd name="T51" fmla="*/ 34 h 173"/>
                <a:gd name="T52" fmla="*/ 101 w 1136"/>
                <a:gd name="T53" fmla="*/ 30 h 173"/>
                <a:gd name="T54" fmla="*/ 95 w 1136"/>
                <a:gd name="T55" fmla="*/ 19 h 173"/>
                <a:gd name="T56" fmla="*/ 88 w 1136"/>
                <a:gd name="T57" fmla="*/ 8 h 173"/>
                <a:gd name="T58" fmla="*/ 82 w 1136"/>
                <a:gd name="T59" fmla="*/ 8 h 173"/>
                <a:gd name="T60" fmla="*/ 75 w 1136"/>
                <a:gd name="T61" fmla="*/ 15 h 173"/>
                <a:gd name="T62" fmla="*/ 69 w 1136"/>
                <a:gd name="T63" fmla="*/ 16 h 173"/>
                <a:gd name="T64" fmla="*/ 63 w 1136"/>
                <a:gd name="T65" fmla="*/ 20 h 173"/>
                <a:gd name="T66" fmla="*/ 57 w 1136"/>
                <a:gd name="T67" fmla="*/ 34 h 173"/>
                <a:gd name="T68" fmla="*/ 50 w 1136"/>
                <a:gd name="T69" fmla="*/ 44 h 173"/>
                <a:gd name="T70" fmla="*/ 43 w 1136"/>
                <a:gd name="T71" fmla="*/ 46 h 173"/>
                <a:gd name="T72" fmla="*/ 36 w 1136"/>
                <a:gd name="T73" fmla="*/ 44 h 173"/>
                <a:gd name="T74" fmla="*/ 31 w 1136"/>
                <a:gd name="T75" fmla="*/ 42 h 173"/>
                <a:gd name="T76" fmla="*/ 24 w 1136"/>
                <a:gd name="T77" fmla="*/ 32 h 173"/>
                <a:gd name="T78" fmla="*/ 17 w 1136"/>
                <a:gd name="T79" fmla="*/ 15 h 173"/>
                <a:gd name="T80" fmla="*/ 10 w 1136"/>
                <a:gd name="T81" fmla="*/ 4 h 173"/>
                <a:gd name="T82" fmla="*/ 5 w 1136"/>
                <a:gd name="T83" fmla="*/ 8 h 1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36" h="173">
                  <a:moveTo>
                    <a:pt x="1136" y="123"/>
                  </a:moveTo>
                  <a:lnTo>
                    <a:pt x="1127" y="132"/>
                  </a:lnTo>
                  <a:lnTo>
                    <a:pt x="1117" y="150"/>
                  </a:lnTo>
                  <a:lnTo>
                    <a:pt x="1113" y="164"/>
                  </a:lnTo>
                  <a:lnTo>
                    <a:pt x="1104" y="173"/>
                  </a:lnTo>
                  <a:lnTo>
                    <a:pt x="1095" y="173"/>
                  </a:lnTo>
                  <a:lnTo>
                    <a:pt x="1086" y="173"/>
                  </a:lnTo>
                  <a:lnTo>
                    <a:pt x="1077" y="164"/>
                  </a:lnTo>
                  <a:lnTo>
                    <a:pt x="1067" y="154"/>
                  </a:lnTo>
                  <a:lnTo>
                    <a:pt x="1058" y="141"/>
                  </a:lnTo>
                  <a:lnTo>
                    <a:pt x="1049" y="123"/>
                  </a:lnTo>
                  <a:lnTo>
                    <a:pt x="1040" y="104"/>
                  </a:lnTo>
                  <a:lnTo>
                    <a:pt x="1031" y="91"/>
                  </a:lnTo>
                  <a:lnTo>
                    <a:pt x="1022" y="73"/>
                  </a:lnTo>
                  <a:lnTo>
                    <a:pt x="1013" y="55"/>
                  </a:lnTo>
                  <a:lnTo>
                    <a:pt x="1004" y="36"/>
                  </a:lnTo>
                  <a:lnTo>
                    <a:pt x="995" y="23"/>
                  </a:lnTo>
                  <a:lnTo>
                    <a:pt x="986" y="14"/>
                  </a:lnTo>
                  <a:lnTo>
                    <a:pt x="977" y="5"/>
                  </a:lnTo>
                  <a:lnTo>
                    <a:pt x="968" y="0"/>
                  </a:lnTo>
                  <a:lnTo>
                    <a:pt x="958" y="0"/>
                  </a:lnTo>
                  <a:lnTo>
                    <a:pt x="949" y="5"/>
                  </a:lnTo>
                  <a:lnTo>
                    <a:pt x="940" y="5"/>
                  </a:lnTo>
                  <a:lnTo>
                    <a:pt x="931" y="9"/>
                  </a:lnTo>
                  <a:lnTo>
                    <a:pt x="922" y="23"/>
                  </a:lnTo>
                  <a:lnTo>
                    <a:pt x="913" y="27"/>
                  </a:lnTo>
                  <a:lnTo>
                    <a:pt x="904" y="32"/>
                  </a:lnTo>
                  <a:lnTo>
                    <a:pt x="895" y="45"/>
                  </a:lnTo>
                  <a:lnTo>
                    <a:pt x="886" y="55"/>
                  </a:lnTo>
                  <a:lnTo>
                    <a:pt x="877" y="64"/>
                  </a:lnTo>
                  <a:lnTo>
                    <a:pt x="868" y="77"/>
                  </a:lnTo>
                  <a:lnTo>
                    <a:pt x="859" y="100"/>
                  </a:lnTo>
                  <a:lnTo>
                    <a:pt x="849" y="118"/>
                  </a:lnTo>
                  <a:lnTo>
                    <a:pt x="840" y="127"/>
                  </a:lnTo>
                  <a:lnTo>
                    <a:pt x="836" y="132"/>
                  </a:lnTo>
                  <a:lnTo>
                    <a:pt x="827" y="132"/>
                  </a:lnTo>
                  <a:lnTo>
                    <a:pt x="818" y="123"/>
                  </a:lnTo>
                  <a:lnTo>
                    <a:pt x="809" y="114"/>
                  </a:lnTo>
                  <a:lnTo>
                    <a:pt x="799" y="109"/>
                  </a:lnTo>
                  <a:lnTo>
                    <a:pt x="790" y="118"/>
                  </a:lnTo>
                  <a:lnTo>
                    <a:pt x="781" y="127"/>
                  </a:lnTo>
                  <a:lnTo>
                    <a:pt x="772" y="136"/>
                  </a:lnTo>
                  <a:lnTo>
                    <a:pt x="763" y="141"/>
                  </a:lnTo>
                  <a:lnTo>
                    <a:pt x="754" y="141"/>
                  </a:lnTo>
                  <a:lnTo>
                    <a:pt x="745" y="127"/>
                  </a:lnTo>
                  <a:lnTo>
                    <a:pt x="736" y="114"/>
                  </a:lnTo>
                  <a:lnTo>
                    <a:pt x="727" y="91"/>
                  </a:lnTo>
                  <a:lnTo>
                    <a:pt x="718" y="68"/>
                  </a:lnTo>
                  <a:lnTo>
                    <a:pt x="709" y="50"/>
                  </a:lnTo>
                  <a:lnTo>
                    <a:pt x="700" y="41"/>
                  </a:lnTo>
                  <a:lnTo>
                    <a:pt x="690" y="27"/>
                  </a:lnTo>
                  <a:lnTo>
                    <a:pt x="681" y="23"/>
                  </a:lnTo>
                  <a:lnTo>
                    <a:pt x="672" y="14"/>
                  </a:lnTo>
                  <a:lnTo>
                    <a:pt x="663" y="14"/>
                  </a:lnTo>
                  <a:lnTo>
                    <a:pt x="654" y="14"/>
                  </a:lnTo>
                  <a:lnTo>
                    <a:pt x="645" y="14"/>
                  </a:lnTo>
                  <a:lnTo>
                    <a:pt x="636" y="18"/>
                  </a:lnTo>
                  <a:lnTo>
                    <a:pt x="627" y="18"/>
                  </a:lnTo>
                  <a:lnTo>
                    <a:pt x="618" y="14"/>
                  </a:lnTo>
                  <a:lnTo>
                    <a:pt x="609" y="9"/>
                  </a:lnTo>
                  <a:lnTo>
                    <a:pt x="600" y="9"/>
                  </a:lnTo>
                  <a:lnTo>
                    <a:pt x="591" y="9"/>
                  </a:lnTo>
                  <a:lnTo>
                    <a:pt x="581" y="14"/>
                  </a:lnTo>
                  <a:lnTo>
                    <a:pt x="572" y="18"/>
                  </a:lnTo>
                  <a:lnTo>
                    <a:pt x="563" y="36"/>
                  </a:lnTo>
                  <a:lnTo>
                    <a:pt x="554" y="59"/>
                  </a:lnTo>
                  <a:lnTo>
                    <a:pt x="550" y="73"/>
                  </a:lnTo>
                  <a:lnTo>
                    <a:pt x="541" y="86"/>
                  </a:lnTo>
                  <a:lnTo>
                    <a:pt x="531" y="104"/>
                  </a:lnTo>
                  <a:lnTo>
                    <a:pt x="522" y="114"/>
                  </a:lnTo>
                  <a:lnTo>
                    <a:pt x="513" y="114"/>
                  </a:lnTo>
                  <a:lnTo>
                    <a:pt x="504" y="118"/>
                  </a:lnTo>
                  <a:lnTo>
                    <a:pt x="495" y="123"/>
                  </a:lnTo>
                  <a:lnTo>
                    <a:pt x="486" y="118"/>
                  </a:lnTo>
                  <a:lnTo>
                    <a:pt x="477" y="114"/>
                  </a:lnTo>
                  <a:lnTo>
                    <a:pt x="468" y="118"/>
                  </a:lnTo>
                  <a:lnTo>
                    <a:pt x="459" y="118"/>
                  </a:lnTo>
                  <a:lnTo>
                    <a:pt x="450" y="118"/>
                  </a:lnTo>
                  <a:lnTo>
                    <a:pt x="441" y="118"/>
                  </a:lnTo>
                  <a:lnTo>
                    <a:pt x="432" y="109"/>
                  </a:lnTo>
                  <a:lnTo>
                    <a:pt x="422" y="100"/>
                  </a:lnTo>
                  <a:lnTo>
                    <a:pt x="413" y="86"/>
                  </a:lnTo>
                  <a:lnTo>
                    <a:pt x="404" y="73"/>
                  </a:lnTo>
                  <a:lnTo>
                    <a:pt x="395" y="64"/>
                  </a:lnTo>
                  <a:lnTo>
                    <a:pt x="386" y="50"/>
                  </a:lnTo>
                  <a:lnTo>
                    <a:pt x="377" y="36"/>
                  </a:lnTo>
                  <a:lnTo>
                    <a:pt x="368" y="27"/>
                  </a:lnTo>
                  <a:lnTo>
                    <a:pt x="359" y="23"/>
                  </a:lnTo>
                  <a:lnTo>
                    <a:pt x="350" y="18"/>
                  </a:lnTo>
                  <a:lnTo>
                    <a:pt x="341" y="27"/>
                  </a:lnTo>
                  <a:lnTo>
                    <a:pt x="332" y="41"/>
                  </a:lnTo>
                  <a:lnTo>
                    <a:pt x="322" y="41"/>
                  </a:lnTo>
                  <a:lnTo>
                    <a:pt x="313" y="50"/>
                  </a:lnTo>
                  <a:lnTo>
                    <a:pt x="304" y="59"/>
                  </a:lnTo>
                  <a:lnTo>
                    <a:pt x="295" y="64"/>
                  </a:lnTo>
                  <a:lnTo>
                    <a:pt x="286" y="55"/>
                  </a:lnTo>
                  <a:lnTo>
                    <a:pt x="277" y="55"/>
                  </a:lnTo>
                  <a:lnTo>
                    <a:pt x="273" y="59"/>
                  </a:lnTo>
                  <a:lnTo>
                    <a:pt x="263" y="68"/>
                  </a:lnTo>
                  <a:lnTo>
                    <a:pt x="254" y="73"/>
                  </a:lnTo>
                  <a:lnTo>
                    <a:pt x="245" y="91"/>
                  </a:lnTo>
                  <a:lnTo>
                    <a:pt x="236" y="114"/>
                  </a:lnTo>
                  <a:lnTo>
                    <a:pt x="227" y="132"/>
                  </a:lnTo>
                  <a:lnTo>
                    <a:pt x="218" y="136"/>
                  </a:lnTo>
                  <a:lnTo>
                    <a:pt x="209" y="150"/>
                  </a:lnTo>
                  <a:lnTo>
                    <a:pt x="200" y="159"/>
                  </a:lnTo>
                  <a:lnTo>
                    <a:pt x="191" y="159"/>
                  </a:lnTo>
                  <a:lnTo>
                    <a:pt x="182" y="159"/>
                  </a:lnTo>
                  <a:lnTo>
                    <a:pt x="173" y="159"/>
                  </a:lnTo>
                  <a:lnTo>
                    <a:pt x="163" y="154"/>
                  </a:lnTo>
                  <a:lnTo>
                    <a:pt x="154" y="150"/>
                  </a:lnTo>
                  <a:lnTo>
                    <a:pt x="145" y="150"/>
                  </a:lnTo>
                  <a:lnTo>
                    <a:pt x="136" y="150"/>
                  </a:lnTo>
                  <a:lnTo>
                    <a:pt x="127" y="145"/>
                  </a:lnTo>
                  <a:lnTo>
                    <a:pt x="118" y="136"/>
                  </a:lnTo>
                  <a:lnTo>
                    <a:pt x="109" y="123"/>
                  </a:lnTo>
                  <a:lnTo>
                    <a:pt x="100" y="109"/>
                  </a:lnTo>
                  <a:lnTo>
                    <a:pt x="91" y="95"/>
                  </a:lnTo>
                  <a:lnTo>
                    <a:pt x="82" y="68"/>
                  </a:lnTo>
                  <a:lnTo>
                    <a:pt x="73" y="50"/>
                  </a:lnTo>
                  <a:lnTo>
                    <a:pt x="64" y="36"/>
                  </a:lnTo>
                  <a:lnTo>
                    <a:pt x="54" y="23"/>
                  </a:lnTo>
                  <a:lnTo>
                    <a:pt x="45" y="14"/>
                  </a:lnTo>
                  <a:lnTo>
                    <a:pt x="36" y="14"/>
                  </a:lnTo>
                  <a:lnTo>
                    <a:pt x="27" y="23"/>
                  </a:lnTo>
                  <a:lnTo>
                    <a:pt x="18" y="27"/>
                  </a:lnTo>
                  <a:lnTo>
                    <a:pt x="9" y="27"/>
                  </a:lnTo>
                  <a:lnTo>
                    <a:pt x="0" y="27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39" name="Freeform 77"/>
            <p:cNvSpPr>
              <a:spLocks/>
            </p:cNvSpPr>
            <p:nvPr/>
          </p:nvSpPr>
          <p:spPr bwMode="auto">
            <a:xfrm flipH="1" flipV="1">
              <a:off x="4649788" y="5802313"/>
              <a:ext cx="1050925" cy="211137"/>
            </a:xfrm>
            <a:custGeom>
              <a:avLst/>
              <a:gdLst>
                <a:gd name="T0" fmla="*/ 200 w 840"/>
                <a:gd name="T1" fmla="*/ 11 h 163"/>
                <a:gd name="T2" fmla="*/ 195 w 840"/>
                <a:gd name="T3" fmla="*/ 13 h 163"/>
                <a:gd name="T4" fmla="*/ 192 w 840"/>
                <a:gd name="T5" fmla="*/ 23 h 163"/>
                <a:gd name="T6" fmla="*/ 187 w 840"/>
                <a:gd name="T7" fmla="*/ 33 h 163"/>
                <a:gd name="T8" fmla="*/ 183 w 840"/>
                <a:gd name="T9" fmla="*/ 37 h 163"/>
                <a:gd name="T10" fmla="*/ 179 w 840"/>
                <a:gd name="T11" fmla="*/ 42 h 163"/>
                <a:gd name="T12" fmla="*/ 174 w 840"/>
                <a:gd name="T13" fmla="*/ 49 h 163"/>
                <a:gd name="T14" fmla="*/ 169 w 840"/>
                <a:gd name="T15" fmla="*/ 47 h 163"/>
                <a:gd name="T16" fmla="*/ 166 w 840"/>
                <a:gd name="T17" fmla="*/ 42 h 163"/>
                <a:gd name="T18" fmla="*/ 161 w 840"/>
                <a:gd name="T19" fmla="*/ 37 h 163"/>
                <a:gd name="T20" fmla="*/ 157 w 840"/>
                <a:gd name="T21" fmla="*/ 30 h 163"/>
                <a:gd name="T22" fmla="*/ 152 w 840"/>
                <a:gd name="T23" fmla="*/ 24 h 163"/>
                <a:gd name="T24" fmla="*/ 148 w 840"/>
                <a:gd name="T25" fmla="*/ 16 h 163"/>
                <a:gd name="T26" fmla="*/ 143 w 840"/>
                <a:gd name="T27" fmla="*/ 13 h 163"/>
                <a:gd name="T28" fmla="*/ 139 w 840"/>
                <a:gd name="T29" fmla="*/ 9 h 163"/>
                <a:gd name="T30" fmla="*/ 136 w 840"/>
                <a:gd name="T31" fmla="*/ 7 h 163"/>
                <a:gd name="T32" fmla="*/ 132 w 840"/>
                <a:gd name="T33" fmla="*/ 7 h 163"/>
                <a:gd name="T34" fmla="*/ 127 w 840"/>
                <a:gd name="T35" fmla="*/ 11 h 163"/>
                <a:gd name="T36" fmla="*/ 123 w 840"/>
                <a:gd name="T37" fmla="*/ 16 h 163"/>
                <a:gd name="T38" fmla="*/ 119 w 840"/>
                <a:gd name="T39" fmla="*/ 22 h 163"/>
                <a:gd name="T40" fmla="*/ 114 w 840"/>
                <a:gd name="T41" fmla="*/ 30 h 163"/>
                <a:gd name="T42" fmla="*/ 110 w 840"/>
                <a:gd name="T43" fmla="*/ 37 h 163"/>
                <a:gd name="T44" fmla="*/ 105 w 840"/>
                <a:gd name="T45" fmla="*/ 46 h 163"/>
                <a:gd name="T46" fmla="*/ 101 w 840"/>
                <a:gd name="T47" fmla="*/ 49 h 163"/>
                <a:gd name="T48" fmla="*/ 97 w 840"/>
                <a:gd name="T49" fmla="*/ 47 h 163"/>
                <a:gd name="T50" fmla="*/ 92 w 840"/>
                <a:gd name="T51" fmla="*/ 40 h 163"/>
                <a:gd name="T52" fmla="*/ 88 w 840"/>
                <a:gd name="T53" fmla="*/ 33 h 163"/>
                <a:gd name="T54" fmla="*/ 84 w 840"/>
                <a:gd name="T55" fmla="*/ 33 h 163"/>
                <a:gd name="T56" fmla="*/ 80 w 840"/>
                <a:gd name="T57" fmla="*/ 33 h 163"/>
                <a:gd name="T58" fmla="*/ 75 w 840"/>
                <a:gd name="T59" fmla="*/ 25 h 163"/>
                <a:gd name="T60" fmla="*/ 70 w 840"/>
                <a:gd name="T61" fmla="*/ 15 h 163"/>
                <a:gd name="T62" fmla="*/ 66 w 840"/>
                <a:gd name="T63" fmla="*/ 8 h 163"/>
                <a:gd name="T64" fmla="*/ 63 w 840"/>
                <a:gd name="T65" fmla="*/ 2 h 163"/>
                <a:gd name="T66" fmla="*/ 59 w 840"/>
                <a:gd name="T67" fmla="*/ 4 h 163"/>
                <a:gd name="T68" fmla="*/ 54 w 840"/>
                <a:gd name="T69" fmla="*/ 8 h 163"/>
                <a:gd name="T70" fmla="*/ 50 w 840"/>
                <a:gd name="T71" fmla="*/ 11 h 163"/>
                <a:gd name="T72" fmla="*/ 46 w 840"/>
                <a:gd name="T73" fmla="*/ 8 h 163"/>
                <a:gd name="T74" fmla="*/ 41 w 840"/>
                <a:gd name="T75" fmla="*/ 15 h 163"/>
                <a:gd name="T76" fmla="*/ 36 w 840"/>
                <a:gd name="T77" fmla="*/ 25 h 163"/>
                <a:gd name="T78" fmla="*/ 32 w 840"/>
                <a:gd name="T79" fmla="*/ 37 h 163"/>
                <a:gd name="T80" fmla="*/ 28 w 840"/>
                <a:gd name="T81" fmla="*/ 40 h 163"/>
                <a:gd name="T82" fmla="*/ 24 w 840"/>
                <a:gd name="T83" fmla="*/ 42 h 163"/>
                <a:gd name="T84" fmla="*/ 19 w 840"/>
                <a:gd name="T85" fmla="*/ 42 h 163"/>
                <a:gd name="T86" fmla="*/ 15 w 840"/>
                <a:gd name="T87" fmla="*/ 39 h 163"/>
                <a:gd name="T88" fmla="*/ 10 w 840"/>
                <a:gd name="T89" fmla="*/ 38 h 163"/>
                <a:gd name="T90" fmla="*/ 6 w 840"/>
                <a:gd name="T91" fmla="*/ 37 h 163"/>
                <a:gd name="T92" fmla="*/ 2 w 840"/>
                <a:gd name="T93" fmla="*/ 38 h 163"/>
                <a:gd name="T94" fmla="*/ 0 w 840"/>
                <a:gd name="T95" fmla="*/ 37 h 1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40" h="163">
                  <a:moveTo>
                    <a:pt x="840" y="36"/>
                  </a:moveTo>
                  <a:lnTo>
                    <a:pt x="835" y="36"/>
                  </a:lnTo>
                  <a:lnTo>
                    <a:pt x="826" y="36"/>
                  </a:lnTo>
                  <a:lnTo>
                    <a:pt x="817" y="45"/>
                  </a:lnTo>
                  <a:lnTo>
                    <a:pt x="808" y="64"/>
                  </a:lnTo>
                  <a:lnTo>
                    <a:pt x="799" y="77"/>
                  </a:lnTo>
                  <a:lnTo>
                    <a:pt x="790" y="91"/>
                  </a:lnTo>
                  <a:lnTo>
                    <a:pt x="781" y="109"/>
                  </a:lnTo>
                  <a:lnTo>
                    <a:pt x="772" y="118"/>
                  </a:lnTo>
                  <a:lnTo>
                    <a:pt x="763" y="123"/>
                  </a:lnTo>
                  <a:lnTo>
                    <a:pt x="754" y="132"/>
                  </a:lnTo>
                  <a:lnTo>
                    <a:pt x="745" y="145"/>
                  </a:lnTo>
                  <a:lnTo>
                    <a:pt x="735" y="154"/>
                  </a:lnTo>
                  <a:lnTo>
                    <a:pt x="726" y="163"/>
                  </a:lnTo>
                  <a:lnTo>
                    <a:pt x="717" y="163"/>
                  </a:lnTo>
                  <a:lnTo>
                    <a:pt x="708" y="159"/>
                  </a:lnTo>
                  <a:lnTo>
                    <a:pt x="699" y="150"/>
                  </a:lnTo>
                  <a:lnTo>
                    <a:pt x="690" y="141"/>
                  </a:lnTo>
                  <a:lnTo>
                    <a:pt x="681" y="127"/>
                  </a:lnTo>
                  <a:lnTo>
                    <a:pt x="672" y="123"/>
                  </a:lnTo>
                  <a:lnTo>
                    <a:pt x="663" y="113"/>
                  </a:lnTo>
                  <a:lnTo>
                    <a:pt x="654" y="100"/>
                  </a:lnTo>
                  <a:lnTo>
                    <a:pt x="645" y="86"/>
                  </a:lnTo>
                  <a:lnTo>
                    <a:pt x="636" y="82"/>
                  </a:lnTo>
                  <a:lnTo>
                    <a:pt x="626" y="68"/>
                  </a:lnTo>
                  <a:lnTo>
                    <a:pt x="617" y="54"/>
                  </a:lnTo>
                  <a:lnTo>
                    <a:pt x="608" y="45"/>
                  </a:lnTo>
                  <a:lnTo>
                    <a:pt x="599" y="45"/>
                  </a:lnTo>
                  <a:lnTo>
                    <a:pt x="590" y="36"/>
                  </a:lnTo>
                  <a:lnTo>
                    <a:pt x="581" y="32"/>
                  </a:lnTo>
                  <a:lnTo>
                    <a:pt x="572" y="27"/>
                  </a:lnTo>
                  <a:lnTo>
                    <a:pt x="563" y="23"/>
                  </a:lnTo>
                  <a:lnTo>
                    <a:pt x="554" y="23"/>
                  </a:lnTo>
                  <a:lnTo>
                    <a:pt x="549" y="23"/>
                  </a:lnTo>
                  <a:lnTo>
                    <a:pt x="540" y="32"/>
                  </a:lnTo>
                  <a:lnTo>
                    <a:pt x="531" y="36"/>
                  </a:lnTo>
                  <a:lnTo>
                    <a:pt x="522" y="45"/>
                  </a:lnTo>
                  <a:lnTo>
                    <a:pt x="513" y="54"/>
                  </a:lnTo>
                  <a:lnTo>
                    <a:pt x="504" y="64"/>
                  </a:lnTo>
                  <a:lnTo>
                    <a:pt x="495" y="73"/>
                  </a:lnTo>
                  <a:lnTo>
                    <a:pt x="486" y="82"/>
                  </a:lnTo>
                  <a:lnTo>
                    <a:pt x="477" y="100"/>
                  </a:lnTo>
                  <a:lnTo>
                    <a:pt x="467" y="109"/>
                  </a:lnTo>
                  <a:lnTo>
                    <a:pt x="458" y="123"/>
                  </a:lnTo>
                  <a:lnTo>
                    <a:pt x="449" y="141"/>
                  </a:lnTo>
                  <a:lnTo>
                    <a:pt x="440" y="154"/>
                  </a:lnTo>
                  <a:lnTo>
                    <a:pt x="431" y="163"/>
                  </a:lnTo>
                  <a:lnTo>
                    <a:pt x="422" y="163"/>
                  </a:lnTo>
                  <a:lnTo>
                    <a:pt x="413" y="163"/>
                  </a:lnTo>
                  <a:lnTo>
                    <a:pt x="404" y="159"/>
                  </a:lnTo>
                  <a:lnTo>
                    <a:pt x="395" y="150"/>
                  </a:lnTo>
                  <a:lnTo>
                    <a:pt x="386" y="136"/>
                  </a:lnTo>
                  <a:lnTo>
                    <a:pt x="377" y="123"/>
                  </a:lnTo>
                  <a:lnTo>
                    <a:pt x="367" y="113"/>
                  </a:lnTo>
                  <a:lnTo>
                    <a:pt x="358" y="109"/>
                  </a:lnTo>
                  <a:lnTo>
                    <a:pt x="349" y="109"/>
                  </a:lnTo>
                  <a:lnTo>
                    <a:pt x="340" y="113"/>
                  </a:lnTo>
                  <a:lnTo>
                    <a:pt x="331" y="109"/>
                  </a:lnTo>
                  <a:lnTo>
                    <a:pt x="322" y="95"/>
                  </a:lnTo>
                  <a:lnTo>
                    <a:pt x="313" y="86"/>
                  </a:lnTo>
                  <a:lnTo>
                    <a:pt x="304" y="68"/>
                  </a:lnTo>
                  <a:lnTo>
                    <a:pt x="295" y="50"/>
                  </a:lnTo>
                  <a:lnTo>
                    <a:pt x="286" y="36"/>
                  </a:lnTo>
                  <a:lnTo>
                    <a:pt x="277" y="27"/>
                  </a:lnTo>
                  <a:lnTo>
                    <a:pt x="272" y="18"/>
                  </a:lnTo>
                  <a:lnTo>
                    <a:pt x="263" y="4"/>
                  </a:lnTo>
                  <a:lnTo>
                    <a:pt x="254" y="0"/>
                  </a:lnTo>
                  <a:lnTo>
                    <a:pt x="245" y="14"/>
                  </a:lnTo>
                  <a:lnTo>
                    <a:pt x="236" y="18"/>
                  </a:lnTo>
                  <a:lnTo>
                    <a:pt x="227" y="27"/>
                  </a:lnTo>
                  <a:lnTo>
                    <a:pt x="218" y="36"/>
                  </a:lnTo>
                  <a:lnTo>
                    <a:pt x="208" y="36"/>
                  </a:lnTo>
                  <a:lnTo>
                    <a:pt x="199" y="32"/>
                  </a:lnTo>
                  <a:lnTo>
                    <a:pt x="190" y="27"/>
                  </a:lnTo>
                  <a:lnTo>
                    <a:pt x="181" y="36"/>
                  </a:lnTo>
                  <a:lnTo>
                    <a:pt x="172" y="50"/>
                  </a:lnTo>
                  <a:lnTo>
                    <a:pt x="163" y="64"/>
                  </a:lnTo>
                  <a:lnTo>
                    <a:pt x="154" y="86"/>
                  </a:lnTo>
                  <a:lnTo>
                    <a:pt x="145" y="109"/>
                  </a:lnTo>
                  <a:lnTo>
                    <a:pt x="136" y="123"/>
                  </a:lnTo>
                  <a:lnTo>
                    <a:pt x="127" y="127"/>
                  </a:lnTo>
                  <a:lnTo>
                    <a:pt x="118" y="136"/>
                  </a:lnTo>
                  <a:lnTo>
                    <a:pt x="109" y="141"/>
                  </a:lnTo>
                  <a:lnTo>
                    <a:pt x="99" y="141"/>
                  </a:lnTo>
                  <a:lnTo>
                    <a:pt x="90" y="145"/>
                  </a:lnTo>
                  <a:lnTo>
                    <a:pt x="81" y="141"/>
                  </a:lnTo>
                  <a:lnTo>
                    <a:pt x="72" y="141"/>
                  </a:lnTo>
                  <a:lnTo>
                    <a:pt x="63" y="132"/>
                  </a:lnTo>
                  <a:lnTo>
                    <a:pt x="54" y="127"/>
                  </a:lnTo>
                  <a:lnTo>
                    <a:pt x="45" y="127"/>
                  </a:lnTo>
                  <a:lnTo>
                    <a:pt x="36" y="127"/>
                  </a:lnTo>
                  <a:lnTo>
                    <a:pt x="27" y="123"/>
                  </a:lnTo>
                  <a:lnTo>
                    <a:pt x="18" y="123"/>
                  </a:lnTo>
                  <a:lnTo>
                    <a:pt x="9" y="127"/>
                  </a:lnTo>
                  <a:lnTo>
                    <a:pt x="0" y="127"/>
                  </a:lnTo>
                  <a:lnTo>
                    <a:pt x="0" y="123"/>
                  </a:lnTo>
                </a:path>
              </a:pathLst>
            </a:custGeom>
            <a:noFill/>
            <a:ln w="63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648270" name="Text Box 78"/>
          <p:cNvSpPr txBox="1">
            <a:spLocks noChangeArrowheads="1"/>
          </p:cNvSpPr>
          <p:nvPr/>
        </p:nvSpPr>
        <p:spPr bwMode="auto">
          <a:xfrm>
            <a:off x="7898093" y="3823123"/>
            <a:ext cx="8787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b="0">
                <a:solidFill>
                  <a:srgbClr val="008000"/>
                </a:solidFill>
                <a:cs typeface="+mn-cs"/>
              </a:rPr>
              <a:t>complete </a:t>
            </a:r>
          </a:p>
          <a:p>
            <a:pPr algn="ctr" eaLnBrk="1" hangingPunct="1"/>
            <a:r>
              <a:rPr lang="en-US" sz="1200" b="0">
                <a:solidFill>
                  <a:srgbClr val="008000"/>
                </a:solidFill>
                <a:cs typeface="+mn-cs"/>
              </a:rPr>
              <a:t>dephasing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4923" y="5605931"/>
            <a:ext cx="2901500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interference reappears 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63595" y="4852436"/>
            <a:ext cx="2522538" cy="350437"/>
            <a:chOff x="3190875" y="4913395"/>
            <a:chExt cx="2522538" cy="35043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362960" y="4913395"/>
              <a:ext cx="2144396" cy="35043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algn="ct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490" name="Text Box 28"/>
            <p:cNvSpPr txBox="1">
              <a:spLocks noChangeArrowheads="1"/>
            </p:cNvSpPr>
            <p:nvPr/>
          </p:nvSpPr>
          <p:spPr bwMode="auto">
            <a:xfrm>
              <a:off x="3190875" y="4922838"/>
              <a:ext cx="25225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rtl="1" eaLnBrk="1" hangingPunct="1"/>
              <a:r>
                <a:rPr lang="en-US" sz="1600" b="0" i="1" err="1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1600" b="0" baseline="-25000" err="1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det</a:t>
              </a:r>
              <a:r>
                <a:rPr lang="en-US" sz="1600" b="0" i="1" baseline="-2500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=20</a:t>
              </a:r>
              <a:r>
                <a:rPr lang="el-GR" sz="1600" b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600" b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V</a:t>
              </a:r>
              <a:endParaRPr lang="en-US" sz="16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37878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8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2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6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8270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8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2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6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48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8270" grpId="0"/>
          <p:bldP spid="2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66714" y="287338"/>
            <a:ext cx="69573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000">
                <a:solidFill>
                  <a:srgbClr val="FFFFFF"/>
                </a:solidFill>
                <a:cs typeface="Times New Roman" pitchFamily="18" charset="0"/>
              </a:rPr>
              <a:t>dephasing is  </a:t>
            </a:r>
            <a:r>
              <a:rPr lang="en-US" sz="3000">
                <a:solidFill>
                  <a:srgbClr val="FFFFFF"/>
                </a:solidFill>
                <a:cs typeface="Times New Roman" pitchFamily="18" charset="0"/>
                <a:sym typeface="Symbol"/>
              </a:rPr>
              <a:t></a:t>
            </a:r>
            <a:r>
              <a:rPr lang="en-US" sz="3000">
                <a:solidFill>
                  <a:srgbClr val="FFFFFF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3000">
                <a:solidFill>
                  <a:srgbClr val="FFFFFF"/>
                </a:solidFill>
                <a:cs typeface="Times New Roman" pitchFamily="18" charset="0"/>
              </a:rPr>
              <a:t>  non monotonic !</a:t>
            </a:r>
          </a:p>
        </p:txBody>
      </p:sp>
      <p:grpSp>
        <p:nvGrpSpPr>
          <p:cNvPr id="477418" name="Group 234"/>
          <p:cNvGrpSpPr>
            <a:grpSpLocks/>
          </p:cNvGrpSpPr>
          <p:nvPr/>
        </p:nvGrpSpPr>
        <p:grpSpPr bwMode="auto">
          <a:xfrm>
            <a:off x="1182690" y="4297362"/>
            <a:ext cx="6075362" cy="2439986"/>
            <a:chOff x="745" y="2707"/>
            <a:chExt cx="3827" cy="1537"/>
          </a:xfrm>
        </p:grpSpPr>
        <p:sp>
          <p:nvSpPr>
            <p:cNvPr id="21560" name="Text Box 173"/>
            <p:cNvSpPr txBox="1">
              <a:spLocks noChangeArrowheads="1"/>
            </p:cNvSpPr>
            <p:nvPr/>
          </p:nvSpPr>
          <p:spPr bwMode="auto">
            <a:xfrm>
              <a:off x="1996" y="4011"/>
              <a:ext cx="176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detector voltage, </a:t>
              </a:r>
              <a:r>
                <a:rPr lang="en-US" sz="1800" b="0" i="1">
                  <a:solidFill>
                    <a:srgbClr val="000000"/>
                  </a:solidFill>
                  <a:cs typeface="Times New Roman" pitchFamily="18" charset="0"/>
                </a:rPr>
                <a:t>V</a:t>
              </a:r>
              <a:r>
                <a:rPr lang="en-US" sz="1800" b="0" baseline="-25000">
                  <a:solidFill>
                    <a:srgbClr val="000000"/>
                  </a:solidFill>
                  <a:cs typeface="Times New Roman" pitchFamily="18" charset="0"/>
                </a:rPr>
                <a:t>S2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 (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V)</a:t>
              </a:r>
            </a:p>
          </p:txBody>
        </p:sp>
        <p:sp>
          <p:nvSpPr>
            <p:cNvPr id="21561" name="Rectangle 175"/>
            <p:cNvSpPr>
              <a:spLocks noChangeArrowheads="1"/>
            </p:cNvSpPr>
            <p:nvPr/>
          </p:nvSpPr>
          <p:spPr bwMode="auto">
            <a:xfrm>
              <a:off x="1355" y="2781"/>
              <a:ext cx="3124" cy="10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2" name="Rectangle 176"/>
            <p:cNvSpPr>
              <a:spLocks noChangeArrowheads="1"/>
            </p:cNvSpPr>
            <p:nvPr/>
          </p:nvSpPr>
          <p:spPr bwMode="auto">
            <a:xfrm>
              <a:off x="1355" y="2781"/>
              <a:ext cx="3124" cy="103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3" name="Freeform 177"/>
            <p:cNvSpPr>
              <a:spLocks/>
            </p:cNvSpPr>
            <p:nvPr/>
          </p:nvSpPr>
          <p:spPr bwMode="auto">
            <a:xfrm>
              <a:off x="2132" y="2781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4" name="Freeform 178"/>
            <p:cNvSpPr>
              <a:spLocks/>
            </p:cNvSpPr>
            <p:nvPr/>
          </p:nvSpPr>
          <p:spPr bwMode="auto">
            <a:xfrm>
              <a:off x="2917" y="2781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5" name="Freeform 179"/>
            <p:cNvSpPr>
              <a:spLocks/>
            </p:cNvSpPr>
            <p:nvPr/>
          </p:nvSpPr>
          <p:spPr bwMode="auto">
            <a:xfrm>
              <a:off x="3695" y="2781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6" name="Freeform 180"/>
            <p:cNvSpPr>
              <a:spLocks/>
            </p:cNvSpPr>
            <p:nvPr/>
          </p:nvSpPr>
          <p:spPr bwMode="auto">
            <a:xfrm>
              <a:off x="4479" y="2781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7" name="Freeform 181"/>
            <p:cNvSpPr>
              <a:spLocks/>
            </p:cNvSpPr>
            <p:nvPr/>
          </p:nvSpPr>
          <p:spPr bwMode="auto">
            <a:xfrm>
              <a:off x="1355" y="3818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8" name="Freeform 182"/>
            <p:cNvSpPr>
              <a:spLocks/>
            </p:cNvSpPr>
            <p:nvPr/>
          </p:nvSpPr>
          <p:spPr bwMode="auto">
            <a:xfrm>
              <a:off x="1355" y="3300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69" name="Freeform 183"/>
            <p:cNvSpPr>
              <a:spLocks/>
            </p:cNvSpPr>
            <p:nvPr/>
          </p:nvSpPr>
          <p:spPr bwMode="auto">
            <a:xfrm>
              <a:off x="1355" y="2781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0" name="Line 184"/>
            <p:cNvSpPr>
              <a:spLocks noChangeShapeType="1"/>
            </p:cNvSpPr>
            <p:nvPr/>
          </p:nvSpPr>
          <p:spPr bwMode="auto">
            <a:xfrm>
              <a:off x="1355" y="2781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1" name="Line 185"/>
            <p:cNvSpPr>
              <a:spLocks noChangeShapeType="1"/>
            </p:cNvSpPr>
            <p:nvPr/>
          </p:nvSpPr>
          <p:spPr bwMode="auto">
            <a:xfrm>
              <a:off x="1355" y="3818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2" name="Line 186"/>
            <p:cNvSpPr>
              <a:spLocks noChangeShapeType="1"/>
            </p:cNvSpPr>
            <p:nvPr/>
          </p:nvSpPr>
          <p:spPr bwMode="auto">
            <a:xfrm flipV="1">
              <a:off x="4479" y="2781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3" name="Line 187"/>
            <p:cNvSpPr>
              <a:spLocks noChangeShapeType="1"/>
            </p:cNvSpPr>
            <p:nvPr/>
          </p:nvSpPr>
          <p:spPr bwMode="auto">
            <a:xfrm>
              <a:off x="1355" y="3818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4" name="Rectangle 190"/>
            <p:cNvSpPr>
              <a:spLocks noChangeArrowheads="1"/>
            </p:cNvSpPr>
            <p:nvPr/>
          </p:nvSpPr>
          <p:spPr bwMode="auto">
            <a:xfrm>
              <a:off x="1228" y="3840"/>
              <a:ext cx="23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-40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75" name="Line 191"/>
            <p:cNvSpPr>
              <a:spLocks noChangeShapeType="1"/>
            </p:cNvSpPr>
            <p:nvPr/>
          </p:nvSpPr>
          <p:spPr bwMode="auto">
            <a:xfrm flipV="1">
              <a:off x="2132" y="378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6" name="Line 192"/>
            <p:cNvSpPr>
              <a:spLocks noChangeShapeType="1"/>
            </p:cNvSpPr>
            <p:nvPr/>
          </p:nvSpPr>
          <p:spPr bwMode="auto">
            <a:xfrm>
              <a:off x="2132" y="2781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7" name="Rectangle 193"/>
            <p:cNvSpPr>
              <a:spLocks noChangeArrowheads="1"/>
            </p:cNvSpPr>
            <p:nvPr/>
          </p:nvSpPr>
          <p:spPr bwMode="auto">
            <a:xfrm>
              <a:off x="2006" y="3840"/>
              <a:ext cx="23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78" name="Line 194"/>
            <p:cNvSpPr>
              <a:spLocks noChangeShapeType="1"/>
            </p:cNvSpPr>
            <p:nvPr/>
          </p:nvSpPr>
          <p:spPr bwMode="auto">
            <a:xfrm flipV="1">
              <a:off x="2917" y="378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79" name="Line 195"/>
            <p:cNvSpPr>
              <a:spLocks noChangeShapeType="1"/>
            </p:cNvSpPr>
            <p:nvPr/>
          </p:nvSpPr>
          <p:spPr bwMode="auto">
            <a:xfrm>
              <a:off x="2917" y="2781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0" name="Rectangle 196"/>
            <p:cNvSpPr>
              <a:spLocks noChangeArrowheads="1"/>
            </p:cNvSpPr>
            <p:nvPr/>
          </p:nvSpPr>
          <p:spPr bwMode="auto">
            <a:xfrm>
              <a:off x="2876" y="3840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81" name="Line 197"/>
            <p:cNvSpPr>
              <a:spLocks noChangeShapeType="1"/>
            </p:cNvSpPr>
            <p:nvPr/>
          </p:nvSpPr>
          <p:spPr bwMode="auto">
            <a:xfrm flipV="1">
              <a:off x="3695" y="378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2" name="Line 198"/>
            <p:cNvSpPr>
              <a:spLocks noChangeShapeType="1"/>
            </p:cNvSpPr>
            <p:nvPr/>
          </p:nvSpPr>
          <p:spPr bwMode="auto">
            <a:xfrm>
              <a:off x="3695" y="2781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3" name="Rectangle 199"/>
            <p:cNvSpPr>
              <a:spLocks noChangeArrowheads="1"/>
            </p:cNvSpPr>
            <p:nvPr/>
          </p:nvSpPr>
          <p:spPr bwMode="auto">
            <a:xfrm>
              <a:off x="3609" y="384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84" name="Line 200"/>
            <p:cNvSpPr>
              <a:spLocks noChangeShapeType="1"/>
            </p:cNvSpPr>
            <p:nvPr/>
          </p:nvSpPr>
          <p:spPr bwMode="auto">
            <a:xfrm flipV="1">
              <a:off x="4479" y="3782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5" name="Line 201"/>
            <p:cNvSpPr>
              <a:spLocks noChangeShapeType="1"/>
            </p:cNvSpPr>
            <p:nvPr/>
          </p:nvSpPr>
          <p:spPr bwMode="auto">
            <a:xfrm>
              <a:off x="4479" y="2781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6" name="Rectangle 202"/>
            <p:cNvSpPr>
              <a:spLocks noChangeArrowheads="1"/>
            </p:cNvSpPr>
            <p:nvPr/>
          </p:nvSpPr>
          <p:spPr bwMode="auto">
            <a:xfrm>
              <a:off x="4394" y="384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40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87" name="Line 204"/>
            <p:cNvSpPr>
              <a:spLocks noChangeShapeType="1"/>
            </p:cNvSpPr>
            <p:nvPr/>
          </p:nvSpPr>
          <p:spPr bwMode="auto">
            <a:xfrm flipH="1">
              <a:off x="4443" y="3818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88" name="Rectangle 205"/>
            <p:cNvSpPr>
              <a:spLocks noChangeArrowheads="1"/>
            </p:cNvSpPr>
            <p:nvPr/>
          </p:nvSpPr>
          <p:spPr bwMode="auto">
            <a:xfrm>
              <a:off x="1103" y="3732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89" name="Line 207"/>
            <p:cNvSpPr>
              <a:spLocks noChangeShapeType="1"/>
            </p:cNvSpPr>
            <p:nvPr/>
          </p:nvSpPr>
          <p:spPr bwMode="auto">
            <a:xfrm flipH="1">
              <a:off x="4443" y="3300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0" name="Rectangle 208"/>
            <p:cNvSpPr>
              <a:spLocks noChangeArrowheads="1"/>
            </p:cNvSpPr>
            <p:nvPr/>
          </p:nvSpPr>
          <p:spPr bwMode="auto">
            <a:xfrm>
              <a:off x="1058" y="3201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91" name="Line 210"/>
            <p:cNvSpPr>
              <a:spLocks noChangeShapeType="1"/>
            </p:cNvSpPr>
            <p:nvPr/>
          </p:nvSpPr>
          <p:spPr bwMode="auto">
            <a:xfrm flipH="1">
              <a:off x="4443" y="278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2" name="Rectangle 211"/>
            <p:cNvSpPr>
              <a:spLocks noChangeArrowheads="1"/>
            </p:cNvSpPr>
            <p:nvPr/>
          </p:nvSpPr>
          <p:spPr bwMode="auto">
            <a:xfrm>
              <a:off x="1058" y="2707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40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93" name="Line 212"/>
            <p:cNvSpPr>
              <a:spLocks noChangeShapeType="1"/>
            </p:cNvSpPr>
            <p:nvPr/>
          </p:nvSpPr>
          <p:spPr bwMode="auto">
            <a:xfrm>
              <a:off x="1355" y="2781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4" name="Line 213"/>
            <p:cNvSpPr>
              <a:spLocks noChangeShapeType="1"/>
            </p:cNvSpPr>
            <p:nvPr/>
          </p:nvSpPr>
          <p:spPr bwMode="auto">
            <a:xfrm>
              <a:off x="1355" y="3818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5" name="Line 214"/>
            <p:cNvSpPr>
              <a:spLocks noChangeShapeType="1"/>
            </p:cNvSpPr>
            <p:nvPr/>
          </p:nvSpPr>
          <p:spPr bwMode="auto">
            <a:xfrm flipV="1">
              <a:off x="4479" y="2781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6" name="Line 215"/>
            <p:cNvSpPr>
              <a:spLocks noChangeShapeType="1"/>
            </p:cNvSpPr>
            <p:nvPr/>
          </p:nvSpPr>
          <p:spPr bwMode="auto">
            <a:xfrm flipV="1">
              <a:off x="1337" y="2781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7" name="Freeform 216"/>
            <p:cNvSpPr>
              <a:spLocks/>
            </p:cNvSpPr>
            <p:nvPr/>
          </p:nvSpPr>
          <p:spPr bwMode="auto">
            <a:xfrm>
              <a:off x="1405" y="2853"/>
              <a:ext cx="3017" cy="943"/>
            </a:xfrm>
            <a:custGeom>
              <a:avLst/>
              <a:gdLst>
                <a:gd name="T0" fmla="*/ 3017 w 3017"/>
                <a:gd name="T1" fmla="*/ 915 h 943"/>
                <a:gd name="T2" fmla="*/ 2966 w 3017"/>
                <a:gd name="T3" fmla="*/ 886 h 943"/>
                <a:gd name="T4" fmla="*/ 2916 w 3017"/>
                <a:gd name="T5" fmla="*/ 900 h 943"/>
                <a:gd name="T6" fmla="*/ 2866 w 3017"/>
                <a:gd name="T7" fmla="*/ 893 h 943"/>
                <a:gd name="T8" fmla="*/ 2815 w 3017"/>
                <a:gd name="T9" fmla="*/ 864 h 943"/>
                <a:gd name="T10" fmla="*/ 2765 w 3017"/>
                <a:gd name="T11" fmla="*/ 864 h 943"/>
                <a:gd name="T12" fmla="*/ 2714 w 3017"/>
                <a:gd name="T13" fmla="*/ 828 h 943"/>
                <a:gd name="T14" fmla="*/ 2664 w 3017"/>
                <a:gd name="T15" fmla="*/ 785 h 943"/>
                <a:gd name="T16" fmla="*/ 2614 w 3017"/>
                <a:gd name="T17" fmla="*/ 742 h 943"/>
                <a:gd name="T18" fmla="*/ 2563 w 3017"/>
                <a:gd name="T19" fmla="*/ 706 h 943"/>
                <a:gd name="T20" fmla="*/ 2513 w 3017"/>
                <a:gd name="T21" fmla="*/ 663 h 943"/>
                <a:gd name="T22" fmla="*/ 2462 w 3017"/>
                <a:gd name="T23" fmla="*/ 605 h 943"/>
                <a:gd name="T24" fmla="*/ 2412 w 3017"/>
                <a:gd name="T25" fmla="*/ 605 h 943"/>
                <a:gd name="T26" fmla="*/ 2362 w 3017"/>
                <a:gd name="T27" fmla="*/ 591 h 943"/>
                <a:gd name="T28" fmla="*/ 2311 w 3017"/>
                <a:gd name="T29" fmla="*/ 619 h 943"/>
                <a:gd name="T30" fmla="*/ 2261 w 3017"/>
                <a:gd name="T31" fmla="*/ 641 h 943"/>
                <a:gd name="T32" fmla="*/ 2210 w 3017"/>
                <a:gd name="T33" fmla="*/ 691 h 943"/>
                <a:gd name="T34" fmla="*/ 2160 w 3017"/>
                <a:gd name="T35" fmla="*/ 749 h 943"/>
                <a:gd name="T36" fmla="*/ 2110 w 3017"/>
                <a:gd name="T37" fmla="*/ 828 h 943"/>
                <a:gd name="T38" fmla="*/ 2059 w 3017"/>
                <a:gd name="T39" fmla="*/ 907 h 943"/>
                <a:gd name="T40" fmla="*/ 2009 w 3017"/>
                <a:gd name="T41" fmla="*/ 857 h 943"/>
                <a:gd name="T42" fmla="*/ 1958 w 3017"/>
                <a:gd name="T43" fmla="*/ 763 h 943"/>
                <a:gd name="T44" fmla="*/ 1908 w 3017"/>
                <a:gd name="T45" fmla="*/ 677 h 943"/>
                <a:gd name="T46" fmla="*/ 1858 w 3017"/>
                <a:gd name="T47" fmla="*/ 540 h 943"/>
                <a:gd name="T48" fmla="*/ 1807 w 3017"/>
                <a:gd name="T49" fmla="*/ 411 h 943"/>
                <a:gd name="T50" fmla="*/ 1757 w 3017"/>
                <a:gd name="T51" fmla="*/ 324 h 943"/>
                <a:gd name="T52" fmla="*/ 1706 w 3017"/>
                <a:gd name="T53" fmla="*/ 180 h 943"/>
                <a:gd name="T54" fmla="*/ 1656 w 3017"/>
                <a:gd name="T55" fmla="*/ 101 h 943"/>
                <a:gd name="T56" fmla="*/ 1606 w 3017"/>
                <a:gd name="T57" fmla="*/ 51 h 943"/>
                <a:gd name="T58" fmla="*/ 1555 w 3017"/>
                <a:gd name="T59" fmla="*/ 0 h 943"/>
                <a:gd name="T60" fmla="*/ 1512 w 3017"/>
                <a:gd name="T61" fmla="*/ 44 h 943"/>
                <a:gd name="T62" fmla="*/ 1462 w 3017"/>
                <a:gd name="T63" fmla="*/ 44 h 943"/>
                <a:gd name="T64" fmla="*/ 1411 w 3017"/>
                <a:gd name="T65" fmla="*/ 87 h 943"/>
                <a:gd name="T66" fmla="*/ 1361 w 3017"/>
                <a:gd name="T67" fmla="*/ 166 h 943"/>
                <a:gd name="T68" fmla="*/ 1310 w 3017"/>
                <a:gd name="T69" fmla="*/ 260 h 943"/>
                <a:gd name="T70" fmla="*/ 1260 w 3017"/>
                <a:gd name="T71" fmla="*/ 404 h 943"/>
                <a:gd name="T72" fmla="*/ 1210 w 3017"/>
                <a:gd name="T73" fmla="*/ 526 h 943"/>
                <a:gd name="T74" fmla="*/ 1159 w 3017"/>
                <a:gd name="T75" fmla="*/ 627 h 943"/>
                <a:gd name="T76" fmla="*/ 1109 w 3017"/>
                <a:gd name="T77" fmla="*/ 785 h 943"/>
                <a:gd name="T78" fmla="*/ 1058 w 3017"/>
                <a:gd name="T79" fmla="*/ 871 h 943"/>
                <a:gd name="T80" fmla="*/ 1008 w 3017"/>
                <a:gd name="T81" fmla="*/ 915 h 943"/>
                <a:gd name="T82" fmla="*/ 958 w 3017"/>
                <a:gd name="T83" fmla="*/ 857 h 943"/>
                <a:gd name="T84" fmla="*/ 907 w 3017"/>
                <a:gd name="T85" fmla="*/ 821 h 943"/>
                <a:gd name="T86" fmla="*/ 857 w 3017"/>
                <a:gd name="T87" fmla="*/ 742 h 943"/>
                <a:gd name="T88" fmla="*/ 806 w 3017"/>
                <a:gd name="T89" fmla="*/ 756 h 943"/>
                <a:gd name="T90" fmla="*/ 756 w 3017"/>
                <a:gd name="T91" fmla="*/ 720 h 943"/>
                <a:gd name="T92" fmla="*/ 706 w 3017"/>
                <a:gd name="T93" fmla="*/ 713 h 943"/>
                <a:gd name="T94" fmla="*/ 655 w 3017"/>
                <a:gd name="T95" fmla="*/ 727 h 943"/>
                <a:gd name="T96" fmla="*/ 605 w 3017"/>
                <a:gd name="T97" fmla="*/ 749 h 943"/>
                <a:gd name="T98" fmla="*/ 554 w 3017"/>
                <a:gd name="T99" fmla="*/ 771 h 943"/>
                <a:gd name="T100" fmla="*/ 504 w 3017"/>
                <a:gd name="T101" fmla="*/ 807 h 943"/>
                <a:gd name="T102" fmla="*/ 454 w 3017"/>
                <a:gd name="T103" fmla="*/ 850 h 943"/>
                <a:gd name="T104" fmla="*/ 403 w 3017"/>
                <a:gd name="T105" fmla="*/ 864 h 943"/>
                <a:gd name="T106" fmla="*/ 353 w 3017"/>
                <a:gd name="T107" fmla="*/ 893 h 943"/>
                <a:gd name="T108" fmla="*/ 302 w 3017"/>
                <a:gd name="T109" fmla="*/ 915 h 943"/>
                <a:gd name="T110" fmla="*/ 252 w 3017"/>
                <a:gd name="T111" fmla="*/ 929 h 943"/>
                <a:gd name="T112" fmla="*/ 202 w 3017"/>
                <a:gd name="T113" fmla="*/ 936 h 943"/>
                <a:gd name="T114" fmla="*/ 151 w 3017"/>
                <a:gd name="T115" fmla="*/ 943 h 943"/>
                <a:gd name="T116" fmla="*/ 101 w 3017"/>
                <a:gd name="T117" fmla="*/ 943 h 943"/>
                <a:gd name="T118" fmla="*/ 50 w 3017"/>
                <a:gd name="T119" fmla="*/ 943 h 943"/>
                <a:gd name="T120" fmla="*/ 0 w 3017"/>
                <a:gd name="T121" fmla="*/ 936 h 9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17" h="943">
                  <a:moveTo>
                    <a:pt x="3017" y="915"/>
                  </a:moveTo>
                  <a:lnTo>
                    <a:pt x="2966" y="886"/>
                  </a:lnTo>
                  <a:lnTo>
                    <a:pt x="2916" y="900"/>
                  </a:lnTo>
                  <a:lnTo>
                    <a:pt x="2866" y="893"/>
                  </a:lnTo>
                  <a:lnTo>
                    <a:pt x="2815" y="864"/>
                  </a:lnTo>
                  <a:lnTo>
                    <a:pt x="2765" y="864"/>
                  </a:lnTo>
                  <a:lnTo>
                    <a:pt x="2714" y="828"/>
                  </a:lnTo>
                  <a:lnTo>
                    <a:pt x="2664" y="785"/>
                  </a:lnTo>
                  <a:lnTo>
                    <a:pt x="2614" y="742"/>
                  </a:lnTo>
                  <a:lnTo>
                    <a:pt x="2563" y="706"/>
                  </a:lnTo>
                  <a:lnTo>
                    <a:pt x="2513" y="663"/>
                  </a:lnTo>
                  <a:lnTo>
                    <a:pt x="2462" y="605"/>
                  </a:lnTo>
                  <a:lnTo>
                    <a:pt x="2412" y="605"/>
                  </a:lnTo>
                  <a:lnTo>
                    <a:pt x="2362" y="591"/>
                  </a:lnTo>
                  <a:lnTo>
                    <a:pt x="2311" y="619"/>
                  </a:lnTo>
                  <a:lnTo>
                    <a:pt x="2261" y="641"/>
                  </a:lnTo>
                  <a:lnTo>
                    <a:pt x="2210" y="691"/>
                  </a:lnTo>
                  <a:lnTo>
                    <a:pt x="2160" y="749"/>
                  </a:lnTo>
                  <a:lnTo>
                    <a:pt x="2110" y="828"/>
                  </a:lnTo>
                  <a:lnTo>
                    <a:pt x="2059" y="907"/>
                  </a:lnTo>
                  <a:lnTo>
                    <a:pt x="2009" y="857"/>
                  </a:lnTo>
                  <a:lnTo>
                    <a:pt x="1958" y="763"/>
                  </a:lnTo>
                  <a:lnTo>
                    <a:pt x="1908" y="677"/>
                  </a:lnTo>
                  <a:lnTo>
                    <a:pt x="1858" y="540"/>
                  </a:lnTo>
                  <a:lnTo>
                    <a:pt x="1807" y="411"/>
                  </a:lnTo>
                  <a:lnTo>
                    <a:pt x="1757" y="324"/>
                  </a:lnTo>
                  <a:lnTo>
                    <a:pt x="1706" y="180"/>
                  </a:lnTo>
                  <a:lnTo>
                    <a:pt x="1656" y="101"/>
                  </a:lnTo>
                  <a:lnTo>
                    <a:pt x="1606" y="51"/>
                  </a:lnTo>
                  <a:lnTo>
                    <a:pt x="1555" y="0"/>
                  </a:lnTo>
                  <a:lnTo>
                    <a:pt x="1512" y="44"/>
                  </a:lnTo>
                  <a:lnTo>
                    <a:pt x="1462" y="44"/>
                  </a:lnTo>
                  <a:lnTo>
                    <a:pt x="1411" y="87"/>
                  </a:lnTo>
                  <a:lnTo>
                    <a:pt x="1361" y="166"/>
                  </a:lnTo>
                  <a:lnTo>
                    <a:pt x="1310" y="260"/>
                  </a:lnTo>
                  <a:lnTo>
                    <a:pt x="1260" y="404"/>
                  </a:lnTo>
                  <a:lnTo>
                    <a:pt x="1210" y="526"/>
                  </a:lnTo>
                  <a:lnTo>
                    <a:pt x="1159" y="627"/>
                  </a:lnTo>
                  <a:lnTo>
                    <a:pt x="1109" y="785"/>
                  </a:lnTo>
                  <a:lnTo>
                    <a:pt x="1058" y="871"/>
                  </a:lnTo>
                  <a:lnTo>
                    <a:pt x="1008" y="915"/>
                  </a:lnTo>
                  <a:lnTo>
                    <a:pt x="958" y="857"/>
                  </a:lnTo>
                  <a:lnTo>
                    <a:pt x="907" y="821"/>
                  </a:lnTo>
                  <a:lnTo>
                    <a:pt x="857" y="742"/>
                  </a:lnTo>
                  <a:lnTo>
                    <a:pt x="806" y="756"/>
                  </a:lnTo>
                  <a:lnTo>
                    <a:pt x="756" y="720"/>
                  </a:lnTo>
                  <a:lnTo>
                    <a:pt x="706" y="713"/>
                  </a:lnTo>
                  <a:lnTo>
                    <a:pt x="655" y="727"/>
                  </a:lnTo>
                  <a:lnTo>
                    <a:pt x="605" y="749"/>
                  </a:lnTo>
                  <a:lnTo>
                    <a:pt x="554" y="771"/>
                  </a:lnTo>
                  <a:lnTo>
                    <a:pt x="504" y="807"/>
                  </a:lnTo>
                  <a:lnTo>
                    <a:pt x="454" y="850"/>
                  </a:lnTo>
                  <a:lnTo>
                    <a:pt x="403" y="864"/>
                  </a:lnTo>
                  <a:lnTo>
                    <a:pt x="353" y="893"/>
                  </a:lnTo>
                  <a:lnTo>
                    <a:pt x="302" y="915"/>
                  </a:lnTo>
                  <a:lnTo>
                    <a:pt x="252" y="929"/>
                  </a:lnTo>
                  <a:lnTo>
                    <a:pt x="202" y="936"/>
                  </a:lnTo>
                  <a:lnTo>
                    <a:pt x="151" y="943"/>
                  </a:lnTo>
                  <a:lnTo>
                    <a:pt x="101" y="943"/>
                  </a:lnTo>
                  <a:lnTo>
                    <a:pt x="50" y="943"/>
                  </a:lnTo>
                  <a:lnTo>
                    <a:pt x="0" y="936"/>
                  </a:lnTo>
                </a:path>
              </a:pathLst>
            </a:custGeom>
            <a:noFill/>
            <a:ln w="349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98" name="Rectangle 217"/>
            <p:cNvSpPr>
              <a:spLocks noChangeArrowheads="1"/>
            </p:cNvSpPr>
            <p:nvPr/>
          </p:nvSpPr>
          <p:spPr bwMode="auto">
            <a:xfrm rot="-5400000">
              <a:off x="534" y="3323"/>
              <a:ext cx="64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visibility, 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99" name="Rectangle 218"/>
            <p:cNvSpPr>
              <a:spLocks noChangeArrowheads="1"/>
            </p:cNvSpPr>
            <p:nvPr/>
          </p:nvSpPr>
          <p:spPr bwMode="auto">
            <a:xfrm rot="16200000">
              <a:off x="797" y="2950"/>
              <a:ext cx="8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900" b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n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600" name="Rectangle 219"/>
            <p:cNvSpPr>
              <a:spLocks noChangeArrowheads="1"/>
            </p:cNvSpPr>
            <p:nvPr/>
          </p:nvSpPr>
          <p:spPr bwMode="auto">
            <a:xfrm rot="-5400000">
              <a:off x="711" y="2787"/>
              <a:ext cx="2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 (%)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601" name="Freeform 220"/>
            <p:cNvSpPr>
              <a:spLocks/>
            </p:cNvSpPr>
            <p:nvPr/>
          </p:nvSpPr>
          <p:spPr bwMode="auto">
            <a:xfrm>
              <a:off x="1405" y="2832"/>
              <a:ext cx="3017" cy="964"/>
            </a:xfrm>
            <a:custGeom>
              <a:avLst/>
              <a:gdLst>
                <a:gd name="T0" fmla="*/ 3017 w 3017"/>
                <a:gd name="T1" fmla="*/ 7 h 964"/>
                <a:gd name="T2" fmla="*/ 2966 w 3017"/>
                <a:gd name="T3" fmla="*/ 0 h 964"/>
                <a:gd name="T4" fmla="*/ 2916 w 3017"/>
                <a:gd name="T5" fmla="*/ 43 h 964"/>
                <a:gd name="T6" fmla="*/ 2866 w 3017"/>
                <a:gd name="T7" fmla="*/ 129 h 964"/>
                <a:gd name="T8" fmla="*/ 2815 w 3017"/>
                <a:gd name="T9" fmla="*/ 252 h 964"/>
                <a:gd name="T10" fmla="*/ 2765 w 3017"/>
                <a:gd name="T11" fmla="*/ 410 h 964"/>
                <a:gd name="T12" fmla="*/ 2714 w 3017"/>
                <a:gd name="T13" fmla="*/ 590 h 964"/>
                <a:gd name="T14" fmla="*/ 2664 w 3017"/>
                <a:gd name="T15" fmla="*/ 792 h 964"/>
                <a:gd name="T16" fmla="*/ 2614 w 3017"/>
                <a:gd name="T17" fmla="*/ 964 h 964"/>
                <a:gd name="T18" fmla="*/ 2563 w 3017"/>
                <a:gd name="T19" fmla="*/ 756 h 964"/>
                <a:gd name="T20" fmla="*/ 2513 w 3017"/>
                <a:gd name="T21" fmla="*/ 554 h 964"/>
                <a:gd name="T22" fmla="*/ 2462 w 3017"/>
                <a:gd name="T23" fmla="*/ 381 h 964"/>
                <a:gd name="T24" fmla="*/ 2412 w 3017"/>
                <a:gd name="T25" fmla="*/ 230 h 964"/>
                <a:gd name="T26" fmla="*/ 2362 w 3017"/>
                <a:gd name="T27" fmla="*/ 108 h 964"/>
                <a:gd name="T28" fmla="*/ 2311 w 3017"/>
                <a:gd name="T29" fmla="*/ 36 h 964"/>
                <a:gd name="T30" fmla="*/ 2261 w 3017"/>
                <a:gd name="T31" fmla="*/ 0 h 964"/>
                <a:gd name="T32" fmla="*/ 2210 w 3017"/>
                <a:gd name="T33" fmla="*/ 7 h 964"/>
                <a:gd name="T34" fmla="*/ 2160 w 3017"/>
                <a:gd name="T35" fmla="*/ 65 h 964"/>
                <a:gd name="T36" fmla="*/ 2110 w 3017"/>
                <a:gd name="T37" fmla="*/ 158 h 964"/>
                <a:gd name="T38" fmla="*/ 2059 w 3017"/>
                <a:gd name="T39" fmla="*/ 295 h 964"/>
                <a:gd name="T40" fmla="*/ 2009 w 3017"/>
                <a:gd name="T41" fmla="*/ 461 h 964"/>
                <a:gd name="T42" fmla="*/ 1958 w 3017"/>
                <a:gd name="T43" fmla="*/ 648 h 964"/>
                <a:gd name="T44" fmla="*/ 1908 w 3017"/>
                <a:gd name="T45" fmla="*/ 849 h 964"/>
                <a:gd name="T46" fmla="*/ 1858 w 3017"/>
                <a:gd name="T47" fmla="*/ 907 h 964"/>
                <a:gd name="T48" fmla="*/ 1807 w 3017"/>
                <a:gd name="T49" fmla="*/ 698 h 964"/>
                <a:gd name="T50" fmla="*/ 1757 w 3017"/>
                <a:gd name="T51" fmla="*/ 504 h 964"/>
                <a:gd name="T52" fmla="*/ 1706 w 3017"/>
                <a:gd name="T53" fmla="*/ 338 h 964"/>
                <a:gd name="T54" fmla="*/ 1656 w 3017"/>
                <a:gd name="T55" fmla="*/ 194 h 964"/>
                <a:gd name="T56" fmla="*/ 1606 w 3017"/>
                <a:gd name="T57" fmla="*/ 86 h 964"/>
                <a:gd name="T58" fmla="*/ 1555 w 3017"/>
                <a:gd name="T59" fmla="*/ 21 h 964"/>
                <a:gd name="T60" fmla="*/ 1512 w 3017"/>
                <a:gd name="T61" fmla="*/ 0 h 964"/>
                <a:gd name="T62" fmla="*/ 1462 w 3017"/>
                <a:gd name="T63" fmla="*/ 21 h 964"/>
                <a:gd name="T64" fmla="*/ 1411 w 3017"/>
                <a:gd name="T65" fmla="*/ 86 h 964"/>
                <a:gd name="T66" fmla="*/ 1361 w 3017"/>
                <a:gd name="T67" fmla="*/ 194 h 964"/>
                <a:gd name="T68" fmla="*/ 1310 w 3017"/>
                <a:gd name="T69" fmla="*/ 338 h 964"/>
                <a:gd name="T70" fmla="*/ 1260 w 3017"/>
                <a:gd name="T71" fmla="*/ 504 h 964"/>
                <a:gd name="T72" fmla="*/ 1210 w 3017"/>
                <a:gd name="T73" fmla="*/ 698 h 964"/>
                <a:gd name="T74" fmla="*/ 1159 w 3017"/>
                <a:gd name="T75" fmla="*/ 907 h 964"/>
                <a:gd name="T76" fmla="*/ 1109 w 3017"/>
                <a:gd name="T77" fmla="*/ 849 h 964"/>
                <a:gd name="T78" fmla="*/ 1058 w 3017"/>
                <a:gd name="T79" fmla="*/ 648 h 964"/>
                <a:gd name="T80" fmla="*/ 1008 w 3017"/>
                <a:gd name="T81" fmla="*/ 461 h 964"/>
                <a:gd name="T82" fmla="*/ 958 w 3017"/>
                <a:gd name="T83" fmla="*/ 295 h 964"/>
                <a:gd name="T84" fmla="*/ 907 w 3017"/>
                <a:gd name="T85" fmla="*/ 158 h 964"/>
                <a:gd name="T86" fmla="*/ 857 w 3017"/>
                <a:gd name="T87" fmla="*/ 65 h 964"/>
                <a:gd name="T88" fmla="*/ 806 w 3017"/>
                <a:gd name="T89" fmla="*/ 7 h 964"/>
                <a:gd name="T90" fmla="*/ 756 w 3017"/>
                <a:gd name="T91" fmla="*/ 0 h 964"/>
                <a:gd name="T92" fmla="*/ 706 w 3017"/>
                <a:gd name="T93" fmla="*/ 36 h 964"/>
                <a:gd name="T94" fmla="*/ 655 w 3017"/>
                <a:gd name="T95" fmla="*/ 108 h 964"/>
                <a:gd name="T96" fmla="*/ 605 w 3017"/>
                <a:gd name="T97" fmla="*/ 230 h 964"/>
                <a:gd name="T98" fmla="*/ 554 w 3017"/>
                <a:gd name="T99" fmla="*/ 381 h 964"/>
                <a:gd name="T100" fmla="*/ 504 w 3017"/>
                <a:gd name="T101" fmla="*/ 554 h 964"/>
                <a:gd name="T102" fmla="*/ 454 w 3017"/>
                <a:gd name="T103" fmla="*/ 756 h 964"/>
                <a:gd name="T104" fmla="*/ 403 w 3017"/>
                <a:gd name="T105" fmla="*/ 964 h 964"/>
                <a:gd name="T106" fmla="*/ 353 w 3017"/>
                <a:gd name="T107" fmla="*/ 792 h 964"/>
                <a:gd name="T108" fmla="*/ 302 w 3017"/>
                <a:gd name="T109" fmla="*/ 590 h 964"/>
                <a:gd name="T110" fmla="*/ 252 w 3017"/>
                <a:gd name="T111" fmla="*/ 410 h 964"/>
                <a:gd name="T112" fmla="*/ 202 w 3017"/>
                <a:gd name="T113" fmla="*/ 252 h 964"/>
                <a:gd name="T114" fmla="*/ 151 w 3017"/>
                <a:gd name="T115" fmla="*/ 129 h 964"/>
                <a:gd name="T116" fmla="*/ 101 w 3017"/>
                <a:gd name="T117" fmla="*/ 43 h 964"/>
                <a:gd name="T118" fmla="*/ 50 w 3017"/>
                <a:gd name="T119" fmla="*/ 0 h 964"/>
                <a:gd name="T120" fmla="*/ 0 w 3017"/>
                <a:gd name="T121" fmla="*/ 7 h 9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17" h="964">
                  <a:moveTo>
                    <a:pt x="3017" y="7"/>
                  </a:moveTo>
                  <a:lnTo>
                    <a:pt x="2966" y="0"/>
                  </a:lnTo>
                  <a:lnTo>
                    <a:pt x="2916" y="43"/>
                  </a:lnTo>
                  <a:lnTo>
                    <a:pt x="2866" y="129"/>
                  </a:lnTo>
                  <a:lnTo>
                    <a:pt x="2815" y="252"/>
                  </a:lnTo>
                  <a:lnTo>
                    <a:pt x="2765" y="410"/>
                  </a:lnTo>
                  <a:lnTo>
                    <a:pt x="2714" y="590"/>
                  </a:lnTo>
                  <a:lnTo>
                    <a:pt x="2664" y="792"/>
                  </a:lnTo>
                  <a:lnTo>
                    <a:pt x="2614" y="964"/>
                  </a:lnTo>
                  <a:lnTo>
                    <a:pt x="2563" y="756"/>
                  </a:lnTo>
                  <a:lnTo>
                    <a:pt x="2513" y="554"/>
                  </a:lnTo>
                  <a:lnTo>
                    <a:pt x="2462" y="381"/>
                  </a:lnTo>
                  <a:lnTo>
                    <a:pt x="2412" y="230"/>
                  </a:lnTo>
                  <a:lnTo>
                    <a:pt x="2362" y="108"/>
                  </a:lnTo>
                  <a:lnTo>
                    <a:pt x="2311" y="36"/>
                  </a:lnTo>
                  <a:lnTo>
                    <a:pt x="2261" y="0"/>
                  </a:lnTo>
                  <a:lnTo>
                    <a:pt x="2210" y="7"/>
                  </a:lnTo>
                  <a:lnTo>
                    <a:pt x="2160" y="65"/>
                  </a:lnTo>
                  <a:lnTo>
                    <a:pt x="2110" y="158"/>
                  </a:lnTo>
                  <a:lnTo>
                    <a:pt x="2059" y="295"/>
                  </a:lnTo>
                  <a:lnTo>
                    <a:pt x="2009" y="461"/>
                  </a:lnTo>
                  <a:lnTo>
                    <a:pt x="1958" y="648"/>
                  </a:lnTo>
                  <a:lnTo>
                    <a:pt x="1908" y="849"/>
                  </a:lnTo>
                  <a:lnTo>
                    <a:pt x="1858" y="907"/>
                  </a:lnTo>
                  <a:lnTo>
                    <a:pt x="1807" y="698"/>
                  </a:lnTo>
                  <a:lnTo>
                    <a:pt x="1757" y="504"/>
                  </a:lnTo>
                  <a:lnTo>
                    <a:pt x="1706" y="338"/>
                  </a:lnTo>
                  <a:lnTo>
                    <a:pt x="1656" y="194"/>
                  </a:lnTo>
                  <a:lnTo>
                    <a:pt x="1606" y="86"/>
                  </a:lnTo>
                  <a:lnTo>
                    <a:pt x="1555" y="21"/>
                  </a:lnTo>
                  <a:lnTo>
                    <a:pt x="1512" y="0"/>
                  </a:lnTo>
                  <a:lnTo>
                    <a:pt x="1462" y="21"/>
                  </a:lnTo>
                  <a:lnTo>
                    <a:pt x="1411" y="86"/>
                  </a:lnTo>
                  <a:lnTo>
                    <a:pt x="1361" y="194"/>
                  </a:lnTo>
                  <a:lnTo>
                    <a:pt x="1310" y="338"/>
                  </a:lnTo>
                  <a:lnTo>
                    <a:pt x="1260" y="504"/>
                  </a:lnTo>
                  <a:lnTo>
                    <a:pt x="1210" y="698"/>
                  </a:lnTo>
                  <a:lnTo>
                    <a:pt x="1159" y="907"/>
                  </a:lnTo>
                  <a:lnTo>
                    <a:pt x="1109" y="849"/>
                  </a:lnTo>
                  <a:lnTo>
                    <a:pt x="1058" y="648"/>
                  </a:lnTo>
                  <a:lnTo>
                    <a:pt x="1008" y="461"/>
                  </a:lnTo>
                  <a:lnTo>
                    <a:pt x="958" y="295"/>
                  </a:lnTo>
                  <a:lnTo>
                    <a:pt x="907" y="158"/>
                  </a:lnTo>
                  <a:lnTo>
                    <a:pt x="857" y="65"/>
                  </a:lnTo>
                  <a:lnTo>
                    <a:pt x="806" y="7"/>
                  </a:lnTo>
                  <a:lnTo>
                    <a:pt x="756" y="0"/>
                  </a:lnTo>
                  <a:lnTo>
                    <a:pt x="706" y="36"/>
                  </a:lnTo>
                  <a:lnTo>
                    <a:pt x="655" y="108"/>
                  </a:lnTo>
                  <a:lnTo>
                    <a:pt x="605" y="230"/>
                  </a:lnTo>
                  <a:lnTo>
                    <a:pt x="554" y="381"/>
                  </a:lnTo>
                  <a:lnTo>
                    <a:pt x="504" y="554"/>
                  </a:lnTo>
                  <a:lnTo>
                    <a:pt x="454" y="756"/>
                  </a:lnTo>
                  <a:lnTo>
                    <a:pt x="403" y="964"/>
                  </a:lnTo>
                  <a:lnTo>
                    <a:pt x="353" y="792"/>
                  </a:lnTo>
                  <a:lnTo>
                    <a:pt x="302" y="590"/>
                  </a:lnTo>
                  <a:lnTo>
                    <a:pt x="252" y="410"/>
                  </a:lnTo>
                  <a:lnTo>
                    <a:pt x="202" y="252"/>
                  </a:lnTo>
                  <a:lnTo>
                    <a:pt x="151" y="129"/>
                  </a:lnTo>
                  <a:lnTo>
                    <a:pt x="101" y="43"/>
                  </a:lnTo>
                  <a:lnTo>
                    <a:pt x="50" y="0"/>
                  </a:lnTo>
                  <a:lnTo>
                    <a:pt x="0" y="7"/>
                  </a:lnTo>
                </a:path>
              </a:pathLst>
            </a:custGeom>
            <a:noFill/>
            <a:ln w="34925" cap="flat">
              <a:solidFill>
                <a:srgbClr val="80808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477414" name="Group 230"/>
          <p:cNvGrpSpPr>
            <a:grpSpLocks/>
          </p:cNvGrpSpPr>
          <p:nvPr/>
        </p:nvGrpSpPr>
        <p:grpSpPr bwMode="auto">
          <a:xfrm>
            <a:off x="6172199" y="3922713"/>
            <a:ext cx="2592387" cy="1125537"/>
            <a:chOff x="3888" y="2471"/>
            <a:chExt cx="1633" cy="709"/>
          </a:xfrm>
        </p:grpSpPr>
        <p:grpSp>
          <p:nvGrpSpPr>
            <p:cNvPr id="21556" name="Group 225"/>
            <p:cNvGrpSpPr>
              <a:grpSpLocks/>
            </p:cNvGrpSpPr>
            <p:nvPr/>
          </p:nvGrpSpPr>
          <p:grpSpPr bwMode="auto">
            <a:xfrm>
              <a:off x="3888" y="2471"/>
              <a:ext cx="1633" cy="709"/>
              <a:chOff x="3888" y="2471"/>
              <a:chExt cx="1633" cy="709"/>
            </a:xfrm>
          </p:grpSpPr>
          <p:sp>
            <p:nvSpPr>
              <p:cNvPr id="21558" name="Text Box 223"/>
              <p:cNvSpPr txBox="1">
                <a:spLocks noChangeArrowheads="1"/>
              </p:cNvSpPr>
              <p:nvPr/>
            </p:nvSpPr>
            <p:spPr bwMode="auto">
              <a:xfrm>
                <a:off x="3980" y="2471"/>
                <a:ext cx="154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0">
                    <a:solidFill>
                      <a:srgbClr val="808080"/>
                    </a:solidFill>
                    <a:cs typeface="Times New Roman" pitchFamily="18" charset="0"/>
                  </a:rPr>
                  <a:t>single electron prediction</a:t>
                </a:r>
              </a:p>
            </p:txBody>
          </p:sp>
          <p:sp>
            <p:nvSpPr>
              <p:cNvPr id="21559" name="Line 224"/>
              <p:cNvSpPr>
                <a:spLocks noChangeShapeType="1"/>
              </p:cNvSpPr>
              <p:nvPr/>
            </p:nvSpPr>
            <p:spPr bwMode="auto">
              <a:xfrm flipH="1">
                <a:off x="3888" y="2688"/>
                <a:ext cx="270" cy="492"/>
              </a:xfrm>
              <a:prstGeom prst="line">
                <a:avLst/>
              </a:prstGeom>
              <a:noFill/>
              <a:ln w="28575" cap="sq">
                <a:solidFill>
                  <a:schemeClr val="bg2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graphicFrame>
          <p:nvGraphicFramePr>
            <p:cNvPr id="21557" name="Object 229"/>
            <p:cNvGraphicFramePr>
              <a:graphicFrameLocks noChangeAspect="1"/>
            </p:cNvGraphicFramePr>
            <p:nvPr/>
          </p:nvGraphicFramePr>
          <p:xfrm>
            <a:off x="4673" y="2733"/>
            <a:ext cx="761" cy="368"/>
          </p:xfrm>
          <a:graphic>
            <a:graphicData uri="http://schemas.openxmlformats.org/presentationml/2006/ole">
              <p:oleObj spid="_x0000_s530591" name="משוואה" r:id="rId3" imgW="685800" imgH="292100" progId="Equation.3">
                <p:embed/>
              </p:oleObj>
            </a:graphicData>
          </a:graphic>
        </p:graphicFrame>
      </p:grpSp>
      <p:sp>
        <p:nvSpPr>
          <p:cNvPr id="21509" name="Rectangle 47"/>
          <p:cNvSpPr>
            <a:spLocks noChangeArrowheads="1"/>
          </p:cNvSpPr>
          <p:nvPr/>
        </p:nvSpPr>
        <p:spPr bwMode="auto">
          <a:xfrm>
            <a:off x="1977962" y="1574801"/>
            <a:ext cx="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477420" name="Group 236"/>
          <p:cNvGrpSpPr>
            <a:grpSpLocks/>
          </p:cNvGrpSpPr>
          <p:nvPr/>
        </p:nvGrpSpPr>
        <p:grpSpPr bwMode="auto">
          <a:xfrm>
            <a:off x="1196976" y="1527175"/>
            <a:ext cx="6056313" cy="2524126"/>
            <a:chOff x="754" y="962"/>
            <a:chExt cx="3815" cy="1590"/>
          </a:xfrm>
        </p:grpSpPr>
        <p:sp>
          <p:nvSpPr>
            <p:cNvPr id="21511" name="Text Box 172"/>
            <p:cNvSpPr txBox="1">
              <a:spLocks noChangeArrowheads="1"/>
            </p:cNvSpPr>
            <p:nvPr/>
          </p:nvSpPr>
          <p:spPr bwMode="auto">
            <a:xfrm>
              <a:off x="1996" y="2319"/>
              <a:ext cx="176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detector voltage, </a:t>
              </a:r>
              <a:r>
                <a:rPr lang="en-US" sz="1800" b="0" i="1">
                  <a:solidFill>
                    <a:srgbClr val="000000"/>
                  </a:solidFill>
                  <a:cs typeface="Times New Roman" pitchFamily="18" charset="0"/>
                </a:rPr>
                <a:t>V</a:t>
              </a:r>
              <a:r>
                <a:rPr lang="en-US" sz="1800" b="0" baseline="-25000">
                  <a:solidFill>
                    <a:srgbClr val="000000"/>
                  </a:solidFill>
                  <a:cs typeface="Times New Roman" pitchFamily="18" charset="0"/>
                </a:rPr>
                <a:t>S2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 (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V)</a:t>
              </a:r>
            </a:p>
          </p:txBody>
        </p:sp>
        <p:sp>
          <p:nvSpPr>
            <p:cNvPr id="21512" name="Rectangle 4"/>
            <p:cNvSpPr>
              <a:spLocks noChangeArrowheads="1"/>
            </p:cNvSpPr>
            <p:nvPr/>
          </p:nvSpPr>
          <p:spPr bwMode="auto">
            <a:xfrm>
              <a:off x="3485" y="1172"/>
              <a:ext cx="422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/>
              <a:r>
                <a:rPr lang="en-US" sz="2000" b="0" i="1">
                  <a:solidFill>
                    <a:srgbClr val="000000"/>
                  </a:solidFill>
                  <a:cs typeface="Times New Roman" pitchFamily="18" charset="0"/>
                </a:rPr>
                <a:t>T</a:t>
              </a:r>
              <a:r>
                <a:rPr lang="en-US" sz="2000" b="0" i="1" baseline="-25000">
                  <a:solidFill>
                    <a:srgbClr val="000000"/>
                  </a:solidFill>
                  <a:cs typeface="Times New Roman" pitchFamily="18" charset="0"/>
                </a:rPr>
                <a:t>det</a:t>
              </a:r>
              <a:endParaRPr lang="en-US" sz="20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13" name="Rectangle 8"/>
            <p:cNvSpPr>
              <a:spLocks noChangeArrowheads="1"/>
            </p:cNvSpPr>
            <p:nvPr/>
          </p:nvSpPr>
          <p:spPr bwMode="auto">
            <a:xfrm>
              <a:off x="1358" y="1078"/>
              <a:ext cx="3124" cy="1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4" name="Rectangle 9"/>
            <p:cNvSpPr>
              <a:spLocks noChangeArrowheads="1"/>
            </p:cNvSpPr>
            <p:nvPr/>
          </p:nvSpPr>
          <p:spPr bwMode="auto">
            <a:xfrm>
              <a:off x="1358" y="1078"/>
              <a:ext cx="3124" cy="103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5" name="Freeform 11"/>
            <p:cNvSpPr>
              <a:spLocks/>
            </p:cNvSpPr>
            <p:nvPr/>
          </p:nvSpPr>
          <p:spPr bwMode="auto">
            <a:xfrm>
              <a:off x="2135" y="1078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6" name="Freeform 12"/>
            <p:cNvSpPr>
              <a:spLocks/>
            </p:cNvSpPr>
            <p:nvPr/>
          </p:nvSpPr>
          <p:spPr bwMode="auto">
            <a:xfrm>
              <a:off x="2920" y="1078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7" name="Freeform 13"/>
            <p:cNvSpPr>
              <a:spLocks/>
            </p:cNvSpPr>
            <p:nvPr/>
          </p:nvSpPr>
          <p:spPr bwMode="auto">
            <a:xfrm>
              <a:off x="3698" y="1078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auto">
            <a:xfrm>
              <a:off x="4482" y="1078"/>
              <a:ext cx="1" cy="1037"/>
            </a:xfrm>
            <a:custGeom>
              <a:avLst/>
              <a:gdLst>
                <a:gd name="T0" fmla="*/ 0 w 1"/>
                <a:gd name="T1" fmla="*/ 20084911 h 144"/>
                <a:gd name="T2" fmla="*/ 0 w 1"/>
                <a:gd name="T3" fmla="*/ 0 h 144"/>
                <a:gd name="T4" fmla="*/ 0 w 1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44">
                  <a:moveTo>
                    <a:pt x="0" y="14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19" name="Freeform 15"/>
            <p:cNvSpPr>
              <a:spLocks/>
            </p:cNvSpPr>
            <p:nvPr/>
          </p:nvSpPr>
          <p:spPr bwMode="auto">
            <a:xfrm>
              <a:off x="1358" y="2115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auto">
            <a:xfrm>
              <a:off x="1358" y="1597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auto">
            <a:xfrm>
              <a:off x="1358" y="1078"/>
              <a:ext cx="3124" cy="1"/>
            </a:xfrm>
            <a:custGeom>
              <a:avLst/>
              <a:gdLst>
                <a:gd name="T0" fmla="*/ 0 w 434"/>
                <a:gd name="T1" fmla="*/ 0 h 1"/>
                <a:gd name="T2" fmla="*/ 60369414 w 434"/>
                <a:gd name="T3" fmla="*/ 0 h 1"/>
                <a:gd name="T4" fmla="*/ 60369414 w 43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4" h="1">
                  <a:moveTo>
                    <a:pt x="0" y="0"/>
                  </a:moveTo>
                  <a:lnTo>
                    <a:pt x="4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>
              <a:off x="1358" y="1078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1358" y="2115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 flipV="1">
              <a:off x="4482" y="1078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5" name="Line 22"/>
            <p:cNvSpPr>
              <a:spLocks noChangeShapeType="1"/>
            </p:cNvSpPr>
            <p:nvPr/>
          </p:nvSpPr>
          <p:spPr bwMode="auto">
            <a:xfrm>
              <a:off x="1358" y="2115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6" name="Rectangle 26"/>
            <p:cNvSpPr>
              <a:spLocks noChangeArrowheads="1"/>
            </p:cNvSpPr>
            <p:nvPr/>
          </p:nvSpPr>
          <p:spPr bwMode="auto">
            <a:xfrm>
              <a:off x="1227" y="2137"/>
              <a:ext cx="2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-40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27" name="Line 27"/>
            <p:cNvSpPr>
              <a:spLocks noChangeShapeType="1"/>
            </p:cNvSpPr>
            <p:nvPr/>
          </p:nvSpPr>
          <p:spPr bwMode="auto">
            <a:xfrm flipV="1">
              <a:off x="2135" y="2079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8" name="Line 28"/>
            <p:cNvSpPr>
              <a:spLocks noChangeShapeType="1"/>
            </p:cNvSpPr>
            <p:nvPr/>
          </p:nvSpPr>
          <p:spPr bwMode="auto">
            <a:xfrm>
              <a:off x="2135" y="107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29" name="Rectangle 29"/>
            <p:cNvSpPr>
              <a:spLocks noChangeArrowheads="1"/>
            </p:cNvSpPr>
            <p:nvPr/>
          </p:nvSpPr>
          <p:spPr bwMode="auto">
            <a:xfrm>
              <a:off x="2005" y="2137"/>
              <a:ext cx="2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-20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30" name="Line 30"/>
            <p:cNvSpPr>
              <a:spLocks noChangeShapeType="1"/>
            </p:cNvSpPr>
            <p:nvPr/>
          </p:nvSpPr>
          <p:spPr bwMode="auto">
            <a:xfrm flipV="1">
              <a:off x="2920" y="2079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1" name="Line 31"/>
            <p:cNvSpPr>
              <a:spLocks noChangeShapeType="1"/>
            </p:cNvSpPr>
            <p:nvPr/>
          </p:nvSpPr>
          <p:spPr bwMode="auto">
            <a:xfrm>
              <a:off x="2920" y="107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2" name="Rectangle 32"/>
            <p:cNvSpPr>
              <a:spLocks noChangeArrowheads="1"/>
            </p:cNvSpPr>
            <p:nvPr/>
          </p:nvSpPr>
          <p:spPr bwMode="auto">
            <a:xfrm>
              <a:off x="2874" y="2137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33" name="Line 33"/>
            <p:cNvSpPr>
              <a:spLocks noChangeShapeType="1"/>
            </p:cNvSpPr>
            <p:nvPr/>
          </p:nvSpPr>
          <p:spPr bwMode="auto">
            <a:xfrm flipV="1">
              <a:off x="3698" y="2079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4" name="Line 34"/>
            <p:cNvSpPr>
              <a:spLocks noChangeShapeType="1"/>
            </p:cNvSpPr>
            <p:nvPr/>
          </p:nvSpPr>
          <p:spPr bwMode="auto">
            <a:xfrm>
              <a:off x="3698" y="107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5" name="Rectangle 35"/>
            <p:cNvSpPr>
              <a:spLocks noChangeArrowheads="1"/>
            </p:cNvSpPr>
            <p:nvPr/>
          </p:nvSpPr>
          <p:spPr bwMode="auto">
            <a:xfrm>
              <a:off x="3606" y="2137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36" name="Line 36"/>
            <p:cNvSpPr>
              <a:spLocks noChangeShapeType="1"/>
            </p:cNvSpPr>
            <p:nvPr/>
          </p:nvSpPr>
          <p:spPr bwMode="auto">
            <a:xfrm flipV="1">
              <a:off x="4482" y="2079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7" name="Line 37"/>
            <p:cNvSpPr>
              <a:spLocks noChangeShapeType="1"/>
            </p:cNvSpPr>
            <p:nvPr/>
          </p:nvSpPr>
          <p:spPr bwMode="auto">
            <a:xfrm>
              <a:off x="4482" y="107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38" name="Rectangle 38"/>
            <p:cNvSpPr>
              <a:spLocks noChangeArrowheads="1"/>
            </p:cNvSpPr>
            <p:nvPr/>
          </p:nvSpPr>
          <p:spPr bwMode="auto">
            <a:xfrm>
              <a:off x="4391" y="2137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40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39" name="Line 40"/>
            <p:cNvSpPr>
              <a:spLocks noChangeShapeType="1"/>
            </p:cNvSpPr>
            <p:nvPr/>
          </p:nvSpPr>
          <p:spPr bwMode="auto">
            <a:xfrm flipH="1">
              <a:off x="4446" y="2115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0" name="Rectangle 41"/>
            <p:cNvSpPr>
              <a:spLocks noChangeArrowheads="1"/>
            </p:cNvSpPr>
            <p:nvPr/>
          </p:nvSpPr>
          <p:spPr bwMode="auto">
            <a:xfrm>
              <a:off x="1155" y="2029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41" name="Line 43"/>
            <p:cNvSpPr>
              <a:spLocks noChangeShapeType="1"/>
            </p:cNvSpPr>
            <p:nvPr/>
          </p:nvSpPr>
          <p:spPr bwMode="auto">
            <a:xfrm flipH="1">
              <a:off x="4446" y="1597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2" name="Rectangle 44"/>
            <p:cNvSpPr>
              <a:spLocks noChangeArrowheads="1"/>
            </p:cNvSpPr>
            <p:nvPr/>
          </p:nvSpPr>
          <p:spPr bwMode="auto">
            <a:xfrm>
              <a:off x="1067" y="149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20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43" name="Line 46"/>
            <p:cNvSpPr>
              <a:spLocks noChangeShapeType="1"/>
            </p:cNvSpPr>
            <p:nvPr/>
          </p:nvSpPr>
          <p:spPr bwMode="auto">
            <a:xfrm flipH="1">
              <a:off x="4446" y="1078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4" name="Line 48"/>
            <p:cNvSpPr>
              <a:spLocks noChangeShapeType="1"/>
            </p:cNvSpPr>
            <p:nvPr/>
          </p:nvSpPr>
          <p:spPr bwMode="auto">
            <a:xfrm>
              <a:off x="1358" y="1078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5" name="Line 49"/>
            <p:cNvSpPr>
              <a:spLocks noChangeShapeType="1"/>
            </p:cNvSpPr>
            <p:nvPr/>
          </p:nvSpPr>
          <p:spPr bwMode="auto">
            <a:xfrm>
              <a:off x="1358" y="2115"/>
              <a:ext cx="31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6" name="Line 50"/>
            <p:cNvSpPr>
              <a:spLocks noChangeShapeType="1"/>
            </p:cNvSpPr>
            <p:nvPr/>
          </p:nvSpPr>
          <p:spPr bwMode="auto">
            <a:xfrm flipV="1">
              <a:off x="4482" y="1078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7" name="Line 51"/>
            <p:cNvSpPr>
              <a:spLocks noChangeShapeType="1"/>
            </p:cNvSpPr>
            <p:nvPr/>
          </p:nvSpPr>
          <p:spPr bwMode="auto">
            <a:xfrm flipV="1">
              <a:off x="1352" y="1078"/>
              <a:ext cx="1" cy="10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8" name="Freeform 52"/>
            <p:cNvSpPr>
              <a:spLocks/>
            </p:cNvSpPr>
            <p:nvPr/>
          </p:nvSpPr>
          <p:spPr bwMode="auto">
            <a:xfrm>
              <a:off x="1408" y="1150"/>
              <a:ext cx="3017" cy="943"/>
            </a:xfrm>
            <a:custGeom>
              <a:avLst/>
              <a:gdLst>
                <a:gd name="T0" fmla="*/ 3017 w 3017"/>
                <a:gd name="T1" fmla="*/ 915 h 943"/>
                <a:gd name="T2" fmla="*/ 2966 w 3017"/>
                <a:gd name="T3" fmla="*/ 886 h 943"/>
                <a:gd name="T4" fmla="*/ 2916 w 3017"/>
                <a:gd name="T5" fmla="*/ 900 h 943"/>
                <a:gd name="T6" fmla="*/ 2866 w 3017"/>
                <a:gd name="T7" fmla="*/ 893 h 943"/>
                <a:gd name="T8" fmla="*/ 2815 w 3017"/>
                <a:gd name="T9" fmla="*/ 864 h 943"/>
                <a:gd name="T10" fmla="*/ 2765 w 3017"/>
                <a:gd name="T11" fmla="*/ 864 h 943"/>
                <a:gd name="T12" fmla="*/ 2714 w 3017"/>
                <a:gd name="T13" fmla="*/ 828 h 943"/>
                <a:gd name="T14" fmla="*/ 2664 w 3017"/>
                <a:gd name="T15" fmla="*/ 785 h 943"/>
                <a:gd name="T16" fmla="*/ 2614 w 3017"/>
                <a:gd name="T17" fmla="*/ 742 h 943"/>
                <a:gd name="T18" fmla="*/ 2563 w 3017"/>
                <a:gd name="T19" fmla="*/ 706 h 943"/>
                <a:gd name="T20" fmla="*/ 2513 w 3017"/>
                <a:gd name="T21" fmla="*/ 663 h 943"/>
                <a:gd name="T22" fmla="*/ 2462 w 3017"/>
                <a:gd name="T23" fmla="*/ 605 h 943"/>
                <a:gd name="T24" fmla="*/ 2412 w 3017"/>
                <a:gd name="T25" fmla="*/ 605 h 943"/>
                <a:gd name="T26" fmla="*/ 2362 w 3017"/>
                <a:gd name="T27" fmla="*/ 591 h 943"/>
                <a:gd name="T28" fmla="*/ 2311 w 3017"/>
                <a:gd name="T29" fmla="*/ 619 h 943"/>
                <a:gd name="T30" fmla="*/ 2261 w 3017"/>
                <a:gd name="T31" fmla="*/ 641 h 943"/>
                <a:gd name="T32" fmla="*/ 2210 w 3017"/>
                <a:gd name="T33" fmla="*/ 691 h 943"/>
                <a:gd name="T34" fmla="*/ 2160 w 3017"/>
                <a:gd name="T35" fmla="*/ 749 h 943"/>
                <a:gd name="T36" fmla="*/ 2110 w 3017"/>
                <a:gd name="T37" fmla="*/ 828 h 943"/>
                <a:gd name="T38" fmla="*/ 2059 w 3017"/>
                <a:gd name="T39" fmla="*/ 907 h 943"/>
                <a:gd name="T40" fmla="*/ 2009 w 3017"/>
                <a:gd name="T41" fmla="*/ 857 h 943"/>
                <a:gd name="T42" fmla="*/ 1958 w 3017"/>
                <a:gd name="T43" fmla="*/ 763 h 943"/>
                <a:gd name="T44" fmla="*/ 1908 w 3017"/>
                <a:gd name="T45" fmla="*/ 677 h 943"/>
                <a:gd name="T46" fmla="*/ 1858 w 3017"/>
                <a:gd name="T47" fmla="*/ 540 h 943"/>
                <a:gd name="T48" fmla="*/ 1807 w 3017"/>
                <a:gd name="T49" fmla="*/ 411 h 943"/>
                <a:gd name="T50" fmla="*/ 1757 w 3017"/>
                <a:gd name="T51" fmla="*/ 324 h 943"/>
                <a:gd name="T52" fmla="*/ 1706 w 3017"/>
                <a:gd name="T53" fmla="*/ 180 h 943"/>
                <a:gd name="T54" fmla="*/ 1656 w 3017"/>
                <a:gd name="T55" fmla="*/ 101 h 943"/>
                <a:gd name="T56" fmla="*/ 1606 w 3017"/>
                <a:gd name="T57" fmla="*/ 51 h 943"/>
                <a:gd name="T58" fmla="*/ 1555 w 3017"/>
                <a:gd name="T59" fmla="*/ 0 h 943"/>
                <a:gd name="T60" fmla="*/ 1512 w 3017"/>
                <a:gd name="T61" fmla="*/ 44 h 943"/>
                <a:gd name="T62" fmla="*/ 1462 w 3017"/>
                <a:gd name="T63" fmla="*/ 44 h 943"/>
                <a:gd name="T64" fmla="*/ 1411 w 3017"/>
                <a:gd name="T65" fmla="*/ 87 h 943"/>
                <a:gd name="T66" fmla="*/ 1361 w 3017"/>
                <a:gd name="T67" fmla="*/ 166 h 943"/>
                <a:gd name="T68" fmla="*/ 1310 w 3017"/>
                <a:gd name="T69" fmla="*/ 260 h 943"/>
                <a:gd name="T70" fmla="*/ 1260 w 3017"/>
                <a:gd name="T71" fmla="*/ 404 h 943"/>
                <a:gd name="T72" fmla="*/ 1210 w 3017"/>
                <a:gd name="T73" fmla="*/ 526 h 943"/>
                <a:gd name="T74" fmla="*/ 1159 w 3017"/>
                <a:gd name="T75" fmla="*/ 627 h 943"/>
                <a:gd name="T76" fmla="*/ 1109 w 3017"/>
                <a:gd name="T77" fmla="*/ 785 h 943"/>
                <a:gd name="T78" fmla="*/ 1058 w 3017"/>
                <a:gd name="T79" fmla="*/ 871 h 943"/>
                <a:gd name="T80" fmla="*/ 1008 w 3017"/>
                <a:gd name="T81" fmla="*/ 915 h 943"/>
                <a:gd name="T82" fmla="*/ 958 w 3017"/>
                <a:gd name="T83" fmla="*/ 857 h 943"/>
                <a:gd name="T84" fmla="*/ 907 w 3017"/>
                <a:gd name="T85" fmla="*/ 821 h 943"/>
                <a:gd name="T86" fmla="*/ 857 w 3017"/>
                <a:gd name="T87" fmla="*/ 742 h 943"/>
                <a:gd name="T88" fmla="*/ 806 w 3017"/>
                <a:gd name="T89" fmla="*/ 756 h 943"/>
                <a:gd name="T90" fmla="*/ 756 w 3017"/>
                <a:gd name="T91" fmla="*/ 720 h 943"/>
                <a:gd name="T92" fmla="*/ 706 w 3017"/>
                <a:gd name="T93" fmla="*/ 713 h 943"/>
                <a:gd name="T94" fmla="*/ 655 w 3017"/>
                <a:gd name="T95" fmla="*/ 727 h 943"/>
                <a:gd name="T96" fmla="*/ 605 w 3017"/>
                <a:gd name="T97" fmla="*/ 749 h 943"/>
                <a:gd name="T98" fmla="*/ 554 w 3017"/>
                <a:gd name="T99" fmla="*/ 771 h 943"/>
                <a:gd name="T100" fmla="*/ 504 w 3017"/>
                <a:gd name="T101" fmla="*/ 807 h 943"/>
                <a:gd name="T102" fmla="*/ 454 w 3017"/>
                <a:gd name="T103" fmla="*/ 850 h 943"/>
                <a:gd name="T104" fmla="*/ 403 w 3017"/>
                <a:gd name="T105" fmla="*/ 864 h 943"/>
                <a:gd name="T106" fmla="*/ 353 w 3017"/>
                <a:gd name="T107" fmla="*/ 893 h 943"/>
                <a:gd name="T108" fmla="*/ 302 w 3017"/>
                <a:gd name="T109" fmla="*/ 915 h 943"/>
                <a:gd name="T110" fmla="*/ 252 w 3017"/>
                <a:gd name="T111" fmla="*/ 929 h 943"/>
                <a:gd name="T112" fmla="*/ 202 w 3017"/>
                <a:gd name="T113" fmla="*/ 936 h 943"/>
                <a:gd name="T114" fmla="*/ 151 w 3017"/>
                <a:gd name="T115" fmla="*/ 943 h 943"/>
                <a:gd name="T116" fmla="*/ 101 w 3017"/>
                <a:gd name="T117" fmla="*/ 943 h 943"/>
                <a:gd name="T118" fmla="*/ 50 w 3017"/>
                <a:gd name="T119" fmla="*/ 943 h 943"/>
                <a:gd name="T120" fmla="*/ 0 w 3017"/>
                <a:gd name="T121" fmla="*/ 936 h 9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17" h="943">
                  <a:moveTo>
                    <a:pt x="3017" y="915"/>
                  </a:moveTo>
                  <a:lnTo>
                    <a:pt x="2966" y="886"/>
                  </a:lnTo>
                  <a:lnTo>
                    <a:pt x="2916" y="900"/>
                  </a:lnTo>
                  <a:lnTo>
                    <a:pt x="2866" y="893"/>
                  </a:lnTo>
                  <a:lnTo>
                    <a:pt x="2815" y="864"/>
                  </a:lnTo>
                  <a:lnTo>
                    <a:pt x="2765" y="864"/>
                  </a:lnTo>
                  <a:lnTo>
                    <a:pt x="2714" y="828"/>
                  </a:lnTo>
                  <a:lnTo>
                    <a:pt x="2664" y="785"/>
                  </a:lnTo>
                  <a:lnTo>
                    <a:pt x="2614" y="742"/>
                  </a:lnTo>
                  <a:lnTo>
                    <a:pt x="2563" y="706"/>
                  </a:lnTo>
                  <a:lnTo>
                    <a:pt x="2513" y="663"/>
                  </a:lnTo>
                  <a:lnTo>
                    <a:pt x="2462" y="605"/>
                  </a:lnTo>
                  <a:lnTo>
                    <a:pt x="2412" y="605"/>
                  </a:lnTo>
                  <a:lnTo>
                    <a:pt x="2362" y="591"/>
                  </a:lnTo>
                  <a:lnTo>
                    <a:pt x="2311" y="619"/>
                  </a:lnTo>
                  <a:lnTo>
                    <a:pt x="2261" y="641"/>
                  </a:lnTo>
                  <a:lnTo>
                    <a:pt x="2210" y="691"/>
                  </a:lnTo>
                  <a:lnTo>
                    <a:pt x="2160" y="749"/>
                  </a:lnTo>
                  <a:lnTo>
                    <a:pt x="2110" y="828"/>
                  </a:lnTo>
                  <a:lnTo>
                    <a:pt x="2059" y="907"/>
                  </a:lnTo>
                  <a:lnTo>
                    <a:pt x="2009" y="857"/>
                  </a:lnTo>
                  <a:lnTo>
                    <a:pt x="1958" y="763"/>
                  </a:lnTo>
                  <a:lnTo>
                    <a:pt x="1908" y="677"/>
                  </a:lnTo>
                  <a:lnTo>
                    <a:pt x="1858" y="540"/>
                  </a:lnTo>
                  <a:lnTo>
                    <a:pt x="1807" y="411"/>
                  </a:lnTo>
                  <a:lnTo>
                    <a:pt x="1757" y="324"/>
                  </a:lnTo>
                  <a:lnTo>
                    <a:pt x="1706" y="180"/>
                  </a:lnTo>
                  <a:lnTo>
                    <a:pt x="1656" y="101"/>
                  </a:lnTo>
                  <a:lnTo>
                    <a:pt x="1606" y="51"/>
                  </a:lnTo>
                  <a:lnTo>
                    <a:pt x="1555" y="0"/>
                  </a:lnTo>
                  <a:lnTo>
                    <a:pt x="1512" y="44"/>
                  </a:lnTo>
                  <a:lnTo>
                    <a:pt x="1462" y="44"/>
                  </a:lnTo>
                  <a:lnTo>
                    <a:pt x="1411" y="87"/>
                  </a:lnTo>
                  <a:lnTo>
                    <a:pt x="1361" y="166"/>
                  </a:lnTo>
                  <a:lnTo>
                    <a:pt x="1310" y="260"/>
                  </a:lnTo>
                  <a:lnTo>
                    <a:pt x="1260" y="404"/>
                  </a:lnTo>
                  <a:lnTo>
                    <a:pt x="1210" y="526"/>
                  </a:lnTo>
                  <a:lnTo>
                    <a:pt x="1159" y="627"/>
                  </a:lnTo>
                  <a:lnTo>
                    <a:pt x="1109" y="785"/>
                  </a:lnTo>
                  <a:lnTo>
                    <a:pt x="1058" y="871"/>
                  </a:lnTo>
                  <a:lnTo>
                    <a:pt x="1008" y="915"/>
                  </a:lnTo>
                  <a:lnTo>
                    <a:pt x="958" y="857"/>
                  </a:lnTo>
                  <a:lnTo>
                    <a:pt x="907" y="821"/>
                  </a:lnTo>
                  <a:lnTo>
                    <a:pt x="857" y="742"/>
                  </a:lnTo>
                  <a:lnTo>
                    <a:pt x="806" y="756"/>
                  </a:lnTo>
                  <a:lnTo>
                    <a:pt x="756" y="720"/>
                  </a:lnTo>
                  <a:lnTo>
                    <a:pt x="706" y="713"/>
                  </a:lnTo>
                  <a:lnTo>
                    <a:pt x="655" y="727"/>
                  </a:lnTo>
                  <a:lnTo>
                    <a:pt x="605" y="749"/>
                  </a:lnTo>
                  <a:lnTo>
                    <a:pt x="554" y="771"/>
                  </a:lnTo>
                  <a:lnTo>
                    <a:pt x="504" y="807"/>
                  </a:lnTo>
                  <a:lnTo>
                    <a:pt x="454" y="850"/>
                  </a:lnTo>
                  <a:lnTo>
                    <a:pt x="403" y="864"/>
                  </a:lnTo>
                  <a:lnTo>
                    <a:pt x="353" y="893"/>
                  </a:lnTo>
                  <a:lnTo>
                    <a:pt x="302" y="915"/>
                  </a:lnTo>
                  <a:lnTo>
                    <a:pt x="252" y="929"/>
                  </a:lnTo>
                  <a:lnTo>
                    <a:pt x="202" y="936"/>
                  </a:lnTo>
                  <a:lnTo>
                    <a:pt x="151" y="943"/>
                  </a:lnTo>
                  <a:lnTo>
                    <a:pt x="101" y="943"/>
                  </a:lnTo>
                  <a:lnTo>
                    <a:pt x="50" y="943"/>
                  </a:lnTo>
                  <a:lnTo>
                    <a:pt x="0" y="936"/>
                  </a:lnTo>
                </a:path>
              </a:pathLst>
            </a:custGeom>
            <a:noFill/>
            <a:ln w="3492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49" name="Rectangle 53"/>
            <p:cNvSpPr>
              <a:spLocks noChangeArrowheads="1"/>
            </p:cNvSpPr>
            <p:nvPr/>
          </p:nvSpPr>
          <p:spPr bwMode="auto">
            <a:xfrm rot="16200000">
              <a:off x="544" y="1660"/>
              <a:ext cx="64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visibility, 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50" name="Rectangle 54"/>
            <p:cNvSpPr>
              <a:spLocks noChangeArrowheads="1"/>
            </p:cNvSpPr>
            <p:nvPr/>
          </p:nvSpPr>
          <p:spPr bwMode="auto">
            <a:xfrm rot="16200000">
              <a:off x="806" y="1307"/>
              <a:ext cx="8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1900" b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n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51" name="Rectangle 55"/>
            <p:cNvSpPr>
              <a:spLocks noChangeArrowheads="1"/>
            </p:cNvSpPr>
            <p:nvPr/>
          </p:nvSpPr>
          <p:spPr bwMode="auto">
            <a:xfrm rot="16200000">
              <a:off x="720" y="1153"/>
              <a:ext cx="2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 (%)</a:t>
              </a:r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552" name="Rectangle 169"/>
            <p:cNvSpPr>
              <a:spLocks noChangeArrowheads="1"/>
            </p:cNvSpPr>
            <p:nvPr/>
          </p:nvSpPr>
          <p:spPr bwMode="auto">
            <a:xfrm>
              <a:off x="3210" y="1137"/>
              <a:ext cx="4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0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          </a:t>
              </a:r>
              <a:endParaRPr lang="en-US" sz="2000" b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21553" name="Text Box 226"/>
            <p:cNvSpPr txBox="1">
              <a:spLocks noChangeArrowheads="1"/>
            </p:cNvSpPr>
            <p:nvPr/>
          </p:nvSpPr>
          <p:spPr bwMode="auto">
            <a:xfrm>
              <a:off x="3536" y="1165"/>
              <a:ext cx="99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000000"/>
                  </a:solidFill>
                  <a:cs typeface="Times New Roman" pitchFamily="18" charset="0"/>
                </a:rPr>
                <a:t>total dephasing</a:t>
              </a:r>
            </a:p>
          </p:txBody>
        </p:sp>
        <p:sp>
          <p:nvSpPr>
            <p:cNvPr id="21554" name="Line 227"/>
            <p:cNvSpPr>
              <a:spLocks noChangeShapeType="1"/>
            </p:cNvSpPr>
            <p:nvPr/>
          </p:nvSpPr>
          <p:spPr bwMode="auto">
            <a:xfrm rot="20875615" flipH="1">
              <a:off x="3388" y="1400"/>
              <a:ext cx="504" cy="5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1555" name="Text Box 232"/>
            <p:cNvSpPr txBox="1">
              <a:spLocks noChangeArrowheads="1"/>
            </p:cNvSpPr>
            <p:nvPr/>
          </p:nvSpPr>
          <p:spPr bwMode="auto">
            <a:xfrm>
              <a:off x="1022" y="962"/>
              <a:ext cx="2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2000" b="0">
                  <a:solidFill>
                    <a:srgbClr val="000000"/>
                  </a:solidFill>
                  <a:latin typeface="Helvetica" pitchFamily="34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62798" y="2246938"/>
            <a:ext cx="2270442" cy="24622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000" b="0">
                <a:solidFill>
                  <a:srgbClr val="D6E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noise increases </a:t>
            </a:r>
            <a:r>
              <a:rPr lang="en-US" sz="1000" b="0">
                <a:solidFill>
                  <a:srgbClr val="D6E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Symbol"/>
              </a:rPr>
              <a:t> visibility increases</a:t>
            </a:r>
            <a:r>
              <a:rPr lang="en-US" sz="1000" b="0">
                <a:solidFill>
                  <a:srgbClr val="D6E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951151" y="2534444"/>
            <a:ext cx="914400" cy="914400"/>
          </a:xfrm>
          <a:prstGeom prst="ellipse">
            <a:avLst/>
          </a:prstGeom>
          <a:solidFill>
            <a:srgbClr val="D6E600">
              <a:alpha val="75000"/>
            </a:srgb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4856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>
              <a:defRPr/>
            </a:pPr>
            <a:r>
              <a:rPr lang="en-US" b="0" smtClean="0">
                <a:solidFill>
                  <a:srgbClr val="FFFFFF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i="1">
                <a:solidFill>
                  <a:srgbClr val="FF0000"/>
                </a:solidFill>
                <a:cs typeface="Times New Roman" pitchFamily="18" charset="0"/>
                <a:sym typeface="Symbol"/>
              </a:rPr>
              <a:t></a:t>
            </a:r>
            <a:r>
              <a:rPr lang="en-US" b="0" smtClean="0">
                <a:solidFill>
                  <a:srgbClr val="FFFFFF"/>
                </a:solidFill>
                <a:cs typeface="Times New Roman" pitchFamily="18" charset="0"/>
                <a:sym typeface="Symbol"/>
              </a:rPr>
              <a:t>  available </a:t>
            </a:r>
            <a:r>
              <a:rPr lang="en-US" b="0" smtClean="0">
                <a:solidFill>
                  <a:srgbClr val="FFFF00"/>
                </a:solidFill>
                <a:cs typeface="Times New Roman" pitchFamily="18" charset="0"/>
                <a:sym typeface="Symbol"/>
              </a:rPr>
              <a:t>‘in principle’</a:t>
            </a:r>
          </a:p>
          <a:p>
            <a:pPr algn="ctr">
              <a:defRPr/>
            </a:pPr>
            <a:endParaRPr lang="en-US" b="0" smtClean="0">
              <a:solidFill>
                <a:srgbClr val="FFFFFF"/>
              </a:solidFill>
              <a:cs typeface="Times New Roman" pitchFamily="18" charset="0"/>
              <a:sym typeface="Symbol"/>
            </a:endParaRPr>
          </a:p>
          <a:p>
            <a:pPr algn="ctr">
              <a:defRPr/>
            </a:pPr>
            <a:r>
              <a:rPr lang="en-US" sz="2000" b="0">
                <a:solidFill>
                  <a:srgbClr val="FFFFFF"/>
                </a:solidFill>
                <a:cs typeface="Times New Roman" pitchFamily="18" charset="0"/>
              </a:rPr>
              <a:t>however, cannot be actually measured</a:t>
            </a:r>
          </a:p>
          <a:p>
            <a:pPr algn="ctr">
              <a:defRPr/>
            </a:pPr>
            <a:endParaRPr lang="en-US" b="0" smtClean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0" i="1">
                <a:solidFill>
                  <a:srgbClr val="D6E600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2000">
                <a:solidFill>
                  <a:srgbClr val="D6E600"/>
                </a:solidFill>
                <a:cs typeface="Times New Roman" pitchFamily="18" charset="0"/>
                <a:sym typeface="Symbol"/>
              </a:rPr>
              <a:t></a:t>
            </a:r>
            <a:r>
              <a:rPr lang="en-US" sz="2000" b="0" i="1">
                <a:solidFill>
                  <a:srgbClr val="D6E600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0" i="1">
                <a:solidFill>
                  <a:srgbClr val="D6E600"/>
                </a:solidFill>
                <a:cs typeface="Times New Roman" pitchFamily="18" charset="0"/>
                <a:sym typeface="Symbol"/>
              </a:rPr>
              <a:t></a:t>
            </a:r>
            <a:r>
              <a:rPr lang="en-US" sz="2000" b="0" i="1">
                <a:solidFill>
                  <a:srgbClr val="D6E600"/>
                </a:solidFill>
                <a:cs typeface="Times New Roman" pitchFamily="18" charset="0"/>
                <a:sym typeface="Symbol"/>
              </a:rPr>
              <a:t>   </a:t>
            </a:r>
            <a:r>
              <a:rPr lang="en-US" sz="1400" b="0">
                <a:solidFill>
                  <a:srgbClr val="D6E600"/>
                </a:solidFill>
                <a:cs typeface="Times New Roman" pitchFamily="18" charset="0"/>
                <a:sym typeface="Symbol"/>
              </a:rPr>
              <a:t>(WP information)</a:t>
            </a:r>
            <a:r>
              <a:rPr lang="en-US" sz="2000" b="0">
                <a:solidFill>
                  <a:srgbClr val="D6E600"/>
                </a:solidFill>
                <a:cs typeface="Times New Roman" pitchFamily="18" charset="0"/>
                <a:sym typeface="Symbol"/>
              </a:rPr>
              <a:t>  erased</a:t>
            </a:r>
          </a:p>
          <a:p>
            <a:pPr algn="ctr">
              <a:defRPr/>
            </a:pPr>
            <a:endParaRPr lang="en-US" b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b="0" smtClean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en-US" b="0" smtClean="0">
                <a:solidFill>
                  <a:srgbClr val="FFFFFF"/>
                </a:solidFill>
                <a:cs typeface="Times New Roman" pitchFamily="18" charset="0"/>
              </a:rPr>
              <a:t>allowing </a:t>
            </a:r>
            <a:r>
              <a:rPr lang="en-US" b="0" smtClean="0">
                <a:solidFill>
                  <a:srgbClr val="FF0000"/>
                </a:solidFill>
                <a:cs typeface="Times New Roman" pitchFamily="18" charset="0"/>
              </a:rPr>
              <a:t>recovering </a:t>
            </a:r>
            <a:r>
              <a:rPr lang="en-US" sz="1800" b="0">
                <a:solidFill>
                  <a:srgbClr val="FFFFFF"/>
                </a:solidFill>
                <a:cs typeface="Times New Roman" pitchFamily="18" charset="0"/>
              </a:rPr>
              <a:t> lost   </a:t>
            </a:r>
            <a:r>
              <a:rPr lang="en-US" b="0" smtClean="0">
                <a:solidFill>
                  <a:srgbClr val="FFFFFF"/>
                </a:solidFill>
                <a:cs typeface="Times New Roman" pitchFamily="18" charset="0"/>
              </a:rPr>
              <a:t>interference </a:t>
            </a:r>
            <a:endParaRPr lang="en-US" b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1891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14299"/>
            <a:ext cx="9220200" cy="70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998538" y="1911360"/>
            <a:ext cx="6093005" cy="49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basics of </a:t>
            </a:r>
            <a:r>
              <a:rPr lang="en-US" altLang="en-US" sz="2400" b="0" dirty="0" smtClean="0">
                <a:solidFill>
                  <a:srgbClr val="FFFFFF"/>
                </a:solidFill>
                <a:cs typeface="Times New Roman" pitchFamily="18" charset="0"/>
              </a:rPr>
              <a:t>edge channels in IQHE</a:t>
            </a:r>
            <a:endParaRPr lang="en-US" altLang="en-US" sz="18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doing </a:t>
            </a:r>
            <a:r>
              <a:rPr lang="en-US" altLang="en-US" sz="2400" b="0" dirty="0" smtClean="0">
                <a:solidFill>
                  <a:srgbClr val="FFFF00"/>
                </a:solidFill>
                <a:cs typeface="Times New Roman" pitchFamily="18" charset="0"/>
              </a:rPr>
              <a:t>physics </a:t>
            </a:r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with </a:t>
            </a:r>
            <a:r>
              <a:rPr lang="en-US" altLang="en-US" sz="2400" b="0" dirty="0" smtClean="0">
                <a:solidFill>
                  <a:srgbClr val="FFFF00"/>
                </a:solidFill>
                <a:cs typeface="Times New Roman" pitchFamily="18" charset="0"/>
              </a:rPr>
              <a:t>integer edge channels</a:t>
            </a: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FFFFFF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studies of edge transport in FQHE regime</a:t>
            </a: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         </a:t>
            </a:r>
            <a:r>
              <a:rPr lang="en-US" altLang="en-US" sz="1800" b="0" dirty="0" smtClean="0">
                <a:solidFill>
                  <a:srgbClr val="FFFF00"/>
                </a:solidFill>
                <a:cs typeface="Times New Roman" pitchFamily="18" charset="0"/>
              </a:rPr>
              <a:t>deviations </a:t>
            </a: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from the </a:t>
            </a:r>
            <a:r>
              <a:rPr lang="en-US" altLang="en-US" sz="1800" b="0" dirty="0" smtClean="0">
                <a:solidFill>
                  <a:srgbClr val="FFFF00"/>
                </a:solidFill>
                <a:cs typeface="Times New Roman" pitchFamily="18" charset="0"/>
              </a:rPr>
              <a:t>‘accepted’ </a:t>
            </a: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picture</a:t>
            </a:r>
          </a:p>
          <a:p>
            <a:pPr>
              <a:lnSpc>
                <a:spcPct val="150000"/>
              </a:lnSpc>
            </a:pP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			</a:t>
            </a:r>
          </a:p>
          <a:p>
            <a:pPr>
              <a:lnSpc>
                <a:spcPct val="150000"/>
              </a:lnSpc>
            </a:pPr>
            <a:endParaRPr lang="en-US" altLang="en-US" sz="1800" b="0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en-US" sz="1600" b="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600" b="0" dirty="0">
                <a:solidFill>
                  <a:srgbClr val="000000"/>
                </a:solidFill>
                <a:cs typeface="Times New Roman" pitchFamily="18" charset="0"/>
              </a:rPr>
              <a:t>Moty Heiblum </a:t>
            </a:r>
          </a:p>
        </p:txBody>
      </p:sp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647706" y="187325"/>
            <a:ext cx="8404225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cs typeface="Times New Roman" pitchFamily="18" charset="0"/>
              </a:rPr>
              <a:t>Edge States </a:t>
            </a:r>
            <a:r>
              <a:rPr lang="en-US" altLang="en-US" sz="3200" b="0" dirty="0">
                <a:solidFill>
                  <a:srgbClr val="FFFFFF"/>
                </a:solidFill>
                <a:cs typeface="Times New Roman" pitchFamily="18" charset="0"/>
              </a:rPr>
              <a:t>in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QHE </a:t>
            </a: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Regime </a:t>
            </a:r>
            <a:r>
              <a:rPr lang="en-US" altLang="en-US" sz="3200" dirty="0">
                <a:solidFill>
                  <a:srgbClr val="FFFFFF"/>
                </a:solidFill>
                <a:cs typeface="Times New Roman" pitchFamily="18" charset="0"/>
              </a:rPr>
              <a:t>…. </a:t>
            </a:r>
            <a:r>
              <a:rPr lang="en-US" altLang="en-US" sz="1800" b="0" dirty="0" smtClean="0">
                <a:solidFill>
                  <a:srgbClr val="FFFFFF"/>
                </a:solidFill>
                <a:cs typeface="Times New Roman" pitchFamily="18" charset="0"/>
              </a:rPr>
              <a:t>their nature </a:t>
            </a:r>
            <a:r>
              <a:rPr lang="en-US" altLang="en-US" sz="1800" b="0" dirty="0">
                <a:solidFill>
                  <a:srgbClr val="FFFFFF"/>
                </a:solidFill>
                <a:cs typeface="Times New Roman" pitchFamily="18" charset="0"/>
              </a:rPr>
              <a:t>&amp; use</a:t>
            </a:r>
            <a:endParaRPr lang="en-US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78368" name="Picture 1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282" y="4883270"/>
            <a:ext cx="2887588" cy="19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390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1" y="1406526"/>
            <a:ext cx="8963025" cy="4672013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endParaRPr lang="en-US" sz="2400" u="sng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sz="2400">
                <a:latin typeface="Tahoma" pitchFamily="34" charset="0"/>
                <a:sym typeface="Symbol" pitchFamily="18" charset="2"/>
              </a:rPr>
              <a:t>  </a:t>
            </a:r>
            <a:r>
              <a:rPr lang="en-US" sz="2400" u="sng">
                <a:latin typeface="Tahoma" pitchFamily="34" charset="0"/>
                <a:sym typeface="Symbol" pitchFamily="18" charset="2"/>
              </a:rPr>
              <a:t>event #1:</a:t>
            </a:r>
            <a:r>
              <a:rPr lang="en-US" sz="2400">
                <a:latin typeface="Tahoma" pitchFamily="34" charset="0"/>
                <a:sym typeface="Symbol" pitchFamily="18" charset="2"/>
              </a:rPr>
              <a:t>        </a:t>
            </a:r>
            <a:r>
              <a:rPr lang="en-US" sz="24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en-US" sz="2400" i="1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US" sz="2400">
                <a:latin typeface="Tahoma" pitchFamily="34" charset="0"/>
                <a:sym typeface="Symbol" pitchFamily="18" charset="2"/>
              </a:rPr>
              <a:t>  in detector  …..……. </a:t>
            </a:r>
            <a:r>
              <a:rPr lang="en-US" sz="2400" i="1">
                <a:latin typeface="Tahoma" pitchFamily="34" charset="0"/>
                <a:sym typeface="Symbol" pitchFamily="18" charset="2"/>
              </a:rPr>
              <a:t></a:t>
            </a:r>
            <a:r>
              <a:rPr lang="en-US" sz="1800" i="1" baseline="-25000">
                <a:latin typeface="Tahoma" pitchFamily="34" charset="0"/>
                <a:sym typeface="Symbol" pitchFamily="18" charset="2"/>
              </a:rPr>
              <a:t>MZI  </a:t>
            </a:r>
            <a:r>
              <a:rPr lang="en-US" sz="2400">
                <a:latin typeface="Tahoma" pitchFamily="34" charset="0"/>
                <a:sym typeface="Symbol" pitchFamily="18" charset="2"/>
              </a:rPr>
              <a:t>= </a:t>
            </a:r>
            <a:r>
              <a:rPr lang="en-US" sz="2400" i="1">
                <a:latin typeface="Tahoma" pitchFamily="34" charset="0"/>
                <a:sym typeface="Symbol" pitchFamily="18" charset="2"/>
              </a:rPr>
              <a:t></a:t>
            </a:r>
            <a:r>
              <a:rPr lang="en-US" sz="1800" i="1" baseline="-25000">
                <a:latin typeface="Tahoma" pitchFamily="34" charset="0"/>
                <a:sym typeface="Symbol" pitchFamily="18" charset="2"/>
              </a:rPr>
              <a:t>AB</a:t>
            </a:r>
            <a:r>
              <a:rPr lang="en-US" sz="2400">
                <a:latin typeface="Tahoma" pitchFamily="34" charset="0"/>
                <a:sym typeface="Symbol" pitchFamily="18" charset="2"/>
              </a:rPr>
              <a:t> +</a:t>
            </a:r>
            <a:r>
              <a:rPr lang="en-US" sz="2400">
                <a:solidFill>
                  <a:srgbClr val="009900"/>
                </a:solidFill>
                <a:latin typeface="Tahoma" pitchFamily="34" charset="0"/>
              </a:rPr>
              <a:t> </a:t>
            </a:r>
            <a:r>
              <a:rPr lang="en-US" sz="2000">
                <a:solidFill>
                  <a:srgbClr val="009900"/>
                </a:solidFill>
                <a:latin typeface="Tahoma" pitchFamily="34" charset="0"/>
                <a:sym typeface="Symbol" pitchFamily="18" charset="2"/>
              </a:rPr>
              <a:t>0</a:t>
            </a:r>
          </a:p>
          <a:p>
            <a:pPr algn="l" eaLnBrk="1" hangingPunct="1">
              <a:lnSpc>
                <a:spcPct val="90000"/>
              </a:lnSpc>
            </a:pPr>
            <a:endParaRPr lang="en-US" sz="2400">
              <a:latin typeface="Tahoma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sz="2400">
                <a:solidFill>
                  <a:srgbClr val="009900"/>
                </a:solidFill>
                <a:latin typeface="Tahoma" pitchFamily="34" charset="0"/>
              </a:rPr>
              <a:t>  </a:t>
            </a:r>
            <a:r>
              <a:rPr lang="en-US" sz="2400" u="sng">
                <a:latin typeface="Tahoma" pitchFamily="34" charset="0"/>
              </a:rPr>
              <a:t>event #2:</a:t>
            </a:r>
            <a:r>
              <a:rPr lang="en-US" sz="2400">
                <a:latin typeface="Tahoma" pitchFamily="34" charset="0"/>
              </a:rPr>
              <a:t>        </a:t>
            </a:r>
            <a:r>
              <a:rPr lang="en-US" sz="2400">
                <a:solidFill>
                  <a:srgbClr val="008000"/>
                </a:solidFill>
                <a:latin typeface="Tahoma" pitchFamily="34" charset="0"/>
              </a:rPr>
              <a:t>1</a:t>
            </a:r>
            <a:r>
              <a:rPr lang="en-US" sz="2400" i="1">
                <a:solidFill>
                  <a:srgbClr val="008000"/>
                </a:solidFill>
                <a:latin typeface="Tahoma" pitchFamily="34" charset="0"/>
              </a:rPr>
              <a:t>e</a:t>
            </a:r>
            <a:r>
              <a:rPr lang="en-US" sz="2400">
                <a:latin typeface="Tahoma" pitchFamily="34" charset="0"/>
              </a:rPr>
              <a:t>  in detector …….…… </a:t>
            </a:r>
            <a:r>
              <a:rPr lang="en-US" sz="2400" i="1">
                <a:latin typeface="Tahoma" pitchFamily="34" charset="0"/>
                <a:sym typeface="Symbol" pitchFamily="18" charset="2"/>
              </a:rPr>
              <a:t></a:t>
            </a:r>
            <a:r>
              <a:rPr lang="en-US" sz="1800" i="1" baseline="-25000">
                <a:latin typeface="Tahoma" pitchFamily="34" charset="0"/>
                <a:sym typeface="Symbol" pitchFamily="18" charset="2"/>
              </a:rPr>
              <a:t>MZI  </a:t>
            </a:r>
            <a:r>
              <a:rPr lang="en-US" sz="2400">
                <a:latin typeface="Tahoma" pitchFamily="34" charset="0"/>
                <a:sym typeface="Symbol" pitchFamily="18" charset="2"/>
              </a:rPr>
              <a:t>= </a:t>
            </a:r>
            <a:r>
              <a:rPr lang="en-US" sz="2400" i="1">
                <a:latin typeface="Tahoma" pitchFamily="34" charset="0"/>
                <a:sym typeface="Symbol" pitchFamily="18" charset="2"/>
              </a:rPr>
              <a:t></a:t>
            </a:r>
            <a:r>
              <a:rPr lang="en-US" sz="1800" i="1" baseline="-25000">
                <a:latin typeface="Tahoma" pitchFamily="34" charset="0"/>
                <a:sym typeface="Symbol" pitchFamily="18" charset="2"/>
              </a:rPr>
              <a:t>AB</a:t>
            </a:r>
            <a:r>
              <a:rPr lang="en-US" sz="2400">
                <a:latin typeface="Tahoma" pitchFamily="34" charset="0"/>
                <a:sym typeface="Symbol" pitchFamily="18" charset="2"/>
              </a:rPr>
              <a:t>  -</a:t>
            </a:r>
            <a:r>
              <a:rPr lang="en-US" sz="2400">
                <a:solidFill>
                  <a:srgbClr val="009900"/>
                </a:solidFill>
                <a:latin typeface="Tahoma" pitchFamily="34" charset="0"/>
              </a:rPr>
              <a:t> </a:t>
            </a:r>
            <a:r>
              <a:rPr lang="en-US" i="1" smtClean="0">
                <a:solidFill>
                  <a:srgbClr val="009900"/>
                </a:solidFill>
                <a:latin typeface="Tahoma" pitchFamily="34" charset="0"/>
                <a:sym typeface="Symbol" pitchFamily="18" charset="2"/>
              </a:rPr>
              <a:t></a:t>
            </a:r>
            <a:endParaRPr lang="en-US" sz="2400" i="1">
              <a:solidFill>
                <a:srgbClr val="009900"/>
              </a:solidFill>
              <a:latin typeface="Tahoma" pitchFamily="34" charset="0"/>
              <a:sym typeface="Symbol" pitchFamily="18" charset="2"/>
            </a:endParaRPr>
          </a:p>
          <a:p>
            <a:pPr algn="l" eaLnBrk="1" hangingPunct="1">
              <a:lnSpc>
                <a:spcPct val="90000"/>
              </a:lnSpc>
            </a:pPr>
            <a:endParaRPr lang="en-US" sz="2400" i="1">
              <a:solidFill>
                <a:srgbClr val="009900"/>
              </a:solidFill>
              <a:latin typeface="Tahoma" pitchFamily="34" charset="0"/>
              <a:sym typeface="Symbol" pitchFamily="18" charset="2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b="1" smtClean="0">
                <a:latin typeface="Tahoma" pitchFamily="34" charset="0"/>
                <a:sym typeface="Symbol" pitchFamily="18" charset="2"/>
              </a:rPr>
              <a:t>      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b="1" smtClean="0">
                <a:latin typeface="Tahoma" pitchFamily="34" charset="0"/>
                <a:sym typeface="Symbol" pitchFamily="18" charset="2"/>
              </a:rPr>
              <a:t>   </a:t>
            </a:r>
            <a:r>
              <a:rPr lang="en-US" sz="2400">
                <a:latin typeface="Tahoma" pitchFamily="34" charset="0"/>
                <a:sym typeface="Symbol" pitchFamily="18" charset="2"/>
              </a:rPr>
              <a:t>  </a:t>
            </a:r>
            <a:r>
              <a:rPr lang="en-US" sz="2400" b="1">
                <a:latin typeface="Tahoma" pitchFamily="34" charset="0"/>
                <a:sym typeface="Symbol" pitchFamily="18" charset="2"/>
              </a:rPr>
              <a:t>post select:    </a:t>
            </a:r>
            <a:r>
              <a:rPr lang="en-US" sz="24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1</a:t>
            </a:r>
            <a:r>
              <a:rPr lang="en-US" sz="2400" i="1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e </a:t>
            </a:r>
            <a:r>
              <a:rPr lang="en-US" sz="2000" i="1" baseline="-250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detector</a:t>
            </a:r>
            <a:r>
              <a:rPr lang="en-US" sz="24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 + 1</a:t>
            </a:r>
            <a:r>
              <a:rPr lang="en-US" sz="2400" i="1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e </a:t>
            </a:r>
            <a:r>
              <a:rPr lang="en-US" sz="2000" i="1" baseline="-250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MZI</a:t>
            </a:r>
            <a:r>
              <a:rPr lang="en-US" sz="2400">
                <a:solidFill>
                  <a:srgbClr val="008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US" sz="2400">
                <a:latin typeface="Tahoma" pitchFamily="34" charset="0"/>
                <a:sym typeface="Symbol" pitchFamily="18" charset="2"/>
              </a:rPr>
              <a:t>    </a:t>
            </a:r>
            <a:r>
              <a:rPr lang="en-US" sz="2000">
                <a:latin typeface="Tahoma" pitchFamily="34" charset="0"/>
                <a:sym typeface="Symbol" pitchFamily="18" charset="2"/>
              </a:rPr>
              <a:t>deterministic  </a:t>
            </a:r>
            <a:r>
              <a:rPr lang="en-US" sz="2400" i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</a:t>
            </a:r>
            <a:r>
              <a:rPr lang="en-US" sz="1800" i="1" baseline="-2500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AB </a:t>
            </a:r>
            <a:r>
              <a:rPr lang="en-US" sz="240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US" sz="2400" i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</a:t>
            </a:r>
            <a:endParaRPr lang="en-US" sz="200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algn="l" eaLnBrk="1" hangingPunct="1">
              <a:lnSpc>
                <a:spcPct val="90000"/>
              </a:lnSpc>
            </a:pPr>
            <a:endParaRPr lang="en-US" sz="2400">
              <a:solidFill>
                <a:schemeClr val="accent2"/>
              </a:solidFill>
              <a:latin typeface="Tahoma" pitchFamily="34" charset="0"/>
              <a:sym typeface="Symbol" pitchFamily="18" charset="2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Tahoma" pitchFamily="34" charset="0"/>
                <a:sym typeface="Symbol" pitchFamily="18" charset="2"/>
              </a:rPr>
              <a:t>				           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Tahoma" pitchFamily="34" charset="0"/>
                <a:sym typeface="Symbol" pitchFamily="18" charset="2"/>
              </a:rPr>
              <a:t>					</a:t>
            </a:r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365126" y="295276"/>
            <a:ext cx="1263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cs typeface="Times New Roman" pitchFamily="18" charset="0"/>
              </a:rPr>
              <a:t>how ?</a:t>
            </a: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198438" y="5529263"/>
            <a:ext cx="257926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grpSp>
        <p:nvGrpSpPr>
          <p:cNvPr id="414749" name="Group 29"/>
          <p:cNvGrpSpPr>
            <a:grpSpLocks/>
          </p:cNvGrpSpPr>
          <p:nvPr/>
        </p:nvGrpSpPr>
        <p:grpSpPr bwMode="auto">
          <a:xfrm>
            <a:off x="1531939" y="5184779"/>
            <a:ext cx="6253162" cy="1339851"/>
            <a:chOff x="965" y="3266"/>
            <a:chExt cx="3939" cy="844"/>
          </a:xfrm>
        </p:grpSpPr>
        <p:graphicFrame>
          <p:nvGraphicFramePr>
            <p:cNvPr id="23558" name="Object 18"/>
            <p:cNvGraphicFramePr>
              <a:graphicFrameLocks noChangeAspect="1"/>
            </p:cNvGraphicFramePr>
            <p:nvPr/>
          </p:nvGraphicFramePr>
          <p:xfrm>
            <a:off x="965" y="3406"/>
            <a:ext cx="1811" cy="405"/>
          </p:xfrm>
          <a:graphic>
            <a:graphicData uri="http://schemas.openxmlformats.org/presentationml/2006/ole">
              <p:oleObj spid="_x0000_s531615" name="Equation" r:id="rId3" imgW="1333500" imgH="254000" progId="">
                <p:embed/>
              </p:oleObj>
            </a:graphicData>
          </a:graphic>
        </p:graphicFrame>
        <p:grpSp>
          <p:nvGrpSpPr>
            <p:cNvPr id="23559" name="Group 27"/>
            <p:cNvGrpSpPr>
              <a:grpSpLocks/>
            </p:cNvGrpSpPr>
            <p:nvPr/>
          </p:nvGrpSpPr>
          <p:grpSpPr bwMode="auto">
            <a:xfrm>
              <a:off x="2779" y="3266"/>
              <a:ext cx="2125" cy="844"/>
              <a:chOff x="-2" y="3178"/>
              <a:chExt cx="2125" cy="844"/>
            </a:xfrm>
          </p:grpSpPr>
          <p:grpSp>
            <p:nvGrpSpPr>
              <p:cNvPr id="23560" name="Group 17"/>
              <p:cNvGrpSpPr>
                <a:grpSpLocks/>
              </p:cNvGrpSpPr>
              <p:nvPr/>
            </p:nvGrpSpPr>
            <p:grpSpPr bwMode="auto">
              <a:xfrm>
                <a:off x="744" y="3178"/>
                <a:ext cx="918" cy="614"/>
                <a:chOff x="4566" y="3490"/>
                <a:chExt cx="918" cy="614"/>
              </a:xfrm>
            </p:grpSpPr>
            <p:sp>
              <p:nvSpPr>
                <p:cNvPr id="2356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5016" y="3726"/>
                  <a:ext cx="426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 type="none" w="sm" len="sm"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1800" b="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2356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016" y="3864"/>
                  <a:ext cx="426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 type="none" w="sm" len="sm"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1800" b="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23564" name="Freeform 10"/>
                <p:cNvSpPr>
                  <a:spLocks/>
                </p:cNvSpPr>
                <p:nvPr/>
              </p:nvSpPr>
              <p:spPr bwMode="auto">
                <a:xfrm>
                  <a:off x="4758" y="3630"/>
                  <a:ext cx="276" cy="132"/>
                </a:xfrm>
                <a:custGeom>
                  <a:avLst/>
                  <a:gdLst>
                    <a:gd name="T0" fmla="*/ 276 w 276"/>
                    <a:gd name="T1" fmla="*/ 90 h 132"/>
                    <a:gd name="T2" fmla="*/ 216 w 276"/>
                    <a:gd name="T3" fmla="*/ 24 h 132"/>
                    <a:gd name="T4" fmla="*/ 48 w 276"/>
                    <a:gd name="T5" fmla="*/ 18 h 132"/>
                    <a:gd name="T6" fmla="*/ 0 w 276"/>
                    <a:gd name="T7" fmla="*/ 132 h 1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76" h="132">
                      <a:moveTo>
                        <a:pt x="276" y="90"/>
                      </a:moveTo>
                      <a:cubicBezTo>
                        <a:pt x="265" y="63"/>
                        <a:pt x="254" y="36"/>
                        <a:pt x="216" y="24"/>
                      </a:cubicBezTo>
                      <a:cubicBezTo>
                        <a:pt x="178" y="12"/>
                        <a:pt x="84" y="0"/>
                        <a:pt x="48" y="18"/>
                      </a:cubicBezTo>
                      <a:cubicBezTo>
                        <a:pt x="12" y="36"/>
                        <a:pt x="6" y="84"/>
                        <a:pt x="0" y="132"/>
                      </a:cubicBezTo>
                    </a:path>
                  </a:pathLst>
                </a:custGeom>
                <a:noFill/>
                <a:ln w="12700" cap="sq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1800" b="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23565" name="Freeform 11"/>
                <p:cNvSpPr>
                  <a:spLocks/>
                </p:cNvSpPr>
                <p:nvPr/>
              </p:nvSpPr>
              <p:spPr bwMode="auto">
                <a:xfrm flipV="1">
                  <a:off x="4758" y="3810"/>
                  <a:ext cx="276" cy="132"/>
                </a:xfrm>
                <a:custGeom>
                  <a:avLst/>
                  <a:gdLst>
                    <a:gd name="T0" fmla="*/ 276 w 276"/>
                    <a:gd name="T1" fmla="*/ 90 h 132"/>
                    <a:gd name="T2" fmla="*/ 216 w 276"/>
                    <a:gd name="T3" fmla="*/ 24 h 132"/>
                    <a:gd name="T4" fmla="*/ 48 w 276"/>
                    <a:gd name="T5" fmla="*/ 18 h 132"/>
                    <a:gd name="T6" fmla="*/ 0 w 276"/>
                    <a:gd name="T7" fmla="*/ 132 h 1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76" h="132">
                      <a:moveTo>
                        <a:pt x="276" y="90"/>
                      </a:moveTo>
                      <a:cubicBezTo>
                        <a:pt x="265" y="63"/>
                        <a:pt x="254" y="36"/>
                        <a:pt x="216" y="24"/>
                      </a:cubicBezTo>
                      <a:cubicBezTo>
                        <a:pt x="178" y="12"/>
                        <a:pt x="84" y="0"/>
                        <a:pt x="48" y="18"/>
                      </a:cubicBezTo>
                      <a:cubicBezTo>
                        <a:pt x="12" y="36"/>
                        <a:pt x="6" y="84"/>
                        <a:pt x="0" y="132"/>
                      </a:cubicBezTo>
                    </a:path>
                  </a:pathLst>
                </a:custGeom>
                <a:noFill/>
                <a:ln w="12700" cap="sq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1800" b="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23566" name="Rectangle 12"/>
                <p:cNvSpPr>
                  <a:spLocks noChangeArrowheads="1"/>
                </p:cNvSpPr>
                <p:nvPr/>
              </p:nvSpPr>
              <p:spPr bwMode="auto">
                <a:xfrm>
                  <a:off x="4566" y="3684"/>
                  <a:ext cx="348" cy="216"/>
                </a:xfrm>
                <a:prstGeom prst="rect">
                  <a:avLst/>
                </a:prstGeom>
                <a:solidFill>
                  <a:schemeClr val="bg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400" b="0" i="1" err="1">
                      <a:solidFill>
                        <a:srgbClr val="000000"/>
                      </a:solidFill>
                      <a:cs typeface="Times New Roman" pitchFamily="18" charset="0"/>
                    </a:rPr>
                    <a:t>i</a:t>
                  </a:r>
                  <a:r>
                    <a:rPr lang="en-US" sz="1400" b="0" i="1" baseline="-25000" err="1">
                      <a:solidFill>
                        <a:srgbClr val="000000"/>
                      </a:solidFill>
                      <a:cs typeface="Times New Roman" pitchFamily="18" charset="0"/>
                    </a:rPr>
                    <a:t>det</a:t>
                  </a:r>
                  <a:r>
                    <a:rPr lang="en-US" sz="1000" i="1" err="1">
                      <a:solidFill>
                        <a:srgbClr val="000000"/>
                      </a:solidFill>
                      <a:sym typeface="Symbol" pitchFamily="18" charset="2"/>
                    </a:rPr>
                    <a:t>·</a:t>
                  </a:r>
                  <a:r>
                    <a:rPr lang="en-US" sz="1400" b="0" i="1" err="1">
                      <a:solidFill>
                        <a:srgbClr val="000000"/>
                      </a:solidFill>
                      <a:cs typeface="Times New Roman" pitchFamily="18" charset="0"/>
                    </a:rPr>
                    <a:t>i</a:t>
                  </a:r>
                  <a:r>
                    <a:rPr lang="en-US" sz="1400" b="0" i="1" baseline="-25000" err="1">
                      <a:solidFill>
                        <a:srgbClr val="000000"/>
                      </a:solidFill>
                      <a:cs typeface="Times New Roman" pitchFamily="18" charset="0"/>
                    </a:rPr>
                    <a:t>MZI</a:t>
                  </a:r>
                  <a:r>
                    <a:rPr lang="en-US" sz="1400" b="0" i="1" baseline="-25000">
                      <a:solidFill>
                        <a:srgbClr val="000000"/>
                      </a:solidFill>
                      <a:cs typeface="Times New Roman" pitchFamily="18" charset="0"/>
                    </a:rPr>
                    <a:t> </a:t>
                  </a:r>
                  <a:endParaRPr lang="en-US" sz="1400" b="0" i="1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356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131" y="3490"/>
                  <a:ext cx="249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r" rtl="1" eaLnBrk="1" hangingPunct="1"/>
                  <a:r>
                    <a:rPr lang="en-US" sz="1400" b="0" i="1">
                      <a:solidFill>
                        <a:srgbClr val="000000"/>
                      </a:solidFill>
                      <a:cs typeface="Times New Roman" pitchFamily="18" charset="0"/>
                    </a:rPr>
                    <a:t>i</a:t>
                  </a:r>
                  <a:r>
                    <a:rPr lang="en-US" sz="1400" b="0" i="1" baseline="-25000">
                      <a:solidFill>
                        <a:srgbClr val="000000"/>
                      </a:solidFill>
                      <a:cs typeface="Times New Roman" pitchFamily="18" charset="0"/>
                    </a:rPr>
                    <a:t>det</a:t>
                  </a:r>
                  <a:endParaRPr lang="en-US" sz="1400" b="0" i="1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3568" name="Rectangle 16"/>
                <p:cNvSpPr>
                  <a:spLocks noChangeArrowheads="1"/>
                </p:cNvSpPr>
                <p:nvPr/>
              </p:nvSpPr>
              <p:spPr bwMode="auto">
                <a:xfrm>
                  <a:off x="5136" y="3888"/>
                  <a:ext cx="348" cy="2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400" b="0" i="1">
                      <a:solidFill>
                        <a:srgbClr val="000000"/>
                      </a:solidFill>
                      <a:cs typeface="Times New Roman" pitchFamily="18" charset="0"/>
                    </a:rPr>
                    <a:t>i</a:t>
                  </a:r>
                  <a:r>
                    <a:rPr lang="en-US" sz="1400" b="0" i="1" baseline="-25000">
                      <a:solidFill>
                        <a:srgbClr val="000000"/>
                      </a:solidFill>
                      <a:cs typeface="Times New Roman" pitchFamily="18" charset="0"/>
                    </a:rPr>
                    <a:t>MZI</a:t>
                  </a:r>
                  <a:endParaRPr lang="en-US" sz="1400" b="0" i="1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  <p:sp>
            <p:nvSpPr>
              <p:cNvPr id="23561" name="Text Box 26"/>
              <p:cNvSpPr txBox="1">
                <a:spLocks noChangeArrowheads="1"/>
              </p:cNvSpPr>
              <p:nvPr/>
            </p:nvSpPr>
            <p:spPr bwMode="auto">
              <a:xfrm>
                <a:off x="-2" y="3809"/>
                <a:ext cx="2125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r>
                  <a:rPr lang="en-US" sz="1600" b="0">
                    <a:solidFill>
                      <a:srgbClr val="000000"/>
                    </a:solidFill>
                    <a:cs typeface="Times New Roman" pitchFamily="18" charset="0"/>
                  </a:rPr>
                  <a:t>     coincidence  = cross correlation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522138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2"/>
          <p:cNvSpPr>
            <a:spLocks noChangeArrowheads="1"/>
          </p:cNvSpPr>
          <p:nvPr/>
        </p:nvSpPr>
        <p:spPr bwMode="auto">
          <a:xfrm>
            <a:off x="0" y="0"/>
            <a:ext cx="9182100" cy="6877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592025" name="Group 153"/>
          <p:cNvGrpSpPr>
            <a:grpSpLocks/>
          </p:cNvGrpSpPr>
          <p:nvPr/>
        </p:nvGrpSpPr>
        <p:grpSpPr bwMode="auto">
          <a:xfrm>
            <a:off x="76201" y="3422650"/>
            <a:ext cx="4424363" cy="3206750"/>
            <a:chOff x="48" y="2156"/>
            <a:chExt cx="2787" cy="2020"/>
          </a:xfrm>
        </p:grpSpPr>
        <p:pic>
          <p:nvPicPr>
            <p:cNvPr id="25701" name="Picture 102" descr="fig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354"/>
              <a:ext cx="2787" cy="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2" name="Rectangle 103"/>
            <p:cNvSpPr>
              <a:spLocks noChangeArrowheads="1"/>
            </p:cNvSpPr>
            <p:nvPr/>
          </p:nvSpPr>
          <p:spPr bwMode="auto">
            <a:xfrm>
              <a:off x="510" y="2448"/>
              <a:ext cx="21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5703" name="Rectangle 104"/>
            <p:cNvSpPr>
              <a:spLocks noChangeArrowheads="1"/>
            </p:cNvSpPr>
            <p:nvPr/>
          </p:nvSpPr>
          <p:spPr bwMode="auto">
            <a:xfrm>
              <a:off x="899" y="2426"/>
              <a:ext cx="56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/>
              <a:r>
                <a:rPr lang="en-US" sz="1800" b="0" i="1">
                  <a:solidFill>
                    <a:srgbClr val="000000"/>
                  </a:solidFill>
                  <a:cs typeface="Times New Roman" pitchFamily="18" charset="0"/>
                </a:rPr>
                <a:t>V</a:t>
              </a:r>
              <a:r>
                <a:rPr lang="en-US" sz="1800" b="0" baseline="-25000">
                  <a:solidFill>
                    <a:srgbClr val="000000"/>
                  </a:solidFill>
                  <a:cs typeface="Times New Roman" pitchFamily="18" charset="0"/>
                </a:rPr>
                <a:t>S2</a:t>
              </a:r>
              <a:r>
                <a:rPr lang="en-US" sz="1800" b="0" i="1" baseline="-2500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=0</a:t>
              </a:r>
              <a:endParaRPr lang="en-US" sz="18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5704" name="Text Box 105"/>
            <p:cNvSpPr txBox="1">
              <a:spLocks noChangeArrowheads="1"/>
            </p:cNvSpPr>
            <p:nvPr/>
          </p:nvSpPr>
          <p:spPr bwMode="auto">
            <a:xfrm>
              <a:off x="846" y="2156"/>
              <a:ext cx="9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400" b="0" i="1">
                  <a:solidFill>
                    <a:srgbClr val="3333CC"/>
                  </a:solidFill>
                  <a:cs typeface="Times New Roman" pitchFamily="18" charset="0"/>
                </a:rPr>
                <a:t>f </a:t>
              </a:r>
              <a:r>
                <a:rPr lang="en-US" sz="1400" b="0">
                  <a:solidFill>
                    <a:srgbClr val="3333CC"/>
                  </a:solidFill>
                  <a:cs typeface="Times New Roman" pitchFamily="18" charset="0"/>
                </a:rPr>
                <a:t>=0.9 period/mV</a:t>
              </a:r>
            </a:p>
          </p:txBody>
        </p:sp>
      </p:grpSp>
      <p:grpSp>
        <p:nvGrpSpPr>
          <p:cNvPr id="592033" name="Group 161"/>
          <p:cNvGrpSpPr>
            <a:grpSpLocks/>
          </p:cNvGrpSpPr>
          <p:nvPr/>
        </p:nvGrpSpPr>
        <p:grpSpPr bwMode="auto">
          <a:xfrm>
            <a:off x="4633914" y="3724276"/>
            <a:ext cx="4427537" cy="2867026"/>
            <a:chOff x="2919" y="2346"/>
            <a:chExt cx="2789" cy="1806"/>
          </a:xfrm>
        </p:grpSpPr>
        <p:grpSp>
          <p:nvGrpSpPr>
            <p:cNvPr id="25657" name="Group 152"/>
            <p:cNvGrpSpPr>
              <a:grpSpLocks/>
            </p:cNvGrpSpPr>
            <p:nvPr/>
          </p:nvGrpSpPr>
          <p:grpSpPr bwMode="auto">
            <a:xfrm>
              <a:off x="2919" y="2346"/>
              <a:ext cx="2789" cy="1806"/>
              <a:chOff x="2919" y="2346"/>
              <a:chExt cx="2789" cy="1806"/>
            </a:xfrm>
          </p:grpSpPr>
          <p:sp>
            <p:nvSpPr>
              <p:cNvPr id="25659" name="Rectangle 107"/>
              <p:cNvSpPr>
                <a:spLocks noChangeArrowheads="1"/>
              </p:cNvSpPr>
              <p:nvPr/>
            </p:nvSpPr>
            <p:spPr bwMode="auto">
              <a:xfrm>
                <a:off x="3193" y="2416"/>
                <a:ext cx="2379" cy="13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0" name="Rectangle 108"/>
              <p:cNvSpPr>
                <a:spLocks noChangeArrowheads="1"/>
              </p:cNvSpPr>
              <p:nvPr/>
            </p:nvSpPr>
            <p:spPr bwMode="auto">
              <a:xfrm>
                <a:off x="3193" y="2416"/>
                <a:ext cx="2379" cy="132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1" name="Freeform 109"/>
              <p:cNvSpPr>
                <a:spLocks/>
              </p:cNvSpPr>
              <p:nvPr/>
            </p:nvSpPr>
            <p:spPr bwMode="auto">
              <a:xfrm>
                <a:off x="3533" y="2416"/>
                <a:ext cx="0" cy="1322"/>
              </a:xfrm>
              <a:custGeom>
                <a:avLst/>
                <a:gdLst>
                  <a:gd name="T0" fmla="*/ 168093160 h 126"/>
                  <a:gd name="T1" fmla="*/ 0 h 126"/>
                  <a:gd name="T2" fmla="*/ 0 h 12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26">
                    <a:moveTo>
                      <a:pt x="0" y="12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2" name="Freeform 110"/>
              <p:cNvSpPr>
                <a:spLocks/>
              </p:cNvSpPr>
              <p:nvPr/>
            </p:nvSpPr>
            <p:spPr bwMode="auto">
              <a:xfrm>
                <a:off x="4212" y="2416"/>
                <a:ext cx="1" cy="1322"/>
              </a:xfrm>
              <a:custGeom>
                <a:avLst/>
                <a:gdLst>
                  <a:gd name="T0" fmla="*/ 0 w 1"/>
                  <a:gd name="T1" fmla="*/ 168093160 h 126"/>
                  <a:gd name="T2" fmla="*/ 0 w 1"/>
                  <a:gd name="T3" fmla="*/ 0 h 126"/>
                  <a:gd name="T4" fmla="*/ 0 w 1"/>
                  <a:gd name="T5" fmla="*/ 0 h 1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26">
                    <a:moveTo>
                      <a:pt x="0" y="12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3" name="Freeform 111"/>
              <p:cNvSpPr>
                <a:spLocks/>
              </p:cNvSpPr>
              <p:nvPr/>
            </p:nvSpPr>
            <p:spPr bwMode="auto">
              <a:xfrm>
                <a:off x="4892" y="2416"/>
                <a:ext cx="1" cy="1322"/>
              </a:xfrm>
              <a:custGeom>
                <a:avLst/>
                <a:gdLst>
                  <a:gd name="T0" fmla="*/ 0 w 1"/>
                  <a:gd name="T1" fmla="*/ 168093160 h 126"/>
                  <a:gd name="T2" fmla="*/ 0 w 1"/>
                  <a:gd name="T3" fmla="*/ 0 h 126"/>
                  <a:gd name="T4" fmla="*/ 0 w 1"/>
                  <a:gd name="T5" fmla="*/ 0 h 1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26">
                    <a:moveTo>
                      <a:pt x="0" y="12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4" name="Freeform 112"/>
              <p:cNvSpPr>
                <a:spLocks/>
              </p:cNvSpPr>
              <p:nvPr/>
            </p:nvSpPr>
            <p:spPr bwMode="auto">
              <a:xfrm>
                <a:off x="5572" y="2416"/>
                <a:ext cx="0" cy="1322"/>
              </a:xfrm>
              <a:custGeom>
                <a:avLst/>
                <a:gdLst>
                  <a:gd name="T0" fmla="*/ 168093160 h 126"/>
                  <a:gd name="T1" fmla="*/ 0 h 126"/>
                  <a:gd name="T2" fmla="*/ 0 h 12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26">
                    <a:moveTo>
                      <a:pt x="0" y="12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5" name="Freeform 113"/>
              <p:cNvSpPr>
                <a:spLocks/>
              </p:cNvSpPr>
              <p:nvPr/>
            </p:nvSpPr>
            <p:spPr bwMode="auto">
              <a:xfrm>
                <a:off x="3193" y="3738"/>
                <a:ext cx="2379" cy="2"/>
              </a:xfrm>
              <a:custGeom>
                <a:avLst/>
                <a:gdLst>
                  <a:gd name="T0" fmla="*/ 0 w 427"/>
                  <a:gd name="T1" fmla="*/ 0 h 2"/>
                  <a:gd name="T2" fmla="*/ 12770717 w 427"/>
                  <a:gd name="T3" fmla="*/ 0 h 2"/>
                  <a:gd name="T4" fmla="*/ 12770717 w 427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7" h="2">
                    <a:moveTo>
                      <a:pt x="0" y="0"/>
                    </a:moveTo>
                    <a:lnTo>
                      <a:pt x="4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6" name="Freeform 114"/>
              <p:cNvSpPr>
                <a:spLocks/>
              </p:cNvSpPr>
              <p:nvPr/>
            </p:nvSpPr>
            <p:spPr bwMode="auto">
              <a:xfrm>
                <a:off x="3193" y="3109"/>
                <a:ext cx="2379" cy="1"/>
              </a:xfrm>
              <a:custGeom>
                <a:avLst/>
                <a:gdLst>
                  <a:gd name="T0" fmla="*/ 0 w 427"/>
                  <a:gd name="T1" fmla="*/ 0 h 1"/>
                  <a:gd name="T2" fmla="*/ 12770717 w 427"/>
                  <a:gd name="T3" fmla="*/ 0 h 1"/>
                  <a:gd name="T4" fmla="*/ 12770717 w 42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7" h="1">
                    <a:moveTo>
                      <a:pt x="0" y="0"/>
                    </a:moveTo>
                    <a:lnTo>
                      <a:pt x="4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7" name="Freeform 115"/>
              <p:cNvSpPr>
                <a:spLocks/>
              </p:cNvSpPr>
              <p:nvPr/>
            </p:nvSpPr>
            <p:spPr bwMode="auto">
              <a:xfrm>
                <a:off x="3193" y="2468"/>
                <a:ext cx="2379" cy="1"/>
              </a:xfrm>
              <a:custGeom>
                <a:avLst/>
                <a:gdLst>
                  <a:gd name="T0" fmla="*/ 0 w 427"/>
                  <a:gd name="T1" fmla="*/ 0 h 1"/>
                  <a:gd name="T2" fmla="*/ 12770717 w 427"/>
                  <a:gd name="T3" fmla="*/ 0 h 1"/>
                  <a:gd name="T4" fmla="*/ 12770717 w 42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7" h="1">
                    <a:moveTo>
                      <a:pt x="0" y="0"/>
                    </a:moveTo>
                    <a:lnTo>
                      <a:pt x="4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8" name="Line 116"/>
              <p:cNvSpPr>
                <a:spLocks noChangeShapeType="1"/>
              </p:cNvSpPr>
              <p:nvPr/>
            </p:nvSpPr>
            <p:spPr bwMode="auto">
              <a:xfrm>
                <a:off x="3193" y="2416"/>
                <a:ext cx="23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69" name="Line 117"/>
              <p:cNvSpPr>
                <a:spLocks noChangeShapeType="1"/>
              </p:cNvSpPr>
              <p:nvPr/>
            </p:nvSpPr>
            <p:spPr bwMode="auto">
              <a:xfrm>
                <a:off x="3193" y="3738"/>
                <a:ext cx="2379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0" name="Line 118"/>
              <p:cNvSpPr>
                <a:spLocks noChangeShapeType="1"/>
              </p:cNvSpPr>
              <p:nvPr/>
            </p:nvSpPr>
            <p:spPr bwMode="auto">
              <a:xfrm flipV="1">
                <a:off x="5572" y="2416"/>
                <a:ext cx="0" cy="13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1" name="Line 119"/>
              <p:cNvSpPr>
                <a:spLocks noChangeShapeType="1"/>
              </p:cNvSpPr>
              <p:nvPr/>
            </p:nvSpPr>
            <p:spPr bwMode="auto">
              <a:xfrm flipV="1">
                <a:off x="3193" y="2416"/>
                <a:ext cx="1" cy="13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2" name="Line 120"/>
              <p:cNvSpPr>
                <a:spLocks noChangeShapeType="1"/>
              </p:cNvSpPr>
              <p:nvPr/>
            </p:nvSpPr>
            <p:spPr bwMode="auto">
              <a:xfrm>
                <a:off x="3193" y="3738"/>
                <a:ext cx="2379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3" name="Line 121"/>
              <p:cNvSpPr>
                <a:spLocks noChangeShapeType="1"/>
              </p:cNvSpPr>
              <p:nvPr/>
            </p:nvSpPr>
            <p:spPr bwMode="auto">
              <a:xfrm flipV="1">
                <a:off x="3193" y="2416"/>
                <a:ext cx="1" cy="13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4" name="Line 122"/>
              <p:cNvSpPr>
                <a:spLocks noChangeShapeType="1"/>
              </p:cNvSpPr>
              <p:nvPr/>
            </p:nvSpPr>
            <p:spPr bwMode="auto">
              <a:xfrm flipV="1">
                <a:off x="3533" y="368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5" name="Line 123"/>
              <p:cNvSpPr>
                <a:spLocks noChangeShapeType="1"/>
              </p:cNvSpPr>
              <p:nvPr/>
            </p:nvSpPr>
            <p:spPr bwMode="auto">
              <a:xfrm>
                <a:off x="3533" y="2416"/>
                <a:ext cx="0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6" name="Rectangle 124"/>
              <p:cNvSpPr>
                <a:spLocks noChangeArrowheads="1"/>
              </p:cNvSpPr>
              <p:nvPr/>
            </p:nvSpPr>
            <p:spPr bwMode="auto">
              <a:xfrm>
                <a:off x="3395" y="3770"/>
                <a:ext cx="274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-111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77" name="Line 125"/>
              <p:cNvSpPr>
                <a:spLocks noChangeShapeType="1"/>
              </p:cNvSpPr>
              <p:nvPr/>
            </p:nvSpPr>
            <p:spPr bwMode="auto">
              <a:xfrm flipV="1">
                <a:off x="4212" y="3686"/>
                <a:ext cx="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8" name="Line 126"/>
              <p:cNvSpPr>
                <a:spLocks noChangeShapeType="1"/>
              </p:cNvSpPr>
              <p:nvPr/>
            </p:nvSpPr>
            <p:spPr bwMode="auto">
              <a:xfrm>
                <a:off x="4212" y="2416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79" name="Rectangle 127"/>
              <p:cNvSpPr>
                <a:spLocks noChangeArrowheads="1"/>
              </p:cNvSpPr>
              <p:nvPr/>
            </p:nvSpPr>
            <p:spPr bwMode="auto">
              <a:xfrm>
                <a:off x="4053" y="3770"/>
                <a:ext cx="29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-109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80" name="Line 128"/>
              <p:cNvSpPr>
                <a:spLocks noChangeShapeType="1"/>
              </p:cNvSpPr>
              <p:nvPr/>
            </p:nvSpPr>
            <p:spPr bwMode="auto">
              <a:xfrm flipV="1">
                <a:off x="4892" y="3686"/>
                <a:ext cx="1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1" name="Line 129"/>
              <p:cNvSpPr>
                <a:spLocks noChangeShapeType="1"/>
              </p:cNvSpPr>
              <p:nvPr/>
            </p:nvSpPr>
            <p:spPr bwMode="auto">
              <a:xfrm>
                <a:off x="4892" y="2416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2" name="Rectangle 130"/>
              <p:cNvSpPr>
                <a:spLocks noChangeArrowheads="1"/>
              </p:cNvSpPr>
              <p:nvPr/>
            </p:nvSpPr>
            <p:spPr bwMode="auto">
              <a:xfrm>
                <a:off x="4732" y="3770"/>
                <a:ext cx="29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-107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83" name="Line 131"/>
              <p:cNvSpPr>
                <a:spLocks noChangeShapeType="1"/>
              </p:cNvSpPr>
              <p:nvPr/>
            </p:nvSpPr>
            <p:spPr bwMode="auto">
              <a:xfrm flipV="1">
                <a:off x="5572" y="368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4" name="Line 132"/>
              <p:cNvSpPr>
                <a:spLocks noChangeShapeType="1"/>
              </p:cNvSpPr>
              <p:nvPr/>
            </p:nvSpPr>
            <p:spPr bwMode="auto">
              <a:xfrm>
                <a:off x="5572" y="2416"/>
                <a:ext cx="0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5" name="Rectangle 133"/>
              <p:cNvSpPr>
                <a:spLocks noChangeArrowheads="1"/>
              </p:cNvSpPr>
              <p:nvPr/>
            </p:nvSpPr>
            <p:spPr bwMode="auto">
              <a:xfrm>
                <a:off x="5412" y="3770"/>
                <a:ext cx="29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-105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86" name="Line 134"/>
              <p:cNvSpPr>
                <a:spLocks noChangeShapeType="1"/>
              </p:cNvSpPr>
              <p:nvPr/>
            </p:nvSpPr>
            <p:spPr bwMode="auto">
              <a:xfrm>
                <a:off x="3193" y="3738"/>
                <a:ext cx="2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7" name="Line 135"/>
              <p:cNvSpPr>
                <a:spLocks noChangeShapeType="1"/>
              </p:cNvSpPr>
              <p:nvPr/>
            </p:nvSpPr>
            <p:spPr bwMode="auto">
              <a:xfrm flipH="1">
                <a:off x="5544" y="3738"/>
                <a:ext cx="2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88" name="Rectangle 136"/>
              <p:cNvSpPr>
                <a:spLocks noChangeArrowheads="1"/>
              </p:cNvSpPr>
              <p:nvPr/>
            </p:nvSpPr>
            <p:spPr bwMode="auto">
              <a:xfrm>
                <a:off x="2919" y="3618"/>
                <a:ext cx="20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0.4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89" name="Line 137"/>
              <p:cNvSpPr>
                <a:spLocks noChangeShapeType="1"/>
              </p:cNvSpPr>
              <p:nvPr/>
            </p:nvSpPr>
            <p:spPr bwMode="auto">
              <a:xfrm>
                <a:off x="3193" y="3109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0" name="Line 138"/>
              <p:cNvSpPr>
                <a:spLocks noChangeShapeType="1"/>
              </p:cNvSpPr>
              <p:nvPr/>
            </p:nvSpPr>
            <p:spPr bwMode="auto">
              <a:xfrm flipH="1">
                <a:off x="5544" y="3109"/>
                <a:ext cx="2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1" name="Rectangle 139"/>
              <p:cNvSpPr>
                <a:spLocks noChangeArrowheads="1"/>
              </p:cNvSpPr>
              <p:nvPr/>
            </p:nvSpPr>
            <p:spPr bwMode="auto">
              <a:xfrm>
                <a:off x="2919" y="2986"/>
                <a:ext cx="20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0.5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92" name="Line 140"/>
              <p:cNvSpPr>
                <a:spLocks noChangeShapeType="1"/>
              </p:cNvSpPr>
              <p:nvPr/>
            </p:nvSpPr>
            <p:spPr bwMode="auto">
              <a:xfrm>
                <a:off x="3193" y="2468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3" name="Line 141"/>
              <p:cNvSpPr>
                <a:spLocks noChangeShapeType="1"/>
              </p:cNvSpPr>
              <p:nvPr/>
            </p:nvSpPr>
            <p:spPr bwMode="auto">
              <a:xfrm flipH="1">
                <a:off x="5544" y="2468"/>
                <a:ext cx="2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4" name="Rectangle 142"/>
              <p:cNvSpPr>
                <a:spLocks noChangeArrowheads="1"/>
              </p:cNvSpPr>
              <p:nvPr/>
            </p:nvSpPr>
            <p:spPr bwMode="auto">
              <a:xfrm>
                <a:off x="2919" y="2346"/>
                <a:ext cx="20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8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0.6</a:t>
                </a:r>
                <a:endParaRPr lang="en-US" sz="16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95" name="Line 143"/>
              <p:cNvSpPr>
                <a:spLocks noChangeShapeType="1"/>
              </p:cNvSpPr>
              <p:nvPr/>
            </p:nvSpPr>
            <p:spPr bwMode="auto">
              <a:xfrm>
                <a:off x="3193" y="2416"/>
                <a:ext cx="23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6" name="Line 144"/>
              <p:cNvSpPr>
                <a:spLocks noChangeShapeType="1"/>
              </p:cNvSpPr>
              <p:nvPr/>
            </p:nvSpPr>
            <p:spPr bwMode="auto">
              <a:xfrm>
                <a:off x="3193" y="3738"/>
                <a:ext cx="2379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7" name="Line 145"/>
              <p:cNvSpPr>
                <a:spLocks noChangeShapeType="1"/>
              </p:cNvSpPr>
              <p:nvPr/>
            </p:nvSpPr>
            <p:spPr bwMode="auto">
              <a:xfrm flipV="1">
                <a:off x="5572" y="2416"/>
                <a:ext cx="0" cy="13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8" name="Line 146"/>
              <p:cNvSpPr>
                <a:spLocks noChangeShapeType="1"/>
              </p:cNvSpPr>
              <p:nvPr/>
            </p:nvSpPr>
            <p:spPr bwMode="auto">
              <a:xfrm flipV="1">
                <a:off x="3193" y="2416"/>
                <a:ext cx="1" cy="13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99" name="Freeform 147"/>
              <p:cNvSpPr>
                <a:spLocks/>
              </p:cNvSpPr>
              <p:nvPr/>
            </p:nvSpPr>
            <p:spPr bwMode="auto">
              <a:xfrm>
                <a:off x="3193" y="2972"/>
                <a:ext cx="2384" cy="210"/>
              </a:xfrm>
              <a:custGeom>
                <a:avLst/>
                <a:gdLst>
                  <a:gd name="T0" fmla="*/ 375 w 3448"/>
                  <a:gd name="T1" fmla="*/ 0 h 161"/>
                  <a:gd name="T2" fmla="*/ 364 w 3448"/>
                  <a:gd name="T3" fmla="*/ 160 h 161"/>
                  <a:gd name="T4" fmla="*/ 354 w 3448"/>
                  <a:gd name="T5" fmla="*/ 322 h 161"/>
                  <a:gd name="T6" fmla="*/ 343 w 3448"/>
                  <a:gd name="T7" fmla="*/ 635 h 161"/>
                  <a:gd name="T8" fmla="*/ 333 w 3448"/>
                  <a:gd name="T9" fmla="*/ 597 h 161"/>
                  <a:gd name="T10" fmla="*/ 322 w 3448"/>
                  <a:gd name="T11" fmla="*/ 518 h 161"/>
                  <a:gd name="T12" fmla="*/ 310 w 3448"/>
                  <a:gd name="T13" fmla="*/ 322 h 161"/>
                  <a:gd name="T14" fmla="*/ 300 w 3448"/>
                  <a:gd name="T15" fmla="*/ 239 h 161"/>
                  <a:gd name="T16" fmla="*/ 290 w 3448"/>
                  <a:gd name="T17" fmla="*/ 359 h 161"/>
                  <a:gd name="T18" fmla="*/ 279 w 3448"/>
                  <a:gd name="T19" fmla="*/ 554 h 161"/>
                  <a:gd name="T20" fmla="*/ 268 w 3448"/>
                  <a:gd name="T21" fmla="*/ 554 h 161"/>
                  <a:gd name="T22" fmla="*/ 257 w 3448"/>
                  <a:gd name="T23" fmla="*/ 554 h 161"/>
                  <a:gd name="T24" fmla="*/ 247 w 3448"/>
                  <a:gd name="T25" fmla="*/ 481 h 161"/>
                  <a:gd name="T26" fmla="*/ 236 w 3448"/>
                  <a:gd name="T27" fmla="*/ 400 h 161"/>
                  <a:gd name="T28" fmla="*/ 225 w 3448"/>
                  <a:gd name="T29" fmla="*/ 518 h 161"/>
                  <a:gd name="T30" fmla="*/ 214 w 3448"/>
                  <a:gd name="T31" fmla="*/ 400 h 161"/>
                  <a:gd name="T32" fmla="*/ 203 w 3448"/>
                  <a:gd name="T33" fmla="*/ 400 h 161"/>
                  <a:gd name="T34" fmla="*/ 193 w 3448"/>
                  <a:gd name="T35" fmla="*/ 400 h 161"/>
                  <a:gd name="T36" fmla="*/ 182 w 3448"/>
                  <a:gd name="T37" fmla="*/ 437 h 161"/>
                  <a:gd name="T38" fmla="*/ 171 w 3448"/>
                  <a:gd name="T39" fmla="*/ 437 h 161"/>
                  <a:gd name="T40" fmla="*/ 161 w 3448"/>
                  <a:gd name="T41" fmla="*/ 754 h 161"/>
                  <a:gd name="T42" fmla="*/ 149 w 3448"/>
                  <a:gd name="T43" fmla="*/ 676 h 161"/>
                  <a:gd name="T44" fmla="*/ 139 w 3448"/>
                  <a:gd name="T45" fmla="*/ 518 h 161"/>
                  <a:gd name="T46" fmla="*/ 129 w 3448"/>
                  <a:gd name="T47" fmla="*/ 239 h 161"/>
                  <a:gd name="T48" fmla="*/ 118 w 3448"/>
                  <a:gd name="T49" fmla="*/ 359 h 161"/>
                  <a:gd name="T50" fmla="*/ 108 w 3448"/>
                  <a:gd name="T51" fmla="*/ 481 h 161"/>
                  <a:gd name="T52" fmla="*/ 96 w 3448"/>
                  <a:gd name="T53" fmla="*/ 518 h 161"/>
                  <a:gd name="T54" fmla="*/ 85 w 3448"/>
                  <a:gd name="T55" fmla="*/ 518 h 161"/>
                  <a:gd name="T56" fmla="*/ 75 w 3448"/>
                  <a:gd name="T57" fmla="*/ 481 h 161"/>
                  <a:gd name="T58" fmla="*/ 64 w 3448"/>
                  <a:gd name="T59" fmla="*/ 635 h 161"/>
                  <a:gd name="T60" fmla="*/ 53 w 3448"/>
                  <a:gd name="T61" fmla="*/ 635 h 161"/>
                  <a:gd name="T62" fmla="*/ 43 w 3448"/>
                  <a:gd name="T63" fmla="*/ 597 h 161"/>
                  <a:gd name="T64" fmla="*/ 32 w 3448"/>
                  <a:gd name="T65" fmla="*/ 676 h 161"/>
                  <a:gd name="T66" fmla="*/ 21 w 3448"/>
                  <a:gd name="T67" fmla="*/ 481 h 161"/>
                  <a:gd name="T68" fmla="*/ 10 w 3448"/>
                  <a:gd name="T69" fmla="*/ 676 h 161"/>
                  <a:gd name="T70" fmla="*/ 0 w 3448"/>
                  <a:gd name="T71" fmla="*/ 518 h 16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448" h="161">
                    <a:moveTo>
                      <a:pt x="3448" y="0"/>
                    </a:moveTo>
                    <a:lnTo>
                      <a:pt x="3440" y="0"/>
                    </a:lnTo>
                    <a:lnTo>
                      <a:pt x="3384" y="24"/>
                    </a:lnTo>
                    <a:lnTo>
                      <a:pt x="3335" y="32"/>
                    </a:lnTo>
                    <a:lnTo>
                      <a:pt x="3287" y="81"/>
                    </a:lnTo>
                    <a:lnTo>
                      <a:pt x="3239" y="65"/>
                    </a:lnTo>
                    <a:lnTo>
                      <a:pt x="3190" y="97"/>
                    </a:lnTo>
                    <a:lnTo>
                      <a:pt x="3142" y="129"/>
                    </a:lnTo>
                    <a:lnTo>
                      <a:pt x="3093" y="121"/>
                    </a:lnTo>
                    <a:lnTo>
                      <a:pt x="3045" y="121"/>
                    </a:lnTo>
                    <a:lnTo>
                      <a:pt x="2997" y="81"/>
                    </a:lnTo>
                    <a:lnTo>
                      <a:pt x="2948" y="105"/>
                    </a:lnTo>
                    <a:lnTo>
                      <a:pt x="2892" y="73"/>
                    </a:lnTo>
                    <a:lnTo>
                      <a:pt x="2844" y="65"/>
                    </a:lnTo>
                    <a:lnTo>
                      <a:pt x="2795" y="97"/>
                    </a:lnTo>
                    <a:lnTo>
                      <a:pt x="2747" y="48"/>
                    </a:lnTo>
                    <a:lnTo>
                      <a:pt x="2699" y="113"/>
                    </a:lnTo>
                    <a:lnTo>
                      <a:pt x="2650" y="73"/>
                    </a:lnTo>
                    <a:lnTo>
                      <a:pt x="2602" y="161"/>
                    </a:lnTo>
                    <a:lnTo>
                      <a:pt x="2554" y="113"/>
                    </a:lnTo>
                    <a:lnTo>
                      <a:pt x="2505" y="97"/>
                    </a:lnTo>
                    <a:lnTo>
                      <a:pt x="2457" y="113"/>
                    </a:lnTo>
                    <a:lnTo>
                      <a:pt x="2401" y="105"/>
                    </a:lnTo>
                    <a:lnTo>
                      <a:pt x="2352" y="113"/>
                    </a:lnTo>
                    <a:lnTo>
                      <a:pt x="2304" y="56"/>
                    </a:lnTo>
                    <a:lnTo>
                      <a:pt x="2256" y="97"/>
                    </a:lnTo>
                    <a:lnTo>
                      <a:pt x="2207" y="137"/>
                    </a:lnTo>
                    <a:lnTo>
                      <a:pt x="2159" y="81"/>
                    </a:lnTo>
                    <a:lnTo>
                      <a:pt x="2111" y="81"/>
                    </a:lnTo>
                    <a:lnTo>
                      <a:pt x="2062" y="105"/>
                    </a:lnTo>
                    <a:lnTo>
                      <a:pt x="2014" y="153"/>
                    </a:lnTo>
                    <a:lnTo>
                      <a:pt x="1965" y="81"/>
                    </a:lnTo>
                    <a:lnTo>
                      <a:pt x="1909" y="73"/>
                    </a:lnTo>
                    <a:lnTo>
                      <a:pt x="1861" y="81"/>
                    </a:lnTo>
                    <a:lnTo>
                      <a:pt x="1812" y="48"/>
                    </a:lnTo>
                    <a:lnTo>
                      <a:pt x="1764" y="81"/>
                    </a:lnTo>
                    <a:lnTo>
                      <a:pt x="1716" y="81"/>
                    </a:lnTo>
                    <a:lnTo>
                      <a:pt x="1667" y="89"/>
                    </a:lnTo>
                    <a:lnTo>
                      <a:pt x="1619" y="105"/>
                    </a:lnTo>
                    <a:lnTo>
                      <a:pt x="1571" y="89"/>
                    </a:lnTo>
                    <a:lnTo>
                      <a:pt x="1522" y="161"/>
                    </a:lnTo>
                    <a:lnTo>
                      <a:pt x="1474" y="153"/>
                    </a:lnTo>
                    <a:lnTo>
                      <a:pt x="1418" y="121"/>
                    </a:lnTo>
                    <a:lnTo>
                      <a:pt x="1369" y="137"/>
                    </a:lnTo>
                    <a:lnTo>
                      <a:pt x="1321" y="73"/>
                    </a:lnTo>
                    <a:lnTo>
                      <a:pt x="1273" y="105"/>
                    </a:lnTo>
                    <a:lnTo>
                      <a:pt x="1224" y="73"/>
                    </a:lnTo>
                    <a:lnTo>
                      <a:pt x="1176" y="48"/>
                    </a:lnTo>
                    <a:lnTo>
                      <a:pt x="1128" y="73"/>
                    </a:lnTo>
                    <a:lnTo>
                      <a:pt x="1079" y="73"/>
                    </a:lnTo>
                    <a:lnTo>
                      <a:pt x="1031" y="129"/>
                    </a:lnTo>
                    <a:lnTo>
                      <a:pt x="983" y="97"/>
                    </a:lnTo>
                    <a:lnTo>
                      <a:pt x="926" y="129"/>
                    </a:lnTo>
                    <a:lnTo>
                      <a:pt x="878" y="105"/>
                    </a:lnTo>
                    <a:lnTo>
                      <a:pt x="829" y="113"/>
                    </a:lnTo>
                    <a:lnTo>
                      <a:pt x="781" y="105"/>
                    </a:lnTo>
                    <a:lnTo>
                      <a:pt x="733" y="121"/>
                    </a:lnTo>
                    <a:lnTo>
                      <a:pt x="684" y="97"/>
                    </a:lnTo>
                    <a:lnTo>
                      <a:pt x="636" y="113"/>
                    </a:lnTo>
                    <a:lnTo>
                      <a:pt x="588" y="129"/>
                    </a:lnTo>
                    <a:lnTo>
                      <a:pt x="539" y="89"/>
                    </a:lnTo>
                    <a:lnTo>
                      <a:pt x="491" y="129"/>
                    </a:lnTo>
                    <a:lnTo>
                      <a:pt x="435" y="137"/>
                    </a:lnTo>
                    <a:lnTo>
                      <a:pt x="386" y="121"/>
                    </a:lnTo>
                    <a:lnTo>
                      <a:pt x="338" y="145"/>
                    </a:lnTo>
                    <a:lnTo>
                      <a:pt x="290" y="137"/>
                    </a:lnTo>
                    <a:lnTo>
                      <a:pt x="241" y="48"/>
                    </a:lnTo>
                    <a:lnTo>
                      <a:pt x="193" y="97"/>
                    </a:lnTo>
                    <a:lnTo>
                      <a:pt x="145" y="89"/>
                    </a:lnTo>
                    <a:lnTo>
                      <a:pt x="96" y="137"/>
                    </a:lnTo>
                    <a:lnTo>
                      <a:pt x="48" y="65"/>
                    </a:lnTo>
                    <a:lnTo>
                      <a:pt x="0" y="105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700" name="Text Box 151"/>
              <p:cNvSpPr txBox="1">
                <a:spLocks noChangeArrowheads="1"/>
              </p:cNvSpPr>
              <p:nvPr/>
            </p:nvSpPr>
            <p:spPr bwMode="auto">
              <a:xfrm>
                <a:off x="3419" y="3939"/>
                <a:ext cx="183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0">
                    <a:solidFill>
                      <a:srgbClr val="000000"/>
                    </a:solidFill>
                    <a:cs typeface="Times New Roman" pitchFamily="18" charset="0"/>
                  </a:rPr>
                  <a:t>Modulation Gate Voltage (mV)</a:t>
                </a:r>
              </a:p>
            </p:txBody>
          </p:sp>
        </p:grpSp>
        <p:sp>
          <p:nvSpPr>
            <p:cNvPr id="25658" name="Text Box 154"/>
            <p:cNvSpPr txBox="1">
              <a:spLocks noChangeArrowheads="1"/>
            </p:cNvSpPr>
            <p:nvPr/>
          </p:nvSpPr>
          <p:spPr bwMode="auto">
            <a:xfrm>
              <a:off x="3484" y="2609"/>
              <a:ext cx="8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 b="0" i="1">
                  <a:solidFill>
                    <a:srgbClr val="FF0000"/>
                  </a:solidFill>
                  <a:cs typeface="Times New Roman" pitchFamily="18" charset="0"/>
                </a:rPr>
                <a:t>V</a:t>
              </a:r>
              <a:r>
                <a:rPr lang="en-US" sz="2000" b="0" baseline="-25000">
                  <a:solidFill>
                    <a:srgbClr val="FF0000"/>
                  </a:solidFill>
                  <a:cs typeface="Times New Roman" pitchFamily="18" charset="0"/>
                </a:rPr>
                <a:t>S2</a:t>
              </a:r>
              <a:r>
                <a:rPr lang="en-US" sz="2000" b="0" i="1" baseline="-2500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000" b="0">
                  <a:solidFill>
                    <a:srgbClr val="FF0000"/>
                  </a:solidFill>
                  <a:cs typeface="Times New Roman" pitchFamily="18" charset="0"/>
                </a:rPr>
                <a:t>~12</a:t>
              </a:r>
              <a:r>
                <a:rPr lang="en-US" sz="2000" b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V</a:t>
              </a:r>
            </a:p>
          </p:txBody>
        </p:sp>
      </p:grpSp>
      <p:grpSp>
        <p:nvGrpSpPr>
          <p:cNvPr id="25605" name="Group 156"/>
          <p:cNvGrpSpPr>
            <a:grpSpLocks/>
          </p:cNvGrpSpPr>
          <p:nvPr/>
        </p:nvGrpSpPr>
        <p:grpSpPr bwMode="auto">
          <a:xfrm>
            <a:off x="1387476" y="317500"/>
            <a:ext cx="6056313" cy="2562226"/>
            <a:chOff x="754" y="200"/>
            <a:chExt cx="3815" cy="1614"/>
          </a:xfrm>
        </p:grpSpPr>
        <p:grpSp>
          <p:nvGrpSpPr>
            <p:cNvPr id="25608" name="Group 53"/>
            <p:cNvGrpSpPr>
              <a:grpSpLocks/>
            </p:cNvGrpSpPr>
            <p:nvPr/>
          </p:nvGrpSpPr>
          <p:grpSpPr bwMode="auto">
            <a:xfrm>
              <a:off x="754" y="200"/>
              <a:ext cx="3815" cy="1337"/>
              <a:chOff x="754" y="992"/>
              <a:chExt cx="3815" cy="1337"/>
            </a:xfrm>
          </p:grpSpPr>
          <p:sp>
            <p:nvSpPr>
              <p:cNvPr id="25610" name="Rectangle 54"/>
              <p:cNvSpPr>
                <a:spLocks noChangeArrowheads="1"/>
              </p:cNvSpPr>
              <p:nvPr/>
            </p:nvSpPr>
            <p:spPr bwMode="auto">
              <a:xfrm>
                <a:off x="3485" y="1172"/>
                <a:ext cx="422" cy="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rtl="1"/>
                <a:r>
                  <a:rPr lang="en-US" sz="2000" b="0" i="1">
                    <a:solidFill>
                      <a:srgbClr val="000000"/>
                    </a:solidFill>
                    <a:cs typeface="Times New Roman" pitchFamily="18" charset="0"/>
                  </a:rPr>
                  <a:t>T</a:t>
                </a:r>
                <a:r>
                  <a:rPr lang="en-US" sz="2000" b="0" i="1" baseline="-25000">
                    <a:solidFill>
                      <a:srgbClr val="000000"/>
                    </a:solidFill>
                    <a:cs typeface="Times New Roman" pitchFamily="18" charset="0"/>
                  </a:rPr>
                  <a:t>det</a:t>
                </a:r>
                <a:endParaRPr lang="en-US" sz="2000" b="0" i="1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11" name="Rectangle 55"/>
              <p:cNvSpPr>
                <a:spLocks noChangeArrowheads="1"/>
              </p:cNvSpPr>
              <p:nvPr/>
            </p:nvSpPr>
            <p:spPr bwMode="auto">
              <a:xfrm>
                <a:off x="1358" y="1078"/>
                <a:ext cx="3124" cy="1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2" name="Rectangle 56"/>
              <p:cNvSpPr>
                <a:spLocks noChangeArrowheads="1"/>
              </p:cNvSpPr>
              <p:nvPr/>
            </p:nvSpPr>
            <p:spPr bwMode="auto">
              <a:xfrm>
                <a:off x="1358" y="1078"/>
                <a:ext cx="3124" cy="1037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3" name="Freeform 57"/>
              <p:cNvSpPr>
                <a:spLocks/>
              </p:cNvSpPr>
              <p:nvPr/>
            </p:nvSpPr>
            <p:spPr bwMode="auto">
              <a:xfrm>
                <a:off x="2135" y="1078"/>
                <a:ext cx="1" cy="1037"/>
              </a:xfrm>
              <a:custGeom>
                <a:avLst/>
                <a:gdLst>
                  <a:gd name="T0" fmla="*/ 0 w 1"/>
                  <a:gd name="T1" fmla="*/ 20084911 h 144"/>
                  <a:gd name="T2" fmla="*/ 0 w 1"/>
                  <a:gd name="T3" fmla="*/ 0 h 144"/>
                  <a:gd name="T4" fmla="*/ 0 w 1"/>
                  <a:gd name="T5" fmla="*/ 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44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4" name="Freeform 58"/>
              <p:cNvSpPr>
                <a:spLocks/>
              </p:cNvSpPr>
              <p:nvPr/>
            </p:nvSpPr>
            <p:spPr bwMode="auto">
              <a:xfrm>
                <a:off x="2920" y="1078"/>
                <a:ext cx="1" cy="1037"/>
              </a:xfrm>
              <a:custGeom>
                <a:avLst/>
                <a:gdLst>
                  <a:gd name="T0" fmla="*/ 0 w 1"/>
                  <a:gd name="T1" fmla="*/ 20084911 h 144"/>
                  <a:gd name="T2" fmla="*/ 0 w 1"/>
                  <a:gd name="T3" fmla="*/ 0 h 144"/>
                  <a:gd name="T4" fmla="*/ 0 w 1"/>
                  <a:gd name="T5" fmla="*/ 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44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5" name="Freeform 59"/>
              <p:cNvSpPr>
                <a:spLocks/>
              </p:cNvSpPr>
              <p:nvPr/>
            </p:nvSpPr>
            <p:spPr bwMode="auto">
              <a:xfrm>
                <a:off x="3698" y="1078"/>
                <a:ext cx="1" cy="1037"/>
              </a:xfrm>
              <a:custGeom>
                <a:avLst/>
                <a:gdLst>
                  <a:gd name="T0" fmla="*/ 0 w 1"/>
                  <a:gd name="T1" fmla="*/ 20084911 h 144"/>
                  <a:gd name="T2" fmla="*/ 0 w 1"/>
                  <a:gd name="T3" fmla="*/ 0 h 144"/>
                  <a:gd name="T4" fmla="*/ 0 w 1"/>
                  <a:gd name="T5" fmla="*/ 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44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6" name="Freeform 60"/>
              <p:cNvSpPr>
                <a:spLocks/>
              </p:cNvSpPr>
              <p:nvPr/>
            </p:nvSpPr>
            <p:spPr bwMode="auto">
              <a:xfrm>
                <a:off x="4482" y="1078"/>
                <a:ext cx="1" cy="1037"/>
              </a:xfrm>
              <a:custGeom>
                <a:avLst/>
                <a:gdLst>
                  <a:gd name="T0" fmla="*/ 0 w 1"/>
                  <a:gd name="T1" fmla="*/ 20084911 h 144"/>
                  <a:gd name="T2" fmla="*/ 0 w 1"/>
                  <a:gd name="T3" fmla="*/ 0 h 144"/>
                  <a:gd name="T4" fmla="*/ 0 w 1"/>
                  <a:gd name="T5" fmla="*/ 0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44">
                    <a:moveTo>
                      <a:pt x="0" y="144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7" name="Freeform 61"/>
              <p:cNvSpPr>
                <a:spLocks/>
              </p:cNvSpPr>
              <p:nvPr/>
            </p:nvSpPr>
            <p:spPr bwMode="auto">
              <a:xfrm>
                <a:off x="1358" y="2115"/>
                <a:ext cx="3124" cy="1"/>
              </a:xfrm>
              <a:custGeom>
                <a:avLst/>
                <a:gdLst>
                  <a:gd name="T0" fmla="*/ 0 w 434"/>
                  <a:gd name="T1" fmla="*/ 0 h 1"/>
                  <a:gd name="T2" fmla="*/ 60369414 w 434"/>
                  <a:gd name="T3" fmla="*/ 0 h 1"/>
                  <a:gd name="T4" fmla="*/ 60369414 w 43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4" h="1">
                    <a:moveTo>
                      <a:pt x="0" y="0"/>
                    </a:moveTo>
                    <a:lnTo>
                      <a:pt x="4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8" name="Freeform 62"/>
              <p:cNvSpPr>
                <a:spLocks/>
              </p:cNvSpPr>
              <p:nvPr/>
            </p:nvSpPr>
            <p:spPr bwMode="auto">
              <a:xfrm>
                <a:off x="1358" y="1597"/>
                <a:ext cx="3124" cy="1"/>
              </a:xfrm>
              <a:custGeom>
                <a:avLst/>
                <a:gdLst>
                  <a:gd name="T0" fmla="*/ 0 w 434"/>
                  <a:gd name="T1" fmla="*/ 0 h 1"/>
                  <a:gd name="T2" fmla="*/ 60369414 w 434"/>
                  <a:gd name="T3" fmla="*/ 0 h 1"/>
                  <a:gd name="T4" fmla="*/ 60369414 w 43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4" h="1">
                    <a:moveTo>
                      <a:pt x="0" y="0"/>
                    </a:moveTo>
                    <a:lnTo>
                      <a:pt x="4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19" name="Freeform 63"/>
              <p:cNvSpPr>
                <a:spLocks/>
              </p:cNvSpPr>
              <p:nvPr/>
            </p:nvSpPr>
            <p:spPr bwMode="auto">
              <a:xfrm>
                <a:off x="1358" y="1078"/>
                <a:ext cx="3124" cy="1"/>
              </a:xfrm>
              <a:custGeom>
                <a:avLst/>
                <a:gdLst>
                  <a:gd name="T0" fmla="*/ 0 w 434"/>
                  <a:gd name="T1" fmla="*/ 0 h 1"/>
                  <a:gd name="T2" fmla="*/ 60369414 w 434"/>
                  <a:gd name="T3" fmla="*/ 0 h 1"/>
                  <a:gd name="T4" fmla="*/ 60369414 w 43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4" h="1">
                    <a:moveTo>
                      <a:pt x="0" y="0"/>
                    </a:moveTo>
                    <a:lnTo>
                      <a:pt x="4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0" name="Line 64"/>
              <p:cNvSpPr>
                <a:spLocks noChangeShapeType="1"/>
              </p:cNvSpPr>
              <p:nvPr/>
            </p:nvSpPr>
            <p:spPr bwMode="auto">
              <a:xfrm>
                <a:off x="1358" y="1078"/>
                <a:ext cx="31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1" name="Line 65"/>
              <p:cNvSpPr>
                <a:spLocks noChangeShapeType="1"/>
              </p:cNvSpPr>
              <p:nvPr/>
            </p:nvSpPr>
            <p:spPr bwMode="auto">
              <a:xfrm>
                <a:off x="1358" y="2115"/>
                <a:ext cx="31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2" name="Line 66"/>
              <p:cNvSpPr>
                <a:spLocks noChangeShapeType="1"/>
              </p:cNvSpPr>
              <p:nvPr/>
            </p:nvSpPr>
            <p:spPr bwMode="auto">
              <a:xfrm flipV="1">
                <a:off x="4482" y="1078"/>
                <a:ext cx="1" cy="10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3" name="Line 67"/>
              <p:cNvSpPr>
                <a:spLocks noChangeShapeType="1"/>
              </p:cNvSpPr>
              <p:nvPr/>
            </p:nvSpPr>
            <p:spPr bwMode="auto">
              <a:xfrm>
                <a:off x="1358" y="2115"/>
                <a:ext cx="31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4" name="Line 68"/>
              <p:cNvSpPr>
                <a:spLocks noChangeShapeType="1"/>
              </p:cNvSpPr>
              <p:nvPr/>
            </p:nvSpPr>
            <p:spPr bwMode="auto">
              <a:xfrm flipV="1">
                <a:off x="1202" y="2079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5" name="Line 69"/>
              <p:cNvSpPr>
                <a:spLocks noChangeShapeType="1"/>
              </p:cNvSpPr>
              <p:nvPr/>
            </p:nvSpPr>
            <p:spPr bwMode="auto">
              <a:xfrm>
                <a:off x="1202" y="107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6" name="Rectangle 70"/>
              <p:cNvSpPr>
                <a:spLocks noChangeArrowheads="1"/>
              </p:cNvSpPr>
              <p:nvPr/>
            </p:nvSpPr>
            <p:spPr bwMode="auto">
              <a:xfrm>
                <a:off x="1227" y="2137"/>
                <a:ext cx="2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-40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27" name="Line 71"/>
              <p:cNvSpPr>
                <a:spLocks noChangeShapeType="1"/>
              </p:cNvSpPr>
              <p:nvPr/>
            </p:nvSpPr>
            <p:spPr bwMode="auto">
              <a:xfrm flipV="1">
                <a:off x="2135" y="2079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8" name="Line 72"/>
              <p:cNvSpPr>
                <a:spLocks noChangeShapeType="1"/>
              </p:cNvSpPr>
              <p:nvPr/>
            </p:nvSpPr>
            <p:spPr bwMode="auto">
              <a:xfrm>
                <a:off x="2135" y="107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29" name="Rectangle 73"/>
              <p:cNvSpPr>
                <a:spLocks noChangeArrowheads="1"/>
              </p:cNvSpPr>
              <p:nvPr/>
            </p:nvSpPr>
            <p:spPr bwMode="auto">
              <a:xfrm>
                <a:off x="2005" y="2137"/>
                <a:ext cx="2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-20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30" name="Line 74"/>
              <p:cNvSpPr>
                <a:spLocks noChangeShapeType="1"/>
              </p:cNvSpPr>
              <p:nvPr/>
            </p:nvSpPr>
            <p:spPr bwMode="auto">
              <a:xfrm flipV="1">
                <a:off x="2920" y="2079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1" name="Line 75"/>
              <p:cNvSpPr>
                <a:spLocks noChangeShapeType="1"/>
              </p:cNvSpPr>
              <p:nvPr/>
            </p:nvSpPr>
            <p:spPr bwMode="auto">
              <a:xfrm>
                <a:off x="2920" y="107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2" name="Rectangle 76"/>
              <p:cNvSpPr>
                <a:spLocks noChangeArrowheads="1"/>
              </p:cNvSpPr>
              <p:nvPr/>
            </p:nvSpPr>
            <p:spPr bwMode="auto">
              <a:xfrm>
                <a:off x="2874" y="2137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33" name="Line 77"/>
              <p:cNvSpPr>
                <a:spLocks noChangeShapeType="1"/>
              </p:cNvSpPr>
              <p:nvPr/>
            </p:nvSpPr>
            <p:spPr bwMode="auto">
              <a:xfrm flipV="1">
                <a:off x="3698" y="2079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4" name="Line 78"/>
              <p:cNvSpPr>
                <a:spLocks noChangeShapeType="1"/>
              </p:cNvSpPr>
              <p:nvPr/>
            </p:nvSpPr>
            <p:spPr bwMode="auto">
              <a:xfrm>
                <a:off x="3698" y="107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5" name="Rectangle 79"/>
              <p:cNvSpPr>
                <a:spLocks noChangeArrowheads="1"/>
              </p:cNvSpPr>
              <p:nvPr/>
            </p:nvSpPr>
            <p:spPr bwMode="auto">
              <a:xfrm>
                <a:off x="3606" y="2137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20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36" name="Line 80"/>
              <p:cNvSpPr>
                <a:spLocks noChangeShapeType="1"/>
              </p:cNvSpPr>
              <p:nvPr/>
            </p:nvSpPr>
            <p:spPr bwMode="auto">
              <a:xfrm flipV="1">
                <a:off x="4482" y="2079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7" name="Line 81"/>
              <p:cNvSpPr>
                <a:spLocks noChangeShapeType="1"/>
              </p:cNvSpPr>
              <p:nvPr/>
            </p:nvSpPr>
            <p:spPr bwMode="auto">
              <a:xfrm>
                <a:off x="4482" y="107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38" name="Rectangle 82"/>
              <p:cNvSpPr>
                <a:spLocks noChangeArrowheads="1"/>
              </p:cNvSpPr>
              <p:nvPr/>
            </p:nvSpPr>
            <p:spPr bwMode="auto">
              <a:xfrm>
                <a:off x="4391" y="2137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40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39" name="Line 83"/>
              <p:cNvSpPr>
                <a:spLocks noChangeShapeType="1"/>
              </p:cNvSpPr>
              <p:nvPr/>
            </p:nvSpPr>
            <p:spPr bwMode="auto">
              <a:xfrm>
                <a:off x="1202" y="2115"/>
                <a:ext cx="2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0" name="Line 84"/>
              <p:cNvSpPr>
                <a:spLocks noChangeShapeType="1"/>
              </p:cNvSpPr>
              <p:nvPr/>
            </p:nvSpPr>
            <p:spPr bwMode="auto">
              <a:xfrm flipH="1">
                <a:off x="4446" y="2115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1" name="Rectangle 85"/>
              <p:cNvSpPr>
                <a:spLocks noChangeArrowheads="1"/>
              </p:cNvSpPr>
              <p:nvPr/>
            </p:nvSpPr>
            <p:spPr bwMode="auto">
              <a:xfrm>
                <a:off x="1155" y="2029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42" name="Line 86"/>
              <p:cNvSpPr>
                <a:spLocks noChangeShapeType="1"/>
              </p:cNvSpPr>
              <p:nvPr/>
            </p:nvSpPr>
            <p:spPr bwMode="auto">
              <a:xfrm>
                <a:off x="1202" y="1597"/>
                <a:ext cx="2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3" name="Line 87"/>
              <p:cNvSpPr>
                <a:spLocks noChangeShapeType="1"/>
              </p:cNvSpPr>
              <p:nvPr/>
            </p:nvSpPr>
            <p:spPr bwMode="auto">
              <a:xfrm flipH="1">
                <a:off x="4446" y="1597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4" name="Rectangle 88"/>
              <p:cNvSpPr>
                <a:spLocks noChangeArrowheads="1"/>
              </p:cNvSpPr>
              <p:nvPr/>
            </p:nvSpPr>
            <p:spPr bwMode="auto">
              <a:xfrm>
                <a:off x="1067" y="151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20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45" name="Line 89"/>
              <p:cNvSpPr>
                <a:spLocks noChangeShapeType="1"/>
              </p:cNvSpPr>
              <p:nvPr/>
            </p:nvSpPr>
            <p:spPr bwMode="auto">
              <a:xfrm>
                <a:off x="1202" y="1078"/>
                <a:ext cx="2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6" name="Line 90"/>
              <p:cNvSpPr>
                <a:spLocks noChangeShapeType="1"/>
              </p:cNvSpPr>
              <p:nvPr/>
            </p:nvSpPr>
            <p:spPr bwMode="auto">
              <a:xfrm flipH="1">
                <a:off x="4446" y="1078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7" name="Rectangle 91"/>
              <p:cNvSpPr>
                <a:spLocks noChangeArrowheads="1"/>
              </p:cNvSpPr>
              <p:nvPr/>
            </p:nvSpPr>
            <p:spPr bwMode="auto">
              <a:xfrm>
                <a:off x="1067" y="992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40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48" name="Line 92"/>
              <p:cNvSpPr>
                <a:spLocks noChangeShapeType="1"/>
              </p:cNvSpPr>
              <p:nvPr/>
            </p:nvSpPr>
            <p:spPr bwMode="auto">
              <a:xfrm>
                <a:off x="1358" y="1078"/>
                <a:ext cx="31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49" name="Line 93"/>
              <p:cNvSpPr>
                <a:spLocks noChangeShapeType="1"/>
              </p:cNvSpPr>
              <p:nvPr/>
            </p:nvSpPr>
            <p:spPr bwMode="auto">
              <a:xfrm>
                <a:off x="1358" y="2115"/>
                <a:ext cx="31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50" name="Line 94"/>
              <p:cNvSpPr>
                <a:spLocks noChangeShapeType="1"/>
              </p:cNvSpPr>
              <p:nvPr/>
            </p:nvSpPr>
            <p:spPr bwMode="auto">
              <a:xfrm flipV="1">
                <a:off x="4482" y="1078"/>
                <a:ext cx="1" cy="10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51" name="Line 95"/>
              <p:cNvSpPr>
                <a:spLocks noChangeShapeType="1"/>
              </p:cNvSpPr>
              <p:nvPr/>
            </p:nvSpPr>
            <p:spPr bwMode="auto">
              <a:xfrm flipV="1">
                <a:off x="1352" y="1078"/>
                <a:ext cx="1" cy="10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52" name="Freeform 96"/>
              <p:cNvSpPr>
                <a:spLocks/>
              </p:cNvSpPr>
              <p:nvPr/>
            </p:nvSpPr>
            <p:spPr bwMode="auto">
              <a:xfrm>
                <a:off x="1408" y="1150"/>
                <a:ext cx="3017" cy="943"/>
              </a:xfrm>
              <a:custGeom>
                <a:avLst/>
                <a:gdLst>
                  <a:gd name="T0" fmla="*/ 3017 w 3017"/>
                  <a:gd name="T1" fmla="*/ 915 h 943"/>
                  <a:gd name="T2" fmla="*/ 2966 w 3017"/>
                  <a:gd name="T3" fmla="*/ 886 h 943"/>
                  <a:gd name="T4" fmla="*/ 2916 w 3017"/>
                  <a:gd name="T5" fmla="*/ 900 h 943"/>
                  <a:gd name="T6" fmla="*/ 2866 w 3017"/>
                  <a:gd name="T7" fmla="*/ 893 h 943"/>
                  <a:gd name="T8" fmla="*/ 2815 w 3017"/>
                  <a:gd name="T9" fmla="*/ 864 h 943"/>
                  <a:gd name="T10" fmla="*/ 2765 w 3017"/>
                  <a:gd name="T11" fmla="*/ 864 h 943"/>
                  <a:gd name="T12" fmla="*/ 2714 w 3017"/>
                  <a:gd name="T13" fmla="*/ 828 h 943"/>
                  <a:gd name="T14" fmla="*/ 2664 w 3017"/>
                  <a:gd name="T15" fmla="*/ 785 h 943"/>
                  <a:gd name="T16" fmla="*/ 2614 w 3017"/>
                  <a:gd name="T17" fmla="*/ 742 h 943"/>
                  <a:gd name="T18" fmla="*/ 2563 w 3017"/>
                  <a:gd name="T19" fmla="*/ 706 h 943"/>
                  <a:gd name="T20" fmla="*/ 2513 w 3017"/>
                  <a:gd name="T21" fmla="*/ 663 h 943"/>
                  <a:gd name="T22" fmla="*/ 2462 w 3017"/>
                  <a:gd name="T23" fmla="*/ 605 h 943"/>
                  <a:gd name="T24" fmla="*/ 2412 w 3017"/>
                  <a:gd name="T25" fmla="*/ 605 h 943"/>
                  <a:gd name="T26" fmla="*/ 2362 w 3017"/>
                  <a:gd name="T27" fmla="*/ 591 h 943"/>
                  <a:gd name="T28" fmla="*/ 2311 w 3017"/>
                  <a:gd name="T29" fmla="*/ 619 h 943"/>
                  <a:gd name="T30" fmla="*/ 2261 w 3017"/>
                  <a:gd name="T31" fmla="*/ 641 h 943"/>
                  <a:gd name="T32" fmla="*/ 2210 w 3017"/>
                  <a:gd name="T33" fmla="*/ 691 h 943"/>
                  <a:gd name="T34" fmla="*/ 2160 w 3017"/>
                  <a:gd name="T35" fmla="*/ 749 h 943"/>
                  <a:gd name="T36" fmla="*/ 2110 w 3017"/>
                  <a:gd name="T37" fmla="*/ 828 h 943"/>
                  <a:gd name="T38" fmla="*/ 2059 w 3017"/>
                  <a:gd name="T39" fmla="*/ 907 h 943"/>
                  <a:gd name="T40" fmla="*/ 2009 w 3017"/>
                  <a:gd name="T41" fmla="*/ 857 h 943"/>
                  <a:gd name="T42" fmla="*/ 1958 w 3017"/>
                  <a:gd name="T43" fmla="*/ 763 h 943"/>
                  <a:gd name="T44" fmla="*/ 1908 w 3017"/>
                  <a:gd name="T45" fmla="*/ 677 h 943"/>
                  <a:gd name="T46" fmla="*/ 1858 w 3017"/>
                  <a:gd name="T47" fmla="*/ 540 h 943"/>
                  <a:gd name="T48" fmla="*/ 1807 w 3017"/>
                  <a:gd name="T49" fmla="*/ 411 h 943"/>
                  <a:gd name="T50" fmla="*/ 1757 w 3017"/>
                  <a:gd name="T51" fmla="*/ 324 h 943"/>
                  <a:gd name="T52" fmla="*/ 1706 w 3017"/>
                  <a:gd name="T53" fmla="*/ 180 h 943"/>
                  <a:gd name="T54" fmla="*/ 1656 w 3017"/>
                  <a:gd name="T55" fmla="*/ 101 h 943"/>
                  <a:gd name="T56" fmla="*/ 1606 w 3017"/>
                  <a:gd name="T57" fmla="*/ 51 h 943"/>
                  <a:gd name="T58" fmla="*/ 1555 w 3017"/>
                  <a:gd name="T59" fmla="*/ 0 h 943"/>
                  <a:gd name="T60" fmla="*/ 1512 w 3017"/>
                  <a:gd name="T61" fmla="*/ 44 h 943"/>
                  <a:gd name="T62" fmla="*/ 1462 w 3017"/>
                  <a:gd name="T63" fmla="*/ 44 h 943"/>
                  <a:gd name="T64" fmla="*/ 1411 w 3017"/>
                  <a:gd name="T65" fmla="*/ 87 h 943"/>
                  <a:gd name="T66" fmla="*/ 1361 w 3017"/>
                  <a:gd name="T67" fmla="*/ 166 h 943"/>
                  <a:gd name="T68" fmla="*/ 1310 w 3017"/>
                  <a:gd name="T69" fmla="*/ 260 h 943"/>
                  <a:gd name="T70" fmla="*/ 1260 w 3017"/>
                  <a:gd name="T71" fmla="*/ 404 h 943"/>
                  <a:gd name="T72" fmla="*/ 1210 w 3017"/>
                  <a:gd name="T73" fmla="*/ 526 h 943"/>
                  <a:gd name="T74" fmla="*/ 1159 w 3017"/>
                  <a:gd name="T75" fmla="*/ 627 h 943"/>
                  <a:gd name="T76" fmla="*/ 1109 w 3017"/>
                  <a:gd name="T77" fmla="*/ 785 h 943"/>
                  <a:gd name="T78" fmla="*/ 1058 w 3017"/>
                  <a:gd name="T79" fmla="*/ 871 h 943"/>
                  <a:gd name="T80" fmla="*/ 1008 w 3017"/>
                  <a:gd name="T81" fmla="*/ 915 h 943"/>
                  <a:gd name="T82" fmla="*/ 958 w 3017"/>
                  <a:gd name="T83" fmla="*/ 857 h 943"/>
                  <a:gd name="T84" fmla="*/ 907 w 3017"/>
                  <a:gd name="T85" fmla="*/ 821 h 943"/>
                  <a:gd name="T86" fmla="*/ 857 w 3017"/>
                  <a:gd name="T87" fmla="*/ 742 h 943"/>
                  <a:gd name="T88" fmla="*/ 806 w 3017"/>
                  <a:gd name="T89" fmla="*/ 756 h 943"/>
                  <a:gd name="T90" fmla="*/ 756 w 3017"/>
                  <a:gd name="T91" fmla="*/ 720 h 943"/>
                  <a:gd name="T92" fmla="*/ 706 w 3017"/>
                  <a:gd name="T93" fmla="*/ 713 h 943"/>
                  <a:gd name="T94" fmla="*/ 655 w 3017"/>
                  <a:gd name="T95" fmla="*/ 727 h 943"/>
                  <a:gd name="T96" fmla="*/ 605 w 3017"/>
                  <a:gd name="T97" fmla="*/ 749 h 943"/>
                  <a:gd name="T98" fmla="*/ 554 w 3017"/>
                  <a:gd name="T99" fmla="*/ 771 h 943"/>
                  <a:gd name="T100" fmla="*/ 504 w 3017"/>
                  <a:gd name="T101" fmla="*/ 807 h 943"/>
                  <a:gd name="T102" fmla="*/ 454 w 3017"/>
                  <a:gd name="T103" fmla="*/ 850 h 943"/>
                  <a:gd name="T104" fmla="*/ 403 w 3017"/>
                  <a:gd name="T105" fmla="*/ 864 h 943"/>
                  <a:gd name="T106" fmla="*/ 353 w 3017"/>
                  <a:gd name="T107" fmla="*/ 893 h 943"/>
                  <a:gd name="T108" fmla="*/ 302 w 3017"/>
                  <a:gd name="T109" fmla="*/ 915 h 943"/>
                  <a:gd name="T110" fmla="*/ 252 w 3017"/>
                  <a:gd name="T111" fmla="*/ 929 h 943"/>
                  <a:gd name="T112" fmla="*/ 202 w 3017"/>
                  <a:gd name="T113" fmla="*/ 936 h 943"/>
                  <a:gd name="T114" fmla="*/ 151 w 3017"/>
                  <a:gd name="T115" fmla="*/ 943 h 943"/>
                  <a:gd name="T116" fmla="*/ 101 w 3017"/>
                  <a:gd name="T117" fmla="*/ 943 h 943"/>
                  <a:gd name="T118" fmla="*/ 50 w 3017"/>
                  <a:gd name="T119" fmla="*/ 943 h 943"/>
                  <a:gd name="T120" fmla="*/ 0 w 3017"/>
                  <a:gd name="T121" fmla="*/ 936 h 9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017" h="943">
                    <a:moveTo>
                      <a:pt x="3017" y="915"/>
                    </a:moveTo>
                    <a:lnTo>
                      <a:pt x="2966" y="886"/>
                    </a:lnTo>
                    <a:lnTo>
                      <a:pt x="2916" y="900"/>
                    </a:lnTo>
                    <a:lnTo>
                      <a:pt x="2866" y="893"/>
                    </a:lnTo>
                    <a:lnTo>
                      <a:pt x="2815" y="864"/>
                    </a:lnTo>
                    <a:lnTo>
                      <a:pt x="2765" y="864"/>
                    </a:lnTo>
                    <a:lnTo>
                      <a:pt x="2714" y="828"/>
                    </a:lnTo>
                    <a:lnTo>
                      <a:pt x="2664" y="785"/>
                    </a:lnTo>
                    <a:lnTo>
                      <a:pt x="2614" y="742"/>
                    </a:lnTo>
                    <a:lnTo>
                      <a:pt x="2563" y="706"/>
                    </a:lnTo>
                    <a:lnTo>
                      <a:pt x="2513" y="663"/>
                    </a:lnTo>
                    <a:lnTo>
                      <a:pt x="2462" y="605"/>
                    </a:lnTo>
                    <a:lnTo>
                      <a:pt x="2412" y="605"/>
                    </a:lnTo>
                    <a:lnTo>
                      <a:pt x="2362" y="591"/>
                    </a:lnTo>
                    <a:lnTo>
                      <a:pt x="2311" y="619"/>
                    </a:lnTo>
                    <a:lnTo>
                      <a:pt x="2261" y="641"/>
                    </a:lnTo>
                    <a:lnTo>
                      <a:pt x="2210" y="691"/>
                    </a:lnTo>
                    <a:lnTo>
                      <a:pt x="2160" y="749"/>
                    </a:lnTo>
                    <a:lnTo>
                      <a:pt x="2110" y="828"/>
                    </a:lnTo>
                    <a:lnTo>
                      <a:pt x="2059" y="907"/>
                    </a:lnTo>
                    <a:lnTo>
                      <a:pt x="2009" y="857"/>
                    </a:lnTo>
                    <a:lnTo>
                      <a:pt x="1958" y="763"/>
                    </a:lnTo>
                    <a:lnTo>
                      <a:pt x="1908" y="677"/>
                    </a:lnTo>
                    <a:lnTo>
                      <a:pt x="1858" y="540"/>
                    </a:lnTo>
                    <a:lnTo>
                      <a:pt x="1807" y="411"/>
                    </a:lnTo>
                    <a:lnTo>
                      <a:pt x="1757" y="324"/>
                    </a:lnTo>
                    <a:lnTo>
                      <a:pt x="1706" y="180"/>
                    </a:lnTo>
                    <a:lnTo>
                      <a:pt x="1656" y="101"/>
                    </a:lnTo>
                    <a:lnTo>
                      <a:pt x="1606" y="51"/>
                    </a:lnTo>
                    <a:lnTo>
                      <a:pt x="1555" y="0"/>
                    </a:lnTo>
                    <a:lnTo>
                      <a:pt x="1512" y="44"/>
                    </a:lnTo>
                    <a:lnTo>
                      <a:pt x="1462" y="44"/>
                    </a:lnTo>
                    <a:lnTo>
                      <a:pt x="1411" y="87"/>
                    </a:lnTo>
                    <a:lnTo>
                      <a:pt x="1361" y="166"/>
                    </a:lnTo>
                    <a:lnTo>
                      <a:pt x="1310" y="260"/>
                    </a:lnTo>
                    <a:lnTo>
                      <a:pt x="1260" y="404"/>
                    </a:lnTo>
                    <a:lnTo>
                      <a:pt x="1210" y="526"/>
                    </a:lnTo>
                    <a:lnTo>
                      <a:pt x="1159" y="627"/>
                    </a:lnTo>
                    <a:lnTo>
                      <a:pt x="1109" y="785"/>
                    </a:lnTo>
                    <a:lnTo>
                      <a:pt x="1058" y="871"/>
                    </a:lnTo>
                    <a:lnTo>
                      <a:pt x="1008" y="915"/>
                    </a:lnTo>
                    <a:lnTo>
                      <a:pt x="958" y="857"/>
                    </a:lnTo>
                    <a:lnTo>
                      <a:pt x="907" y="821"/>
                    </a:lnTo>
                    <a:lnTo>
                      <a:pt x="857" y="742"/>
                    </a:lnTo>
                    <a:lnTo>
                      <a:pt x="806" y="756"/>
                    </a:lnTo>
                    <a:lnTo>
                      <a:pt x="756" y="720"/>
                    </a:lnTo>
                    <a:lnTo>
                      <a:pt x="706" y="713"/>
                    </a:lnTo>
                    <a:lnTo>
                      <a:pt x="655" y="727"/>
                    </a:lnTo>
                    <a:lnTo>
                      <a:pt x="605" y="749"/>
                    </a:lnTo>
                    <a:lnTo>
                      <a:pt x="554" y="771"/>
                    </a:lnTo>
                    <a:lnTo>
                      <a:pt x="504" y="807"/>
                    </a:lnTo>
                    <a:lnTo>
                      <a:pt x="454" y="850"/>
                    </a:lnTo>
                    <a:lnTo>
                      <a:pt x="403" y="864"/>
                    </a:lnTo>
                    <a:lnTo>
                      <a:pt x="353" y="893"/>
                    </a:lnTo>
                    <a:lnTo>
                      <a:pt x="302" y="915"/>
                    </a:lnTo>
                    <a:lnTo>
                      <a:pt x="252" y="929"/>
                    </a:lnTo>
                    <a:lnTo>
                      <a:pt x="202" y="936"/>
                    </a:lnTo>
                    <a:lnTo>
                      <a:pt x="151" y="943"/>
                    </a:lnTo>
                    <a:lnTo>
                      <a:pt x="101" y="943"/>
                    </a:lnTo>
                    <a:lnTo>
                      <a:pt x="50" y="943"/>
                    </a:lnTo>
                    <a:lnTo>
                      <a:pt x="0" y="936"/>
                    </a:lnTo>
                  </a:path>
                </a:pathLst>
              </a:custGeom>
              <a:noFill/>
              <a:ln w="34925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5653" name="Rectangle 97"/>
              <p:cNvSpPr>
                <a:spLocks noChangeArrowheads="1"/>
              </p:cNvSpPr>
              <p:nvPr/>
            </p:nvSpPr>
            <p:spPr bwMode="auto">
              <a:xfrm rot="-5400000">
                <a:off x="544" y="1620"/>
                <a:ext cx="64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visibility, 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54" name="Rectangle 98"/>
              <p:cNvSpPr>
                <a:spLocks noChangeArrowheads="1"/>
              </p:cNvSpPr>
              <p:nvPr/>
            </p:nvSpPr>
            <p:spPr bwMode="auto">
              <a:xfrm rot="16200000">
                <a:off x="806" y="1247"/>
                <a:ext cx="80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1900" b="0">
                    <a:solidFill>
                      <a:srgbClr val="000000"/>
                    </a:solidFill>
                    <a:latin typeface="Symbol" pitchFamily="18" charset="2"/>
                    <a:cs typeface="Times New Roman" pitchFamily="18" charset="0"/>
                  </a:rPr>
                  <a:t>n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55" name="Rectangle 99"/>
              <p:cNvSpPr>
                <a:spLocks noChangeArrowheads="1"/>
              </p:cNvSpPr>
              <p:nvPr/>
            </p:nvSpPr>
            <p:spPr bwMode="auto">
              <a:xfrm rot="-5400000">
                <a:off x="720" y="1083"/>
                <a:ext cx="2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 rtl="1"/>
                <a:r>
                  <a:rPr lang="en-US" sz="2000" b="0">
                    <a:solidFill>
                      <a:srgbClr val="000000"/>
                    </a:solidFill>
                    <a:latin typeface="Helvetica" pitchFamily="34" charset="0"/>
                    <a:cs typeface="Times New Roman" pitchFamily="18" charset="0"/>
                  </a:rPr>
                  <a:t> (%)</a:t>
                </a:r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56" name="Rectangle 100"/>
              <p:cNvSpPr>
                <a:spLocks noChangeArrowheads="1"/>
              </p:cNvSpPr>
              <p:nvPr/>
            </p:nvSpPr>
            <p:spPr bwMode="auto">
              <a:xfrm>
                <a:off x="3210" y="1137"/>
                <a:ext cx="4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0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          </a:t>
                </a:r>
                <a:endParaRPr lang="en-US" sz="2000" b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25609" name="Text Box 155"/>
            <p:cNvSpPr txBox="1">
              <a:spLocks noChangeArrowheads="1"/>
            </p:cNvSpPr>
            <p:nvPr/>
          </p:nvSpPr>
          <p:spPr bwMode="auto">
            <a:xfrm>
              <a:off x="2138" y="1581"/>
              <a:ext cx="149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</a:rPr>
                <a:t>detector Voltage (</a:t>
              </a:r>
              <a:r>
                <a:rPr lang="en-US" sz="1800" b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V)</a:t>
              </a:r>
            </a:p>
          </p:txBody>
        </p:sp>
      </p:grpSp>
      <p:sp>
        <p:nvSpPr>
          <p:cNvPr id="592031" name="Line 159"/>
          <p:cNvSpPr>
            <a:spLocks noChangeShapeType="1"/>
          </p:cNvSpPr>
          <p:nvPr/>
        </p:nvSpPr>
        <p:spPr bwMode="auto">
          <a:xfrm flipH="1">
            <a:off x="2981326" y="809625"/>
            <a:ext cx="1609725" cy="2886075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92032" name="Line 160"/>
          <p:cNvSpPr>
            <a:spLocks noChangeShapeType="1"/>
          </p:cNvSpPr>
          <p:nvPr/>
        </p:nvSpPr>
        <p:spPr bwMode="auto">
          <a:xfrm rot="-1595945">
            <a:off x="6076950" y="2066925"/>
            <a:ext cx="85725" cy="1571625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94889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9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9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9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59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031" grpId="0" animBg="1"/>
      <p:bldP spid="5920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/>
          <p:cNvSpPr>
            <a:spLocks noChangeAspect="1" noChangeArrowheads="1" noTextEdit="1"/>
          </p:cNvSpPr>
          <p:nvPr/>
        </p:nvSpPr>
        <p:spPr bwMode="auto">
          <a:xfrm>
            <a:off x="990601" y="1376363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27" name="Rectangle 182"/>
          <p:cNvSpPr>
            <a:spLocks noChangeArrowheads="1"/>
          </p:cNvSpPr>
          <p:nvPr/>
        </p:nvSpPr>
        <p:spPr bwMode="auto">
          <a:xfrm>
            <a:off x="337820" y="198120"/>
            <a:ext cx="6751638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r>
              <a:rPr lang="en-US" sz="3200">
                <a:solidFill>
                  <a:srgbClr val="FFFFFF"/>
                </a:solidFill>
                <a:cs typeface="+mn-cs"/>
              </a:rPr>
              <a:t>cross - correlation</a:t>
            </a:r>
            <a:r>
              <a:rPr lang="en-US" sz="3400">
                <a:solidFill>
                  <a:srgbClr val="FFFFFF"/>
                </a:solidFill>
                <a:cs typeface="+mn-cs"/>
              </a:rPr>
              <a:t>     </a:t>
            </a:r>
            <a:r>
              <a:rPr lang="en-US" sz="1400" b="0">
                <a:solidFill>
                  <a:srgbClr val="FFFFFF"/>
                </a:solidFill>
                <a:cs typeface="+mn-cs"/>
              </a:rPr>
              <a:t>dephased MZI  </a:t>
            </a:r>
            <a:r>
              <a:rPr lang="en-US" sz="1400" b="0">
                <a:solidFill>
                  <a:srgbClr val="FFFFFF"/>
                </a:solidFill>
                <a:cs typeface="+mn-cs"/>
                <a:sym typeface="Symbol" pitchFamily="18" charset="2"/>
              </a:rPr>
              <a:t>  detector</a:t>
            </a:r>
            <a:endParaRPr lang="en-US" sz="1200" b="0">
              <a:solidFill>
                <a:srgbClr val="FFFFFF"/>
              </a:solidFill>
              <a:cs typeface="+mn-cs"/>
              <a:sym typeface="Symbol" pitchFamily="18" charset="2"/>
            </a:endParaRPr>
          </a:p>
        </p:txBody>
      </p:sp>
      <p:sp>
        <p:nvSpPr>
          <p:cNvPr id="26639" name="Text Box 207"/>
          <p:cNvSpPr txBox="1">
            <a:spLocks noChangeArrowheads="1"/>
          </p:cNvSpPr>
          <p:nvPr/>
        </p:nvSpPr>
        <p:spPr bwMode="auto">
          <a:xfrm>
            <a:off x="3848102" y="3590933"/>
            <a:ext cx="2738438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rtl="1" eaLnBrk="1" hangingPunct="1"/>
            <a:r>
              <a:rPr lang="en-US"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modulation gate voltage (V)</a:t>
            </a:r>
          </a:p>
        </p:txBody>
      </p:sp>
      <p:sp>
        <p:nvSpPr>
          <p:cNvPr id="26640" name="AutoShape 210"/>
          <p:cNvSpPr>
            <a:spLocks noChangeAspect="1" noChangeArrowheads="1" noTextEdit="1"/>
          </p:cNvSpPr>
          <p:nvPr/>
        </p:nvSpPr>
        <p:spPr bwMode="auto">
          <a:xfrm>
            <a:off x="3128964" y="1968504"/>
            <a:ext cx="4038600" cy="162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1" name="Rectangle 212"/>
          <p:cNvSpPr>
            <a:spLocks noChangeArrowheads="1"/>
          </p:cNvSpPr>
          <p:nvPr/>
        </p:nvSpPr>
        <p:spPr bwMode="auto">
          <a:xfrm>
            <a:off x="3128964" y="1968504"/>
            <a:ext cx="4046538" cy="16287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2" name="Rectangle 213"/>
          <p:cNvSpPr>
            <a:spLocks noChangeArrowheads="1"/>
          </p:cNvSpPr>
          <p:nvPr/>
        </p:nvSpPr>
        <p:spPr bwMode="auto">
          <a:xfrm>
            <a:off x="3721103" y="2070105"/>
            <a:ext cx="3128963" cy="13255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endParaRPr lang="en-US" sz="1400" b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n-US" sz="1400" b="0">
                <a:solidFill>
                  <a:srgbClr val="3333CC"/>
                </a:solidFill>
                <a:cs typeface="Times New Roman" pitchFamily="18" charset="0"/>
              </a:rPr>
              <a:t>detector current</a:t>
            </a:r>
          </a:p>
          <a:p>
            <a:endParaRPr lang="en-US" sz="1400" b="0">
              <a:solidFill>
                <a:srgbClr val="3333CC"/>
              </a:solidFill>
              <a:cs typeface="Times New Roman" pitchFamily="18" charset="0"/>
            </a:endParaRPr>
          </a:p>
          <a:p>
            <a:endParaRPr lang="en-US" sz="1400" b="0">
              <a:solidFill>
                <a:srgbClr val="3333CC"/>
              </a:solidFill>
              <a:cs typeface="Times New Roman" pitchFamily="18" charset="0"/>
            </a:endParaRPr>
          </a:p>
          <a:p>
            <a:r>
              <a:rPr lang="en-US" sz="1400" b="0">
                <a:solidFill>
                  <a:srgbClr val="3333CC"/>
                </a:solidFill>
                <a:cs typeface="Times New Roman" pitchFamily="18" charset="0"/>
              </a:rPr>
              <a:t>     </a:t>
            </a:r>
            <a:r>
              <a:rPr lang="en-US" sz="1400" b="0">
                <a:solidFill>
                  <a:srgbClr val="FF0000"/>
                </a:solidFill>
                <a:cs typeface="Times New Roman" pitchFamily="18" charset="0"/>
              </a:rPr>
              <a:t>dephased</a:t>
            </a:r>
            <a:r>
              <a:rPr lang="en-US" sz="1400" b="0">
                <a:solidFill>
                  <a:srgbClr val="3333CC"/>
                </a:solidFill>
                <a:cs typeface="Times New Roman" pitchFamily="18" charset="0"/>
              </a:rPr>
              <a:t> </a:t>
            </a:r>
            <a:r>
              <a:rPr lang="en-US" sz="1400" b="0">
                <a:solidFill>
                  <a:srgbClr val="FF0000"/>
                </a:solidFill>
                <a:cs typeface="Times New Roman" pitchFamily="18" charset="0"/>
              </a:rPr>
              <a:t>interferometer current</a:t>
            </a:r>
          </a:p>
        </p:txBody>
      </p:sp>
      <p:sp>
        <p:nvSpPr>
          <p:cNvPr id="26643" name="Rectangle 214"/>
          <p:cNvSpPr>
            <a:spLocks noChangeArrowheads="1"/>
          </p:cNvSpPr>
          <p:nvPr/>
        </p:nvSpPr>
        <p:spPr bwMode="auto">
          <a:xfrm>
            <a:off x="3721103" y="2070105"/>
            <a:ext cx="3128963" cy="132556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4" name="Freeform 215"/>
          <p:cNvSpPr>
            <a:spLocks/>
          </p:cNvSpPr>
          <p:nvPr/>
        </p:nvSpPr>
        <p:spPr bwMode="auto">
          <a:xfrm>
            <a:off x="4016377" y="2070105"/>
            <a:ext cx="1588" cy="1325565"/>
          </a:xfrm>
          <a:custGeom>
            <a:avLst/>
            <a:gdLst>
              <a:gd name="T0" fmla="*/ 0 w 1"/>
              <a:gd name="T1" fmla="*/ 1606980 h 184"/>
              <a:gd name="T2" fmla="*/ 0 w 1"/>
              <a:gd name="T3" fmla="*/ 0 h 184"/>
              <a:gd name="T4" fmla="*/ 0 w 1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84">
                <a:moveTo>
                  <a:pt x="0" y="18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5" name="Freeform 216"/>
          <p:cNvSpPr>
            <a:spLocks/>
          </p:cNvSpPr>
          <p:nvPr/>
        </p:nvSpPr>
        <p:spPr bwMode="auto">
          <a:xfrm>
            <a:off x="4794252" y="2070105"/>
            <a:ext cx="1588" cy="1325565"/>
          </a:xfrm>
          <a:custGeom>
            <a:avLst/>
            <a:gdLst>
              <a:gd name="T0" fmla="*/ 0 w 1"/>
              <a:gd name="T1" fmla="*/ 1606980 h 184"/>
              <a:gd name="T2" fmla="*/ 0 w 1"/>
              <a:gd name="T3" fmla="*/ 0 h 184"/>
              <a:gd name="T4" fmla="*/ 0 w 1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84">
                <a:moveTo>
                  <a:pt x="0" y="18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6" name="Freeform 217"/>
          <p:cNvSpPr>
            <a:spLocks/>
          </p:cNvSpPr>
          <p:nvPr/>
        </p:nvSpPr>
        <p:spPr bwMode="auto">
          <a:xfrm>
            <a:off x="5573714" y="2070105"/>
            <a:ext cx="1588" cy="1325565"/>
          </a:xfrm>
          <a:custGeom>
            <a:avLst/>
            <a:gdLst>
              <a:gd name="T0" fmla="*/ 0 w 1"/>
              <a:gd name="T1" fmla="*/ 1606980 h 184"/>
              <a:gd name="T2" fmla="*/ 0 w 1"/>
              <a:gd name="T3" fmla="*/ 0 h 184"/>
              <a:gd name="T4" fmla="*/ 0 w 1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84">
                <a:moveTo>
                  <a:pt x="0" y="18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7" name="Freeform 218"/>
          <p:cNvSpPr>
            <a:spLocks/>
          </p:cNvSpPr>
          <p:nvPr/>
        </p:nvSpPr>
        <p:spPr bwMode="auto">
          <a:xfrm>
            <a:off x="6359527" y="2070105"/>
            <a:ext cx="1588" cy="1325565"/>
          </a:xfrm>
          <a:custGeom>
            <a:avLst/>
            <a:gdLst>
              <a:gd name="T0" fmla="*/ 0 w 1"/>
              <a:gd name="T1" fmla="*/ 1606980 h 184"/>
              <a:gd name="T2" fmla="*/ 0 w 1"/>
              <a:gd name="T3" fmla="*/ 0 h 184"/>
              <a:gd name="T4" fmla="*/ 0 w 1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84">
                <a:moveTo>
                  <a:pt x="0" y="184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8" name="Freeform 219"/>
          <p:cNvSpPr>
            <a:spLocks/>
          </p:cNvSpPr>
          <p:nvPr/>
        </p:nvSpPr>
        <p:spPr bwMode="auto">
          <a:xfrm>
            <a:off x="3721103" y="3395669"/>
            <a:ext cx="3128963" cy="1588"/>
          </a:xfrm>
          <a:custGeom>
            <a:avLst/>
            <a:gdLst>
              <a:gd name="T0" fmla="*/ 0 w 434"/>
              <a:gd name="T1" fmla="*/ 0 h 1"/>
              <a:gd name="T2" fmla="*/ 3807681 w 434"/>
              <a:gd name="T3" fmla="*/ 0 h 1"/>
              <a:gd name="T4" fmla="*/ 3807681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49" name="Freeform 220"/>
          <p:cNvSpPr>
            <a:spLocks/>
          </p:cNvSpPr>
          <p:nvPr/>
        </p:nvSpPr>
        <p:spPr bwMode="auto">
          <a:xfrm>
            <a:off x="3721103" y="2949581"/>
            <a:ext cx="3128963" cy="1588"/>
          </a:xfrm>
          <a:custGeom>
            <a:avLst/>
            <a:gdLst>
              <a:gd name="T0" fmla="*/ 0 w 434"/>
              <a:gd name="T1" fmla="*/ 0 h 1"/>
              <a:gd name="T2" fmla="*/ 3807681 w 434"/>
              <a:gd name="T3" fmla="*/ 0 h 1"/>
              <a:gd name="T4" fmla="*/ 3807681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0" name="Freeform 221"/>
          <p:cNvSpPr>
            <a:spLocks/>
          </p:cNvSpPr>
          <p:nvPr/>
        </p:nvSpPr>
        <p:spPr bwMode="auto">
          <a:xfrm>
            <a:off x="3721103" y="2509843"/>
            <a:ext cx="3128963" cy="1588"/>
          </a:xfrm>
          <a:custGeom>
            <a:avLst/>
            <a:gdLst>
              <a:gd name="T0" fmla="*/ 0 w 434"/>
              <a:gd name="T1" fmla="*/ 0 h 1"/>
              <a:gd name="T2" fmla="*/ 3807681 w 434"/>
              <a:gd name="T3" fmla="*/ 0 h 1"/>
              <a:gd name="T4" fmla="*/ 3807681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1" name="Freeform 222"/>
          <p:cNvSpPr>
            <a:spLocks/>
          </p:cNvSpPr>
          <p:nvPr/>
        </p:nvSpPr>
        <p:spPr bwMode="auto">
          <a:xfrm>
            <a:off x="3721103" y="2070104"/>
            <a:ext cx="3128963" cy="1588"/>
          </a:xfrm>
          <a:custGeom>
            <a:avLst/>
            <a:gdLst>
              <a:gd name="T0" fmla="*/ 0 w 434"/>
              <a:gd name="T1" fmla="*/ 0 h 1"/>
              <a:gd name="T2" fmla="*/ 3807681 w 434"/>
              <a:gd name="T3" fmla="*/ 0 h 1"/>
              <a:gd name="T4" fmla="*/ 3807681 w 434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4" h="1">
                <a:moveTo>
                  <a:pt x="0" y="0"/>
                </a:move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2" name="Line 223"/>
          <p:cNvSpPr>
            <a:spLocks noChangeShapeType="1"/>
          </p:cNvSpPr>
          <p:nvPr/>
        </p:nvSpPr>
        <p:spPr bwMode="auto">
          <a:xfrm>
            <a:off x="3721103" y="2070104"/>
            <a:ext cx="3128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3" name="Line 224"/>
          <p:cNvSpPr>
            <a:spLocks noChangeShapeType="1"/>
          </p:cNvSpPr>
          <p:nvPr/>
        </p:nvSpPr>
        <p:spPr bwMode="auto">
          <a:xfrm>
            <a:off x="3721103" y="3395669"/>
            <a:ext cx="3128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4" name="Line 225"/>
          <p:cNvSpPr>
            <a:spLocks noChangeShapeType="1"/>
          </p:cNvSpPr>
          <p:nvPr/>
        </p:nvSpPr>
        <p:spPr bwMode="auto">
          <a:xfrm flipV="1">
            <a:off x="6850064" y="2070105"/>
            <a:ext cx="1588" cy="132556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5" name="Line 226"/>
          <p:cNvSpPr>
            <a:spLocks noChangeShapeType="1"/>
          </p:cNvSpPr>
          <p:nvPr/>
        </p:nvSpPr>
        <p:spPr bwMode="auto">
          <a:xfrm flipV="1">
            <a:off x="3721102" y="2070105"/>
            <a:ext cx="1588" cy="132556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6" name="Line 227"/>
          <p:cNvSpPr>
            <a:spLocks noChangeShapeType="1"/>
          </p:cNvSpPr>
          <p:nvPr/>
        </p:nvSpPr>
        <p:spPr bwMode="auto">
          <a:xfrm>
            <a:off x="3721103" y="3395669"/>
            <a:ext cx="3128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7" name="Line 228"/>
          <p:cNvSpPr>
            <a:spLocks noChangeShapeType="1"/>
          </p:cNvSpPr>
          <p:nvPr/>
        </p:nvSpPr>
        <p:spPr bwMode="auto">
          <a:xfrm flipV="1">
            <a:off x="3721102" y="2070105"/>
            <a:ext cx="1588" cy="132556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8" name="Line 229"/>
          <p:cNvSpPr>
            <a:spLocks noChangeShapeType="1"/>
          </p:cNvSpPr>
          <p:nvPr/>
        </p:nvSpPr>
        <p:spPr bwMode="auto">
          <a:xfrm flipV="1">
            <a:off x="4016377" y="336074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59" name="Line 230"/>
          <p:cNvSpPr>
            <a:spLocks noChangeShapeType="1"/>
          </p:cNvSpPr>
          <p:nvPr/>
        </p:nvSpPr>
        <p:spPr bwMode="auto">
          <a:xfrm>
            <a:off x="4016377" y="2070105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0" name="Rectangle 231"/>
          <p:cNvSpPr>
            <a:spLocks noChangeArrowheads="1"/>
          </p:cNvSpPr>
          <p:nvPr/>
        </p:nvSpPr>
        <p:spPr bwMode="auto">
          <a:xfrm>
            <a:off x="3803652" y="3417895"/>
            <a:ext cx="4143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3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0.034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661" name="Line 232"/>
          <p:cNvSpPr>
            <a:spLocks noChangeShapeType="1"/>
          </p:cNvSpPr>
          <p:nvPr/>
        </p:nvSpPr>
        <p:spPr bwMode="auto">
          <a:xfrm flipV="1">
            <a:off x="4794252" y="336074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2" name="Line 233"/>
          <p:cNvSpPr>
            <a:spLocks noChangeShapeType="1"/>
          </p:cNvSpPr>
          <p:nvPr/>
        </p:nvSpPr>
        <p:spPr bwMode="auto">
          <a:xfrm>
            <a:off x="4794252" y="2070105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3" name="Rectangle 234"/>
          <p:cNvSpPr>
            <a:spLocks noChangeArrowheads="1"/>
          </p:cNvSpPr>
          <p:nvPr/>
        </p:nvSpPr>
        <p:spPr bwMode="auto">
          <a:xfrm>
            <a:off x="4583114" y="3417895"/>
            <a:ext cx="4143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3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0.036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664" name="Line 235"/>
          <p:cNvSpPr>
            <a:spLocks noChangeShapeType="1"/>
          </p:cNvSpPr>
          <p:nvPr/>
        </p:nvSpPr>
        <p:spPr bwMode="auto">
          <a:xfrm flipV="1">
            <a:off x="5573714" y="336074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5" name="Line 236"/>
          <p:cNvSpPr>
            <a:spLocks noChangeShapeType="1"/>
          </p:cNvSpPr>
          <p:nvPr/>
        </p:nvSpPr>
        <p:spPr bwMode="auto">
          <a:xfrm>
            <a:off x="5573714" y="2070105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6" name="Rectangle 237"/>
          <p:cNvSpPr>
            <a:spLocks noChangeArrowheads="1"/>
          </p:cNvSpPr>
          <p:nvPr/>
        </p:nvSpPr>
        <p:spPr bwMode="auto">
          <a:xfrm>
            <a:off x="5360990" y="3417895"/>
            <a:ext cx="4143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3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0.038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667" name="Line 238"/>
          <p:cNvSpPr>
            <a:spLocks noChangeShapeType="1"/>
          </p:cNvSpPr>
          <p:nvPr/>
        </p:nvSpPr>
        <p:spPr bwMode="auto">
          <a:xfrm flipV="1">
            <a:off x="6359527" y="336074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8" name="Line 239"/>
          <p:cNvSpPr>
            <a:spLocks noChangeShapeType="1"/>
          </p:cNvSpPr>
          <p:nvPr/>
        </p:nvSpPr>
        <p:spPr bwMode="auto">
          <a:xfrm>
            <a:off x="6359527" y="2070105"/>
            <a:ext cx="15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69" name="Rectangle 240"/>
          <p:cNvSpPr>
            <a:spLocks noChangeArrowheads="1"/>
          </p:cNvSpPr>
          <p:nvPr/>
        </p:nvSpPr>
        <p:spPr bwMode="auto">
          <a:xfrm>
            <a:off x="6197603" y="3417895"/>
            <a:ext cx="3222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3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0.04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670" name="Line 241"/>
          <p:cNvSpPr>
            <a:spLocks noChangeShapeType="1"/>
          </p:cNvSpPr>
          <p:nvPr/>
        </p:nvSpPr>
        <p:spPr bwMode="auto">
          <a:xfrm>
            <a:off x="3721103" y="3395669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1" name="Line 242"/>
          <p:cNvSpPr>
            <a:spLocks noChangeShapeType="1"/>
          </p:cNvSpPr>
          <p:nvPr/>
        </p:nvSpPr>
        <p:spPr bwMode="auto">
          <a:xfrm flipH="1">
            <a:off x="6813553" y="3395669"/>
            <a:ext cx="36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2" name="Line 244"/>
          <p:cNvSpPr>
            <a:spLocks noChangeShapeType="1"/>
          </p:cNvSpPr>
          <p:nvPr/>
        </p:nvSpPr>
        <p:spPr bwMode="auto">
          <a:xfrm>
            <a:off x="3721103" y="2949581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3" name="Line 245"/>
          <p:cNvSpPr>
            <a:spLocks noChangeShapeType="1"/>
          </p:cNvSpPr>
          <p:nvPr/>
        </p:nvSpPr>
        <p:spPr bwMode="auto">
          <a:xfrm flipH="1">
            <a:off x="6813553" y="2949581"/>
            <a:ext cx="36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4" name="Line 247"/>
          <p:cNvSpPr>
            <a:spLocks noChangeShapeType="1"/>
          </p:cNvSpPr>
          <p:nvPr/>
        </p:nvSpPr>
        <p:spPr bwMode="auto">
          <a:xfrm>
            <a:off x="3721103" y="2509843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5" name="Line 248"/>
          <p:cNvSpPr>
            <a:spLocks noChangeShapeType="1"/>
          </p:cNvSpPr>
          <p:nvPr/>
        </p:nvSpPr>
        <p:spPr bwMode="auto">
          <a:xfrm flipH="1">
            <a:off x="6813553" y="2509843"/>
            <a:ext cx="36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6" name="Line 250"/>
          <p:cNvSpPr>
            <a:spLocks noChangeShapeType="1"/>
          </p:cNvSpPr>
          <p:nvPr/>
        </p:nvSpPr>
        <p:spPr bwMode="auto">
          <a:xfrm>
            <a:off x="3721103" y="2070104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7" name="Line 251"/>
          <p:cNvSpPr>
            <a:spLocks noChangeShapeType="1"/>
          </p:cNvSpPr>
          <p:nvPr/>
        </p:nvSpPr>
        <p:spPr bwMode="auto">
          <a:xfrm flipH="1">
            <a:off x="6813553" y="2070104"/>
            <a:ext cx="36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8" name="Line 253"/>
          <p:cNvSpPr>
            <a:spLocks noChangeShapeType="1"/>
          </p:cNvSpPr>
          <p:nvPr/>
        </p:nvSpPr>
        <p:spPr bwMode="auto">
          <a:xfrm>
            <a:off x="3721103" y="2070104"/>
            <a:ext cx="3128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79" name="Line 254"/>
          <p:cNvSpPr>
            <a:spLocks noChangeShapeType="1"/>
          </p:cNvSpPr>
          <p:nvPr/>
        </p:nvSpPr>
        <p:spPr bwMode="auto">
          <a:xfrm>
            <a:off x="3721103" y="3395669"/>
            <a:ext cx="3128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0" name="Line 255"/>
          <p:cNvSpPr>
            <a:spLocks noChangeShapeType="1"/>
          </p:cNvSpPr>
          <p:nvPr/>
        </p:nvSpPr>
        <p:spPr bwMode="auto">
          <a:xfrm flipV="1">
            <a:off x="6850064" y="2070105"/>
            <a:ext cx="1588" cy="132556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1" name="Line 256"/>
          <p:cNvSpPr>
            <a:spLocks noChangeShapeType="1"/>
          </p:cNvSpPr>
          <p:nvPr/>
        </p:nvSpPr>
        <p:spPr bwMode="auto">
          <a:xfrm flipV="1">
            <a:off x="3721102" y="2070105"/>
            <a:ext cx="1588" cy="132556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2" name="Freeform 257"/>
          <p:cNvSpPr>
            <a:spLocks/>
          </p:cNvSpPr>
          <p:nvPr/>
        </p:nvSpPr>
        <p:spPr bwMode="auto">
          <a:xfrm>
            <a:off x="5054602" y="2732093"/>
            <a:ext cx="1803400" cy="101600"/>
          </a:xfrm>
          <a:custGeom>
            <a:avLst/>
            <a:gdLst>
              <a:gd name="T0" fmla="*/ 1117 w 1136"/>
              <a:gd name="T1" fmla="*/ 50 h 64"/>
              <a:gd name="T2" fmla="*/ 1095 w 1136"/>
              <a:gd name="T3" fmla="*/ 59 h 64"/>
              <a:gd name="T4" fmla="*/ 1067 w 1136"/>
              <a:gd name="T5" fmla="*/ 50 h 64"/>
              <a:gd name="T6" fmla="*/ 1040 w 1136"/>
              <a:gd name="T7" fmla="*/ 59 h 64"/>
              <a:gd name="T8" fmla="*/ 1013 w 1136"/>
              <a:gd name="T9" fmla="*/ 32 h 64"/>
              <a:gd name="T10" fmla="*/ 986 w 1136"/>
              <a:gd name="T11" fmla="*/ 0 h 64"/>
              <a:gd name="T12" fmla="*/ 958 w 1136"/>
              <a:gd name="T13" fmla="*/ 28 h 64"/>
              <a:gd name="T14" fmla="*/ 931 w 1136"/>
              <a:gd name="T15" fmla="*/ 19 h 64"/>
              <a:gd name="T16" fmla="*/ 904 w 1136"/>
              <a:gd name="T17" fmla="*/ 23 h 64"/>
              <a:gd name="T18" fmla="*/ 877 w 1136"/>
              <a:gd name="T19" fmla="*/ 55 h 64"/>
              <a:gd name="T20" fmla="*/ 849 w 1136"/>
              <a:gd name="T21" fmla="*/ 64 h 64"/>
              <a:gd name="T22" fmla="*/ 827 w 1136"/>
              <a:gd name="T23" fmla="*/ 55 h 64"/>
              <a:gd name="T24" fmla="*/ 799 w 1136"/>
              <a:gd name="T25" fmla="*/ 37 h 64"/>
              <a:gd name="T26" fmla="*/ 772 w 1136"/>
              <a:gd name="T27" fmla="*/ 23 h 64"/>
              <a:gd name="T28" fmla="*/ 745 w 1136"/>
              <a:gd name="T29" fmla="*/ 23 h 64"/>
              <a:gd name="T30" fmla="*/ 718 w 1136"/>
              <a:gd name="T31" fmla="*/ 14 h 64"/>
              <a:gd name="T32" fmla="*/ 690 w 1136"/>
              <a:gd name="T33" fmla="*/ 28 h 64"/>
              <a:gd name="T34" fmla="*/ 663 w 1136"/>
              <a:gd name="T35" fmla="*/ 37 h 64"/>
              <a:gd name="T36" fmla="*/ 636 w 1136"/>
              <a:gd name="T37" fmla="*/ 0 h 64"/>
              <a:gd name="T38" fmla="*/ 609 w 1136"/>
              <a:gd name="T39" fmla="*/ 10 h 64"/>
              <a:gd name="T40" fmla="*/ 581 w 1136"/>
              <a:gd name="T41" fmla="*/ 19 h 64"/>
              <a:gd name="T42" fmla="*/ 554 w 1136"/>
              <a:gd name="T43" fmla="*/ 37 h 64"/>
              <a:gd name="T44" fmla="*/ 531 w 1136"/>
              <a:gd name="T45" fmla="*/ 32 h 64"/>
              <a:gd name="T46" fmla="*/ 504 w 1136"/>
              <a:gd name="T47" fmla="*/ 41 h 64"/>
              <a:gd name="T48" fmla="*/ 477 w 1136"/>
              <a:gd name="T49" fmla="*/ 50 h 64"/>
              <a:gd name="T50" fmla="*/ 450 w 1136"/>
              <a:gd name="T51" fmla="*/ 41 h 64"/>
              <a:gd name="T52" fmla="*/ 422 w 1136"/>
              <a:gd name="T53" fmla="*/ 28 h 64"/>
              <a:gd name="T54" fmla="*/ 395 w 1136"/>
              <a:gd name="T55" fmla="*/ 46 h 64"/>
              <a:gd name="T56" fmla="*/ 368 w 1136"/>
              <a:gd name="T57" fmla="*/ 41 h 64"/>
              <a:gd name="T58" fmla="*/ 341 w 1136"/>
              <a:gd name="T59" fmla="*/ 55 h 64"/>
              <a:gd name="T60" fmla="*/ 313 w 1136"/>
              <a:gd name="T61" fmla="*/ 32 h 64"/>
              <a:gd name="T62" fmla="*/ 286 w 1136"/>
              <a:gd name="T63" fmla="*/ 14 h 64"/>
              <a:gd name="T64" fmla="*/ 263 w 1136"/>
              <a:gd name="T65" fmla="*/ 19 h 64"/>
              <a:gd name="T66" fmla="*/ 236 w 1136"/>
              <a:gd name="T67" fmla="*/ 28 h 64"/>
              <a:gd name="T68" fmla="*/ 209 w 1136"/>
              <a:gd name="T69" fmla="*/ 37 h 64"/>
              <a:gd name="T70" fmla="*/ 182 w 1136"/>
              <a:gd name="T71" fmla="*/ 32 h 64"/>
              <a:gd name="T72" fmla="*/ 154 w 1136"/>
              <a:gd name="T73" fmla="*/ 23 h 64"/>
              <a:gd name="T74" fmla="*/ 127 w 1136"/>
              <a:gd name="T75" fmla="*/ 28 h 64"/>
              <a:gd name="T76" fmla="*/ 100 w 1136"/>
              <a:gd name="T77" fmla="*/ 10 h 64"/>
              <a:gd name="T78" fmla="*/ 73 w 1136"/>
              <a:gd name="T79" fmla="*/ 19 h 64"/>
              <a:gd name="T80" fmla="*/ 45 w 1136"/>
              <a:gd name="T81" fmla="*/ 28 h 64"/>
              <a:gd name="T82" fmla="*/ 18 w 1136"/>
              <a:gd name="T83" fmla="*/ 14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6" h="64">
                <a:moveTo>
                  <a:pt x="1136" y="41"/>
                </a:moveTo>
                <a:lnTo>
                  <a:pt x="1127" y="46"/>
                </a:lnTo>
                <a:lnTo>
                  <a:pt x="1117" y="50"/>
                </a:lnTo>
                <a:lnTo>
                  <a:pt x="1113" y="50"/>
                </a:lnTo>
                <a:lnTo>
                  <a:pt x="1104" y="55"/>
                </a:lnTo>
                <a:lnTo>
                  <a:pt x="1095" y="59"/>
                </a:lnTo>
                <a:lnTo>
                  <a:pt x="1086" y="64"/>
                </a:lnTo>
                <a:lnTo>
                  <a:pt x="1077" y="59"/>
                </a:lnTo>
                <a:lnTo>
                  <a:pt x="1067" y="50"/>
                </a:lnTo>
                <a:lnTo>
                  <a:pt x="1058" y="55"/>
                </a:lnTo>
                <a:lnTo>
                  <a:pt x="1049" y="55"/>
                </a:lnTo>
                <a:lnTo>
                  <a:pt x="1040" y="59"/>
                </a:lnTo>
                <a:lnTo>
                  <a:pt x="1031" y="55"/>
                </a:lnTo>
                <a:lnTo>
                  <a:pt x="1022" y="50"/>
                </a:lnTo>
                <a:lnTo>
                  <a:pt x="1013" y="32"/>
                </a:lnTo>
                <a:lnTo>
                  <a:pt x="1004" y="19"/>
                </a:lnTo>
                <a:lnTo>
                  <a:pt x="995" y="5"/>
                </a:lnTo>
                <a:lnTo>
                  <a:pt x="986" y="0"/>
                </a:lnTo>
                <a:lnTo>
                  <a:pt x="977" y="14"/>
                </a:lnTo>
                <a:lnTo>
                  <a:pt x="968" y="23"/>
                </a:lnTo>
                <a:lnTo>
                  <a:pt x="958" y="28"/>
                </a:lnTo>
                <a:lnTo>
                  <a:pt x="949" y="32"/>
                </a:lnTo>
                <a:lnTo>
                  <a:pt x="940" y="28"/>
                </a:lnTo>
                <a:lnTo>
                  <a:pt x="931" y="19"/>
                </a:lnTo>
                <a:lnTo>
                  <a:pt x="922" y="14"/>
                </a:lnTo>
                <a:lnTo>
                  <a:pt x="913" y="10"/>
                </a:lnTo>
                <a:lnTo>
                  <a:pt x="904" y="23"/>
                </a:lnTo>
                <a:lnTo>
                  <a:pt x="895" y="32"/>
                </a:lnTo>
                <a:lnTo>
                  <a:pt x="886" y="46"/>
                </a:lnTo>
                <a:lnTo>
                  <a:pt x="877" y="55"/>
                </a:lnTo>
                <a:lnTo>
                  <a:pt x="868" y="59"/>
                </a:lnTo>
                <a:lnTo>
                  <a:pt x="859" y="64"/>
                </a:lnTo>
                <a:lnTo>
                  <a:pt x="849" y="64"/>
                </a:lnTo>
                <a:lnTo>
                  <a:pt x="840" y="64"/>
                </a:lnTo>
                <a:lnTo>
                  <a:pt x="836" y="59"/>
                </a:lnTo>
                <a:lnTo>
                  <a:pt x="827" y="55"/>
                </a:lnTo>
                <a:lnTo>
                  <a:pt x="818" y="50"/>
                </a:lnTo>
                <a:lnTo>
                  <a:pt x="809" y="46"/>
                </a:lnTo>
                <a:lnTo>
                  <a:pt x="799" y="37"/>
                </a:lnTo>
                <a:lnTo>
                  <a:pt x="790" y="32"/>
                </a:lnTo>
                <a:lnTo>
                  <a:pt x="781" y="23"/>
                </a:lnTo>
                <a:lnTo>
                  <a:pt x="772" y="23"/>
                </a:lnTo>
                <a:lnTo>
                  <a:pt x="763" y="23"/>
                </a:lnTo>
                <a:lnTo>
                  <a:pt x="754" y="23"/>
                </a:lnTo>
                <a:lnTo>
                  <a:pt x="745" y="23"/>
                </a:lnTo>
                <a:lnTo>
                  <a:pt x="736" y="19"/>
                </a:lnTo>
                <a:lnTo>
                  <a:pt x="727" y="14"/>
                </a:lnTo>
                <a:lnTo>
                  <a:pt x="718" y="14"/>
                </a:lnTo>
                <a:lnTo>
                  <a:pt x="709" y="14"/>
                </a:lnTo>
                <a:lnTo>
                  <a:pt x="700" y="14"/>
                </a:lnTo>
                <a:lnTo>
                  <a:pt x="690" y="28"/>
                </a:lnTo>
                <a:lnTo>
                  <a:pt x="681" y="41"/>
                </a:lnTo>
                <a:lnTo>
                  <a:pt x="672" y="41"/>
                </a:lnTo>
                <a:lnTo>
                  <a:pt x="663" y="37"/>
                </a:lnTo>
                <a:lnTo>
                  <a:pt x="654" y="28"/>
                </a:lnTo>
                <a:lnTo>
                  <a:pt x="645" y="10"/>
                </a:lnTo>
                <a:lnTo>
                  <a:pt x="636" y="0"/>
                </a:lnTo>
                <a:lnTo>
                  <a:pt x="627" y="0"/>
                </a:lnTo>
                <a:lnTo>
                  <a:pt x="618" y="5"/>
                </a:lnTo>
                <a:lnTo>
                  <a:pt x="609" y="10"/>
                </a:lnTo>
                <a:lnTo>
                  <a:pt x="600" y="14"/>
                </a:lnTo>
                <a:lnTo>
                  <a:pt x="591" y="19"/>
                </a:lnTo>
                <a:lnTo>
                  <a:pt x="581" y="19"/>
                </a:lnTo>
                <a:lnTo>
                  <a:pt x="572" y="23"/>
                </a:lnTo>
                <a:lnTo>
                  <a:pt x="563" y="32"/>
                </a:lnTo>
                <a:lnTo>
                  <a:pt x="554" y="37"/>
                </a:lnTo>
                <a:lnTo>
                  <a:pt x="550" y="32"/>
                </a:lnTo>
                <a:lnTo>
                  <a:pt x="541" y="32"/>
                </a:lnTo>
                <a:lnTo>
                  <a:pt x="531" y="32"/>
                </a:lnTo>
                <a:lnTo>
                  <a:pt x="522" y="32"/>
                </a:lnTo>
                <a:lnTo>
                  <a:pt x="513" y="32"/>
                </a:lnTo>
                <a:lnTo>
                  <a:pt x="504" y="41"/>
                </a:lnTo>
                <a:lnTo>
                  <a:pt x="495" y="41"/>
                </a:lnTo>
                <a:lnTo>
                  <a:pt x="486" y="46"/>
                </a:lnTo>
                <a:lnTo>
                  <a:pt x="477" y="50"/>
                </a:lnTo>
                <a:lnTo>
                  <a:pt x="468" y="50"/>
                </a:lnTo>
                <a:lnTo>
                  <a:pt x="459" y="46"/>
                </a:lnTo>
                <a:lnTo>
                  <a:pt x="450" y="41"/>
                </a:lnTo>
                <a:lnTo>
                  <a:pt x="441" y="32"/>
                </a:lnTo>
                <a:lnTo>
                  <a:pt x="432" y="28"/>
                </a:lnTo>
                <a:lnTo>
                  <a:pt x="422" y="28"/>
                </a:lnTo>
                <a:lnTo>
                  <a:pt x="413" y="37"/>
                </a:lnTo>
                <a:lnTo>
                  <a:pt x="404" y="46"/>
                </a:lnTo>
                <a:lnTo>
                  <a:pt x="395" y="46"/>
                </a:lnTo>
                <a:lnTo>
                  <a:pt x="386" y="41"/>
                </a:lnTo>
                <a:lnTo>
                  <a:pt x="377" y="41"/>
                </a:lnTo>
                <a:lnTo>
                  <a:pt x="368" y="41"/>
                </a:lnTo>
                <a:lnTo>
                  <a:pt x="359" y="41"/>
                </a:lnTo>
                <a:lnTo>
                  <a:pt x="350" y="46"/>
                </a:lnTo>
                <a:lnTo>
                  <a:pt x="341" y="55"/>
                </a:lnTo>
                <a:lnTo>
                  <a:pt x="332" y="55"/>
                </a:lnTo>
                <a:lnTo>
                  <a:pt x="322" y="46"/>
                </a:lnTo>
                <a:lnTo>
                  <a:pt x="313" y="32"/>
                </a:lnTo>
                <a:lnTo>
                  <a:pt x="304" y="28"/>
                </a:lnTo>
                <a:lnTo>
                  <a:pt x="295" y="19"/>
                </a:lnTo>
                <a:lnTo>
                  <a:pt x="286" y="14"/>
                </a:lnTo>
                <a:lnTo>
                  <a:pt x="277" y="14"/>
                </a:lnTo>
                <a:lnTo>
                  <a:pt x="273" y="14"/>
                </a:lnTo>
                <a:lnTo>
                  <a:pt x="263" y="19"/>
                </a:lnTo>
                <a:lnTo>
                  <a:pt x="254" y="19"/>
                </a:lnTo>
                <a:lnTo>
                  <a:pt x="245" y="23"/>
                </a:lnTo>
                <a:lnTo>
                  <a:pt x="236" y="28"/>
                </a:lnTo>
                <a:lnTo>
                  <a:pt x="227" y="32"/>
                </a:lnTo>
                <a:lnTo>
                  <a:pt x="218" y="32"/>
                </a:lnTo>
                <a:lnTo>
                  <a:pt x="209" y="37"/>
                </a:lnTo>
                <a:lnTo>
                  <a:pt x="200" y="37"/>
                </a:lnTo>
                <a:lnTo>
                  <a:pt x="191" y="32"/>
                </a:lnTo>
                <a:lnTo>
                  <a:pt x="182" y="32"/>
                </a:lnTo>
                <a:lnTo>
                  <a:pt x="173" y="23"/>
                </a:lnTo>
                <a:lnTo>
                  <a:pt x="163" y="23"/>
                </a:lnTo>
                <a:lnTo>
                  <a:pt x="154" y="23"/>
                </a:lnTo>
                <a:lnTo>
                  <a:pt x="145" y="23"/>
                </a:lnTo>
                <a:lnTo>
                  <a:pt x="136" y="28"/>
                </a:lnTo>
                <a:lnTo>
                  <a:pt x="127" y="28"/>
                </a:lnTo>
                <a:lnTo>
                  <a:pt x="118" y="23"/>
                </a:lnTo>
                <a:lnTo>
                  <a:pt x="109" y="14"/>
                </a:lnTo>
                <a:lnTo>
                  <a:pt x="100" y="10"/>
                </a:lnTo>
                <a:lnTo>
                  <a:pt x="91" y="5"/>
                </a:lnTo>
                <a:lnTo>
                  <a:pt x="82" y="10"/>
                </a:lnTo>
                <a:lnTo>
                  <a:pt x="73" y="19"/>
                </a:lnTo>
                <a:lnTo>
                  <a:pt x="64" y="23"/>
                </a:lnTo>
                <a:lnTo>
                  <a:pt x="54" y="28"/>
                </a:lnTo>
                <a:lnTo>
                  <a:pt x="45" y="28"/>
                </a:lnTo>
                <a:lnTo>
                  <a:pt x="36" y="23"/>
                </a:lnTo>
                <a:lnTo>
                  <a:pt x="27" y="23"/>
                </a:lnTo>
                <a:lnTo>
                  <a:pt x="18" y="14"/>
                </a:lnTo>
                <a:lnTo>
                  <a:pt x="9" y="14"/>
                </a:lnTo>
                <a:lnTo>
                  <a:pt x="0" y="1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3" name="Freeform 258"/>
          <p:cNvSpPr>
            <a:spLocks/>
          </p:cNvSpPr>
          <p:nvPr/>
        </p:nvSpPr>
        <p:spPr bwMode="auto">
          <a:xfrm>
            <a:off x="3721102" y="2725743"/>
            <a:ext cx="1333500" cy="115888"/>
          </a:xfrm>
          <a:custGeom>
            <a:avLst/>
            <a:gdLst>
              <a:gd name="T0" fmla="*/ 835 w 840"/>
              <a:gd name="T1" fmla="*/ 27 h 73"/>
              <a:gd name="T2" fmla="*/ 817 w 840"/>
              <a:gd name="T3" fmla="*/ 54 h 73"/>
              <a:gd name="T4" fmla="*/ 799 w 840"/>
              <a:gd name="T5" fmla="*/ 68 h 73"/>
              <a:gd name="T6" fmla="*/ 781 w 840"/>
              <a:gd name="T7" fmla="*/ 73 h 73"/>
              <a:gd name="T8" fmla="*/ 763 w 840"/>
              <a:gd name="T9" fmla="*/ 73 h 73"/>
              <a:gd name="T10" fmla="*/ 745 w 840"/>
              <a:gd name="T11" fmla="*/ 68 h 73"/>
              <a:gd name="T12" fmla="*/ 726 w 840"/>
              <a:gd name="T13" fmla="*/ 59 h 73"/>
              <a:gd name="T14" fmla="*/ 708 w 840"/>
              <a:gd name="T15" fmla="*/ 54 h 73"/>
              <a:gd name="T16" fmla="*/ 690 w 840"/>
              <a:gd name="T17" fmla="*/ 41 h 73"/>
              <a:gd name="T18" fmla="*/ 672 w 840"/>
              <a:gd name="T19" fmla="*/ 27 h 73"/>
              <a:gd name="T20" fmla="*/ 654 w 840"/>
              <a:gd name="T21" fmla="*/ 18 h 73"/>
              <a:gd name="T22" fmla="*/ 636 w 840"/>
              <a:gd name="T23" fmla="*/ 14 h 73"/>
              <a:gd name="T24" fmla="*/ 617 w 840"/>
              <a:gd name="T25" fmla="*/ 18 h 73"/>
              <a:gd name="T26" fmla="*/ 599 w 840"/>
              <a:gd name="T27" fmla="*/ 23 h 73"/>
              <a:gd name="T28" fmla="*/ 581 w 840"/>
              <a:gd name="T29" fmla="*/ 27 h 73"/>
              <a:gd name="T30" fmla="*/ 563 w 840"/>
              <a:gd name="T31" fmla="*/ 23 h 73"/>
              <a:gd name="T32" fmla="*/ 549 w 840"/>
              <a:gd name="T33" fmla="*/ 23 h 73"/>
              <a:gd name="T34" fmla="*/ 531 w 840"/>
              <a:gd name="T35" fmla="*/ 23 h 73"/>
              <a:gd name="T36" fmla="*/ 513 w 840"/>
              <a:gd name="T37" fmla="*/ 32 h 73"/>
              <a:gd name="T38" fmla="*/ 495 w 840"/>
              <a:gd name="T39" fmla="*/ 32 h 73"/>
              <a:gd name="T40" fmla="*/ 477 w 840"/>
              <a:gd name="T41" fmla="*/ 36 h 73"/>
              <a:gd name="T42" fmla="*/ 458 w 840"/>
              <a:gd name="T43" fmla="*/ 36 h 73"/>
              <a:gd name="T44" fmla="*/ 440 w 840"/>
              <a:gd name="T45" fmla="*/ 27 h 73"/>
              <a:gd name="T46" fmla="*/ 422 w 840"/>
              <a:gd name="T47" fmla="*/ 23 h 73"/>
              <a:gd name="T48" fmla="*/ 404 w 840"/>
              <a:gd name="T49" fmla="*/ 23 h 73"/>
              <a:gd name="T50" fmla="*/ 386 w 840"/>
              <a:gd name="T51" fmla="*/ 18 h 73"/>
              <a:gd name="T52" fmla="*/ 367 w 840"/>
              <a:gd name="T53" fmla="*/ 9 h 73"/>
              <a:gd name="T54" fmla="*/ 349 w 840"/>
              <a:gd name="T55" fmla="*/ 14 h 73"/>
              <a:gd name="T56" fmla="*/ 331 w 840"/>
              <a:gd name="T57" fmla="*/ 18 h 73"/>
              <a:gd name="T58" fmla="*/ 313 w 840"/>
              <a:gd name="T59" fmla="*/ 18 h 73"/>
              <a:gd name="T60" fmla="*/ 295 w 840"/>
              <a:gd name="T61" fmla="*/ 9 h 73"/>
              <a:gd name="T62" fmla="*/ 277 w 840"/>
              <a:gd name="T63" fmla="*/ 14 h 73"/>
              <a:gd name="T64" fmla="*/ 263 w 840"/>
              <a:gd name="T65" fmla="*/ 23 h 73"/>
              <a:gd name="T66" fmla="*/ 245 w 840"/>
              <a:gd name="T67" fmla="*/ 36 h 73"/>
              <a:gd name="T68" fmla="*/ 227 w 840"/>
              <a:gd name="T69" fmla="*/ 36 h 73"/>
              <a:gd name="T70" fmla="*/ 208 w 840"/>
              <a:gd name="T71" fmla="*/ 36 h 73"/>
              <a:gd name="T72" fmla="*/ 190 w 840"/>
              <a:gd name="T73" fmla="*/ 50 h 73"/>
              <a:gd name="T74" fmla="*/ 172 w 840"/>
              <a:gd name="T75" fmla="*/ 45 h 73"/>
              <a:gd name="T76" fmla="*/ 154 w 840"/>
              <a:gd name="T77" fmla="*/ 50 h 73"/>
              <a:gd name="T78" fmla="*/ 136 w 840"/>
              <a:gd name="T79" fmla="*/ 50 h 73"/>
              <a:gd name="T80" fmla="*/ 118 w 840"/>
              <a:gd name="T81" fmla="*/ 54 h 73"/>
              <a:gd name="T82" fmla="*/ 99 w 840"/>
              <a:gd name="T83" fmla="*/ 36 h 73"/>
              <a:gd name="T84" fmla="*/ 81 w 840"/>
              <a:gd name="T85" fmla="*/ 27 h 73"/>
              <a:gd name="T86" fmla="*/ 63 w 840"/>
              <a:gd name="T87" fmla="*/ 14 h 73"/>
              <a:gd name="T88" fmla="*/ 45 w 840"/>
              <a:gd name="T89" fmla="*/ 4 h 73"/>
              <a:gd name="T90" fmla="*/ 27 w 840"/>
              <a:gd name="T91" fmla="*/ 4 h 73"/>
              <a:gd name="T92" fmla="*/ 9 w 840"/>
              <a:gd name="T93" fmla="*/ 23 h 7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40" h="73">
                <a:moveTo>
                  <a:pt x="840" y="18"/>
                </a:moveTo>
                <a:lnTo>
                  <a:pt x="835" y="27"/>
                </a:lnTo>
                <a:lnTo>
                  <a:pt x="826" y="36"/>
                </a:lnTo>
                <a:lnTo>
                  <a:pt x="817" y="54"/>
                </a:lnTo>
                <a:lnTo>
                  <a:pt x="808" y="63"/>
                </a:lnTo>
                <a:lnTo>
                  <a:pt x="799" y="68"/>
                </a:lnTo>
                <a:lnTo>
                  <a:pt x="790" y="73"/>
                </a:lnTo>
                <a:lnTo>
                  <a:pt x="781" y="73"/>
                </a:lnTo>
                <a:lnTo>
                  <a:pt x="772" y="73"/>
                </a:lnTo>
                <a:lnTo>
                  <a:pt x="763" y="73"/>
                </a:lnTo>
                <a:lnTo>
                  <a:pt x="754" y="68"/>
                </a:lnTo>
                <a:lnTo>
                  <a:pt x="745" y="68"/>
                </a:lnTo>
                <a:lnTo>
                  <a:pt x="735" y="63"/>
                </a:lnTo>
                <a:lnTo>
                  <a:pt x="726" y="59"/>
                </a:lnTo>
                <a:lnTo>
                  <a:pt x="717" y="59"/>
                </a:lnTo>
                <a:lnTo>
                  <a:pt x="708" y="54"/>
                </a:lnTo>
                <a:lnTo>
                  <a:pt x="699" y="50"/>
                </a:lnTo>
                <a:lnTo>
                  <a:pt x="690" y="41"/>
                </a:lnTo>
                <a:lnTo>
                  <a:pt x="681" y="36"/>
                </a:lnTo>
                <a:lnTo>
                  <a:pt x="672" y="27"/>
                </a:lnTo>
                <a:lnTo>
                  <a:pt x="663" y="23"/>
                </a:lnTo>
                <a:lnTo>
                  <a:pt x="654" y="18"/>
                </a:lnTo>
                <a:lnTo>
                  <a:pt x="645" y="14"/>
                </a:lnTo>
                <a:lnTo>
                  <a:pt x="636" y="14"/>
                </a:lnTo>
                <a:lnTo>
                  <a:pt x="626" y="14"/>
                </a:lnTo>
                <a:lnTo>
                  <a:pt x="617" y="18"/>
                </a:lnTo>
                <a:lnTo>
                  <a:pt x="608" y="23"/>
                </a:lnTo>
                <a:lnTo>
                  <a:pt x="599" y="23"/>
                </a:lnTo>
                <a:lnTo>
                  <a:pt x="590" y="23"/>
                </a:lnTo>
                <a:lnTo>
                  <a:pt x="581" y="27"/>
                </a:lnTo>
                <a:lnTo>
                  <a:pt x="572" y="27"/>
                </a:lnTo>
                <a:lnTo>
                  <a:pt x="563" y="23"/>
                </a:lnTo>
                <a:lnTo>
                  <a:pt x="554" y="18"/>
                </a:lnTo>
                <a:lnTo>
                  <a:pt x="549" y="23"/>
                </a:lnTo>
                <a:lnTo>
                  <a:pt x="540" y="23"/>
                </a:lnTo>
                <a:lnTo>
                  <a:pt x="531" y="23"/>
                </a:lnTo>
                <a:lnTo>
                  <a:pt x="522" y="27"/>
                </a:lnTo>
                <a:lnTo>
                  <a:pt x="513" y="32"/>
                </a:lnTo>
                <a:lnTo>
                  <a:pt x="504" y="27"/>
                </a:lnTo>
                <a:lnTo>
                  <a:pt x="495" y="32"/>
                </a:lnTo>
                <a:lnTo>
                  <a:pt x="486" y="32"/>
                </a:lnTo>
                <a:lnTo>
                  <a:pt x="477" y="36"/>
                </a:lnTo>
                <a:lnTo>
                  <a:pt x="467" y="36"/>
                </a:lnTo>
                <a:lnTo>
                  <a:pt x="458" y="36"/>
                </a:lnTo>
                <a:lnTo>
                  <a:pt x="449" y="36"/>
                </a:lnTo>
                <a:lnTo>
                  <a:pt x="440" y="27"/>
                </a:lnTo>
                <a:lnTo>
                  <a:pt x="431" y="23"/>
                </a:lnTo>
                <a:lnTo>
                  <a:pt x="422" y="23"/>
                </a:lnTo>
                <a:lnTo>
                  <a:pt x="413" y="23"/>
                </a:lnTo>
                <a:lnTo>
                  <a:pt x="404" y="23"/>
                </a:lnTo>
                <a:lnTo>
                  <a:pt x="395" y="23"/>
                </a:lnTo>
                <a:lnTo>
                  <a:pt x="386" y="18"/>
                </a:lnTo>
                <a:lnTo>
                  <a:pt x="377" y="14"/>
                </a:lnTo>
                <a:lnTo>
                  <a:pt x="367" y="9"/>
                </a:lnTo>
                <a:lnTo>
                  <a:pt x="358" y="9"/>
                </a:lnTo>
                <a:lnTo>
                  <a:pt x="349" y="14"/>
                </a:lnTo>
                <a:lnTo>
                  <a:pt x="340" y="14"/>
                </a:lnTo>
                <a:lnTo>
                  <a:pt x="331" y="18"/>
                </a:lnTo>
                <a:lnTo>
                  <a:pt x="322" y="18"/>
                </a:lnTo>
                <a:lnTo>
                  <a:pt x="313" y="18"/>
                </a:lnTo>
                <a:lnTo>
                  <a:pt x="304" y="18"/>
                </a:lnTo>
                <a:lnTo>
                  <a:pt x="295" y="9"/>
                </a:lnTo>
                <a:lnTo>
                  <a:pt x="286" y="9"/>
                </a:lnTo>
                <a:lnTo>
                  <a:pt x="277" y="14"/>
                </a:lnTo>
                <a:lnTo>
                  <a:pt x="272" y="14"/>
                </a:lnTo>
                <a:lnTo>
                  <a:pt x="263" y="23"/>
                </a:lnTo>
                <a:lnTo>
                  <a:pt x="254" y="32"/>
                </a:lnTo>
                <a:lnTo>
                  <a:pt x="245" y="36"/>
                </a:lnTo>
                <a:lnTo>
                  <a:pt x="236" y="36"/>
                </a:lnTo>
                <a:lnTo>
                  <a:pt x="227" y="36"/>
                </a:lnTo>
                <a:lnTo>
                  <a:pt x="218" y="36"/>
                </a:lnTo>
                <a:lnTo>
                  <a:pt x="208" y="36"/>
                </a:lnTo>
                <a:lnTo>
                  <a:pt x="199" y="45"/>
                </a:lnTo>
                <a:lnTo>
                  <a:pt x="190" y="50"/>
                </a:lnTo>
                <a:lnTo>
                  <a:pt x="181" y="50"/>
                </a:lnTo>
                <a:lnTo>
                  <a:pt x="172" y="45"/>
                </a:lnTo>
                <a:lnTo>
                  <a:pt x="163" y="45"/>
                </a:lnTo>
                <a:lnTo>
                  <a:pt x="154" y="50"/>
                </a:lnTo>
                <a:lnTo>
                  <a:pt x="145" y="54"/>
                </a:lnTo>
                <a:lnTo>
                  <a:pt x="136" y="50"/>
                </a:lnTo>
                <a:lnTo>
                  <a:pt x="127" y="54"/>
                </a:lnTo>
                <a:lnTo>
                  <a:pt x="118" y="54"/>
                </a:lnTo>
                <a:lnTo>
                  <a:pt x="109" y="50"/>
                </a:lnTo>
                <a:lnTo>
                  <a:pt x="99" y="36"/>
                </a:lnTo>
                <a:lnTo>
                  <a:pt x="90" y="32"/>
                </a:lnTo>
                <a:lnTo>
                  <a:pt x="81" y="27"/>
                </a:lnTo>
                <a:lnTo>
                  <a:pt x="72" y="23"/>
                </a:lnTo>
                <a:lnTo>
                  <a:pt x="63" y="14"/>
                </a:lnTo>
                <a:lnTo>
                  <a:pt x="54" y="9"/>
                </a:lnTo>
                <a:lnTo>
                  <a:pt x="45" y="4"/>
                </a:lnTo>
                <a:lnTo>
                  <a:pt x="36" y="0"/>
                </a:lnTo>
                <a:lnTo>
                  <a:pt x="27" y="4"/>
                </a:lnTo>
                <a:lnTo>
                  <a:pt x="18" y="14"/>
                </a:lnTo>
                <a:lnTo>
                  <a:pt x="9" y="23"/>
                </a:lnTo>
                <a:lnTo>
                  <a:pt x="0" y="32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4" name="Freeform 259"/>
          <p:cNvSpPr>
            <a:spLocks/>
          </p:cNvSpPr>
          <p:nvPr/>
        </p:nvSpPr>
        <p:spPr bwMode="auto">
          <a:xfrm>
            <a:off x="3740152" y="2617793"/>
            <a:ext cx="1803400" cy="101600"/>
          </a:xfrm>
          <a:custGeom>
            <a:avLst/>
            <a:gdLst>
              <a:gd name="T0" fmla="*/ 1117 w 1136"/>
              <a:gd name="T1" fmla="*/ 50 h 64"/>
              <a:gd name="T2" fmla="*/ 1095 w 1136"/>
              <a:gd name="T3" fmla="*/ 59 h 64"/>
              <a:gd name="T4" fmla="*/ 1067 w 1136"/>
              <a:gd name="T5" fmla="*/ 50 h 64"/>
              <a:gd name="T6" fmla="*/ 1040 w 1136"/>
              <a:gd name="T7" fmla="*/ 59 h 64"/>
              <a:gd name="T8" fmla="*/ 1013 w 1136"/>
              <a:gd name="T9" fmla="*/ 32 h 64"/>
              <a:gd name="T10" fmla="*/ 986 w 1136"/>
              <a:gd name="T11" fmla="*/ 0 h 64"/>
              <a:gd name="T12" fmla="*/ 958 w 1136"/>
              <a:gd name="T13" fmla="*/ 28 h 64"/>
              <a:gd name="T14" fmla="*/ 931 w 1136"/>
              <a:gd name="T15" fmla="*/ 19 h 64"/>
              <a:gd name="T16" fmla="*/ 904 w 1136"/>
              <a:gd name="T17" fmla="*/ 23 h 64"/>
              <a:gd name="T18" fmla="*/ 877 w 1136"/>
              <a:gd name="T19" fmla="*/ 55 h 64"/>
              <a:gd name="T20" fmla="*/ 849 w 1136"/>
              <a:gd name="T21" fmla="*/ 64 h 64"/>
              <a:gd name="T22" fmla="*/ 827 w 1136"/>
              <a:gd name="T23" fmla="*/ 55 h 64"/>
              <a:gd name="T24" fmla="*/ 799 w 1136"/>
              <a:gd name="T25" fmla="*/ 37 h 64"/>
              <a:gd name="T26" fmla="*/ 772 w 1136"/>
              <a:gd name="T27" fmla="*/ 23 h 64"/>
              <a:gd name="T28" fmla="*/ 745 w 1136"/>
              <a:gd name="T29" fmla="*/ 23 h 64"/>
              <a:gd name="T30" fmla="*/ 718 w 1136"/>
              <a:gd name="T31" fmla="*/ 14 h 64"/>
              <a:gd name="T32" fmla="*/ 690 w 1136"/>
              <a:gd name="T33" fmla="*/ 28 h 64"/>
              <a:gd name="T34" fmla="*/ 663 w 1136"/>
              <a:gd name="T35" fmla="*/ 37 h 64"/>
              <a:gd name="T36" fmla="*/ 636 w 1136"/>
              <a:gd name="T37" fmla="*/ 0 h 64"/>
              <a:gd name="T38" fmla="*/ 609 w 1136"/>
              <a:gd name="T39" fmla="*/ 10 h 64"/>
              <a:gd name="T40" fmla="*/ 581 w 1136"/>
              <a:gd name="T41" fmla="*/ 19 h 64"/>
              <a:gd name="T42" fmla="*/ 554 w 1136"/>
              <a:gd name="T43" fmla="*/ 37 h 64"/>
              <a:gd name="T44" fmla="*/ 531 w 1136"/>
              <a:gd name="T45" fmla="*/ 32 h 64"/>
              <a:gd name="T46" fmla="*/ 504 w 1136"/>
              <a:gd name="T47" fmla="*/ 41 h 64"/>
              <a:gd name="T48" fmla="*/ 477 w 1136"/>
              <a:gd name="T49" fmla="*/ 50 h 64"/>
              <a:gd name="T50" fmla="*/ 450 w 1136"/>
              <a:gd name="T51" fmla="*/ 41 h 64"/>
              <a:gd name="T52" fmla="*/ 422 w 1136"/>
              <a:gd name="T53" fmla="*/ 28 h 64"/>
              <a:gd name="T54" fmla="*/ 395 w 1136"/>
              <a:gd name="T55" fmla="*/ 46 h 64"/>
              <a:gd name="T56" fmla="*/ 368 w 1136"/>
              <a:gd name="T57" fmla="*/ 41 h 64"/>
              <a:gd name="T58" fmla="*/ 341 w 1136"/>
              <a:gd name="T59" fmla="*/ 55 h 64"/>
              <a:gd name="T60" fmla="*/ 313 w 1136"/>
              <a:gd name="T61" fmla="*/ 32 h 64"/>
              <a:gd name="T62" fmla="*/ 286 w 1136"/>
              <a:gd name="T63" fmla="*/ 14 h 64"/>
              <a:gd name="T64" fmla="*/ 263 w 1136"/>
              <a:gd name="T65" fmla="*/ 19 h 64"/>
              <a:gd name="T66" fmla="*/ 236 w 1136"/>
              <a:gd name="T67" fmla="*/ 28 h 64"/>
              <a:gd name="T68" fmla="*/ 209 w 1136"/>
              <a:gd name="T69" fmla="*/ 37 h 64"/>
              <a:gd name="T70" fmla="*/ 182 w 1136"/>
              <a:gd name="T71" fmla="*/ 32 h 64"/>
              <a:gd name="T72" fmla="*/ 154 w 1136"/>
              <a:gd name="T73" fmla="*/ 23 h 64"/>
              <a:gd name="T74" fmla="*/ 127 w 1136"/>
              <a:gd name="T75" fmla="*/ 28 h 64"/>
              <a:gd name="T76" fmla="*/ 100 w 1136"/>
              <a:gd name="T77" fmla="*/ 10 h 64"/>
              <a:gd name="T78" fmla="*/ 73 w 1136"/>
              <a:gd name="T79" fmla="*/ 19 h 64"/>
              <a:gd name="T80" fmla="*/ 45 w 1136"/>
              <a:gd name="T81" fmla="*/ 28 h 64"/>
              <a:gd name="T82" fmla="*/ 18 w 1136"/>
              <a:gd name="T83" fmla="*/ 14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6" h="64">
                <a:moveTo>
                  <a:pt x="1136" y="41"/>
                </a:moveTo>
                <a:lnTo>
                  <a:pt x="1127" y="46"/>
                </a:lnTo>
                <a:lnTo>
                  <a:pt x="1117" y="50"/>
                </a:lnTo>
                <a:lnTo>
                  <a:pt x="1113" y="50"/>
                </a:lnTo>
                <a:lnTo>
                  <a:pt x="1104" y="55"/>
                </a:lnTo>
                <a:lnTo>
                  <a:pt x="1095" y="59"/>
                </a:lnTo>
                <a:lnTo>
                  <a:pt x="1086" y="64"/>
                </a:lnTo>
                <a:lnTo>
                  <a:pt x="1077" y="59"/>
                </a:lnTo>
                <a:lnTo>
                  <a:pt x="1067" y="50"/>
                </a:lnTo>
                <a:lnTo>
                  <a:pt x="1058" y="55"/>
                </a:lnTo>
                <a:lnTo>
                  <a:pt x="1049" y="55"/>
                </a:lnTo>
                <a:lnTo>
                  <a:pt x="1040" y="59"/>
                </a:lnTo>
                <a:lnTo>
                  <a:pt x="1031" y="55"/>
                </a:lnTo>
                <a:lnTo>
                  <a:pt x="1022" y="50"/>
                </a:lnTo>
                <a:lnTo>
                  <a:pt x="1013" y="32"/>
                </a:lnTo>
                <a:lnTo>
                  <a:pt x="1004" y="19"/>
                </a:lnTo>
                <a:lnTo>
                  <a:pt x="995" y="5"/>
                </a:lnTo>
                <a:lnTo>
                  <a:pt x="986" y="0"/>
                </a:lnTo>
                <a:lnTo>
                  <a:pt x="977" y="14"/>
                </a:lnTo>
                <a:lnTo>
                  <a:pt x="968" y="23"/>
                </a:lnTo>
                <a:lnTo>
                  <a:pt x="958" y="28"/>
                </a:lnTo>
                <a:lnTo>
                  <a:pt x="949" y="32"/>
                </a:lnTo>
                <a:lnTo>
                  <a:pt x="940" y="28"/>
                </a:lnTo>
                <a:lnTo>
                  <a:pt x="931" y="19"/>
                </a:lnTo>
                <a:lnTo>
                  <a:pt x="922" y="14"/>
                </a:lnTo>
                <a:lnTo>
                  <a:pt x="913" y="10"/>
                </a:lnTo>
                <a:lnTo>
                  <a:pt x="904" y="23"/>
                </a:lnTo>
                <a:lnTo>
                  <a:pt x="895" y="32"/>
                </a:lnTo>
                <a:lnTo>
                  <a:pt x="886" y="46"/>
                </a:lnTo>
                <a:lnTo>
                  <a:pt x="877" y="55"/>
                </a:lnTo>
                <a:lnTo>
                  <a:pt x="868" y="59"/>
                </a:lnTo>
                <a:lnTo>
                  <a:pt x="859" y="64"/>
                </a:lnTo>
                <a:lnTo>
                  <a:pt x="849" y="64"/>
                </a:lnTo>
                <a:lnTo>
                  <a:pt x="840" y="64"/>
                </a:lnTo>
                <a:lnTo>
                  <a:pt x="836" y="59"/>
                </a:lnTo>
                <a:lnTo>
                  <a:pt x="827" y="55"/>
                </a:lnTo>
                <a:lnTo>
                  <a:pt x="818" y="50"/>
                </a:lnTo>
                <a:lnTo>
                  <a:pt x="809" y="46"/>
                </a:lnTo>
                <a:lnTo>
                  <a:pt x="799" y="37"/>
                </a:lnTo>
                <a:lnTo>
                  <a:pt x="790" y="32"/>
                </a:lnTo>
                <a:lnTo>
                  <a:pt x="781" y="23"/>
                </a:lnTo>
                <a:lnTo>
                  <a:pt x="772" y="23"/>
                </a:lnTo>
                <a:lnTo>
                  <a:pt x="763" y="23"/>
                </a:lnTo>
                <a:lnTo>
                  <a:pt x="754" y="23"/>
                </a:lnTo>
                <a:lnTo>
                  <a:pt x="745" y="23"/>
                </a:lnTo>
                <a:lnTo>
                  <a:pt x="736" y="19"/>
                </a:lnTo>
                <a:lnTo>
                  <a:pt x="727" y="14"/>
                </a:lnTo>
                <a:lnTo>
                  <a:pt x="718" y="14"/>
                </a:lnTo>
                <a:lnTo>
                  <a:pt x="709" y="14"/>
                </a:lnTo>
                <a:lnTo>
                  <a:pt x="700" y="14"/>
                </a:lnTo>
                <a:lnTo>
                  <a:pt x="690" y="28"/>
                </a:lnTo>
                <a:lnTo>
                  <a:pt x="681" y="41"/>
                </a:lnTo>
                <a:lnTo>
                  <a:pt x="672" y="41"/>
                </a:lnTo>
                <a:lnTo>
                  <a:pt x="663" y="37"/>
                </a:lnTo>
                <a:lnTo>
                  <a:pt x="654" y="28"/>
                </a:lnTo>
                <a:lnTo>
                  <a:pt x="645" y="10"/>
                </a:lnTo>
                <a:lnTo>
                  <a:pt x="636" y="0"/>
                </a:lnTo>
                <a:lnTo>
                  <a:pt x="627" y="0"/>
                </a:lnTo>
                <a:lnTo>
                  <a:pt x="618" y="5"/>
                </a:lnTo>
                <a:lnTo>
                  <a:pt x="609" y="10"/>
                </a:lnTo>
                <a:lnTo>
                  <a:pt x="600" y="14"/>
                </a:lnTo>
                <a:lnTo>
                  <a:pt x="591" y="19"/>
                </a:lnTo>
                <a:lnTo>
                  <a:pt x="581" y="19"/>
                </a:lnTo>
                <a:lnTo>
                  <a:pt x="572" y="23"/>
                </a:lnTo>
                <a:lnTo>
                  <a:pt x="563" y="32"/>
                </a:lnTo>
                <a:lnTo>
                  <a:pt x="554" y="37"/>
                </a:lnTo>
                <a:lnTo>
                  <a:pt x="550" y="32"/>
                </a:lnTo>
                <a:lnTo>
                  <a:pt x="541" y="32"/>
                </a:lnTo>
                <a:lnTo>
                  <a:pt x="531" y="32"/>
                </a:lnTo>
                <a:lnTo>
                  <a:pt x="522" y="32"/>
                </a:lnTo>
                <a:lnTo>
                  <a:pt x="513" y="32"/>
                </a:lnTo>
                <a:lnTo>
                  <a:pt x="504" y="41"/>
                </a:lnTo>
                <a:lnTo>
                  <a:pt x="495" y="41"/>
                </a:lnTo>
                <a:lnTo>
                  <a:pt x="486" y="46"/>
                </a:lnTo>
                <a:lnTo>
                  <a:pt x="477" y="50"/>
                </a:lnTo>
                <a:lnTo>
                  <a:pt x="468" y="50"/>
                </a:lnTo>
                <a:lnTo>
                  <a:pt x="459" y="46"/>
                </a:lnTo>
                <a:lnTo>
                  <a:pt x="450" y="41"/>
                </a:lnTo>
                <a:lnTo>
                  <a:pt x="441" y="32"/>
                </a:lnTo>
                <a:lnTo>
                  <a:pt x="432" y="28"/>
                </a:lnTo>
                <a:lnTo>
                  <a:pt x="422" y="28"/>
                </a:lnTo>
                <a:lnTo>
                  <a:pt x="413" y="37"/>
                </a:lnTo>
                <a:lnTo>
                  <a:pt x="404" y="46"/>
                </a:lnTo>
                <a:lnTo>
                  <a:pt x="395" y="46"/>
                </a:lnTo>
                <a:lnTo>
                  <a:pt x="386" y="41"/>
                </a:lnTo>
                <a:lnTo>
                  <a:pt x="377" y="41"/>
                </a:lnTo>
                <a:lnTo>
                  <a:pt x="368" y="41"/>
                </a:lnTo>
                <a:lnTo>
                  <a:pt x="359" y="41"/>
                </a:lnTo>
                <a:lnTo>
                  <a:pt x="350" y="46"/>
                </a:lnTo>
                <a:lnTo>
                  <a:pt x="341" y="55"/>
                </a:lnTo>
                <a:lnTo>
                  <a:pt x="332" y="55"/>
                </a:lnTo>
                <a:lnTo>
                  <a:pt x="322" y="46"/>
                </a:lnTo>
                <a:lnTo>
                  <a:pt x="313" y="32"/>
                </a:lnTo>
                <a:lnTo>
                  <a:pt x="304" y="28"/>
                </a:lnTo>
                <a:lnTo>
                  <a:pt x="295" y="19"/>
                </a:lnTo>
                <a:lnTo>
                  <a:pt x="286" y="14"/>
                </a:lnTo>
                <a:lnTo>
                  <a:pt x="277" y="14"/>
                </a:lnTo>
                <a:lnTo>
                  <a:pt x="273" y="14"/>
                </a:lnTo>
                <a:lnTo>
                  <a:pt x="263" y="19"/>
                </a:lnTo>
                <a:lnTo>
                  <a:pt x="254" y="19"/>
                </a:lnTo>
                <a:lnTo>
                  <a:pt x="245" y="23"/>
                </a:lnTo>
                <a:lnTo>
                  <a:pt x="236" y="28"/>
                </a:lnTo>
                <a:lnTo>
                  <a:pt x="227" y="32"/>
                </a:lnTo>
                <a:lnTo>
                  <a:pt x="218" y="32"/>
                </a:lnTo>
                <a:lnTo>
                  <a:pt x="209" y="37"/>
                </a:lnTo>
                <a:lnTo>
                  <a:pt x="200" y="37"/>
                </a:lnTo>
                <a:lnTo>
                  <a:pt x="191" y="32"/>
                </a:lnTo>
                <a:lnTo>
                  <a:pt x="182" y="32"/>
                </a:lnTo>
                <a:lnTo>
                  <a:pt x="173" y="23"/>
                </a:lnTo>
                <a:lnTo>
                  <a:pt x="163" y="23"/>
                </a:lnTo>
                <a:lnTo>
                  <a:pt x="154" y="23"/>
                </a:lnTo>
                <a:lnTo>
                  <a:pt x="145" y="23"/>
                </a:lnTo>
                <a:lnTo>
                  <a:pt x="136" y="28"/>
                </a:lnTo>
                <a:lnTo>
                  <a:pt x="127" y="28"/>
                </a:lnTo>
                <a:lnTo>
                  <a:pt x="118" y="23"/>
                </a:lnTo>
                <a:lnTo>
                  <a:pt x="109" y="14"/>
                </a:lnTo>
                <a:lnTo>
                  <a:pt x="100" y="10"/>
                </a:lnTo>
                <a:lnTo>
                  <a:pt x="91" y="5"/>
                </a:lnTo>
                <a:lnTo>
                  <a:pt x="82" y="10"/>
                </a:lnTo>
                <a:lnTo>
                  <a:pt x="73" y="19"/>
                </a:lnTo>
                <a:lnTo>
                  <a:pt x="64" y="23"/>
                </a:lnTo>
                <a:lnTo>
                  <a:pt x="54" y="28"/>
                </a:lnTo>
                <a:lnTo>
                  <a:pt x="45" y="28"/>
                </a:lnTo>
                <a:lnTo>
                  <a:pt x="36" y="23"/>
                </a:lnTo>
                <a:lnTo>
                  <a:pt x="27" y="23"/>
                </a:lnTo>
                <a:lnTo>
                  <a:pt x="18" y="14"/>
                </a:lnTo>
                <a:lnTo>
                  <a:pt x="9" y="14"/>
                </a:lnTo>
                <a:lnTo>
                  <a:pt x="0" y="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6685" name="Freeform 260"/>
          <p:cNvSpPr>
            <a:spLocks/>
          </p:cNvSpPr>
          <p:nvPr/>
        </p:nvSpPr>
        <p:spPr bwMode="auto">
          <a:xfrm>
            <a:off x="5521327" y="2640018"/>
            <a:ext cx="1333500" cy="115888"/>
          </a:xfrm>
          <a:custGeom>
            <a:avLst/>
            <a:gdLst>
              <a:gd name="T0" fmla="*/ 835 w 840"/>
              <a:gd name="T1" fmla="*/ 27 h 73"/>
              <a:gd name="T2" fmla="*/ 817 w 840"/>
              <a:gd name="T3" fmla="*/ 54 h 73"/>
              <a:gd name="T4" fmla="*/ 799 w 840"/>
              <a:gd name="T5" fmla="*/ 68 h 73"/>
              <a:gd name="T6" fmla="*/ 781 w 840"/>
              <a:gd name="T7" fmla="*/ 73 h 73"/>
              <a:gd name="T8" fmla="*/ 763 w 840"/>
              <a:gd name="T9" fmla="*/ 73 h 73"/>
              <a:gd name="T10" fmla="*/ 745 w 840"/>
              <a:gd name="T11" fmla="*/ 68 h 73"/>
              <a:gd name="T12" fmla="*/ 726 w 840"/>
              <a:gd name="T13" fmla="*/ 59 h 73"/>
              <a:gd name="T14" fmla="*/ 708 w 840"/>
              <a:gd name="T15" fmla="*/ 54 h 73"/>
              <a:gd name="T16" fmla="*/ 690 w 840"/>
              <a:gd name="T17" fmla="*/ 41 h 73"/>
              <a:gd name="T18" fmla="*/ 672 w 840"/>
              <a:gd name="T19" fmla="*/ 27 h 73"/>
              <a:gd name="T20" fmla="*/ 654 w 840"/>
              <a:gd name="T21" fmla="*/ 18 h 73"/>
              <a:gd name="T22" fmla="*/ 636 w 840"/>
              <a:gd name="T23" fmla="*/ 14 h 73"/>
              <a:gd name="T24" fmla="*/ 617 w 840"/>
              <a:gd name="T25" fmla="*/ 18 h 73"/>
              <a:gd name="T26" fmla="*/ 599 w 840"/>
              <a:gd name="T27" fmla="*/ 23 h 73"/>
              <a:gd name="T28" fmla="*/ 581 w 840"/>
              <a:gd name="T29" fmla="*/ 27 h 73"/>
              <a:gd name="T30" fmla="*/ 563 w 840"/>
              <a:gd name="T31" fmla="*/ 23 h 73"/>
              <a:gd name="T32" fmla="*/ 549 w 840"/>
              <a:gd name="T33" fmla="*/ 23 h 73"/>
              <a:gd name="T34" fmla="*/ 531 w 840"/>
              <a:gd name="T35" fmla="*/ 23 h 73"/>
              <a:gd name="T36" fmla="*/ 513 w 840"/>
              <a:gd name="T37" fmla="*/ 32 h 73"/>
              <a:gd name="T38" fmla="*/ 495 w 840"/>
              <a:gd name="T39" fmla="*/ 32 h 73"/>
              <a:gd name="T40" fmla="*/ 477 w 840"/>
              <a:gd name="T41" fmla="*/ 36 h 73"/>
              <a:gd name="T42" fmla="*/ 458 w 840"/>
              <a:gd name="T43" fmla="*/ 36 h 73"/>
              <a:gd name="T44" fmla="*/ 440 w 840"/>
              <a:gd name="T45" fmla="*/ 27 h 73"/>
              <a:gd name="T46" fmla="*/ 422 w 840"/>
              <a:gd name="T47" fmla="*/ 23 h 73"/>
              <a:gd name="T48" fmla="*/ 404 w 840"/>
              <a:gd name="T49" fmla="*/ 23 h 73"/>
              <a:gd name="T50" fmla="*/ 386 w 840"/>
              <a:gd name="T51" fmla="*/ 18 h 73"/>
              <a:gd name="T52" fmla="*/ 367 w 840"/>
              <a:gd name="T53" fmla="*/ 9 h 73"/>
              <a:gd name="T54" fmla="*/ 349 w 840"/>
              <a:gd name="T55" fmla="*/ 14 h 73"/>
              <a:gd name="T56" fmla="*/ 331 w 840"/>
              <a:gd name="T57" fmla="*/ 18 h 73"/>
              <a:gd name="T58" fmla="*/ 313 w 840"/>
              <a:gd name="T59" fmla="*/ 18 h 73"/>
              <a:gd name="T60" fmla="*/ 295 w 840"/>
              <a:gd name="T61" fmla="*/ 9 h 73"/>
              <a:gd name="T62" fmla="*/ 277 w 840"/>
              <a:gd name="T63" fmla="*/ 14 h 73"/>
              <a:gd name="T64" fmla="*/ 263 w 840"/>
              <a:gd name="T65" fmla="*/ 23 h 73"/>
              <a:gd name="T66" fmla="*/ 245 w 840"/>
              <a:gd name="T67" fmla="*/ 36 h 73"/>
              <a:gd name="T68" fmla="*/ 227 w 840"/>
              <a:gd name="T69" fmla="*/ 36 h 73"/>
              <a:gd name="T70" fmla="*/ 208 w 840"/>
              <a:gd name="T71" fmla="*/ 36 h 73"/>
              <a:gd name="T72" fmla="*/ 190 w 840"/>
              <a:gd name="T73" fmla="*/ 50 h 73"/>
              <a:gd name="T74" fmla="*/ 172 w 840"/>
              <a:gd name="T75" fmla="*/ 45 h 73"/>
              <a:gd name="T76" fmla="*/ 154 w 840"/>
              <a:gd name="T77" fmla="*/ 50 h 73"/>
              <a:gd name="T78" fmla="*/ 136 w 840"/>
              <a:gd name="T79" fmla="*/ 50 h 73"/>
              <a:gd name="T80" fmla="*/ 118 w 840"/>
              <a:gd name="T81" fmla="*/ 54 h 73"/>
              <a:gd name="T82" fmla="*/ 99 w 840"/>
              <a:gd name="T83" fmla="*/ 36 h 73"/>
              <a:gd name="T84" fmla="*/ 81 w 840"/>
              <a:gd name="T85" fmla="*/ 27 h 73"/>
              <a:gd name="T86" fmla="*/ 63 w 840"/>
              <a:gd name="T87" fmla="*/ 14 h 73"/>
              <a:gd name="T88" fmla="*/ 45 w 840"/>
              <a:gd name="T89" fmla="*/ 4 h 73"/>
              <a:gd name="T90" fmla="*/ 27 w 840"/>
              <a:gd name="T91" fmla="*/ 4 h 73"/>
              <a:gd name="T92" fmla="*/ 9 w 840"/>
              <a:gd name="T93" fmla="*/ 23 h 7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40" h="73">
                <a:moveTo>
                  <a:pt x="840" y="18"/>
                </a:moveTo>
                <a:lnTo>
                  <a:pt x="835" y="27"/>
                </a:lnTo>
                <a:lnTo>
                  <a:pt x="826" y="36"/>
                </a:lnTo>
                <a:lnTo>
                  <a:pt x="817" y="54"/>
                </a:lnTo>
                <a:lnTo>
                  <a:pt x="808" y="63"/>
                </a:lnTo>
                <a:lnTo>
                  <a:pt x="799" y="68"/>
                </a:lnTo>
                <a:lnTo>
                  <a:pt x="790" y="73"/>
                </a:lnTo>
                <a:lnTo>
                  <a:pt x="781" y="73"/>
                </a:lnTo>
                <a:lnTo>
                  <a:pt x="772" y="73"/>
                </a:lnTo>
                <a:lnTo>
                  <a:pt x="763" y="73"/>
                </a:lnTo>
                <a:lnTo>
                  <a:pt x="754" y="68"/>
                </a:lnTo>
                <a:lnTo>
                  <a:pt x="745" y="68"/>
                </a:lnTo>
                <a:lnTo>
                  <a:pt x="735" y="63"/>
                </a:lnTo>
                <a:lnTo>
                  <a:pt x="726" y="59"/>
                </a:lnTo>
                <a:lnTo>
                  <a:pt x="717" y="59"/>
                </a:lnTo>
                <a:lnTo>
                  <a:pt x="708" y="54"/>
                </a:lnTo>
                <a:lnTo>
                  <a:pt x="699" y="50"/>
                </a:lnTo>
                <a:lnTo>
                  <a:pt x="690" y="41"/>
                </a:lnTo>
                <a:lnTo>
                  <a:pt x="681" y="36"/>
                </a:lnTo>
                <a:lnTo>
                  <a:pt x="672" y="27"/>
                </a:lnTo>
                <a:lnTo>
                  <a:pt x="663" y="23"/>
                </a:lnTo>
                <a:lnTo>
                  <a:pt x="654" y="18"/>
                </a:lnTo>
                <a:lnTo>
                  <a:pt x="645" y="14"/>
                </a:lnTo>
                <a:lnTo>
                  <a:pt x="636" y="14"/>
                </a:lnTo>
                <a:lnTo>
                  <a:pt x="626" y="14"/>
                </a:lnTo>
                <a:lnTo>
                  <a:pt x="617" y="18"/>
                </a:lnTo>
                <a:lnTo>
                  <a:pt x="608" y="23"/>
                </a:lnTo>
                <a:lnTo>
                  <a:pt x="599" y="23"/>
                </a:lnTo>
                <a:lnTo>
                  <a:pt x="590" y="23"/>
                </a:lnTo>
                <a:lnTo>
                  <a:pt x="581" y="27"/>
                </a:lnTo>
                <a:lnTo>
                  <a:pt x="572" y="27"/>
                </a:lnTo>
                <a:lnTo>
                  <a:pt x="563" y="23"/>
                </a:lnTo>
                <a:lnTo>
                  <a:pt x="554" y="18"/>
                </a:lnTo>
                <a:lnTo>
                  <a:pt x="549" y="23"/>
                </a:lnTo>
                <a:lnTo>
                  <a:pt x="540" y="23"/>
                </a:lnTo>
                <a:lnTo>
                  <a:pt x="531" y="23"/>
                </a:lnTo>
                <a:lnTo>
                  <a:pt x="522" y="27"/>
                </a:lnTo>
                <a:lnTo>
                  <a:pt x="513" y="32"/>
                </a:lnTo>
                <a:lnTo>
                  <a:pt x="504" y="27"/>
                </a:lnTo>
                <a:lnTo>
                  <a:pt x="495" y="32"/>
                </a:lnTo>
                <a:lnTo>
                  <a:pt x="486" y="32"/>
                </a:lnTo>
                <a:lnTo>
                  <a:pt x="477" y="36"/>
                </a:lnTo>
                <a:lnTo>
                  <a:pt x="467" y="36"/>
                </a:lnTo>
                <a:lnTo>
                  <a:pt x="458" y="36"/>
                </a:lnTo>
                <a:lnTo>
                  <a:pt x="449" y="36"/>
                </a:lnTo>
                <a:lnTo>
                  <a:pt x="440" y="27"/>
                </a:lnTo>
                <a:lnTo>
                  <a:pt x="431" y="23"/>
                </a:lnTo>
                <a:lnTo>
                  <a:pt x="422" y="23"/>
                </a:lnTo>
                <a:lnTo>
                  <a:pt x="413" y="23"/>
                </a:lnTo>
                <a:lnTo>
                  <a:pt x="404" y="23"/>
                </a:lnTo>
                <a:lnTo>
                  <a:pt x="395" y="23"/>
                </a:lnTo>
                <a:lnTo>
                  <a:pt x="386" y="18"/>
                </a:lnTo>
                <a:lnTo>
                  <a:pt x="377" y="14"/>
                </a:lnTo>
                <a:lnTo>
                  <a:pt x="367" y="9"/>
                </a:lnTo>
                <a:lnTo>
                  <a:pt x="358" y="9"/>
                </a:lnTo>
                <a:lnTo>
                  <a:pt x="349" y="14"/>
                </a:lnTo>
                <a:lnTo>
                  <a:pt x="340" y="14"/>
                </a:lnTo>
                <a:lnTo>
                  <a:pt x="331" y="18"/>
                </a:lnTo>
                <a:lnTo>
                  <a:pt x="322" y="18"/>
                </a:lnTo>
                <a:lnTo>
                  <a:pt x="313" y="18"/>
                </a:lnTo>
                <a:lnTo>
                  <a:pt x="304" y="18"/>
                </a:lnTo>
                <a:lnTo>
                  <a:pt x="295" y="9"/>
                </a:lnTo>
                <a:lnTo>
                  <a:pt x="286" y="9"/>
                </a:lnTo>
                <a:lnTo>
                  <a:pt x="277" y="14"/>
                </a:lnTo>
                <a:lnTo>
                  <a:pt x="272" y="14"/>
                </a:lnTo>
                <a:lnTo>
                  <a:pt x="263" y="23"/>
                </a:lnTo>
                <a:lnTo>
                  <a:pt x="254" y="32"/>
                </a:lnTo>
                <a:lnTo>
                  <a:pt x="245" y="36"/>
                </a:lnTo>
                <a:lnTo>
                  <a:pt x="236" y="36"/>
                </a:lnTo>
                <a:lnTo>
                  <a:pt x="227" y="36"/>
                </a:lnTo>
                <a:lnTo>
                  <a:pt x="218" y="36"/>
                </a:lnTo>
                <a:lnTo>
                  <a:pt x="208" y="36"/>
                </a:lnTo>
                <a:lnTo>
                  <a:pt x="199" y="45"/>
                </a:lnTo>
                <a:lnTo>
                  <a:pt x="190" y="50"/>
                </a:lnTo>
                <a:lnTo>
                  <a:pt x="181" y="50"/>
                </a:lnTo>
                <a:lnTo>
                  <a:pt x="172" y="45"/>
                </a:lnTo>
                <a:lnTo>
                  <a:pt x="163" y="45"/>
                </a:lnTo>
                <a:lnTo>
                  <a:pt x="154" y="50"/>
                </a:lnTo>
                <a:lnTo>
                  <a:pt x="145" y="54"/>
                </a:lnTo>
                <a:lnTo>
                  <a:pt x="136" y="50"/>
                </a:lnTo>
                <a:lnTo>
                  <a:pt x="127" y="54"/>
                </a:lnTo>
                <a:lnTo>
                  <a:pt x="118" y="54"/>
                </a:lnTo>
                <a:lnTo>
                  <a:pt x="109" y="50"/>
                </a:lnTo>
                <a:lnTo>
                  <a:pt x="99" y="36"/>
                </a:lnTo>
                <a:lnTo>
                  <a:pt x="90" y="32"/>
                </a:lnTo>
                <a:lnTo>
                  <a:pt x="81" y="27"/>
                </a:lnTo>
                <a:lnTo>
                  <a:pt x="72" y="23"/>
                </a:lnTo>
                <a:lnTo>
                  <a:pt x="63" y="14"/>
                </a:lnTo>
                <a:lnTo>
                  <a:pt x="54" y="9"/>
                </a:lnTo>
                <a:lnTo>
                  <a:pt x="45" y="4"/>
                </a:lnTo>
                <a:lnTo>
                  <a:pt x="36" y="0"/>
                </a:lnTo>
                <a:lnTo>
                  <a:pt x="27" y="4"/>
                </a:lnTo>
                <a:lnTo>
                  <a:pt x="18" y="14"/>
                </a:lnTo>
                <a:lnTo>
                  <a:pt x="9" y="23"/>
                </a:lnTo>
                <a:lnTo>
                  <a:pt x="0" y="32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423108" name="Group 196"/>
          <p:cNvGrpSpPr>
            <a:grpSpLocks/>
          </p:cNvGrpSpPr>
          <p:nvPr/>
        </p:nvGrpSpPr>
        <p:grpSpPr bwMode="auto">
          <a:xfrm>
            <a:off x="1384300" y="2225676"/>
            <a:ext cx="2133600" cy="974725"/>
            <a:chOff x="4566" y="3490"/>
            <a:chExt cx="918" cy="614"/>
          </a:xfrm>
        </p:grpSpPr>
        <p:sp>
          <p:nvSpPr>
            <p:cNvPr id="26632" name="Line 197"/>
            <p:cNvSpPr>
              <a:spLocks noChangeShapeType="1"/>
            </p:cNvSpPr>
            <p:nvPr/>
          </p:nvSpPr>
          <p:spPr bwMode="auto">
            <a:xfrm flipH="1">
              <a:off x="5016" y="3726"/>
              <a:ext cx="426" cy="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633" name="Line 198"/>
            <p:cNvSpPr>
              <a:spLocks noChangeShapeType="1"/>
            </p:cNvSpPr>
            <p:nvPr/>
          </p:nvSpPr>
          <p:spPr bwMode="auto">
            <a:xfrm flipH="1">
              <a:off x="5016" y="3864"/>
              <a:ext cx="426" cy="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634" name="Freeform 199"/>
            <p:cNvSpPr>
              <a:spLocks/>
            </p:cNvSpPr>
            <p:nvPr/>
          </p:nvSpPr>
          <p:spPr bwMode="auto">
            <a:xfrm>
              <a:off x="4758" y="3630"/>
              <a:ext cx="276" cy="132"/>
            </a:xfrm>
            <a:custGeom>
              <a:avLst/>
              <a:gdLst>
                <a:gd name="T0" fmla="*/ 276 w 276"/>
                <a:gd name="T1" fmla="*/ 90 h 132"/>
                <a:gd name="T2" fmla="*/ 216 w 276"/>
                <a:gd name="T3" fmla="*/ 24 h 132"/>
                <a:gd name="T4" fmla="*/ 48 w 276"/>
                <a:gd name="T5" fmla="*/ 18 h 132"/>
                <a:gd name="T6" fmla="*/ 0 w 276"/>
                <a:gd name="T7" fmla="*/ 132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6" h="132">
                  <a:moveTo>
                    <a:pt x="276" y="90"/>
                  </a:moveTo>
                  <a:cubicBezTo>
                    <a:pt x="265" y="63"/>
                    <a:pt x="254" y="36"/>
                    <a:pt x="216" y="24"/>
                  </a:cubicBezTo>
                  <a:cubicBezTo>
                    <a:pt x="178" y="12"/>
                    <a:pt x="84" y="0"/>
                    <a:pt x="48" y="18"/>
                  </a:cubicBezTo>
                  <a:cubicBezTo>
                    <a:pt x="12" y="36"/>
                    <a:pt x="6" y="84"/>
                    <a:pt x="0" y="132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635" name="Freeform 200"/>
            <p:cNvSpPr>
              <a:spLocks/>
            </p:cNvSpPr>
            <p:nvPr/>
          </p:nvSpPr>
          <p:spPr bwMode="auto">
            <a:xfrm flipV="1">
              <a:off x="4758" y="3810"/>
              <a:ext cx="276" cy="132"/>
            </a:xfrm>
            <a:custGeom>
              <a:avLst/>
              <a:gdLst>
                <a:gd name="T0" fmla="*/ 276 w 276"/>
                <a:gd name="T1" fmla="*/ 90 h 132"/>
                <a:gd name="T2" fmla="*/ 216 w 276"/>
                <a:gd name="T3" fmla="*/ 24 h 132"/>
                <a:gd name="T4" fmla="*/ 48 w 276"/>
                <a:gd name="T5" fmla="*/ 18 h 132"/>
                <a:gd name="T6" fmla="*/ 0 w 276"/>
                <a:gd name="T7" fmla="*/ 132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6" h="132">
                  <a:moveTo>
                    <a:pt x="276" y="90"/>
                  </a:moveTo>
                  <a:cubicBezTo>
                    <a:pt x="265" y="63"/>
                    <a:pt x="254" y="36"/>
                    <a:pt x="216" y="24"/>
                  </a:cubicBezTo>
                  <a:cubicBezTo>
                    <a:pt x="178" y="12"/>
                    <a:pt x="84" y="0"/>
                    <a:pt x="48" y="18"/>
                  </a:cubicBezTo>
                  <a:cubicBezTo>
                    <a:pt x="12" y="36"/>
                    <a:pt x="6" y="84"/>
                    <a:pt x="0" y="132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636" name="Rectangle 201"/>
            <p:cNvSpPr>
              <a:spLocks noChangeArrowheads="1"/>
            </p:cNvSpPr>
            <p:nvPr/>
          </p:nvSpPr>
          <p:spPr bwMode="auto">
            <a:xfrm>
              <a:off x="4566" y="3690"/>
              <a:ext cx="348" cy="216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 i="1" err="1">
                  <a:solidFill>
                    <a:srgbClr val="000000"/>
                  </a:solidFill>
                  <a:cs typeface="Times New Roman" pitchFamily="18" charset="0"/>
                </a:rPr>
                <a:t>i</a:t>
              </a:r>
              <a:r>
                <a:rPr lang="en-US" sz="1400" b="0" i="1" baseline="-25000" err="1">
                  <a:solidFill>
                    <a:srgbClr val="000000"/>
                  </a:solidFill>
                  <a:cs typeface="Times New Roman" pitchFamily="18" charset="0"/>
                </a:rPr>
                <a:t>det</a:t>
              </a:r>
              <a:r>
                <a:rPr lang="en-US" sz="1400" b="0" i="1" baseline="-2500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sz="900" b="0" i="1">
                  <a:solidFill>
                    <a:srgbClr val="000000"/>
                  </a:solidFill>
                  <a:cs typeface="Times New Roman" pitchFamily="18" charset="0"/>
                </a:rPr>
                <a:t>x </a:t>
              </a:r>
              <a:r>
                <a:rPr lang="en-US" sz="1400" b="0" i="1" err="1">
                  <a:solidFill>
                    <a:srgbClr val="000000"/>
                  </a:solidFill>
                  <a:cs typeface="Times New Roman" pitchFamily="18" charset="0"/>
                </a:rPr>
                <a:t>i</a:t>
              </a:r>
              <a:r>
                <a:rPr lang="en-US" sz="1400" b="0" i="1" baseline="-25000" err="1">
                  <a:solidFill>
                    <a:srgbClr val="000000"/>
                  </a:solidFill>
                  <a:cs typeface="Times New Roman" pitchFamily="18" charset="0"/>
                </a:rPr>
                <a:t>MZI</a:t>
              </a:r>
              <a:endParaRPr lang="en-US" sz="14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6637" name="Text Box 202"/>
            <p:cNvSpPr txBox="1">
              <a:spLocks noChangeArrowheads="1"/>
            </p:cNvSpPr>
            <p:nvPr/>
          </p:nvSpPr>
          <p:spPr bwMode="auto">
            <a:xfrm>
              <a:off x="5210" y="3490"/>
              <a:ext cx="17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400" b="0" i="1">
                  <a:solidFill>
                    <a:srgbClr val="000000"/>
                  </a:solidFill>
                  <a:cs typeface="Times New Roman" pitchFamily="18" charset="0"/>
                </a:rPr>
                <a:t>i</a:t>
              </a:r>
              <a:r>
                <a:rPr lang="en-US" sz="1400" b="0" i="1" baseline="-25000">
                  <a:solidFill>
                    <a:srgbClr val="000000"/>
                  </a:solidFill>
                  <a:cs typeface="Times New Roman" pitchFamily="18" charset="0"/>
                </a:rPr>
                <a:t>det</a:t>
              </a:r>
              <a:endParaRPr lang="en-US" sz="14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6638" name="Rectangle 203"/>
            <p:cNvSpPr>
              <a:spLocks noChangeArrowheads="1"/>
            </p:cNvSpPr>
            <p:nvPr/>
          </p:nvSpPr>
          <p:spPr bwMode="auto">
            <a:xfrm>
              <a:off x="5136" y="3888"/>
              <a:ext cx="348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 i="1">
                  <a:solidFill>
                    <a:srgbClr val="000000"/>
                  </a:solidFill>
                  <a:cs typeface="Times New Roman" pitchFamily="18" charset="0"/>
                </a:rPr>
                <a:t>i</a:t>
              </a:r>
              <a:r>
                <a:rPr lang="en-US" sz="1400" b="0" i="1" baseline="-25000">
                  <a:solidFill>
                    <a:srgbClr val="000000"/>
                  </a:solidFill>
                  <a:cs typeface="Times New Roman" pitchFamily="18" charset="0"/>
                </a:rPr>
                <a:t>MZI</a:t>
              </a:r>
              <a:endParaRPr lang="en-US" sz="14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23182" name="Rectangle 270"/>
          <p:cNvSpPr>
            <a:spLocks noChangeArrowheads="1"/>
          </p:cNvSpPr>
          <p:nvPr/>
        </p:nvSpPr>
        <p:spPr bwMode="auto">
          <a:xfrm>
            <a:off x="480061" y="4306888"/>
            <a:ext cx="8056879" cy="249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>
              <a:spcBef>
                <a:spcPct val="20000"/>
              </a:spcBef>
              <a:defRPr/>
            </a:pPr>
            <a:r>
              <a:rPr lang="en-US" sz="1600" b="0">
                <a:solidFill>
                  <a:srgbClr val="FF0000"/>
                </a:solidFill>
              </a:rPr>
              <a:t>  		         </a:t>
            </a:r>
            <a:r>
              <a:rPr lang="en-US" sz="1600" b="0" u="sng">
                <a:solidFill>
                  <a:srgbClr val="FF0000"/>
                </a:solidFill>
              </a:rPr>
              <a:t>MZI</a:t>
            </a:r>
            <a:r>
              <a:rPr lang="en-US" sz="1600" b="0">
                <a:solidFill>
                  <a:srgbClr val="3333CC"/>
                </a:solidFill>
                <a:sym typeface="Symbol" pitchFamily="18" charset="2"/>
              </a:rPr>
              <a:t>			  </a:t>
            </a:r>
            <a:r>
              <a:rPr lang="en-US" sz="1600" b="0" u="sng">
                <a:solidFill>
                  <a:srgbClr val="3333CC"/>
                </a:solidFill>
                <a:sym typeface="Symbol" pitchFamily="18" charset="2"/>
              </a:rPr>
              <a:t>detector</a:t>
            </a:r>
            <a:endParaRPr lang="en-US" sz="1600" b="0" u="sng">
              <a:solidFill>
                <a:srgbClr val="FF0000"/>
              </a:solidFill>
            </a:endParaRPr>
          </a:p>
          <a:p>
            <a:pPr marL="342882" indent="-342882">
              <a:spcBef>
                <a:spcPct val="20000"/>
              </a:spcBef>
              <a:buFontTx/>
              <a:buChar char="•"/>
              <a:defRPr/>
            </a:pPr>
            <a:endParaRPr lang="en-US" sz="1600" b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sz="1600" b="0" i="1">
                <a:solidFill>
                  <a:srgbClr val="FF0000"/>
                </a:solidFill>
              </a:rPr>
              <a:t>		</a:t>
            </a:r>
            <a:r>
              <a:rPr lang="en-US" sz="1600" b="0" i="1" err="1">
                <a:solidFill>
                  <a:srgbClr val="FF0000"/>
                </a:solidFill>
              </a:rPr>
              <a:t>V</a:t>
            </a:r>
            <a:r>
              <a:rPr lang="en-US" sz="1600" b="0" baseline="-25000" err="1">
                <a:solidFill>
                  <a:srgbClr val="FF0000"/>
                </a:solidFill>
              </a:rPr>
              <a:t>MZI</a:t>
            </a:r>
            <a:r>
              <a:rPr lang="en-US" sz="1600" b="0" i="1">
                <a:solidFill>
                  <a:srgbClr val="FF0000"/>
                </a:solidFill>
              </a:rPr>
              <a:t>= </a:t>
            </a:r>
            <a:r>
              <a:rPr lang="en-US" sz="1600" b="0">
                <a:solidFill>
                  <a:srgbClr val="FF0000"/>
                </a:solidFill>
              </a:rPr>
              <a:t>4</a:t>
            </a:r>
            <a:r>
              <a:rPr lang="en-US" sz="1600" b="0">
                <a:solidFill>
                  <a:srgbClr val="FF0000"/>
                </a:solidFill>
                <a:sym typeface="Symbol" pitchFamily="18" charset="2"/>
              </a:rPr>
              <a:t>V </a:t>
            </a:r>
            <a:r>
              <a:rPr lang="en-US" sz="1200" b="0">
                <a:solidFill>
                  <a:srgbClr val="000000"/>
                </a:solidFill>
                <a:sym typeface="Symbol" pitchFamily="18" charset="2"/>
              </a:rPr>
              <a:t>(~</a:t>
            </a:r>
            <a:r>
              <a:rPr lang="en-US" sz="1200" b="0" i="1" err="1">
                <a:solidFill>
                  <a:srgbClr val="000000"/>
                </a:solidFill>
                <a:sym typeface="Symbol" pitchFamily="18" charset="2"/>
              </a:rPr>
              <a:t>k</a:t>
            </a:r>
            <a:r>
              <a:rPr lang="en-US" sz="1200" b="0" i="1" baseline="-25000" err="1">
                <a:solidFill>
                  <a:srgbClr val="000000"/>
                </a:solidFill>
                <a:sym typeface="Symbol" pitchFamily="18" charset="2"/>
              </a:rPr>
              <a:t>B</a:t>
            </a:r>
            <a:r>
              <a:rPr lang="en-US" sz="1200" b="0" i="1" err="1">
                <a:solidFill>
                  <a:srgbClr val="000000"/>
                </a:solidFill>
                <a:sym typeface="Symbol" pitchFamily="18" charset="2"/>
              </a:rPr>
              <a:t>T</a:t>
            </a:r>
            <a:r>
              <a:rPr lang="en-US" sz="1200" b="0">
                <a:solidFill>
                  <a:srgbClr val="000000"/>
                </a:solidFill>
                <a:sym typeface="Symbol" pitchFamily="18" charset="2"/>
              </a:rPr>
              <a:t>)</a:t>
            </a:r>
            <a:r>
              <a:rPr lang="en-US" sz="1600" b="0">
                <a:solidFill>
                  <a:srgbClr val="FF0000"/>
                </a:solidFill>
                <a:sym typeface="Symbol" pitchFamily="18" charset="2"/>
              </a:rPr>
              <a:t>	              </a:t>
            </a:r>
            <a:r>
              <a:rPr lang="en-US" sz="1600" b="0" i="1" err="1">
                <a:solidFill>
                  <a:srgbClr val="3333CC"/>
                </a:solidFill>
              </a:rPr>
              <a:t>V</a:t>
            </a:r>
            <a:r>
              <a:rPr lang="en-US" sz="1600" b="0" baseline="-25000" err="1">
                <a:solidFill>
                  <a:srgbClr val="3333CC"/>
                </a:solidFill>
              </a:rPr>
              <a:t>det</a:t>
            </a:r>
            <a:r>
              <a:rPr lang="en-US" sz="1600" b="0" baseline="-25000">
                <a:solidFill>
                  <a:srgbClr val="3333CC"/>
                </a:solidFill>
              </a:rPr>
              <a:t> </a:t>
            </a:r>
            <a:r>
              <a:rPr lang="en-US" sz="1600" b="0">
                <a:solidFill>
                  <a:srgbClr val="3333CC"/>
                </a:solidFill>
              </a:rPr>
              <a:t>=12</a:t>
            </a:r>
            <a:r>
              <a:rPr lang="en-US" sz="1600" b="0">
                <a:solidFill>
                  <a:srgbClr val="3333CC"/>
                </a:solidFill>
                <a:sym typeface="Symbol" pitchFamily="18" charset="2"/>
              </a:rPr>
              <a:t>V </a:t>
            </a:r>
            <a:r>
              <a:rPr lang="en-US" sz="1200" b="0">
                <a:solidFill>
                  <a:srgbClr val="000000"/>
                </a:solidFill>
                <a:sym typeface="Symbol" pitchFamily="18" charset="2"/>
              </a:rPr>
              <a:t>(strong shot noise)</a:t>
            </a:r>
            <a:endParaRPr lang="en-US" sz="1600" b="0">
              <a:solidFill>
                <a:srgbClr val="000000"/>
              </a:solidFill>
              <a:cs typeface="+mn-cs"/>
            </a:endParaRPr>
          </a:p>
          <a:p>
            <a:pPr marL="342882" indent="-342882">
              <a:spcBef>
                <a:spcPct val="20000"/>
              </a:spcBef>
              <a:buFontTx/>
              <a:buChar char="•"/>
              <a:defRPr/>
            </a:pPr>
            <a:endParaRPr lang="en-US" sz="1600" b="0">
              <a:solidFill>
                <a:srgbClr val="3333CC"/>
              </a:solidFill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1600" b="0">
                <a:solidFill>
                  <a:srgbClr val="FF0000"/>
                </a:solidFill>
                <a:cs typeface="+mn-cs"/>
                <a:sym typeface="Symbol" pitchFamily="18" charset="2"/>
              </a:rPr>
              <a:t>		   &lt;1e  in path	                            </a:t>
            </a:r>
            <a:r>
              <a:rPr lang="en-US" sz="1600" b="0">
                <a:solidFill>
                  <a:srgbClr val="3333CC"/>
                </a:solidFill>
                <a:cs typeface="+mn-cs"/>
                <a:sym typeface="Symbol" pitchFamily="18" charset="2"/>
              </a:rPr>
              <a:t>~1e   in path</a:t>
            </a:r>
            <a:endParaRPr lang="en-US" sz="1600" b="0">
              <a:solidFill>
                <a:srgbClr val="2D2DB9"/>
              </a:solidFill>
              <a:cs typeface="+mn-cs"/>
              <a:sym typeface="Symbol" pitchFamily="18" charset="2"/>
            </a:endParaRPr>
          </a:p>
          <a:p>
            <a:pPr algn="ctr">
              <a:spcBef>
                <a:spcPct val="20000"/>
              </a:spcBef>
              <a:defRPr/>
            </a:pPr>
            <a:endParaRPr lang="en-US" sz="1600" b="0">
              <a:solidFill>
                <a:srgbClr val="3333CC"/>
              </a:solidFill>
              <a:cs typeface="+mn-cs"/>
              <a:sym typeface="Symbol" pitchFamily="18" charset="2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1600" b="0">
                <a:solidFill>
                  <a:srgbClr val="000000"/>
                </a:solidFill>
                <a:cs typeface="+mn-cs"/>
                <a:sym typeface="Symbol" pitchFamily="18" charset="2"/>
              </a:rPr>
              <a:t>                 shot noise </a:t>
            </a:r>
            <a:r>
              <a:rPr lang="en-US" sz="1600" b="0">
                <a:solidFill>
                  <a:srgbClr val="3333CC"/>
                </a:solidFill>
                <a:cs typeface="+mn-cs"/>
                <a:sym typeface="Symbol" pitchFamily="18" charset="2"/>
              </a:rPr>
              <a:t>0.8MHz</a:t>
            </a:r>
            <a:r>
              <a:rPr lang="en-US" sz="1600" b="0">
                <a:solidFill>
                  <a:srgbClr val="000000"/>
                </a:solidFill>
                <a:cs typeface="+mn-cs"/>
                <a:sym typeface="Symbol" pitchFamily="18" charset="2"/>
              </a:rPr>
              <a:t> ; bandwidth </a:t>
            </a:r>
            <a:r>
              <a:rPr lang="en-US" sz="1600" b="0">
                <a:solidFill>
                  <a:srgbClr val="3333CC"/>
                </a:solidFill>
                <a:cs typeface="+mn-cs"/>
                <a:sym typeface="Symbol" pitchFamily="18" charset="2"/>
              </a:rPr>
              <a:t>30kHz</a:t>
            </a:r>
            <a:r>
              <a:rPr lang="en-US" sz="1600" b="0">
                <a:solidFill>
                  <a:srgbClr val="000000"/>
                </a:solidFill>
                <a:cs typeface="+mn-cs"/>
                <a:sym typeface="Symbol" pitchFamily="18" charset="2"/>
              </a:rPr>
              <a:t>  </a:t>
            </a:r>
            <a:r>
              <a:rPr lang="en-US" sz="1100" b="0">
                <a:solidFill>
                  <a:srgbClr val="000000"/>
                </a:solidFill>
                <a:cs typeface="+mn-cs"/>
                <a:sym typeface="Symbol" pitchFamily="18" charset="2"/>
              </a:rPr>
              <a:t>(integrating  ~</a:t>
            </a:r>
            <a:r>
              <a:rPr lang="en-US" sz="1100" b="0">
                <a:solidFill>
                  <a:srgbClr val="3333CC"/>
                </a:solidFill>
                <a:cs typeface="+mn-cs"/>
                <a:sym typeface="Symbol" pitchFamily="18" charset="2"/>
              </a:rPr>
              <a:t>30,000  </a:t>
            </a:r>
            <a:r>
              <a:rPr lang="en-US" sz="1100" b="0">
                <a:solidFill>
                  <a:srgbClr val="000000"/>
                </a:solidFill>
                <a:cs typeface="+mn-cs"/>
                <a:sym typeface="Symbol" pitchFamily="18" charset="2"/>
              </a:rPr>
              <a:t>electrons)</a:t>
            </a:r>
            <a:endParaRPr lang="en-US" sz="1600" b="0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6274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2" grpId="0" animBg="1"/>
      <p:bldP spid="26683" grpId="0" animBg="1"/>
      <p:bldP spid="26684" grpId="0" animBg="1"/>
      <p:bldP spid="26685" grpId="0" animBg="1"/>
      <p:bldP spid="42318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841500" y="1395414"/>
            <a:ext cx="5461000" cy="1419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841500" y="1395414"/>
            <a:ext cx="5461000" cy="14192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2620963" y="1395414"/>
            <a:ext cx="1588" cy="1419225"/>
          </a:xfrm>
          <a:custGeom>
            <a:avLst/>
            <a:gdLst>
              <a:gd name="T0" fmla="*/ 0 w 1"/>
              <a:gd name="T1" fmla="*/ 30296307 h 111"/>
              <a:gd name="T2" fmla="*/ 0 w 1"/>
              <a:gd name="T3" fmla="*/ 0 h 111"/>
              <a:gd name="T4" fmla="*/ 0 w 1"/>
              <a:gd name="T5" fmla="*/ 0 h 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11">
                <a:moveTo>
                  <a:pt x="0" y="111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4181475" y="1395414"/>
            <a:ext cx="1588" cy="1419225"/>
          </a:xfrm>
          <a:custGeom>
            <a:avLst/>
            <a:gdLst>
              <a:gd name="T0" fmla="*/ 0 w 1"/>
              <a:gd name="T1" fmla="*/ 30296307 h 111"/>
              <a:gd name="T2" fmla="*/ 0 w 1"/>
              <a:gd name="T3" fmla="*/ 0 h 111"/>
              <a:gd name="T4" fmla="*/ 0 w 1"/>
              <a:gd name="T5" fmla="*/ 0 h 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11">
                <a:moveTo>
                  <a:pt x="0" y="111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5741988" y="1395414"/>
            <a:ext cx="1588" cy="1419225"/>
          </a:xfrm>
          <a:custGeom>
            <a:avLst/>
            <a:gdLst>
              <a:gd name="T0" fmla="*/ 0 w 1"/>
              <a:gd name="T1" fmla="*/ 30296307 h 111"/>
              <a:gd name="T2" fmla="*/ 0 w 1"/>
              <a:gd name="T3" fmla="*/ 0 h 111"/>
              <a:gd name="T4" fmla="*/ 0 w 1"/>
              <a:gd name="T5" fmla="*/ 0 h 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11">
                <a:moveTo>
                  <a:pt x="0" y="111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7302500" y="1395414"/>
            <a:ext cx="1588" cy="1419225"/>
          </a:xfrm>
          <a:custGeom>
            <a:avLst/>
            <a:gdLst>
              <a:gd name="T0" fmla="*/ 0 w 1"/>
              <a:gd name="T1" fmla="*/ 30296307 h 111"/>
              <a:gd name="T2" fmla="*/ 0 w 1"/>
              <a:gd name="T3" fmla="*/ 0 h 111"/>
              <a:gd name="T4" fmla="*/ 0 w 1"/>
              <a:gd name="T5" fmla="*/ 0 h 1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111">
                <a:moveTo>
                  <a:pt x="0" y="111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1841500" y="2444751"/>
            <a:ext cx="5461000" cy="1587"/>
          </a:xfrm>
          <a:custGeom>
            <a:avLst/>
            <a:gdLst>
              <a:gd name="T0" fmla="*/ 0 w 427"/>
              <a:gd name="T1" fmla="*/ 0 h 1"/>
              <a:gd name="T2" fmla="*/ 116736481 w 427"/>
              <a:gd name="T3" fmla="*/ 0 h 1"/>
              <a:gd name="T4" fmla="*/ 116736481 w 427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7" h="1">
                <a:moveTo>
                  <a:pt x="0" y="0"/>
                </a:moveTo>
                <a:lnTo>
                  <a:pt x="427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1841500" y="1971676"/>
            <a:ext cx="5461000" cy="1587"/>
          </a:xfrm>
          <a:custGeom>
            <a:avLst/>
            <a:gdLst>
              <a:gd name="T0" fmla="*/ 0 w 427"/>
              <a:gd name="T1" fmla="*/ 0 h 1"/>
              <a:gd name="T2" fmla="*/ 116736481 w 427"/>
              <a:gd name="T3" fmla="*/ 0 h 1"/>
              <a:gd name="T4" fmla="*/ 116736481 w 427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7" h="1">
                <a:moveTo>
                  <a:pt x="0" y="0"/>
                </a:moveTo>
                <a:lnTo>
                  <a:pt x="427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1841500" y="1498601"/>
            <a:ext cx="5461000" cy="1587"/>
          </a:xfrm>
          <a:custGeom>
            <a:avLst/>
            <a:gdLst>
              <a:gd name="T0" fmla="*/ 0 w 427"/>
              <a:gd name="T1" fmla="*/ 0 h 1"/>
              <a:gd name="T2" fmla="*/ 116736481 w 427"/>
              <a:gd name="T3" fmla="*/ 0 h 1"/>
              <a:gd name="T4" fmla="*/ 116736481 w 427"/>
              <a:gd name="T5" fmla="*/ 0 h 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7" h="1">
                <a:moveTo>
                  <a:pt x="0" y="0"/>
                </a:moveTo>
                <a:lnTo>
                  <a:pt x="427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1841500" y="1395414"/>
            <a:ext cx="54610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1841500" y="2814639"/>
            <a:ext cx="54610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V="1">
            <a:off x="7302500" y="1395414"/>
            <a:ext cx="1588" cy="1419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V="1">
            <a:off x="1841500" y="1395414"/>
            <a:ext cx="1588" cy="1419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1841500" y="2814639"/>
            <a:ext cx="54610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1841500" y="1395414"/>
            <a:ext cx="1588" cy="1419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V="1">
            <a:off x="2620963" y="2751139"/>
            <a:ext cx="1588" cy="63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2620963" y="139541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2363737" y="2854325"/>
            <a:ext cx="5239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-111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 flipV="1">
            <a:off x="4181475" y="2751139"/>
            <a:ext cx="1588" cy="63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4181475" y="139541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3882316" y="2854325"/>
            <a:ext cx="5658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-109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74" name="Line 26"/>
          <p:cNvSpPr>
            <a:spLocks noChangeShapeType="1"/>
          </p:cNvSpPr>
          <p:nvPr/>
        </p:nvSpPr>
        <p:spPr bwMode="auto">
          <a:xfrm flipV="1">
            <a:off x="5741988" y="2751139"/>
            <a:ext cx="1588" cy="63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5" name="Line 27"/>
          <p:cNvSpPr>
            <a:spLocks noChangeShapeType="1"/>
          </p:cNvSpPr>
          <p:nvPr/>
        </p:nvSpPr>
        <p:spPr bwMode="auto">
          <a:xfrm>
            <a:off x="5741988" y="139541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5442828" y="2854325"/>
            <a:ext cx="5658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-107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77" name="Line 29"/>
          <p:cNvSpPr>
            <a:spLocks noChangeShapeType="1"/>
          </p:cNvSpPr>
          <p:nvPr/>
        </p:nvSpPr>
        <p:spPr bwMode="auto">
          <a:xfrm flipV="1">
            <a:off x="7302500" y="2751139"/>
            <a:ext cx="1588" cy="63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8" name="Line 30"/>
          <p:cNvSpPr>
            <a:spLocks noChangeShapeType="1"/>
          </p:cNvSpPr>
          <p:nvPr/>
        </p:nvSpPr>
        <p:spPr bwMode="auto">
          <a:xfrm>
            <a:off x="7302500" y="1395413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7003341" y="2854325"/>
            <a:ext cx="5658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-105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80" name="Line 32"/>
          <p:cNvSpPr>
            <a:spLocks noChangeShapeType="1"/>
          </p:cNvSpPr>
          <p:nvPr/>
        </p:nvSpPr>
        <p:spPr bwMode="auto">
          <a:xfrm>
            <a:off x="1841500" y="2444751"/>
            <a:ext cx="508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1" name="Line 33"/>
          <p:cNvSpPr>
            <a:spLocks noChangeShapeType="1"/>
          </p:cNvSpPr>
          <p:nvPr/>
        </p:nvSpPr>
        <p:spPr bwMode="auto">
          <a:xfrm flipH="1">
            <a:off x="7239001" y="244475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2" name="Rectangle 34"/>
          <p:cNvSpPr>
            <a:spLocks noChangeArrowheads="1"/>
          </p:cNvSpPr>
          <p:nvPr/>
        </p:nvSpPr>
        <p:spPr bwMode="auto">
          <a:xfrm>
            <a:off x="1507280" y="2281238"/>
            <a:ext cx="251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-2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83" name="Line 35"/>
          <p:cNvSpPr>
            <a:spLocks noChangeShapeType="1"/>
          </p:cNvSpPr>
          <p:nvPr/>
        </p:nvSpPr>
        <p:spPr bwMode="auto">
          <a:xfrm>
            <a:off x="1841500" y="1971676"/>
            <a:ext cx="508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4" name="Line 36"/>
          <p:cNvSpPr>
            <a:spLocks noChangeShapeType="1"/>
          </p:cNvSpPr>
          <p:nvPr/>
        </p:nvSpPr>
        <p:spPr bwMode="auto">
          <a:xfrm flipH="1">
            <a:off x="7239001" y="1971676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5" name="Rectangle 37"/>
          <p:cNvSpPr>
            <a:spLocks noChangeArrowheads="1"/>
          </p:cNvSpPr>
          <p:nvPr/>
        </p:nvSpPr>
        <p:spPr bwMode="auto">
          <a:xfrm>
            <a:off x="1601856" y="1808163"/>
            <a:ext cx="1570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0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86" name="Line 38"/>
          <p:cNvSpPr>
            <a:spLocks noChangeShapeType="1"/>
          </p:cNvSpPr>
          <p:nvPr/>
        </p:nvSpPr>
        <p:spPr bwMode="auto">
          <a:xfrm>
            <a:off x="1841500" y="1498601"/>
            <a:ext cx="508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7" name="Line 39"/>
          <p:cNvSpPr>
            <a:spLocks noChangeShapeType="1"/>
          </p:cNvSpPr>
          <p:nvPr/>
        </p:nvSpPr>
        <p:spPr bwMode="auto">
          <a:xfrm flipH="1">
            <a:off x="7239001" y="14986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88" name="Rectangle 40"/>
          <p:cNvSpPr>
            <a:spLocks noChangeArrowheads="1"/>
          </p:cNvSpPr>
          <p:nvPr/>
        </p:nvSpPr>
        <p:spPr bwMode="auto">
          <a:xfrm>
            <a:off x="1601856" y="1335088"/>
            <a:ext cx="1570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2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89" name="Rectangle 41"/>
          <p:cNvSpPr>
            <a:spLocks noChangeArrowheads="1"/>
          </p:cNvSpPr>
          <p:nvPr/>
        </p:nvSpPr>
        <p:spPr bwMode="auto">
          <a:xfrm>
            <a:off x="1985563" y="1063625"/>
            <a:ext cx="533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22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x 10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90" name="Rectangle 42"/>
          <p:cNvSpPr>
            <a:spLocks noChangeArrowheads="1"/>
          </p:cNvSpPr>
          <p:nvPr/>
        </p:nvSpPr>
        <p:spPr bwMode="auto">
          <a:xfrm>
            <a:off x="2460626" y="960438"/>
            <a:ext cx="276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500" b="0">
                <a:solidFill>
                  <a:srgbClr val="000000"/>
                </a:solidFill>
                <a:latin typeface="Helvetica" pitchFamily="34" charset="0"/>
                <a:cs typeface="Times New Roman" pitchFamily="18" charset="0"/>
              </a:rPr>
              <a:t>-29</a:t>
            </a:r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7691" name="Line 43"/>
          <p:cNvSpPr>
            <a:spLocks noChangeShapeType="1"/>
          </p:cNvSpPr>
          <p:nvPr/>
        </p:nvSpPr>
        <p:spPr bwMode="auto">
          <a:xfrm>
            <a:off x="1841500" y="1395414"/>
            <a:ext cx="54610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2" name="Line 44"/>
          <p:cNvSpPr>
            <a:spLocks noChangeShapeType="1"/>
          </p:cNvSpPr>
          <p:nvPr/>
        </p:nvSpPr>
        <p:spPr bwMode="auto">
          <a:xfrm>
            <a:off x="1841500" y="2814639"/>
            <a:ext cx="54610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3" name="Line 45"/>
          <p:cNvSpPr>
            <a:spLocks noChangeShapeType="1"/>
          </p:cNvSpPr>
          <p:nvPr/>
        </p:nvSpPr>
        <p:spPr bwMode="auto">
          <a:xfrm flipV="1">
            <a:off x="7302500" y="1395414"/>
            <a:ext cx="1588" cy="1419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4" name="Line 46"/>
          <p:cNvSpPr>
            <a:spLocks noChangeShapeType="1"/>
          </p:cNvSpPr>
          <p:nvPr/>
        </p:nvSpPr>
        <p:spPr bwMode="auto">
          <a:xfrm flipV="1">
            <a:off x="1841500" y="1395414"/>
            <a:ext cx="1588" cy="1419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5" name="Freeform 47"/>
          <p:cNvSpPr>
            <a:spLocks/>
          </p:cNvSpPr>
          <p:nvPr/>
        </p:nvSpPr>
        <p:spPr bwMode="auto">
          <a:xfrm>
            <a:off x="1841500" y="1562100"/>
            <a:ext cx="5473700" cy="946150"/>
          </a:xfrm>
          <a:custGeom>
            <a:avLst/>
            <a:gdLst>
              <a:gd name="T0" fmla="*/ 3440 w 3448"/>
              <a:gd name="T1" fmla="*/ 387 h 596"/>
              <a:gd name="T2" fmla="*/ 3335 w 3448"/>
              <a:gd name="T3" fmla="*/ 443 h 596"/>
              <a:gd name="T4" fmla="*/ 3239 w 3448"/>
              <a:gd name="T5" fmla="*/ 330 h 596"/>
              <a:gd name="T6" fmla="*/ 3142 w 3448"/>
              <a:gd name="T7" fmla="*/ 161 h 596"/>
              <a:gd name="T8" fmla="*/ 3045 w 3448"/>
              <a:gd name="T9" fmla="*/ 56 h 596"/>
              <a:gd name="T10" fmla="*/ 2948 w 3448"/>
              <a:gd name="T11" fmla="*/ 185 h 596"/>
              <a:gd name="T12" fmla="*/ 2844 w 3448"/>
              <a:gd name="T13" fmla="*/ 346 h 596"/>
              <a:gd name="T14" fmla="*/ 2747 w 3448"/>
              <a:gd name="T15" fmla="*/ 467 h 596"/>
              <a:gd name="T16" fmla="*/ 2650 w 3448"/>
              <a:gd name="T17" fmla="*/ 395 h 596"/>
              <a:gd name="T18" fmla="*/ 2554 w 3448"/>
              <a:gd name="T19" fmla="*/ 209 h 596"/>
              <a:gd name="T20" fmla="*/ 2457 w 3448"/>
              <a:gd name="T21" fmla="*/ 40 h 596"/>
              <a:gd name="T22" fmla="*/ 2352 w 3448"/>
              <a:gd name="T23" fmla="*/ 298 h 596"/>
              <a:gd name="T24" fmla="*/ 2256 w 3448"/>
              <a:gd name="T25" fmla="*/ 435 h 596"/>
              <a:gd name="T26" fmla="*/ 2159 w 3448"/>
              <a:gd name="T27" fmla="*/ 354 h 596"/>
              <a:gd name="T28" fmla="*/ 2062 w 3448"/>
              <a:gd name="T29" fmla="*/ 88 h 596"/>
              <a:gd name="T30" fmla="*/ 1965 w 3448"/>
              <a:gd name="T31" fmla="*/ 88 h 596"/>
              <a:gd name="T32" fmla="*/ 1861 w 3448"/>
              <a:gd name="T33" fmla="*/ 233 h 596"/>
              <a:gd name="T34" fmla="*/ 1764 w 3448"/>
              <a:gd name="T35" fmla="*/ 411 h 596"/>
              <a:gd name="T36" fmla="*/ 1667 w 3448"/>
              <a:gd name="T37" fmla="*/ 524 h 596"/>
              <a:gd name="T38" fmla="*/ 1571 w 3448"/>
              <a:gd name="T39" fmla="*/ 314 h 596"/>
              <a:gd name="T40" fmla="*/ 1474 w 3448"/>
              <a:gd name="T41" fmla="*/ 80 h 596"/>
              <a:gd name="T42" fmla="*/ 1369 w 3448"/>
              <a:gd name="T43" fmla="*/ 0 h 596"/>
              <a:gd name="T44" fmla="*/ 1273 w 3448"/>
              <a:gd name="T45" fmla="*/ 338 h 596"/>
              <a:gd name="T46" fmla="*/ 1176 w 3448"/>
              <a:gd name="T47" fmla="*/ 540 h 596"/>
              <a:gd name="T48" fmla="*/ 1079 w 3448"/>
              <a:gd name="T49" fmla="*/ 427 h 596"/>
              <a:gd name="T50" fmla="*/ 983 w 3448"/>
              <a:gd name="T51" fmla="*/ 298 h 596"/>
              <a:gd name="T52" fmla="*/ 878 w 3448"/>
              <a:gd name="T53" fmla="*/ 113 h 596"/>
              <a:gd name="T54" fmla="*/ 781 w 3448"/>
              <a:gd name="T55" fmla="*/ 153 h 596"/>
              <a:gd name="T56" fmla="*/ 684 w 3448"/>
              <a:gd name="T57" fmla="*/ 354 h 596"/>
              <a:gd name="T58" fmla="*/ 588 w 3448"/>
              <a:gd name="T59" fmla="*/ 435 h 596"/>
              <a:gd name="T60" fmla="*/ 491 w 3448"/>
              <a:gd name="T61" fmla="*/ 370 h 596"/>
              <a:gd name="T62" fmla="*/ 386 w 3448"/>
              <a:gd name="T63" fmla="*/ 217 h 596"/>
              <a:gd name="T64" fmla="*/ 290 w 3448"/>
              <a:gd name="T65" fmla="*/ 113 h 596"/>
              <a:gd name="T66" fmla="*/ 193 w 3448"/>
              <a:gd name="T67" fmla="*/ 403 h 596"/>
              <a:gd name="T68" fmla="*/ 96 w 3448"/>
              <a:gd name="T69" fmla="*/ 564 h 596"/>
              <a:gd name="T70" fmla="*/ 0 w 3448"/>
              <a:gd name="T71" fmla="*/ 564 h 59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448" h="596">
                <a:moveTo>
                  <a:pt x="3448" y="362"/>
                </a:moveTo>
                <a:lnTo>
                  <a:pt x="3440" y="387"/>
                </a:lnTo>
                <a:lnTo>
                  <a:pt x="3384" y="387"/>
                </a:lnTo>
                <a:lnTo>
                  <a:pt x="3335" y="443"/>
                </a:lnTo>
                <a:lnTo>
                  <a:pt x="3287" y="491"/>
                </a:lnTo>
                <a:lnTo>
                  <a:pt x="3239" y="330"/>
                </a:lnTo>
                <a:lnTo>
                  <a:pt x="3190" y="193"/>
                </a:lnTo>
                <a:lnTo>
                  <a:pt x="3142" y="161"/>
                </a:lnTo>
                <a:lnTo>
                  <a:pt x="3093" y="32"/>
                </a:lnTo>
                <a:lnTo>
                  <a:pt x="3045" y="56"/>
                </a:lnTo>
                <a:lnTo>
                  <a:pt x="2997" y="64"/>
                </a:lnTo>
                <a:lnTo>
                  <a:pt x="2948" y="185"/>
                </a:lnTo>
                <a:lnTo>
                  <a:pt x="2892" y="193"/>
                </a:lnTo>
                <a:lnTo>
                  <a:pt x="2844" y="346"/>
                </a:lnTo>
                <a:lnTo>
                  <a:pt x="2795" y="362"/>
                </a:lnTo>
                <a:lnTo>
                  <a:pt x="2747" y="467"/>
                </a:lnTo>
                <a:lnTo>
                  <a:pt x="2699" y="491"/>
                </a:lnTo>
                <a:lnTo>
                  <a:pt x="2650" y="395"/>
                </a:lnTo>
                <a:lnTo>
                  <a:pt x="2602" y="193"/>
                </a:lnTo>
                <a:lnTo>
                  <a:pt x="2554" y="209"/>
                </a:lnTo>
                <a:lnTo>
                  <a:pt x="2505" y="193"/>
                </a:lnTo>
                <a:lnTo>
                  <a:pt x="2457" y="40"/>
                </a:lnTo>
                <a:lnTo>
                  <a:pt x="2401" y="137"/>
                </a:lnTo>
                <a:lnTo>
                  <a:pt x="2352" y="298"/>
                </a:lnTo>
                <a:lnTo>
                  <a:pt x="2304" y="451"/>
                </a:lnTo>
                <a:lnTo>
                  <a:pt x="2256" y="435"/>
                </a:lnTo>
                <a:lnTo>
                  <a:pt x="2207" y="403"/>
                </a:lnTo>
                <a:lnTo>
                  <a:pt x="2159" y="354"/>
                </a:lnTo>
                <a:lnTo>
                  <a:pt x="2111" y="233"/>
                </a:lnTo>
                <a:lnTo>
                  <a:pt x="2062" y="88"/>
                </a:lnTo>
                <a:lnTo>
                  <a:pt x="2014" y="88"/>
                </a:lnTo>
                <a:lnTo>
                  <a:pt x="1965" y="88"/>
                </a:lnTo>
                <a:lnTo>
                  <a:pt x="1909" y="153"/>
                </a:lnTo>
                <a:lnTo>
                  <a:pt x="1861" y="233"/>
                </a:lnTo>
                <a:lnTo>
                  <a:pt x="1812" y="354"/>
                </a:lnTo>
                <a:lnTo>
                  <a:pt x="1764" y="411"/>
                </a:lnTo>
                <a:lnTo>
                  <a:pt x="1716" y="491"/>
                </a:lnTo>
                <a:lnTo>
                  <a:pt x="1667" y="524"/>
                </a:lnTo>
                <a:lnTo>
                  <a:pt x="1619" y="411"/>
                </a:lnTo>
                <a:lnTo>
                  <a:pt x="1571" y="314"/>
                </a:lnTo>
                <a:lnTo>
                  <a:pt x="1522" y="242"/>
                </a:lnTo>
                <a:lnTo>
                  <a:pt x="1474" y="80"/>
                </a:lnTo>
                <a:lnTo>
                  <a:pt x="1418" y="8"/>
                </a:lnTo>
                <a:lnTo>
                  <a:pt x="1369" y="0"/>
                </a:lnTo>
                <a:lnTo>
                  <a:pt x="1321" y="161"/>
                </a:lnTo>
                <a:lnTo>
                  <a:pt x="1273" y="338"/>
                </a:lnTo>
                <a:lnTo>
                  <a:pt x="1224" y="338"/>
                </a:lnTo>
                <a:lnTo>
                  <a:pt x="1176" y="540"/>
                </a:lnTo>
                <a:lnTo>
                  <a:pt x="1128" y="459"/>
                </a:lnTo>
                <a:lnTo>
                  <a:pt x="1079" y="427"/>
                </a:lnTo>
                <a:lnTo>
                  <a:pt x="1031" y="387"/>
                </a:lnTo>
                <a:lnTo>
                  <a:pt x="983" y="298"/>
                </a:lnTo>
                <a:lnTo>
                  <a:pt x="926" y="209"/>
                </a:lnTo>
                <a:lnTo>
                  <a:pt x="878" y="113"/>
                </a:lnTo>
                <a:lnTo>
                  <a:pt x="829" y="88"/>
                </a:lnTo>
                <a:lnTo>
                  <a:pt x="781" y="153"/>
                </a:lnTo>
                <a:lnTo>
                  <a:pt x="733" y="97"/>
                </a:lnTo>
                <a:lnTo>
                  <a:pt x="684" y="354"/>
                </a:lnTo>
                <a:lnTo>
                  <a:pt x="636" y="346"/>
                </a:lnTo>
                <a:lnTo>
                  <a:pt x="588" y="435"/>
                </a:lnTo>
                <a:lnTo>
                  <a:pt x="539" y="475"/>
                </a:lnTo>
                <a:lnTo>
                  <a:pt x="491" y="370"/>
                </a:lnTo>
                <a:lnTo>
                  <a:pt x="435" y="201"/>
                </a:lnTo>
                <a:lnTo>
                  <a:pt x="386" y="217"/>
                </a:lnTo>
                <a:lnTo>
                  <a:pt x="338" y="80"/>
                </a:lnTo>
                <a:lnTo>
                  <a:pt x="290" y="113"/>
                </a:lnTo>
                <a:lnTo>
                  <a:pt x="241" y="306"/>
                </a:lnTo>
                <a:lnTo>
                  <a:pt x="193" y="403"/>
                </a:lnTo>
                <a:lnTo>
                  <a:pt x="145" y="596"/>
                </a:lnTo>
                <a:lnTo>
                  <a:pt x="96" y="564"/>
                </a:lnTo>
                <a:lnTo>
                  <a:pt x="48" y="491"/>
                </a:lnTo>
                <a:lnTo>
                  <a:pt x="0" y="564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7" name="Oval 49"/>
          <p:cNvSpPr>
            <a:spLocks noChangeArrowheads="1"/>
          </p:cNvSpPr>
          <p:nvPr/>
        </p:nvSpPr>
        <p:spPr bwMode="auto">
          <a:xfrm>
            <a:off x="7161213" y="21240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8" name="Oval 50"/>
          <p:cNvSpPr>
            <a:spLocks noChangeArrowheads="1"/>
          </p:cNvSpPr>
          <p:nvPr/>
        </p:nvSpPr>
        <p:spPr bwMode="auto">
          <a:xfrm>
            <a:off x="7085013" y="22145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699" name="Oval 51"/>
          <p:cNvSpPr>
            <a:spLocks noChangeArrowheads="1"/>
          </p:cNvSpPr>
          <p:nvPr/>
        </p:nvSpPr>
        <p:spPr bwMode="auto">
          <a:xfrm>
            <a:off x="7008813" y="2290764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0" name="Oval 52"/>
          <p:cNvSpPr>
            <a:spLocks noChangeArrowheads="1"/>
          </p:cNvSpPr>
          <p:nvPr/>
        </p:nvSpPr>
        <p:spPr bwMode="auto">
          <a:xfrm>
            <a:off x="6931025" y="2035175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1" name="Oval 53"/>
          <p:cNvSpPr>
            <a:spLocks noChangeArrowheads="1"/>
          </p:cNvSpPr>
          <p:nvPr/>
        </p:nvSpPr>
        <p:spPr bwMode="auto">
          <a:xfrm>
            <a:off x="6854825" y="18176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2" name="Oval 54"/>
          <p:cNvSpPr>
            <a:spLocks noChangeArrowheads="1"/>
          </p:cNvSpPr>
          <p:nvPr/>
        </p:nvSpPr>
        <p:spPr bwMode="auto">
          <a:xfrm>
            <a:off x="6778625" y="17668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3" name="Oval 55"/>
          <p:cNvSpPr>
            <a:spLocks noChangeArrowheads="1"/>
          </p:cNvSpPr>
          <p:nvPr/>
        </p:nvSpPr>
        <p:spPr bwMode="auto">
          <a:xfrm>
            <a:off x="6700838" y="1562100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4" name="Oval 56"/>
          <p:cNvSpPr>
            <a:spLocks noChangeArrowheads="1"/>
          </p:cNvSpPr>
          <p:nvPr/>
        </p:nvSpPr>
        <p:spPr bwMode="auto">
          <a:xfrm>
            <a:off x="6624638" y="1600200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5" name="Oval 57"/>
          <p:cNvSpPr>
            <a:spLocks noChangeArrowheads="1"/>
          </p:cNvSpPr>
          <p:nvPr/>
        </p:nvSpPr>
        <p:spPr bwMode="auto">
          <a:xfrm>
            <a:off x="6548438" y="16129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6" name="Oval 58"/>
          <p:cNvSpPr>
            <a:spLocks noChangeArrowheads="1"/>
          </p:cNvSpPr>
          <p:nvPr/>
        </p:nvSpPr>
        <p:spPr bwMode="auto">
          <a:xfrm>
            <a:off x="6470650" y="1804988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7" name="Oval 59"/>
          <p:cNvSpPr>
            <a:spLocks noChangeArrowheads="1"/>
          </p:cNvSpPr>
          <p:nvPr/>
        </p:nvSpPr>
        <p:spPr bwMode="auto">
          <a:xfrm>
            <a:off x="6381750" y="18176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8" name="Oval 60"/>
          <p:cNvSpPr>
            <a:spLocks noChangeArrowheads="1"/>
          </p:cNvSpPr>
          <p:nvPr/>
        </p:nvSpPr>
        <p:spPr bwMode="auto">
          <a:xfrm>
            <a:off x="6303963" y="20605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09" name="Oval 61"/>
          <p:cNvSpPr>
            <a:spLocks noChangeArrowheads="1"/>
          </p:cNvSpPr>
          <p:nvPr/>
        </p:nvSpPr>
        <p:spPr bwMode="auto">
          <a:xfrm>
            <a:off x="6227763" y="20859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0" name="Oval 62"/>
          <p:cNvSpPr>
            <a:spLocks noChangeArrowheads="1"/>
          </p:cNvSpPr>
          <p:nvPr/>
        </p:nvSpPr>
        <p:spPr bwMode="auto">
          <a:xfrm>
            <a:off x="6151563" y="22526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1" name="Oval 63"/>
          <p:cNvSpPr>
            <a:spLocks noChangeArrowheads="1"/>
          </p:cNvSpPr>
          <p:nvPr/>
        </p:nvSpPr>
        <p:spPr bwMode="auto">
          <a:xfrm>
            <a:off x="6073775" y="2290764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2" name="Oval 64"/>
          <p:cNvSpPr>
            <a:spLocks noChangeArrowheads="1"/>
          </p:cNvSpPr>
          <p:nvPr/>
        </p:nvSpPr>
        <p:spPr bwMode="auto">
          <a:xfrm>
            <a:off x="5997575" y="21367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3" name="Oval 65"/>
          <p:cNvSpPr>
            <a:spLocks noChangeArrowheads="1"/>
          </p:cNvSpPr>
          <p:nvPr/>
        </p:nvSpPr>
        <p:spPr bwMode="auto">
          <a:xfrm>
            <a:off x="5921375" y="18176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4" name="Oval 66"/>
          <p:cNvSpPr>
            <a:spLocks noChangeArrowheads="1"/>
          </p:cNvSpPr>
          <p:nvPr/>
        </p:nvSpPr>
        <p:spPr bwMode="auto">
          <a:xfrm>
            <a:off x="5843588" y="1843089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5" name="Oval 67"/>
          <p:cNvSpPr>
            <a:spLocks noChangeArrowheads="1"/>
          </p:cNvSpPr>
          <p:nvPr/>
        </p:nvSpPr>
        <p:spPr bwMode="auto">
          <a:xfrm>
            <a:off x="5767388" y="1817688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6" name="Oval 68"/>
          <p:cNvSpPr>
            <a:spLocks noChangeArrowheads="1"/>
          </p:cNvSpPr>
          <p:nvPr/>
        </p:nvSpPr>
        <p:spPr bwMode="auto">
          <a:xfrm>
            <a:off x="5691188" y="1574800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7" name="Oval 69"/>
          <p:cNvSpPr>
            <a:spLocks noChangeArrowheads="1"/>
          </p:cNvSpPr>
          <p:nvPr/>
        </p:nvSpPr>
        <p:spPr bwMode="auto">
          <a:xfrm>
            <a:off x="5600700" y="1728788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8" name="Oval 70"/>
          <p:cNvSpPr>
            <a:spLocks noChangeArrowheads="1"/>
          </p:cNvSpPr>
          <p:nvPr/>
        </p:nvSpPr>
        <p:spPr bwMode="auto">
          <a:xfrm>
            <a:off x="5524500" y="1984375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19" name="Oval 71"/>
          <p:cNvSpPr>
            <a:spLocks noChangeArrowheads="1"/>
          </p:cNvSpPr>
          <p:nvPr/>
        </p:nvSpPr>
        <p:spPr bwMode="auto">
          <a:xfrm>
            <a:off x="5448300" y="22272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0" name="Oval 72"/>
          <p:cNvSpPr>
            <a:spLocks noChangeArrowheads="1"/>
          </p:cNvSpPr>
          <p:nvPr/>
        </p:nvSpPr>
        <p:spPr bwMode="auto">
          <a:xfrm>
            <a:off x="5370513" y="2201863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1" name="Oval 73"/>
          <p:cNvSpPr>
            <a:spLocks noChangeArrowheads="1"/>
          </p:cNvSpPr>
          <p:nvPr/>
        </p:nvSpPr>
        <p:spPr bwMode="auto">
          <a:xfrm>
            <a:off x="5294313" y="21494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2" name="Oval 74"/>
          <p:cNvSpPr>
            <a:spLocks noChangeArrowheads="1"/>
          </p:cNvSpPr>
          <p:nvPr/>
        </p:nvSpPr>
        <p:spPr bwMode="auto">
          <a:xfrm>
            <a:off x="5218113" y="20732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3" name="Oval 75"/>
          <p:cNvSpPr>
            <a:spLocks noChangeArrowheads="1"/>
          </p:cNvSpPr>
          <p:nvPr/>
        </p:nvSpPr>
        <p:spPr bwMode="auto">
          <a:xfrm>
            <a:off x="5140325" y="1881189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4" name="Oval 76"/>
          <p:cNvSpPr>
            <a:spLocks noChangeArrowheads="1"/>
          </p:cNvSpPr>
          <p:nvPr/>
        </p:nvSpPr>
        <p:spPr bwMode="auto">
          <a:xfrm>
            <a:off x="5064125" y="16510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5" name="Oval 77"/>
          <p:cNvSpPr>
            <a:spLocks noChangeArrowheads="1"/>
          </p:cNvSpPr>
          <p:nvPr/>
        </p:nvSpPr>
        <p:spPr bwMode="auto">
          <a:xfrm>
            <a:off x="4987925" y="16510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6" name="Oval 78"/>
          <p:cNvSpPr>
            <a:spLocks noChangeArrowheads="1"/>
          </p:cNvSpPr>
          <p:nvPr/>
        </p:nvSpPr>
        <p:spPr bwMode="auto">
          <a:xfrm>
            <a:off x="4910138" y="1651001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7" name="Oval 79"/>
          <p:cNvSpPr>
            <a:spLocks noChangeArrowheads="1"/>
          </p:cNvSpPr>
          <p:nvPr/>
        </p:nvSpPr>
        <p:spPr bwMode="auto">
          <a:xfrm>
            <a:off x="4821238" y="17541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8" name="Oval 80"/>
          <p:cNvSpPr>
            <a:spLocks noChangeArrowheads="1"/>
          </p:cNvSpPr>
          <p:nvPr/>
        </p:nvSpPr>
        <p:spPr bwMode="auto">
          <a:xfrm>
            <a:off x="4745038" y="1881189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29" name="Oval 81"/>
          <p:cNvSpPr>
            <a:spLocks noChangeArrowheads="1"/>
          </p:cNvSpPr>
          <p:nvPr/>
        </p:nvSpPr>
        <p:spPr bwMode="auto">
          <a:xfrm>
            <a:off x="4667250" y="20732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0" name="Oval 82"/>
          <p:cNvSpPr>
            <a:spLocks noChangeArrowheads="1"/>
          </p:cNvSpPr>
          <p:nvPr/>
        </p:nvSpPr>
        <p:spPr bwMode="auto">
          <a:xfrm>
            <a:off x="4591050" y="21637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1" name="Oval 83"/>
          <p:cNvSpPr>
            <a:spLocks noChangeArrowheads="1"/>
          </p:cNvSpPr>
          <p:nvPr/>
        </p:nvSpPr>
        <p:spPr bwMode="auto">
          <a:xfrm>
            <a:off x="4513263" y="2290764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2" name="Oval 84"/>
          <p:cNvSpPr>
            <a:spLocks noChangeArrowheads="1"/>
          </p:cNvSpPr>
          <p:nvPr/>
        </p:nvSpPr>
        <p:spPr bwMode="auto">
          <a:xfrm>
            <a:off x="4437063" y="2341564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3" name="Oval 85"/>
          <p:cNvSpPr>
            <a:spLocks noChangeArrowheads="1"/>
          </p:cNvSpPr>
          <p:nvPr/>
        </p:nvSpPr>
        <p:spPr bwMode="auto">
          <a:xfrm>
            <a:off x="4360863" y="21637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4" name="Oval 86"/>
          <p:cNvSpPr>
            <a:spLocks noChangeArrowheads="1"/>
          </p:cNvSpPr>
          <p:nvPr/>
        </p:nvSpPr>
        <p:spPr bwMode="auto">
          <a:xfrm>
            <a:off x="4283075" y="2009775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5" name="Oval 87"/>
          <p:cNvSpPr>
            <a:spLocks noChangeArrowheads="1"/>
          </p:cNvSpPr>
          <p:nvPr/>
        </p:nvSpPr>
        <p:spPr bwMode="auto">
          <a:xfrm>
            <a:off x="4206875" y="1893889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6" name="Oval 88"/>
          <p:cNvSpPr>
            <a:spLocks noChangeArrowheads="1"/>
          </p:cNvSpPr>
          <p:nvPr/>
        </p:nvSpPr>
        <p:spPr bwMode="auto">
          <a:xfrm>
            <a:off x="4130675" y="16383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7" name="Oval 89"/>
          <p:cNvSpPr>
            <a:spLocks noChangeArrowheads="1"/>
          </p:cNvSpPr>
          <p:nvPr/>
        </p:nvSpPr>
        <p:spPr bwMode="auto">
          <a:xfrm>
            <a:off x="4040188" y="1524000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8" name="Oval 90"/>
          <p:cNvSpPr>
            <a:spLocks noChangeArrowheads="1"/>
          </p:cNvSpPr>
          <p:nvPr/>
        </p:nvSpPr>
        <p:spPr bwMode="auto">
          <a:xfrm>
            <a:off x="3963988" y="1511300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39" name="Oval 91"/>
          <p:cNvSpPr>
            <a:spLocks noChangeArrowheads="1"/>
          </p:cNvSpPr>
          <p:nvPr/>
        </p:nvSpPr>
        <p:spPr bwMode="auto">
          <a:xfrm>
            <a:off x="3887788" y="17668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0" name="Oval 92"/>
          <p:cNvSpPr>
            <a:spLocks noChangeArrowheads="1"/>
          </p:cNvSpPr>
          <p:nvPr/>
        </p:nvSpPr>
        <p:spPr bwMode="auto">
          <a:xfrm>
            <a:off x="3810000" y="2047875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1" name="Oval 93"/>
          <p:cNvSpPr>
            <a:spLocks noChangeArrowheads="1"/>
          </p:cNvSpPr>
          <p:nvPr/>
        </p:nvSpPr>
        <p:spPr bwMode="auto">
          <a:xfrm>
            <a:off x="3733800" y="2047875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2" name="Oval 94"/>
          <p:cNvSpPr>
            <a:spLocks noChangeArrowheads="1"/>
          </p:cNvSpPr>
          <p:nvPr/>
        </p:nvSpPr>
        <p:spPr bwMode="auto">
          <a:xfrm>
            <a:off x="3657600" y="2366964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3" name="Oval 95"/>
          <p:cNvSpPr>
            <a:spLocks noChangeArrowheads="1"/>
          </p:cNvSpPr>
          <p:nvPr/>
        </p:nvSpPr>
        <p:spPr bwMode="auto">
          <a:xfrm>
            <a:off x="3579813" y="2239963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4" name="Oval 96"/>
          <p:cNvSpPr>
            <a:spLocks noChangeArrowheads="1"/>
          </p:cNvSpPr>
          <p:nvPr/>
        </p:nvSpPr>
        <p:spPr bwMode="auto">
          <a:xfrm>
            <a:off x="3503613" y="21891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5" name="Oval 97"/>
          <p:cNvSpPr>
            <a:spLocks noChangeArrowheads="1"/>
          </p:cNvSpPr>
          <p:nvPr/>
        </p:nvSpPr>
        <p:spPr bwMode="auto">
          <a:xfrm>
            <a:off x="3427413" y="21240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6" name="Oval 98"/>
          <p:cNvSpPr>
            <a:spLocks noChangeArrowheads="1"/>
          </p:cNvSpPr>
          <p:nvPr/>
        </p:nvSpPr>
        <p:spPr bwMode="auto">
          <a:xfrm>
            <a:off x="3349625" y="1984375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7" name="Oval 99"/>
          <p:cNvSpPr>
            <a:spLocks noChangeArrowheads="1"/>
          </p:cNvSpPr>
          <p:nvPr/>
        </p:nvSpPr>
        <p:spPr bwMode="auto">
          <a:xfrm>
            <a:off x="3260725" y="1843089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8" name="Oval 100"/>
          <p:cNvSpPr>
            <a:spLocks noChangeArrowheads="1"/>
          </p:cNvSpPr>
          <p:nvPr/>
        </p:nvSpPr>
        <p:spPr bwMode="auto">
          <a:xfrm>
            <a:off x="3184525" y="16891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49" name="Oval 101"/>
          <p:cNvSpPr>
            <a:spLocks noChangeArrowheads="1"/>
          </p:cNvSpPr>
          <p:nvPr/>
        </p:nvSpPr>
        <p:spPr bwMode="auto">
          <a:xfrm>
            <a:off x="3106738" y="1651001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0" name="Oval 102"/>
          <p:cNvSpPr>
            <a:spLocks noChangeArrowheads="1"/>
          </p:cNvSpPr>
          <p:nvPr/>
        </p:nvSpPr>
        <p:spPr bwMode="auto">
          <a:xfrm>
            <a:off x="3030538" y="1754188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1" name="Oval 103"/>
          <p:cNvSpPr>
            <a:spLocks noChangeArrowheads="1"/>
          </p:cNvSpPr>
          <p:nvPr/>
        </p:nvSpPr>
        <p:spPr bwMode="auto">
          <a:xfrm>
            <a:off x="2954338" y="16637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2" name="Oval 104"/>
          <p:cNvSpPr>
            <a:spLocks noChangeArrowheads="1"/>
          </p:cNvSpPr>
          <p:nvPr/>
        </p:nvSpPr>
        <p:spPr bwMode="auto">
          <a:xfrm>
            <a:off x="2876550" y="2073276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3" name="Oval 105"/>
          <p:cNvSpPr>
            <a:spLocks noChangeArrowheads="1"/>
          </p:cNvSpPr>
          <p:nvPr/>
        </p:nvSpPr>
        <p:spPr bwMode="auto">
          <a:xfrm>
            <a:off x="2800350" y="20605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4" name="Oval 106"/>
          <p:cNvSpPr>
            <a:spLocks noChangeArrowheads="1"/>
          </p:cNvSpPr>
          <p:nvPr/>
        </p:nvSpPr>
        <p:spPr bwMode="auto">
          <a:xfrm>
            <a:off x="2724150" y="2201863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5" name="Oval 107"/>
          <p:cNvSpPr>
            <a:spLocks noChangeArrowheads="1"/>
          </p:cNvSpPr>
          <p:nvPr/>
        </p:nvSpPr>
        <p:spPr bwMode="auto">
          <a:xfrm>
            <a:off x="2646363" y="2265363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6" name="Oval 108"/>
          <p:cNvSpPr>
            <a:spLocks noChangeArrowheads="1"/>
          </p:cNvSpPr>
          <p:nvPr/>
        </p:nvSpPr>
        <p:spPr bwMode="auto">
          <a:xfrm>
            <a:off x="2570163" y="20986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7" name="Oval 109"/>
          <p:cNvSpPr>
            <a:spLocks noChangeArrowheads="1"/>
          </p:cNvSpPr>
          <p:nvPr/>
        </p:nvSpPr>
        <p:spPr bwMode="auto">
          <a:xfrm>
            <a:off x="2479675" y="1830388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8" name="Oval 110"/>
          <p:cNvSpPr>
            <a:spLocks noChangeArrowheads="1"/>
          </p:cNvSpPr>
          <p:nvPr/>
        </p:nvSpPr>
        <p:spPr bwMode="auto">
          <a:xfrm>
            <a:off x="2403475" y="1855789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59" name="Oval 111"/>
          <p:cNvSpPr>
            <a:spLocks noChangeArrowheads="1"/>
          </p:cNvSpPr>
          <p:nvPr/>
        </p:nvSpPr>
        <p:spPr bwMode="auto">
          <a:xfrm>
            <a:off x="2327275" y="1638301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0" name="Oval 112"/>
          <p:cNvSpPr>
            <a:spLocks noChangeArrowheads="1"/>
          </p:cNvSpPr>
          <p:nvPr/>
        </p:nvSpPr>
        <p:spPr bwMode="auto">
          <a:xfrm>
            <a:off x="2249488" y="1689101"/>
            <a:ext cx="103188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1" name="Oval 113"/>
          <p:cNvSpPr>
            <a:spLocks noChangeArrowheads="1"/>
          </p:cNvSpPr>
          <p:nvPr/>
        </p:nvSpPr>
        <p:spPr bwMode="auto">
          <a:xfrm>
            <a:off x="2173288" y="1997075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2" name="Oval 114"/>
          <p:cNvSpPr>
            <a:spLocks noChangeArrowheads="1"/>
          </p:cNvSpPr>
          <p:nvPr/>
        </p:nvSpPr>
        <p:spPr bwMode="auto">
          <a:xfrm>
            <a:off x="2097088" y="2149476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3" name="Oval 115"/>
          <p:cNvSpPr>
            <a:spLocks noChangeArrowheads="1"/>
          </p:cNvSpPr>
          <p:nvPr/>
        </p:nvSpPr>
        <p:spPr bwMode="auto">
          <a:xfrm>
            <a:off x="2019300" y="2457450"/>
            <a:ext cx="103188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4" name="Oval 116"/>
          <p:cNvSpPr>
            <a:spLocks noChangeArrowheads="1"/>
          </p:cNvSpPr>
          <p:nvPr/>
        </p:nvSpPr>
        <p:spPr bwMode="auto">
          <a:xfrm>
            <a:off x="1943100" y="2406650"/>
            <a:ext cx="101600" cy="101600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5" name="Oval 117"/>
          <p:cNvSpPr>
            <a:spLocks noChangeArrowheads="1"/>
          </p:cNvSpPr>
          <p:nvPr/>
        </p:nvSpPr>
        <p:spPr bwMode="auto">
          <a:xfrm>
            <a:off x="1866900" y="2290764"/>
            <a:ext cx="101600" cy="103187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7" name="Rectangle 119"/>
          <p:cNvSpPr>
            <a:spLocks noChangeArrowheads="1"/>
          </p:cNvSpPr>
          <p:nvPr/>
        </p:nvSpPr>
        <p:spPr bwMode="auto">
          <a:xfrm>
            <a:off x="3297290" y="3284538"/>
            <a:ext cx="29434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rtl="1"/>
            <a:r>
              <a:rPr lang="en-US" sz="1700" b="0">
                <a:solidFill>
                  <a:srgbClr val="000000"/>
                </a:solidFill>
                <a:cs typeface="+mn-cs"/>
              </a:rPr>
              <a:t> modulation gate voltage (mV)</a:t>
            </a:r>
          </a:p>
        </p:txBody>
      </p:sp>
      <p:sp>
        <p:nvSpPr>
          <p:cNvPr id="729209" name="Text Box 121"/>
          <p:cNvSpPr txBox="1">
            <a:spLocks noChangeArrowheads="1"/>
          </p:cNvSpPr>
          <p:nvPr/>
        </p:nvSpPr>
        <p:spPr bwMode="auto">
          <a:xfrm>
            <a:off x="3338514" y="963614"/>
            <a:ext cx="2762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en-US" sz="2000" b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cross-correlation signal</a:t>
            </a:r>
          </a:p>
        </p:txBody>
      </p:sp>
      <p:sp>
        <p:nvSpPr>
          <p:cNvPr id="27770" name="Text Box 122"/>
          <p:cNvSpPr txBox="1">
            <a:spLocks noChangeArrowheads="1"/>
          </p:cNvSpPr>
          <p:nvPr/>
        </p:nvSpPr>
        <p:spPr bwMode="auto">
          <a:xfrm>
            <a:off x="1153036" y="1085850"/>
            <a:ext cx="766252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400" b="0">
                <a:solidFill>
                  <a:srgbClr val="000000"/>
                </a:solidFill>
                <a:cs typeface="Times New Roman" pitchFamily="18" charset="0"/>
              </a:rPr>
              <a:t>(A</a:t>
            </a:r>
            <a:r>
              <a:rPr lang="en-US" sz="1400" b="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sz="1400" b="0">
                <a:solidFill>
                  <a:srgbClr val="000000"/>
                </a:solidFill>
                <a:cs typeface="Times New Roman" pitchFamily="18" charset="0"/>
              </a:rPr>
              <a:t>/Hz)</a:t>
            </a:r>
          </a:p>
        </p:txBody>
      </p:sp>
      <p:sp>
        <p:nvSpPr>
          <p:cNvPr id="27771" name="Text Box 123"/>
          <p:cNvSpPr txBox="1">
            <a:spLocks noChangeArrowheads="1"/>
          </p:cNvSpPr>
          <p:nvPr/>
        </p:nvSpPr>
        <p:spPr bwMode="auto">
          <a:xfrm>
            <a:off x="6618773" y="962026"/>
            <a:ext cx="15584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400" b="0" i="1">
                <a:solidFill>
                  <a:srgbClr val="3333CC"/>
                </a:solidFill>
                <a:cs typeface="Times New Roman" pitchFamily="18" charset="0"/>
              </a:rPr>
              <a:t>f </a:t>
            </a:r>
            <a:r>
              <a:rPr lang="en-US" sz="1400" b="0">
                <a:solidFill>
                  <a:srgbClr val="3333CC"/>
                </a:solidFill>
                <a:cs typeface="Times New Roman" pitchFamily="18" charset="0"/>
              </a:rPr>
              <a:t>=0.9 period/mV</a:t>
            </a:r>
          </a:p>
        </p:txBody>
      </p:sp>
      <p:sp>
        <p:nvSpPr>
          <p:cNvPr id="729212" name="Rectangle 124"/>
          <p:cNvSpPr>
            <a:spLocks noChangeArrowheads="1"/>
          </p:cNvSpPr>
          <p:nvPr/>
        </p:nvSpPr>
        <p:spPr bwMode="auto">
          <a:xfrm>
            <a:off x="303213" y="3908426"/>
            <a:ext cx="8496300" cy="284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sz="3600" b="0">
                <a:solidFill>
                  <a:srgbClr val="FF0000"/>
                </a:solidFill>
                <a:cs typeface="Times New Roman" pitchFamily="18" charset="0"/>
              </a:rPr>
              <a:t>lost interference recovered</a:t>
            </a:r>
          </a:p>
          <a:p>
            <a:pPr algn="ctr"/>
            <a:endParaRPr lang="en-US" sz="36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866901" y="1511301"/>
            <a:ext cx="5419445" cy="104775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7768" name="Line 120"/>
          <p:cNvSpPr>
            <a:spLocks noChangeShapeType="1"/>
          </p:cNvSpPr>
          <p:nvPr/>
        </p:nvSpPr>
        <p:spPr bwMode="auto">
          <a:xfrm flipH="1">
            <a:off x="5303839" y="1146175"/>
            <a:ext cx="1343025" cy="51435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2" name="Rectangle 201"/>
          <p:cNvSpPr>
            <a:spLocks noChangeArrowheads="1"/>
          </p:cNvSpPr>
          <p:nvPr/>
        </p:nvSpPr>
        <p:spPr bwMode="auto">
          <a:xfrm>
            <a:off x="378634" y="1046063"/>
            <a:ext cx="808816" cy="3429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sz="1400" b="0" i="1" err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sz="1400" b="0" i="1" baseline="-25000" err="1">
                <a:solidFill>
                  <a:srgbClr val="000000"/>
                </a:solidFill>
                <a:cs typeface="Times New Roman" pitchFamily="18" charset="0"/>
              </a:rPr>
              <a:t>det</a:t>
            </a:r>
            <a:r>
              <a:rPr lang="en-US" sz="1400" b="0" i="1" baseline="-250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900" b="0" i="1">
                <a:solidFill>
                  <a:srgbClr val="000000"/>
                </a:solidFill>
                <a:cs typeface="Times New Roman" pitchFamily="18" charset="0"/>
              </a:rPr>
              <a:t>x </a:t>
            </a:r>
            <a:r>
              <a:rPr lang="en-US" sz="1400" b="0" i="1" err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sz="1400" b="0" i="1" baseline="-25000" err="1">
                <a:solidFill>
                  <a:srgbClr val="000000"/>
                </a:solidFill>
                <a:cs typeface="Times New Roman" pitchFamily="18" charset="0"/>
              </a:rPr>
              <a:t>MZI</a:t>
            </a:r>
            <a:endParaRPr lang="en-US" sz="1400" b="0" i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6147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71" grpId="0"/>
      <p:bldP spid="729212" grpId="0" animBg="1"/>
      <p:bldP spid="2" grpId="0" animBg="1"/>
      <p:bldP spid="277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>
              <a:lnSpc>
                <a:spcPct val="150000"/>
              </a:lnSpc>
              <a:defRPr/>
            </a:pPr>
            <a:r>
              <a:rPr lang="en-US" b="0" dirty="0" smtClean="0">
                <a:solidFill>
                  <a:srgbClr val="FFFFFF"/>
                </a:solidFill>
                <a:cs typeface="Times New Roman" pitchFamily="18" charset="0"/>
              </a:rPr>
              <a:t>‘high’ detector current </a:t>
            </a:r>
            <a:r>
              <a:rPr lang="en-US" b="0" dirty="0" smtClean="0">
                <a:solidFill>
                  <a:srgbClr val="FFFFFF"/>
                </a:solidFill>
                <a:cs typeface="Times New Roman" pitchFamily="18" charset="0"/>
                <a:sym typeface="Symbol"/>
              </a:rPr>
              <a:t> large shot noise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b="0" dirty="0" smtClean="0">
                <a:solidFill>
                  <a:srgbClr val="FFFFFF"/>
                </a:solidFill>
                <a:cs typeface="Times New Roman" pitchFamily="18" charset="0"/>
              </a:rPr>
              <a:t>needed to dephase…</a:t>
            </a:r>
          </a:p>
          <a:p>
            <a:pPr algn="ctr">
              <a:defRPr/>
            </a:pPr>
            <a:endParaRPr lang="en-US" b="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en-US" b="0" dirty="0" smtClean="0">
                <a:solidFill>
                  <a:srgbClr val="FFFF00"/>
                </a:solidFill>
                <a:cs typeface="Times New Roman" pitchFamily="18" charset="0"/>
              </a:rPr>
              <a:t>is it always necessary ?</a:t>
            </a:r>
          </a:p>
          <a:p>
            <a:pPr algn="ctr">
              <a:lnSpc>
                <a:spcPct val="200000"/>
              </a:lnSpc>
              <a:defRPr/>
            </a:pPr>
            <a:endParaRPr lang="en-US" b="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b="0" dirty="0" smtClean="0">
                <a:solidFill>
                  <a:srgbClr val="FF0000"/>
                </a:solidFill>
                <a:cs typeface="Times New Roman" pitchFamily="18" charset="0"/>
              </a:rPr>
              <a:t>example, QD detector in thermal equilibrium </a:t>
            </a:r>
            <a:r>
              <a:rPr lang="en-US" sz="1200" b="0" dirty="0">
                <a:solidFill>
                  <a:srgbClr val="FF0000"/>
                </a:solidFill>
                <a:cs typeface="Times New Roman" pitchFamily="18" charset="0"/>
              </a:rPr>
              <a:t>no current</a:t>
            </a:r>
            <a:endParaRPr lang="en-US" b="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20371" y="4431101"/>
            <a:ext cx="8305800" cy="162197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792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623" t="43536" r="21071" b="13197"/>
          <a:stretch>
            <a:fillRect/>
          </a:stretch>
        </p:blipFill>
        <p:spPr bwMode="auto">
          <a:xfrm>
            <a:off x="1025208" y="3671888"/>
            <a:ext cx="55133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6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501" t="27467" r="21300" b="34830"/>
          <a:stretch>
            <a:fillRect/>
          </a:stretch>
        </p:blipFill>
        <p:spPr bwMode="auto">
          <a:xfrm>
            <a:off x="1065213" y="2570163"/>
            <a:ext cx="5413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586" y="1905000"/>
            <a:ext cx="28289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624263" y="2554706"/>
            <a:ext cx="1605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0" dirty="0">
                <a:solidFill>
                  <a:srgbClr val="000000"/>
                </a:solidFill>
                <a:cs typeface="+mn-cs"/>
              </a:rPr>
              <a:t>LL2 …….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2156460"/>
            <a:ext cx="1722120" cy="929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50800" dir="5400000" sx="104000" sy="104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453" y="2324100"/>
            <a:ext cx="992579" cy="58477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r" rtl="1"/>
            <a:r>
              <a:rPr lang="en-US" sz="3200" b="0" i="1" dirty="0">
                <a:solidFill>
                  <a:srgbClr val="0070C0"/>
                </a:solidFill>
                <a:cs typeface="+mn-cs"/>
                <a:sym typeface="Symbol"/>
              </a:rPr>
              <a:t> </a:t>
            </a:r>
            <a:r>
              <a:rPr lang="en-US" sz="3200" b="0" dirty="0">
                <a:solidFill>
                  <a:srgbClr val="0070C0"/>
                </a:solidFill>
                <a:cs typeface="+mn-cs"/>
                <a:sym typeface="Symbol"/>
              </a:rPr>
              <a:t>=</a:t>
            </a:r>
            <a:r>
              <a:rPr lang="en-US" sz="2400" b="0" dirty="0">
                <a:solidFill>
                  <a:srgbClr val="0070C0"/>
                </a:solidFill>
                <a:cs typeface="+mn-cs"/>
                <a:sym typeface="Symbol"/>
              </a:rPr>
              <a:t>2</a:t>
            </a:r>
            <a:endParaRPr lang="en-US" sz="3200" b="0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88136" y="5213033"/>
            <a:ext cx="614363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 dirty="0">
                <a:solidFill>
                  <a:srgbClr val="CC3300"/>
                </a:solidFill>
                <a:cs typeface="+mn-cs"/>
              </a:rPr>
              <a:t>LL1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42947" y="3590291"/>
            <a:ext cx="545339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 dirty="0">
                <a:solidFill>
                  <a:srgbClr val="000000"/>
                </a:solidFill>
                <a:cs typeface="+mn-cs"/>
              </a:rPr>
              <a:t>LL2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47663" y="315914"/>
            <a:ext cx="4902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cs typeface="Times New Roman" pitchFamily="18" charset="0"/>
              </a:rPr>
              <a:t>utilizing edge channels … </a:t>
            </a:r>
            <a:endParaRPr lang="en-US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2338" y="4305400"/>
            <a:ext cx="2039341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dirty="0"/>
              <a:t>Coulomb blockaded QD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5890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474664" y="338427"/>
            <a:ext cx="3544887" cy="432811"/>
          </a:xfrm>
        </p:spPr>
        <p:txBody>
          <a:bodyPr lIns="0" tIns="0" rIns="0" bIns="0">
            <a:spAutoFit/>
          </a:bodyPr>
          <a:lstStyle/>
          <a:p>
            <a:pPr eaLnBrk="1" hangingPunct="1">
              <a:buSzPct val="45000"/>
              <a:buFont typeface="StarSymbol"/>
              <a:buNone/>
            </a:pPr>
            <a:r>
              <a:rPr lang="en-US" sz="2800"/>
              <a:t>implementation  </a:t>
            </a:r>
          </a:p>
        </p:txBody>
      </p: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2174875" y="5884863"/>
            <a:ext cx="1909429" cy="654050"/>
            <a:chOff x="2018879" y="6487200"/>
            <a:chExt cx="2105385" cy="720000"/>
          </a:xfrm>
        </p:grpSpPr>
        <p:pic>
          <p:nvPicPr>
            <p:cNvPr id="2971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879" y="6487200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TextBox 7"/>
            <p:cNvSpPr txBox="1">
              <a:spLocks noChangeArrowheads="1"/>
            </p:cNvSpPr>
            <p:nvPr/>
          </p:nvSpPr>
          <p:spPr bwMode="auto">
            <a:xfrm>
              <a:off x="2871360" y="6575759"/>
              <a:ext cx="1252904" cy="58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39" tIns="40820" rIns="81639" bIns="40820">
              <a:spAutoFit/>
            </a:bodyPr>
            <a:lstStyle>
              <a:lvl1pPr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1075"/>
                </a:spcBef>
                <a:spcAft>
                  <a:spcPts val="550"/>
                </a:spcAft>
              </a:pPr>
              <a:r>
                <a:rPr lang="en-US" sz="2900" b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DejaVu Sans"/>
                </a:rPr>
                <a:t>45mK</a:t>
              </a:r>
            </a:p>
          </p:txBody>
        </p:sp>
      </p:grp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4384675" y="5884863"/>
            <a:ext cx="2769741" cy="654050"/>
            <a:chOff x="4456440" y="6487200"/>
            <a:chExt cx="3051929" cy="720000"/>
          </a:xfrm>
        </p:grpSpPr>
        <p:pic>
          <p:nvPicPr>
            <p:cNvPr id="29708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440" y="6487200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Box 10"/>
            <p:cNvSpPr txBox="1">
              <a:spLocks noChangeArrowheads="1"/>
            </p:cNvSpPr>
            <p:nvPr/>
          </p:nvSpPr>
          <p:spPr bwMode="auto">
            <a:xfrm>
              <a:off x="5343120" y="6575759"/>
              <a:ext cx="2165249" cy="58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39" tIns="40820" rIns="81639" bIns="40820">
              <a:spAutoFit/>
            </a:bodyPr>
            <a:lstStyle>
              <a:lvl1pPr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82867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defTabSz="828675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1075"/>
                </a:spcBef>
                <a:spcAft>
                  <a:spcPts val="550"/>
                </a:spcAft>
              </a:pPr>
              <a:r>
                <a:rPr lang="en-US" sz="2900" b="0" dirty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DejaVu Sans"/>
                </a:rPr>
                <a:t>5.6T</a:t>
              </a:r>
              <a:r>
                <a:rPr lang="en-US" sz="2900" b="0" dirty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Arial" pitchFamily="34" charset="0"/>
                </a:rPr>
                <a:t>→ </a:t>
              </a:r>
              <a:r>
                <a:rPr lang="en-US" sz="2900" b="0" dirty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Arial" pitchFamily="34" charset="0"/>
                  <a:sym typeface="Symbol"/>
                </a:rPr>
                <a:t></a:t>
              </a:r>
              <a:r>
                <a:rPr lang="en-US" sz="2900" b="0" dirty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Arial" pitchFamily="34" charset="0"/>
                </a:rPr>
                <a:t>=</a:t>
              </a:r>
              <a:r>
                <a:rPr lang="en-US" sz="2400" b="0" dirty="0">
                  <a:solidFill>
                    <a:srgbClr val="000000"/>
                  </a:solidFill>
                  <a:latin typeface="Arial" pitchFamily="34" charset="0"/>
                  <a:ea typeface="WenQuanYi Zen Hei"/>
                  <a:cs typeface="Arial" pitchFamily="34" charset="0"/>
                </a:rPr>
                <a:t>2</a:t>
              </a:r>
              <a:endParaRPr lang="en-US" sz="2900" b="0" dirty="0">
                <a:solidFill>
                  <a:srgbClr val="000000"/>
                </a:solidFill>
                <a:latin typeface="Arial" pitchFamily="34" charset="0"/>
                <a:ea typeface="WenQuanYi Zen Hei"/>
                <a:cs typeface="Arial" pitchFamily="34" charset="0"/>
              </a:endParaRPr>
            </a:p>
          </p:txBody>
        </p:sp>
      </p:grpSp>
      <p:pic>
        <p:nvPicPr>
          <p:cNvPr id="2970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50975"/>
            <a:ext cx="6054725" cy="4148138"/>
          </a:xfrm>
          <a:prstGeom prst="rect">
            <a:avLst/>
          </a:prstGeom>
          <a:noFill/>
          <a:ln w="1836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1626" y="1122420"/>
            <a:ext cx="4811485" cy="1861457"/>
            <a:chOff x="1578429" y="2024743"/>
            <a:chExt cx="4811485" cy="186145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1578429" y="2024743"/>
              <a:ext cx="4811485" cy="1861457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algn="ct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687287" y="2024749"/>
              <a:ext cx="4452256" cy="1742507"/>
              <a:chOff x="1687287" y="2253343"/>
              <a:chExt cx="4332514" cy="1891849"/>
            </a:xfrm>
          </p:grpSpPr>
          <p:pic>
            <p:nvPicPr>
              <p:cNvPr id="30" name="Picture 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297" y="2253343"/>
                <a:ext cx="4108562" cy="1839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11"/>
              <p:cNvSpPr txBox="1">
                <a:spLocks noChangeArrowheads="1"/>
              </p:cNvSpPr>
              <p:nvPr/>
            </p:nvSpPr>
            <p:spPr bwMode="auto">
              <a:xfrm>
                <a:off x="2020403" y="2613585"/>
                <a:ext cx="179762" cy="400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  <a:solidFill>
                      <a:srgbClr val="FF00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endParaRPr lang="en-US" sz="1800" dirty="0">
                  <a:solidFill>
                    <a:srgbClr val="008000"/>
                  </a:solidFill>
                  <a:cs typeface="+mn-cs"/>
                  <a:sym typeface="Symbol" pitchFamily="18" charset="2"/>
                </a:endParaRPr>
              </a:p>
            </p:txBody>
          </p:sp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auto">
              <a:xfrm>
                <a:off x="5705945" y="3248833"/>
                <a:ext cx="179762" cy="400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  <a:solidFill>
                      <a:srgbClr val="FF00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endParaRPr lang="en-US" sz="1800" dirty="0">
                  <a:solidFill>
                    <a:srgbClr val="008000"/>
                  </a:solidFill>
                  <a:cs typeface="+mn-cs"/>
                  <a:sym typeface="Symbol" pitchFamily="18" charset="2"/>
                </a:endParaRPr>
              </a:p>
            </p:txBody>
          </p: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1687287" y="3412871"/>
                <a:ext cx="534997" cy="400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800" b="0">
                    <a:solidFill>
                      <a:srgbClr val="CC3300"/>
                    </a:solidFill>
                    <a:cs typeface="+mn-cs"/>
                  </a:rPr>
                  <a:t>LL1</a:t>
                </a:r>
              </a:p>
            </p:txBody>
          </p:sp>
          <p:sp>
            <p:nvSpPr>
              <p:cNvPr id="34" name="TextBox 1"/>
              <p:cNvSpPr txBox="1">
                <a:spLocks noChangeArrowheads="1"/>
              </p:cNvSpPr>
              <p:nvPr/>
            </p:nvSpPr>
            <p:spPr bwMode="auto">
              <a:xfrm>
                <a:off x="3631503" y="2985085"/>
                <a:ext cx="527555" cy="400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800" b="0" dirty="0">
                    <a:solidFill>
                      <a:srgbClr val="FFFFFF"/>
                    </a:solidFill>
                    <a:cs typeface="+mn-cs"/>
                  </a:rPr>
                  <a:t>LL2</a:t>
                </a:r>
              </a:p>
            </p:txBody>
          </p:sp>
          <p:sp>
            <p:nvSpPr>
              <p:cNvPr id="35" name="TextBox 2"/>
              <p:cNvSpPr txBox="1">
                <a:spLocks noChangeArrowheads="1"/>
              </p:cNvSpPr>
              <p:nvPr/>
            </p:nvSpPr>
            <p:spPr bwMode="auto">
              <a:xfrm>
                <a:off x="4303155" y="3844453"/>
                <a:ext cx="1594521" cy="300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200" b="0" i="1" dirty="0">
                    <a:solidFill>
                      <a:srgbClr val="C00000"/>
                    </a:solidFill>
                    <a:cs typeface="+mn-cs"/>
                  </a:rPr>
                  <a:t>t </a:t>
                </a:r>
                <a:r>
                  <a:rPr lang="en-US" sz="1200" b="0" dirty="0">
                    <a:solidFill>
                      <a:srgbClr val="C00000"/>
                    </a:solidFill>
                    <a:cs typeface="+mn-cs"/>
                  </a:rPr>
                  <a:t>=1; MZI upper path</a:t>
                </a:r>
              </a:p>
            </p:txBody>
          </p:sp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5484804" y="2510658"/>
                <a:ext cx="534997" cy="400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 rtl="1" eaLnBrk="1" hangingPunct="1"/>
                <a:r>
                  <a:rPr lang="en-US" sz="1800" b="0">
                    <a:solidFill>
                      <a:srgbClr val="CC3300"/>
                    </a:solidFill>
                    <a:cs typeface="+mn-cs"/>
                  </a:rPr>
                  <a:t>LL1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7577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350839" y="319088"/>
            <a:ext cx="4337050" cy="430212"/>
          </a:xfrm>
        </p:spPr>
        <p:txBody>
          <a:bodyPr lIns="0" tIns="0" rIns="0" bIns="0">
            <a:spAutoFit/>
          </a:bodyPr>
          <a:lstStyle/>
          <a:p>
            <a:pPr eaLnBrk="1" hangingPunct="1">
              <a:buSzPct val="45000"/>
              <a:buFont typeface="StarSymbol"/>
              <a:buNone/>
            </a:pPr>
            <a:r>
              <a:rPr lang="en-US" sz="2800"/>
              <a:t> conductive QD 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4356100" y="2084389"/>
            <a:ext cx="18589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rtl="1"/>
            <a:r>
              <a:rPr lang="en-US" sz="1600" b="0">
                <a:solidFill>
                  <a:srgbClr val="000000"/>
                </a:solidFill>
                <a:cs typeface="+mn-cs"/>
              </a:rPr>
              <a:t>conductance peaks</a:t>
            </a:r>
          </a:p>
        </p:txBody>
      </p:sp>
      <p:grpSp>
        <p:nvGrpSpPr>
          <p:cNvPr id="805895" name="Group 7"/>
          <p:cNvGrpSpPr>
            <a:grpSpLocks/>
          </p:cNvGrpSpPr>
          <p:nvPr/>
        </p:nvGrpSpPr>
        <p:grpSpPr bwMode="auto">
          <a:xfrm>
            <a:off x="3722689" y="4776789"/>
            <a:ext cx="5043487" cy="2039937"/>
            <a:chOff x="2345" y="3009"/>
            <a:chExt cx="3177" cy="1285"/>
          </a:xfrm>
        </p:grpSpPr>
        <p:grpSp>
          <p:nvGrpSpPr>
            <p:cNvPr id="30737" name="Group 8"/>
            <p:cNvGrpSpPr>
              <a:grpSpLocks/>
            </p:cNvGrpSpPr>
            <p:nvPr/>
          </p:nvGrpSpPr>
          <p:grpSpPr bwMode="auto">
            <a:xfrm>
              <a:off x="2345" y="3009"/>
              <a:ext cx="3177" cy="1285"/>
              <a:chOff x="2345" y="2969"/>
              <a:chExt cx="3177" cy="1285"/>
            </a:xfrm>
          </p:grpSpPr>
          <p:pic>
            <p:nvPicPr>
              <p:cNvPr id="30740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5" y="2969"/>
                <a:ext cx="3177" cy="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1" name="Rectangle 10"/>
              <p:cNvSpPr>
                <a:spLocks noChangeArrowheads="1"/>
              </p:cNvSpPr>
              <p:nvPr/>
            </p:nvSpPr>
            <p:spPr bwMode="auto">
              <a:xfrm>
                <a:off x="2755" y="3315"/>
                <a:ext cx="1171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rtl="1"/>
                <a:r>
                  <a:rPr lang="en-US" sz="1600" b="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phase MZI</a:t>
                </a:r>
              </a:p>
            </p:txBody>
          </p:sp>
        </p:grpSp>
        <p:sp>
          <p:nvSpPr>
            <p:cNvPr id="30738" name="Text Box 11"/>
            <p:cNvSpPr txBox="1">
              <a:spLocks noChangeArrowheads="1"/>
            </p:cNvSpPr>
            <p:nvPr/>
          </p:nvSpPr>
          <p:spPr bwMode="auto">
            <a:xfrm>
              <a:off x="4807" y="3951"/>
              <a:ext cx="4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rgbClr val="FF0000"/>
                  </a:solidFill>
                  <a:cs typeface="+mn-cs"/>
                </a:rPr>
                <a:t>~</a:t>
              </a:r>
              <a:r>
                <a:rPr lang="en-US" sz="1200" b="0">
                  <a:solidFill>
                    <a:srgbClr val="FF0000"/>
                  </a:solidFill>
                  <a:cs typeface="+mn-cs"/>
                </a:rPr>
                <a:t>0.2</a:t>
              </a:r>
              <a:r>
                <a:rPr lang="en-US" sz="1800" b="0">
                  <a:solidFill>
                    <a:srgbClr val="FF0000"/>
                  </a:solidFill>
                  <a:cs typeface="+mn-cs"/>
                  <a:sym typeface="Symbol" pitchFamily="18" charset="2"/>
                </a:rPr>
                <a:t></a:t>
              </a:r>
            </a:p>
          </p:txBody>
        </p:sp>
        <p:sp>
          <p:nvSpPr>
            <p:cNvPr id="30739" name="Text Box 12"/>
            <p:cNvSpPr txBox="1">
              <a:spLocks noChangeArrowheads="1"/>
            </p:cNvSpPr>
            <p:nvPr/>
          </p:nvSpPr>
          <p:spPr bwMode="auto">
            <a:xfrm>
              <a:off x="2611" y="3951"/>
              <a:ext cx="4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rgbClr val="FF0000"/>
                  </a:solidFill>
                  <a:cs typeface="+mn-cs"/>
                </a:rPr>
                <a:t>~</a:t>
              </a:r>
              <a:r>
                <a:rPr lang="en-US" sz="1200" b="0">
                  <a:solidFill>
                    <a:srgbClr val="FF0000"/>
                  </a:solidFill>
                  <a:cs typeface="+mn-cs"/>
                </a:rPr>
                <a:t>0.4</a:t>
              </a:r>
              <a:r>
                <a:rPr lang="en-US" sz="1800" b="0">
                  <a:solidFill>
                    <a:srgbClr val="FF0000"/>
                  </a:solidFill>
                  <a:cs typeface="+mn-cs"/>
                  <a:sym typeface="Symbol" pitchFamily="18" charset="2"/>
                </a:rPr>
                <a:t></a:t>
              </a:r>
            </a:p>
          </p:txBody>
        </p:sp>
      </p:grpSp>
      <p:grpSp>
        <p:nvGrpSpPr>
          <p:cNvPr id="805902" name="Group 14"/>
          <p:cNvGrpSpPr>
            <a:grpSpLocks/>
          </p:cNvGrpSpPr>
          <p:nvPr/>
        </p:nvGrpSpPr>
        <p:grpSpPr bwMode="auto">
          <a:xfrm>
            <a:off x="3722689" y="3041651"/>
            <a:ext cx="5043487" cy="2043113"/>
            <a:chOff x="2345" y="1936"/>
            <a:chExt cx="3177" cy="1287"/>
          </a:xfrm>
        </p:grpSpPr>
        <p:pic>
          <p:nvPicPr>
            <p:cNvPr id="3073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" y="1936"/>
              <a:ext cx="317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6" name="Rectangle 16"/>
            <p:cNvSpPr>
              <a:spLocks noChangeArrowheads="1"/>
            </p:cNvSpPr>
            <p:nvPr/>
          </p:nvSpPr>
          <p:spPr bwMode="auto">
            <a:xfrm>
              <a:off x="2744" y="2719"/>
              <a:ext cx="117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visibility MZI</a:t>
              </a:r>
            </a:p>
          </p:txBody>
        </p:sp>
      </p:grpSp>
      <p:pic>
        <p:nvPicPr>
          <p:cNvPr id="3072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2689" y="1444626"/>
            <a:ext cx="5043487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6" y="2795589"/>
            <a:ext cx="30067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29" name="Elbow Connector 9"/>
          <p:cNvCxnSpPr>
            <a:cxnSpLocks noChangeShapeType="1"/>
          </p:cNvCxnSpPr>
          <p:nvPr/>
        </p:nvCxnSpPr>
        <p:spPr bwMode="auto">
          <a:xfrm rot="10800000" flipV="1">
            <a:off x="590550" y="3562351"/>
            <a:ext cx="1028700" cy="722313"/>
          </a:xfrm>
          <a:prstGeom prst="bentConnector3">
            <a:avLst>
              <a:gd name="adj1" fmla="val 28704"/>
            </a:avLst>
          </a:prstGeom>
          <a:noFill/>
          <a:ln w="38100" cap="sq" algn="ctr">
            <a:solidFill>
              <a:schemeClr val="tx2"/>
            </a:solidFill>
            <a:prstDash val="sysDash"/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30" name="TextBox 1"/>
          <p:cNvSpPr txBox="1">
            <a:spLocks noChangeArrowheads="1"/>
          </p:cNvSpPr>
          <p:nvPr/>
        </p:nvSpPr>
        <p:spPr bwMode="auto">
          <a:xfrm>
            <a:off x="273812" y="3944938"/>
            <a:ext cx="54533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>
                <a:solidFill>
                  <a:srgbClr val="000000"/>
                </a:solidFill>
                <a:cs typeface="+mn-cs"/>
              </a:rPr>
              <a:t>LL2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72225" y="4476750"/>
            <a:ext cx="54533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>
                <a:solidFill>
                  <a:srgbClr val="C00000"/>
                </a:solidFill>
                <a:cs typeface="+mn-cs"/>
              </a:rPr>
              <a:t>LL1</a:t>
            </a:r>
          </a:p>
        </p:txBody>
      </p:sp>
      <p:sp>
        <p:nvSpPr>
          <p:cNvPr id="30732" name="TextBox 2"/>
          <p:cNvSpPr txBox="1">
            <a:spLocks noChangeArrowheads="1"/>
          </p:cNvSpPr>
          <p:nvPr/>
        </p:nvSpPr>
        <p:spPr bwMode="auto">
          <a:xfrm rot="21013537">
            <a:off x="5534709" y="2748641"/>
            <a:ext cx="1040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pinching LL2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4418013" y="2220914"/>
            <a:ext cx="3213100" cy="973137"/>
          </a:xfrm>
          <a:custGeom>
            <a:avLst/>
            <a:gdLst>
              <a:gd name="connsiteX0" fmla="*/ 2755075 w 2755075"/>
              <a:gd name="connsiteY0" fmla="*/ 0 h 688768"/>
              <a:gd name="connsiteX1" fmla="*/ 1805049 w 2755075"/>
              <a:gd name="connsiteY1" fmla="*/ 534389 h 688768"/>
              <a:gd name="connsiteX2" fmla="*/ 0 w 2755075"/>
              <a:gd name="connsiteY2" fmla="*/ 688768 h 688768"/>
              <a:gd name="connsiteX3" fmla="*/ 0 w 2755075"/>
              <a:gd name="connsiteY3" fmla="*/ 688768 h 688768"/>
              <a:gd name="connsiteX4" fmla="*/ 0 w 2755075"/>
              <a:gd name="connsiteY4" fmla="*/ 688768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5075" h="688768">
                <a:moveTo>
                  <a:pt x="2755075" y="0"/>
                </a:moveTo>
                <a:cubicBezTo>
                  <a:pt x="2509651" y="209797"/>
                  <a:pt x="2264228" y="419594"/>
                  <a:pt x="1805049" y="534389"/>
                </a:cubicBezTo>
                <a:cubicBezTo>
                  <a:pt x="1345870" y="649184"/>
                  <a:pt x="0" y="688768"/>
                  <a:pt x="0" y="688768"/>
                </a:cubicBezTo>
                <a:lnTo>
                  <a:pt x="0" y="688768"/>
                </a:lnTo>
                <a:lnTo>
                  <a:pt x="0" y="688768"/>
                </a:lnTo>
              </a:path>
            </a:pathLst>
          </a:custGeom>
          <a:noFill/>
          <a:ln w="9525" cap="sq" cmpd="sng" algn="ctr">
            <a:solidFill>
              <a:schemeClr val="accent4"/>
            </a:solidFill>
            <a:prstDash val="sysDash"/>
            <a:round/>
            <a:headEnd type="none" w="sm" len="sm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0734" name="Rectangle 16"/>
          <p:cNvSpPr>
            <a:spLocks noChangeArrowheads="1"/>
          </p:cNvSpPr>
          <p:nvPr/>
        </p:nvSpPr>
        <p:spPr bwMode="auto">
          <a:xfrm>
            <a:off x="4354513" y="2205039"/>
            <a:ext cx="1858962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rtl="1"/>
            <a:r>
              <a:rPr 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conductance peaks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3680" y="3177943"/>
            <a:ext cx="1625756" cy="26160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lower arm current </a:t>
            </a:r>
            <a:r>
              <a:rPr lang="en-US" sz="11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Symbol"/>
              </a:rPr>
              <a:t></a:t>
            </a:r>
            <a:endParaRPr lang="en-US" sz="11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084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357188" y="343189"/>
            <a:ext cx="7772400" cy="432811"/>
          </a:xfrm>
        </p:spPr>
        <p:txBody>
          <a:bodyPr lIns="0" tIns="0" rIns="0" bIns="0">
            <a:spAutoFit/>
          </a:bodyPr>
          <a:lstStyle/>
          <a:p>
            <a:pPr eaLnBrk="1" hangingPunct="1">
              <a:buSzPct val="45000"/>
              <a:buFont typeface="StarSymbol"/>
              <a:buNone/>
            </a:pPr>
            <a:r>
              <a:rPr lang="en-US" sz="2800"/>
              <a:t> visibility  ~  conductance resonance </a:t>
            </a: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1096"/>
            <a:ext cx="71437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050375" y="5813752"/>
            <a:ext cx="39812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400" b="0" dirty="0">
                <a:solidFill>
                  <a:srgbClr val="FF0000"/>
                </a:solidFill>
                <a:cs typeface="+mn-cs"/>
              </a:rPr>
              <a:t>MZI  </a:t>
            </a:r>
            <a:r>
              <a:rPr lang="en-US" sz="2400" b="0" dirty="0">
                <a:solidFill>
                  <a:srgbClr val="FF0000"/>
                </a:solidFill>
                <a:cs typeface="+mn-cs"/>
                <a:sym typeface="Symbol"/>
              </a:rPr>
              <a:t> </a:t>
            </a:r>
            <a:r>
              <a:rPr lang="en-US" sz="2400" b="0" dirty="0">
                <a:solidFill>
                  <a:srgbClr val="FF0000"/>
                </a:solidFill>
                <a:cs typeface="+mn-cs"/>
              </a:rPr>
              <a:t>occupation detector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62465" y="5306060"/>
            <a:ext cx="1395080" cy="1375748"/>
            <a:chOff x="5262465" y="5306060"/>
            <a:chExt cx="1395081" cy="137574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26895"/>
            <a:stretch/>
          </p:blipFill>
          <p:spPr bwMode="auto">
            <a:xfrm>
              <a:off x="5432743" y="5615306"/>
              <a:ext cx="908050" cy="1046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5262465" y="6312476"/>
              <a:ext cx="3385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N</a:t>
              </a:r>
            </a:p>
          </p:txBody>
        </p:sp>
        <p:sp>
          <p:nvSpPr>
            <p:cNvPr id="51" name="Text Box 24"/>
            <p:cNvSpPr txBox="1">
              <a:spLocks noChangeArrowheads="1"/>
            </p:cNvSpPr>
            <p:nvPr/>
          </p:nvSpPr>
          <p:spPr bwMode="auto">
            <a:xfrm>
              <a:off x="5460733" y="5306060"/>
              <a:ext cx="84831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N+1/2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6024039" y="6309857"/>
              <a:ext cx="6335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N+1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0748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"/>
          <p:cNvGrpSpPr>
            <a:grpSpLocks/>
          </p:cNvGrpSpPr>
          <p:nvPr/>
        </p:nvGrpSpPr>
        <p:grpSpPr bwMode="auto">
          <a:xfrm>
            <a:off x="217488" y="2344739"/>
            <a:ext cx="3265487" cy="2390775"/>
            <a:chOff x="685799" y="4222799"/>
            <a:chExt cx="3600000" cy="2635201"/>
          </a:xfrm>
        </p:grpSpPr>
        <p:pic>
          <p:nvPicPr>
            <p:cNvPr id="3278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80" y="4222799"/>
              <a:ext cx="1655640" cy="772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4974480"/>
              <a:ext cx="3600000" cy="188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1" name="Title 1"/>
          <p:cNvSpPr>
            <a:spLocks/>
          </p:cNvSpPr>
          <p:nvPr/>
        </p:nvSpPr>
        <p:spPr bwMode="auto">
          <a:xfrm>
            <a:off x="342901" y="326689"/>
            <a:ext cx="60356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en-US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pinching QD  </a:t>
            </a:r>
            <a:r>
              <a:rPr lang="en-US" sz="1800" b="0" dirty="0">
                <a:solidFill>
                  <a:srgbClr val="FFFFFF"/>
                </a:solidFill>
                <a:cs typeface="+mn-cs"/>
              </a:rPr>
              <a:t>&amp;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dirty="0" smtClean="0">
                <a:solidFill>
                  <a:srgbClr val="FFFFFF"/>
                </a:solidFill>
                <a:cs typeface="+mn-cs"/>
                <a:sym typeface="Symbol"/>
              </a:rPr>
              <a:t></a:t>
            </a:r>
            <a:r>
              <a:rPr lang="en-US" sz="1400" b="0" dirty="0">
                <a:solidFill>
                  <a:srgbClr val="FFFFFF"/>
                </a:solidFill>
                <a:cs typeface="+mn-cs"/>
                <a:sym typeface="Symbol"/>
              </a:rPr>
              <a:t>(LL2)</a:t>
            </a:r>
            <a:r>
              <a:rPr lang="en-US" sz="2000" b="0" dirty="0">
                <a:solidFill>
                  <a:srgbClr val="FFFFFF"/>
                </a:solidFill>
                <a:cs typeface="+mn-cs"/>
                <a:sym typeface="Symbol"/>
              </a:rPr>
              <a:t>=0</a:t>
            </a:r>
            <a:endParaRPr lang="en-US" b="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/>
        </p:nvSpPr>
        <p:spPr bwMode="auto">
          <a:xfrm>
            <a:off x="829945" y="2004696"/>
            <a:ext cx="24907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400" b="0" dirty="0">
                <a:solidFill>
                  <a:srgbClr val="000000"/>
                </a:solidFill>
                <a:cs typeface="+mn-cs"/>
              </a:rPr>
              <a:t>vanishing conductance peaks</a:t>
            </a:r>
          </a:p>
        </p:txBody>
      </p:sp>
      <p:grpSp>
        <p:nvGrpSpPr>
          <p:cNvPr id="782350" name="Group 14"/>
          <p:cNvGrpSpPr>
            <a:grpSpLocks/>
          </p:cNvGrpSpPr>
          <p:nvPr/>
        </p:nvGrpSpPr>
        <p:grpSpPr bwMode="auto">
          <a:xfrm>
            <a:off x="3886201" y="2943225"/>
            <a:ext cx="4760913" cy="1847850"/>
            <a:chOff x="2448" y="1854"/>
            <a:chExt cx="2999" cy="1164"/>
          </a:xfrm>
        </p:grpSpPr>
        <p:pic>
          <p:nvPicPr>
            <p:cNvPr id="32779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854"/>
              <a:ext cx="2999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Text Box 13"/>
            <p:cNvSpPr txBox="1">
              <a:spLocks noChangeArrowheads="1"/>
            </p:cNvSpPr>
            <p:nvPr/>
          </p:nvSpPr>
          <p:spPr bwMode="auto">
            <a:xfrm>
              <a:off x="3128" y="2417"/>
              <a:ext cx="27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400" b="0">
                  <a:solidFill>
                    <a:srgbClr val="FF0000"/>
                  </a:solidFill>
                  <a:cs typeface="+mn-cs"/>
                </a:rPr>
                <a:t>~</a:t>
              </a:r>
              <a:r>
                <a:rPr lang="en-US" sz="1800" b="0">
                  <a:solidFill>
                    <a:srgbClr val="FF0000"/>
                  </a:solidFill>
                  <a:cs typeface="+mn-cs"/>
                  <a:sym typeface="Symbol" pitchFamily="18" charset="2"/>
                </a:rPr>
                <a:t></a:t>
              </a:r>
            </a:p>
          </p:txBody>
        </p:sp>
      </p:grpSp>
      <p:grpSp>
        <p:nvGrpSpPr>
          <p:cNvPr id="782352" name="Group 16"/>
          <p:cNvGrpSpPr>
            <a:grpSpLocks/>
          </p:cNvGrpSpPr>
          <p:nvPr/>
        </p:nvGrpSpPr>
        <p:grpSpPr bwMode="auto">
          <a:xfrm>
            <a:off x="3886201" y="4818063"/>
            <a:ext cx="4760913" cy="1849437"/>
            <a:chOff x="2448" y="3035"/>
            <a:chExt cx="2999" cy="1165"/>
          </a:xfrm>
        </p:grpSpPr>
        <p:pic>
          <p:nvPicPr>
            <p:cNvPr id="32777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035"/>
              <a:ext cx="2999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Text Box 15"/>
            <p:cNvSpPr txBox="1">
              <a:spLocks noChangeArrowheads="1"/>
            </p:cNvSpPr>
            <p:nvPr/>
          </p:nvSpPr>
          <p:spPr bwMode="auto">
            <a:xfrm>
              <a:off x="4098" y="3357"/>
              <a:ext cx="1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FF0000"/>
                  </a:solidFill>
                  <a:cs typeface="+mn-cs"/>
                  <a:sym typeface="Symbol" pitchFamily="18" charset="2"/>
                </a:rPr>
                <a:t>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439863"/>
            <a:ext cx="476091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627120" y="1439863"/>
            <a:ext cx="5349240" cy="33782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35" tIns="45718" rIns="91435" bIns="45718" rtlCol="0" anchor="ctr"/>
          <a:lstStyle/>
          <a:p>
            <a:pPr algn="ctr" rtl="1"/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82353" name="Text Box 17"/>
          <p:cNvSpPr txBox="1">
            <a:spLocks noChangeArrowheads="1"/>
          </p:cNvSpPr>
          <p:nvPr/>
        </p:nvSpPr>
        <p:spPr bwMode="auto">
          <a:xfrm>
            <a:off x="4210344" y="2695190"/>
            <a:ext cx="411262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rgbClr val="336600"/>
                </a:solidFill>
                <a:cs typeface="+mn-cs"/>
              </a:rPr>
              <a:t>‘zero’ visibility dips</a:t>
            </a:r>
            <a:r>
              <a:rPr lang="en-US" sz="1400" b="0" dirty="0">
                <a:solidFill>
                  <a:srgbClr val="336600"/>
                </a:solidFill>
                <a:cs typeface="+mn-cs"/>
              </a:rPr>
              <a:t> </a:t>
            </a:r>
          </a:p>
          <a:p>
            <a:pPr algn="ctr" eaLnBrk="1" hangingPunct="1"/>
            <a:r>
              <a:rPr lang="en-US" sz="1800" b="0" dirty="0">
                <a:solidFill>
                  <a:srgbClr val="336600"/>
                </a:solidFill>
                <a:cs typeface="+mn-cs"/>
                <a:sym typeface="Symbol"/>
              </a:rPr>
              <a:t>universal’  </a:t>
            </a:r>
            <a:r>
              <a:rPr lang="en-US" sz="2400" b="0" dirty="0">
                <a:solidFill>
                  <a:srgbClr val="FF0000"/>
                </a:solidFill>
                <a:cs typeface="+mn-cs"/>
                <a:sym typeface="Symbol"/>
              </a:rPr>
              <a:t></a:t>
            </a:r>
            <a:r>
              <a:rPr lang="en-US" sz="1800" b="0" dirty="0">
                <a:solidFill>
                  <a:srgbClr val="336600"/>
                </a:solidFill>
                <a:cs typeface="+mn-cs"/>
                <a:sym typeface="Symbol"/>
              </a:rPr>
              <a:t>  </a:t>
            </a:r>
            <a:r>
              <a:rPr lang="en-US" sz="1800" b="0" dirty="0">
                <a:solidFill>
                  <a:srgbClr val="336600"/>
                </a:solidFill>
                <a:cs typeface="+mn-cs"/>
              </a:rPr>
              <a:t>phase laps</a:t>
            </a:r>
          </a:p>
          <a:p>
            <a:pPr marL="285736" indent="-285736" algn="ctr" eaLnBrk="1" hangingPunct="1">
              <a:buFont typeface="Symbol" pitchFamily="18" charset="2"/>
              <a:buChar char="p"/>
            </a:pPr>
            <a:endParaRPr lang="en-US" sz="1800" b="0" dirty="0">
              <a:solidFill>
                <a:srgbClr val="336600"/>
              </a:solidFill>
              <a:cs typeface="+mn-cs"/>
            </a:endParaRPr>
          </a:p>
          <a:p>
            <a:pPr algn="ctr" eaLnBrk="1" hangingPunct="1"/>
            <a:r>
              <a:rPr lang="en-US" sz="2400" dirty="0">
                <a:solidFill>
                  <a:srgbClr val="336600"/>
                </a:solidFill>
                <a:cs typeface="+mn-cs"/>
                <a:sym typeface="Symbol" pitchFamily="18" charset="2"/>
              </a:rPr>
              <a:t>without current in QD !</a:t>
            </a:r>
            <a:endParaRPr lang="en-US" sz="1400" dirty="0">
              <a:solidFill>
                <a:srgbClr val="3333CC"/>
              </a:solidFill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7596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78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8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823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4400" b="0" dirty="0">
                <a:solidFill>
                  <a:srgbClr val="FFFFFF"/>
                </a:solidFill>
                <a:cs typeface="Times New Roman" pitchFamily="18" charset="0"/>
              </a:rPr>
              <a:t>doing physics with edge channels</a:t>
            </a:r>
          </a:p>
          <a:p>
            <a:pPr algn="ctr"/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altLang="en-US" sz="4400" b="0" dirty="0">
                <a:solidFill>
                  <a:srgbClr val="FFFF00"/>
                </a:solidFill>
                <a:cs typeface="Times New Roman" pitchFamily="18" charset="0"/>
              </a:rPr>
              <a:t>interference</a:t>
            </a:r>
          </a:p>
          <a:p>
            <a:pPr algn="ctr"/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84021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335281" y="231140"/>
            <a:ext cx="3411538" cy="628650"/>
          </a:xfrm>
        </p:spPr>
        <p:txBody>
          <a:bodyPr lIns="0" tIns="0" rIns="0" bIns="0"/>
          <a:lstStyle/>
          <a:p>
            <a:pPr rtl="0" eaLnBrk="1" hangingPunct="1">
              <a:buSzPct val="45000"/>
            </a:pPr>
            <a:r>
              <a:rPr lang="en-US" sz="3600" dirty="0">
                <a:sym typeface="Symbol" pitchFamily="18" charset="2"/>
              </a:rPr>
              <a:t>   </a:t>
            </a:r>
            <a:r>
              <a:rPr lang="en-US" sz="3600" dirty="0">
                <a:solidFill>
                  <a:srgbClr val="FF0000"/>
                </a:solidFill>
                <a:sym typeface="Symbol" pitchFamily="18" charset="2"/>
              </a:rPr>
              <a:t></a:t>
            </a:r>
            <a:r>
              <a:rPr lang="en-US" sz="2800" dirty="0"/>
              <a:t>  slips are rigid</a:t>
            </a:r>
          </a:p>
        </p:txBody>
      </p:sp>
      <p:sp>
        <p:nvSpPr>
          <p:cNvPr id="786442" name="TextBox 7"/>
          <p:cNvSpPr txBox="1">
            <a:spLocks noChangeArrowheads="1"/>
          </p:cNvSpPr>
          <p:nvPr/>
        </p:nvSpPr>
        <p:spPr bwMode="auto">
          <a:xfrm>
            <a:off x="851315" y="2915285"/>
            <a:ext cx="7561022" cy="5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5" tIns="44998" rIns="89995" bIns="449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>
              <a:spcBef>
                <a:spcPts val="1188"/>
              </a:spcBef>
              <a:spcAft>
                <a:spcPts val="600"/>
              </a:spcAft>
            </a:pPr>
            <a:r>
              <a:rPr lang="en-US" sz="2400" b="0" dirty="0">
                <a:solidFill>
                  <a:srgbClr val="000000"/>
                </a:solidFill>
                <a:cs typeface="+mn-cs"/>
                <a:sym typeface="Symbol" pitchFamily="18" charset="2"/>
              </a:rPr>
              <a:t>rigidity of </a:t>
            </a:r>
            <a:r>
              <a:rPr lang="en-US" b="0" dirty="0" smtClean="0">
                <a:solidFill>
                  <a:srgbClr val="FF0000"/>
                </a:solidFill>
                <a:cs typeface="+mn-cs"/>
                <a:sym typeface="Symbol" pitchFamily="18" charset="2"/>
              </a:rPr>
              <a:t></a:t>
            </a:r>
            <a:r>
              <a:rPr lang="en-US" sz="2400" b="0" dirty="0">
                <a:solidFill>
                  <a:srgbClr val="000000"/>
                </a:solidFill>
                <a:cs typeface="+mn-cs"/>
              </a:rPr>
              <a:t> slip  @  nearly </a:t>
            </a:r>
            <a:r>
              <a:rPr lang="en-US" sz="2400" b="0" dirty="0">
                <a:solidFill>
                  <a:srgbClr val="3333CC"/>
                </a:solidFill>
                <a:cs typeface="+mn-cs"/>
              </a:rPr>
              <a:t>independent</a:t>
            </a:r>
            <a:r>
              <a:rPr lang="en-US" sz="2400" b="0" dirty="0">
                <a:solidFill>
                  <a:srgbClr val="000000"/>
                </a:solidFill>
                <a:cs typeface="+mn-cs"/>
              </a:rPr>
              <a:t> of parameters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763" y="4403725"/>
            <a:ext cx="9080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6457" name="Group 25"/>
          <p:cNvGrpSpPr>
            <a:grpSpLocks/>
          </p:cNvGrpSpPr>
          <p:nvPr/>
        </p:nvGrpSpPr>
        <p:grpSpPr bwMode="auto">
          <a:xfrm>
            <a:off x="3487738" y="5022860"/>
            <a:ext cx="679450" cy="369888"/>
            <a:chOff x="2124" y="3555"/>
            <a:chExt cx="428" cy="233"/>
          </a:xfrm>
        </p:grpSpPr>
        <p:grpSp>
          <p:nvGrpSpPr>
            <p:cNvPr id="33812" name="Group 19"/>
            <p:cNvGrpSpPr>
              <a:grpSpLocks/>
            </p:cNvGrpSpPr>
            <p:nvPr/>
          </p:nvGrpSpPr>
          <p:grpSpPr bwMode="auto">
            <a:xfrm>
              <a:off x="2124" y="3562"/>
              <a:ext cx="428" cy="56"/>
              <a:chOff x="2124" y="3562"/>
              <a:chExt cx="428" cy="56"/>
            </a:xfrm>
          </p:grpSpPr>
          <p:sp>
            <p:nvSpPr>
              <p:cNvPr id="33814" name="Line 12"/>
              <p:cNvSpPr>
                <a:spLocks noChangeShapeType="1"/>
              </p:cNvSpPr>
              <p:nvPr/>
            </p:nvSpPr>
            <p:spPr bwMode="auto">
              <a:xfrm flipH="1">
                <a:off x="2124" y="3589"/>
                <a:ext cx="386" cy="0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3815" name="Oval 13"/>
              <p:cNvSpPr>
                <a:spLocks noChangeArrowheads="1"/>
              </p:cNvSpPr>
              <p:nvPr/>
            </p:nvSpPr>
            <p:spPr bwMode="auto">
              <a:xfrm>
                <a:off x="2496" y="356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38100" cap="sq">
                <a:solidFill>
                  <a:srgbClr val="FF0000"/>
                </a:solidFill>
                <a:round/>
                <a:headEnd type="none" w="sm" len="sm"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3813" name="Text Box 22"/>
            <p:cNvSpPr txBox="1">
              <a:spLocks noChangeArrowheads="1"/>
            </p:cNvSpPr>
            <p:nvPr/>
          </p:nvSpPr>
          <p:spPr bwMode="auto">
            <a:xfrm>
              <a:off x="2252" y="3555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N</a:t>
              </a:r>
            </a:p>
          </p:txBody>
        </p:sp>
      </p:grpSp>
      <p:grpSp>
        <p:nvGrpSpPr>
          <p:cNvPr id="786459" name="Group 27"/>
          <p:cNvGrpSpPr>
            <a:grpSpLocks/>
          </p:cNvGrpSpPr>
          <p:nvPr/>
        </p:nvGrpSpPr>
        <p:grpSpPr bwMode="auto">
          <a:xfrm>
            <a:off x="4849813" y="5022860"/>
            <a:ext cx="692150" cy="369888"/>
            <a:chOff x="2982" y="3555"/>
            <a:chExt cx="436" cy="233"/>
          </a:xfrm>
        </p:grpSpPr>
        <p:grpSp>
          <p:nvGrpSpPr>
            <p:cNvPr id="33808" name="Group 21"/>
            <p:cNvGrpSpPr>
              <a:grpSpLocks/>
            </p:cNvGrpSpPr>
            <p:nvPr/>
          </p:nvGrpSpPr>
          <p:grpSpPr bwMode="auto">
            <a:xfrm>
              <a:off x="2982" y="3568"/>
              <a:ext cx="436" cy="56"/>
              <a:chOff x="2982" y="3568"/>
              <a:chExt cx="436" cy="56"/>
            </a:xfrm>
          </p:grpSpPr>
          <p:sp>
            <p:nvSpPr>
              <p:cNvPr id="33810" name="Line 14"/>
              <p:cNvSpPr>
                <a:spLocks noChangeShapeType="1"/>
              </p:cNvSpPr>
              <p:nvPr/>
            </p:nvSpPr>
            <p:spPr bwMode="auto">
              <a:xfrm>
                <a:off x="3032" y="3589"/>
                <a:ext cx="386" cy="0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3811" name="Oval 15"/>
              <p:cNvSpPr>
                <a:spLocks noChangeArrowheads="1"/>
              </p:cNvSpPr>
              <p:nvPr/>
            </p:nvSpPr>
            <p:spPr bwMode="auto">
              <a:xfrm flipH="1">
                <a:off x="2982" y="356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38100" cap="sq">
                <a:solidFill>
                  <a:srgbClr val="FF0000"/>
                </a:solidFill>
                <a:round/>
                <a:headEnd type="none" w="sm" len="sm"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3809" name="Text Box 23"/>
            <p:cNvSpPr txBox="1">
              <a:spLocks noChangeArrowheads="1"/>
            </p:cNvSpPr>
            <p:nvPr/>
          </p:nvSpPr>
          <p:spPr bwMode="auto">
            <a:xfrm>
              <a:off x="2985" y="3555"/>
              <a:ext cx="3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N+1</a:t>
              </a:r>
            </a:p>
          </p:txBody>
        </p:sp>
      </p:grpSp>
      <p:grpSp>
        <p:nvGrpSpPr>
          <p:cNvPr id="786458" name="Group 26"/>
          <p:cNvGrpSpPr>
            <a:grpSpLocks/>
          </p:cNvGrpSpPr>
          <p:nvPr/>
        </p:nvGrpSpPr>
        <p:grpSpPr bwMode="auto">
          <a:xfrm>
            <a:off x="2818488" y="3987801"/>
            <a:ext cx="2986094" cy="450850"/>
            <a:chOff x="1691" y="2903"/>
            <a:chExt cx="1881" cy="284"/>
          </a:xfrm>
        </p:grpSpPr>
        <p:grpSp>
          <p:nvGrpSpPr>
            <p:cNvPr id="33803" name="Group 20"/>
            <p:cNvGrpSpPr>
              <a:grpSpLocks/>
            </p:cNvGrpSpPr>
            <p:nvPr/>
          </p:nvGrpSpPr>
          <p:grpSpPr bwMode="auto">
            <a:xfrm>
              <a:off x="2365" y="3131"/>
              <a:ext cx="794" cy="56"/>
              <a:chOff x="2365" y="3131"/>
              <a:chExt cx="794" cy="56"/>
            </a:xfrm>
          </p:grpSpPr>
          <p:sp>
            <p:nvSpPr>
              <p:cNvPr id="33805" name="Line 16"/>
              <p:cNvSpPr>
                <a:spLocks noChangeShapeType="1"/>
              </p:cNvSpPr>
              <p:nvPr/>
            </p:nvSpPr>
            <p:spPr bwMode="auto">
              <a:xfrm flipH="1">
                <a:off x="2365" y="3160"/>
                <a:ext cx="386" cy="0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3806" name="Line 17"/>
              <p:cNvSpPr>
                <a:spLocks noChangeShapeType="1"/>
              </p:cNvSpPr>
              <p:nvPr/>
            </p:nvSpPr>
            <p:spPr bwMode="auto">
              <a:xfrm>
                <a:off x="2773" y="3160"/>
                <a:ext cx="386" cy="0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3807" name="Oval 18"/>
              <p:cNvSpPr>
                <a:spLocks noChangeArrowheads="1"/>
              </p:cNvSpPr>
              <p:nvPr/>
            </p:nvSpPr>
            <p:spPr bwMode="auto">
              <a:xfrm flipH="1">
                <a:off x="2732" y="3131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38100" cap="sq">
                <a:solidFill>
                  <a:srgbClr val="FF0000"/>
                </a:solidFill>
                <a:round/>
                <a:headEnd type="none" w="sm" len="sm"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1800" b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3804" name="Text Box 24"/>
            <p:cNvSpPr txBox="1">
              <a:spLocks noChangeArrowheads="1"/>
            </p:cNvSpPr>
            <p:nvPr/>
          </p:nvSpPr>
          <p:spPr bwMode="auto">
            <a:xfrm>
              <a:off x="1691" y="2903"/>
              <a:ext cx="188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 eaLnBrk="1" hangingPunct="1"/>
              <a:r>
                <a:rPr lang="en-US" sz="1800" b="0" dirty="0">
                  <a:solidFill>
                    <a:srgbClr val="000000"/>
                  </a:solidFill>
                  <a:cs typeface="+mn-cs"/>
                </a:rPr>
                <a:t>                   N+1/2 </a:t>
              </a:r>
              <a:r>
                <a:rPr lang="en-US" sz="1100" b="0" dirty="0">
                  <a:solidFill>
                    <a:srgbClr val="000000"/>
                  </a:solidFill>
                  <a:cs typeface="+mn-cs"/>
                </a:rPr>
                <a:t>on average</a:t>
              </a:r>
              <a:endParaRPr lang="en-US" sz="1800" b="0" dirty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55652" y="5382895"/>
            <a:ext cx="624236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 dirty="0">
                <a:solidFill>
                  <a:srgbClr val="000000"/>
                </a:solidFill>
                <a:cs typeface="+mn-cs"/>
                <a:sym typeface="Symbol" pitchFamily="18" charset="2"/>
              </a:rPr>
              <a:t>=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80263" y="5424488"/>
            <a:ext cx="624236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800" b="0" dirty="0">
                <a:solidFill>
                  <a:srgbClr val="000000"/>
                </a:solidFill>
                <a:cs typeface="+mn-cs"/>
                <a:sym typeface="Symbol" pitchFamily="18" charset="2"/>
              </a:rPr>
              <a:t>=0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1837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358776" y="284163"/>
            <a:ext cx="5103813" cy="558800"/>
          </a:xfrm>
        </p:spPr>
        <p:txBody>
          <a:bodyPr lIns="0" tIns="0" rIns="0" bIns="0"/>
          <a:lstStyle/>
          <a:p>
            <a:pPr rtl="0" eaLnBrk="1" hangingPunct="1">
              <a:buSzPct val="45000"/>
              <a:buFont typeface="StarSymbol"/>
              <a:buNone/>
            </a:pPr>
            <a:r>
              <a:rPr lang="en-US" sz="2800" dirty="0"/>
              <a:t> why  </a:t>
            </a:r>
            <a:r>
              <a:rPr lang="en-US" sz="3600" dirty="0">
                <a:sym typeface="Symbol" pitchFamily="18" charset="2"/>
              </a:rPr>
              <a:t></a:t>
            </a:r>
            <a:r>
              <a:rPr lang="en-US" sz="2800" dirty="0">
                <a:sym typeface="Symbol" pitchFamily="18" charset="2"/>
              </a:rPr>
              <a:t>  rigidity </a:t>
            </a:r>
            <a:r>
              <a:rPr lang="en-US" sz="1800" b="0" dirty="0">
                <a:sym typeface="Symbol" pitchFamily="18" charset="2"/>
              </a:rPr>
              <a:t>(pinched dot)</a:t>
            </a:r>
            <a:r>
              <a:rPr lang="en-US" sz="2800" dirty="0">
                <a:sym typeface="Symbol" pitchFamily="18" charset="2"/>
              </a:rPr>
              <a:t> 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06850" y="6175693"/>
            <a:ext cx="2726231" cy="25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5" tIns="40818" rIns="81635" bIns="4081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defTabSz="82867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defTabSz="82867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defTabSz="82867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defTabSz="82867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/>
            <a:r>
              <a:rPr lang="en-US" sz="1100" b="0" dirty="0">
                <a:solidFill>
                  <a:srgbClr val="000000"/>
                </a:solidFill>
                <a:ea typeface="Times New Roman" pitchFamily="18" charset="0"/>
              </a:rPr>
              <a:t>Langer &amp; </a:t>
            </a:r>
            <a:r>
              <a:rPr lang="en-US" sz="1100" b="0" dirty="0" err="1">
                <a:solidFill>
                  <a:srgbClr val="000000"/>
                </a:solidFill>
                <a:ea typeface="Times New Roman" pitchFamily="18" charset="0"/>
              </a:rPr>
              <a:t>Ambegaokar</a:t>
            </a:r>
            <a:r>
              <a:rPr lang="en-US" sz="1100" b="0" dirty="0">
                <a:solidFill>
                  <a:srgbClr val="000000"/>
                </a:solidFill>
                <a:ea typeface="Times New Roman" pitchFamily="18" charset="0"/>
              </a:rPr>
              <a:t>  Phys. Rev.  1961</a:t>
            </a:r>
          </a:p>
        </p:txBody>
      </p:sp>
      <p:sp>
        <p:nvSpPr>
          <p:cNvPr id="792585" name="Text Box 9"/>
          <p:cNvSpPr txBox="1">
            <a:spLocks noChangeArrowheads="1"/>
          </p:cNvSpPr>
          <p:nvPr/>
        </p:nvSpPr>
        <p:spPr bwMode="auto">
          <a:xfrm>
            <a:off x="436881" y="4567238"/>
            <a:ext cx="82009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<a:solidFill>
                  <a:srgbClr val="FF0000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400" b="0" dirty="0">
                <a:solidFill>
                  <a:srgbClr val="008000"/>
                </a:solidFill>
                <a:cs typeface="+mn-cs"/>
              </a:rPr>
              <a:t>		         (</a:t>
            </a:r>
            <a:r>
              <a:rPr lang="en-US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symmetric</a:t>
            </a:r>
            <a:r>
              <a:rPr lang="en-US" sz="1400" b="0" dirty="0">
                <a:solidFill>
                  <a:srgbClr val="008000"/>
                </a:solidFill>
                <a:cs typeface="+mn-cs"/>
              </a:rPr>
              <a:t>) Coulomb interaction </a:t>
            </a:r>
            <a:r>
              <a:rPr lang="en-US" sz="1200" b="0" dirty="0">
                <a:solidFill>
                  <a:srgbClr val="008000"/>
                </a:solidFill>
                <a:cs typeface="+mn-cs"/>
              </a:rPr>
              <a:t>(</a:t>
            </a:r>
            <a:r>
              <a:rPr lang="en-US" sz="12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no tunneling</a:t>
            </a:r>
            <a:r>
              <a:rPr lang="en-US" sz="1200" b="0" dirty="0">
                <a:solidFill>
                  <a:srgbClr val="008000"/>
                </a:solidFill>
                <a:cs typeface="+mn-cs"/>
              </a:rPr>
              <a:t>)  </a:t>
            </a:r>
            <a:endParaRPr lang="en-US" sz="1000" b="0" dirty="0">
              <a:solidFill>
                <a:srgbClr val="3333CC"/>
              </a:solidFill>
              <a:cs typeface="+mn-cs"/>
            </a:endParaRPr>
          </a:p>
          <a:p>
            <a:pPr eaLnBrk="1" hangingPunct="1"/>
            <a:endParaRPr lang="en-US" sz="1400" b="0" dirty="0">
              <a:solidFill>
                <a:srgbClr val="008000"/>
              </a:solidFill>
              <a:cs typeface="+mn-cs"/>
            </a:endParaRPr>
          </a:p>
          <a:p>
            <a:pPr eaLnBrk="1" hangingPunct="1"/>
            <a:r>
              <a:rPr lang="en-US" sz="1400" b="0" dirty="0">
                <a:solidFill>
                  <a:srgbClr val="3333CC"/>
                </a:solidFill>
                <a:cs typeface="+mn-cs"/>
              </a:rPr>
              <a:t>screening only by LL1……..</a:t>
            </a:r>
            <a:r>
              <a:rPr lang="en-US" sz="1400" dirty="0">
                <a:solidFill>
                  <a:srgbClr val="008000"/>
                </a:solidFill>
                <a:cs typeface="+mn-cs"/>
              </a:rPr>
              <a:t>           +</a:t>
            </a:r>
            <a:r>
              <a:rPr lang="en-US" sz="1400" i="1" dirty="0">
                <a:solidFill>
                  <a:srgbClr val="008000"/>
                </a:solidFill>
                <a:cs typeface="+mn-cs"/>
              </a:rPr>
              <a:t>e</a:t>
            </a:r>
            <a:r>
              <a:rPr lang="en-US" sz="1400" b="0" dirty="0">
                <a:solidFill>
                  <a:srgbClr val="008000"/>
                </a:solidFill>
                <a:cs typeface="+mn-cs"/>
              </a:rPr>
              <a:t>  in LL2 QD ………………..  </a:t>
            </a:r>
            <a:r>
              <a:rPr lang="en-US" sz="1400" dirty="0">
                <a:solidFill>
                  <a:srgbClr val="008000"/>
                </a:solidFill>
                <a:cs typeface="+mn-cs"/>
                <a:sym typeface="Symbol" pitchFamily="18" charset="2"/>
              </a:rPr>
              <a:t>-</a:t>
            </a:r>
            <a:r>
              <a:rPr lang="en-US" sz="1400" i="1" dirty="0">
                <a:solidFill>
                  <a:srgbClr val="008000"/>
                </a:solidFill>
                <a:cs typeface="+mn-cs"/>
                <a:sym typeface="Symbol" pitchFamily="18" charset="2"/>
              </a:rPr>
              <a:t>e</a:t>
            </a:r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  in LL1          </a:t>
            </a:r>
            <a:r>
              <a:rPr lang="en-US" sz="11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(hot + cold  LL1 channels)</a:t>
            </a:r>
            <a:endParaRPr lang="en-US" sz="1000" b="0" dirty="0">
              <a:solidFill>
                <a:srgbClr val="008000"/>
              </a:solidFill>
              <a:cs typeface="+mn-cs"/>
              <a:sym typeface="Symbol" pitchFamily="18" charset="2"/>
            </a:endParaRPr>
          </a:p>
          <a:p>
            <a:pPr eaLnBrk="1" hangingPunct="1"/>
            <a:endParaRPr lang="en-US" sz="1400" b="0" dirty="0">
              <a:solidFill>
                <a:srgbClr val="008000"/>
              </a:solidFill>
              <a:cs typeface="+mn-cs"/>
              <a:sym typeface="Symbol" pitchFamily="18" charset="2"/>
            </a:endParaRPr>
          </a:p>
          <a:p>
            <a:pPr eaLnBrk="1" hangingPunct="1"/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  N </a:t>
            </a:r>
            <a:r>
              <a:rPr lang="en-US" sz="1800" dirty="0">
                <a:solidFill>
                  <a:srgbClr val="008000"/>
                </a:solidFill>
                <a:cs typeface="+mn-cs"/>
                <a:sym typeface="Symbol" pitchFamily="18" charset="2"/>
              </a:rPr>
              <a:t></a:t>
            </a:r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 N+1………………2</a:t>
            </a:r>
            <a:r>
              <a:rPr lang="en-US" sz="1800" b="0" i="1" dirty="0">
                <a:solidFill>
                  <a:srgbClr val="008000"/>
                </a:solidFill>
                <a:cs typeface="+mn-cs"/>
                <a:sym typeface="Symbol" pitchFamily="18" charset="2"/>
              </a:rPr>
              <a:t></a:t>
            </a:r>
            <a:r>
              <a:rPr lang="en-US" sz="1400" b="0" i="1" baseline="-25000" dirty="0">
                <a:solidFill>
                  <a:srgbClr val="008000"/>
                </a:solidFill>
                <a:cs typeface="+mn-cs"/>
                <a:sym typeface="Symbol" pitchFamily="18" charset="2"/>
              </a:rPr>
              <a:t>scattering</a:t>
            </a:r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008000"/>
                </a:solidFill>
                <a:cs typeface="+mn-cs"/>
                <a:sym typeface="Symbol" pitchFamily="18" charset="2"/>
              </a:rPr>
              <a:t> </a:t>
            </a:r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2</a:t>
            </a:r>
            <a:r>
              <a:rPr lang="en-US" sz="1800" b="0" i="1" dirty="0">
                <a:solidFill>
                  <a:srgbClr val="008000"/>
                </a:solidFill>
                <a:cs typeface="+mn-cs"/>
                <a:sym typeface="Symbol" pitchFamily="18" charset="2"/>
              </a:rPr>
              <a:t></a:t>
            </a:r>
            <a:r>
              <a:rPr lang="en-US" sz="1400" b="0" i="1" baseline="-25000" dirty="0">
                <a:solidFill>
                  <a:srgbClr val="008000"/>
                </a:solidFill>
                <a:cs typeface="+mn-cs"/>
                <a:sym typeface="Symbol" pitchFamily="18" charset="2"/>
              </a:rPr>
              <a:t>scattering</a:t>
            </a:r>
            <a:r>
              <a:rPr lang="en-US" sz="14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 + 2</a:t>
            </a:r>
            <a:r>
              <a:rPr lang="en-US" sz="1800" b="0" dirty="0">
                <a:solidFill>
                  <a:srgbClr val="008000"/>
                </a:solidFill>
                <a:cs typeface="+mn-cs"/>
                <a:sym typeface="Symbol" pitchFamily="18" charset="2"/>
              </a:rPr>
              <a:t> ………… </a:t>
            </a:r>
            <a:r>
              <a:rPr lang="en-US" sz="1200" dirty="0">
                <a:solidFill>
                  <a:srgbClr val="FF0000"/>
                </a:solidFill>
                <a:cs typeface="+mn-cs"/>
                <a:sym typeface="Symbol" pitchFamily="18" charset="2"/>
              </a:rPr>
              <a:t>‘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Friedel Sum Rule’</a:t>
            </a:r>
            <a:r>
              <a:rPr lang="en-US" sz="1200" dirty="0">
                <a:solidFill>
                  <a:srgbClr val="000000"/>
                </a:solidFill>
                <a:cs typeface="+mn-cs"/>
              </a:rPr>
              <a:t> </a:t>
            </a:r>
          </a:p>
          <a:p>
            <a:pPr eaLnBrk="1" hangingPunct="1"/>
            <a:r>
              <a:rPr lang="en-US" sz="1200" b="0" dirty="0">
                <a:solidFill>
                  <a:srgbClr val="000000"/>
                </a:solidFill>
                <a:cs typeface="+mn-cs"/>
              </a:rPr>
              <a:t>			                                   total scattering  phases change by </a:t>
            </a:r>
            <a:r>
              <a:rPr lang="en-US" sz="1400" b="0" dirty="0">
                <a:solidFill>
                  <a:srgbClr val="FF0000"/>
                </a:solidFill>
                <a:cs typeface="+mn-cs"/>
                <a:sym typeface="Symbol" pitchFamily="18" charset="2"/>
              </a:rPr>
              <a:t>2</a:t>
            </a:r>
            <a:r>
              <a:rPr lang="en-US" sz="1000" b="0" dirty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grpSp>
        <p:nvGrpSpPr>
          <p:cNvPr id="34836" name="Group 20"/>
          <p:cNvGrpSpPr>
            <a:grpSpLocks/>
          </p:cNvGrpSpPr>
          <p:nvPr/>
        </p:nvGrpSpPr>
        <p:grpSpPr bwMode="auto">
          <a:xfrm>
            <a:off x="849314" y="1767114"/>
            <a:ext cx="8110537" cy="2403477"/>
            <a:chOff x="535" y="1120"/>
            <a:chExt cx="5109" cy="1514"/>
          </a:xfrm>
        </p:grpSpPr>
        <p:pic>
          <p:nvPicPr>
            <p:cNvPr id="3482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" y="1306"/>
              <a:ext cx="2972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AutoShape 7"/>
            <p:cNvSpPr>
              <a:spLocks noChangeArrowheads="1"/>
            </p:cNvSpPr>
            <p:nvPr/>
          </p:nvSpPr>
          <p:spPr bwMode="auto">
            <a:xfrm>
              <a:off x="2142" y="1976"/>
              <a:ext cx="56" cy="322"/>
            </a:xfrm>
            <a:prstGeom prst="lightningBolt">
              <a:avLst/>
            </a:prstGeom>
            <a:solidFill>
              <a:srgbClr val="008000"/>
            </a:solidFill>
            <a:ln w="38100" cap="sq">
              <a:solidFill>
                <a:srgbClr val="008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822" name="AutoShape 8"/>
            <p:cNvSpPr>
              <a:spLocks noChangeArrowheads="1"/>
            </p:cNvSpPr>
            <p:nvPr/>
          </p:nvSpPr>
          <p:spPr bwMode="auto">
            <a:xfrm flipV="1">
              <a:off x="2138" y="1467"/>
              <a:ext cx="56" cy="322"/>
            </a:xfrm>
            <a:prstGeom prst="lightningBolt">
              <a:avLst/>
            </a:prstGeom>
            <a:solidFill>
              <a:srgbClr val="008000"/>
            </a:solidFill>
            <a:ln w="38100" cap="sq">
              <a:solidFill>
                <a:srgbClr val="008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824" name="Text Box 11"/>
            <p:cNvSpPr txBox="1">
              <a:spLocks noChangeArrowheads="1"/>
            </p:cNvSpPr>
            <p:nvPr/>
          </p:nvSpPr>
          <p:spPr bwMode="auto">
            <a:xfrm>
              <a:off x="569" y="1581"/>
              <a:ext cx="2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i="1" dirty="0">
                  <a:solidFill>
                    <a:srgbClr val="008000"/>
                  </a:solidFill>
                  <a:cs typeface="+mn-cs"/>
                  <a:sym typeface="Symbol" pitchFamily="18" charset="2"/>
                </a:rPr>
                <a:t></a:t>
              </a:r>
            </a:p>
          </p:txBody>
        </p:sp>
        <p:sp>
          <p:nvSpPr>
            <p:cNvPr id="34825" name="Text Box 12"/>
            <p:cNvSpPr txBox="1">
              <a:spLocks noChangeArrowheads="1"/>
            </p:cNvSpPr>
            <p:nvPr/>
          </p:nvSpPr>
          <p:spPr bwMode="auto">
            <a:xfrm>
              <a:off x="3431" y="1932"/>
              <a:ext cx="2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i="1" dirty="0">
                  <a:solidFill>
                    <a:srgbClr val="008000"/>
                  </a:solidFill>
                  <a:cs typeface="+mn-cs"/>
                  <a:sym typeface="Symbol" pitchFamily="18" charset="2"/>
                </a:rPr>
                <a:t></a:t>
              </a:r>
            </a:p>
          </p:txBody>
        </p:sp>
        <p:sp>
          <p:nvSpPr>
            <p:cNvPr id="34826" name="Text Box 13"/>
            <p:cNvSpPr txBox="1">
              <a:spLocks noChangeArrowheads="1"/>
            </p:cNvSpPr>
            <p:nvPr/>
          </p:nvSpPr>
          <p:spPr bwMode="auto">
            <a:xfrm>
              <a:off x="535" y="2027"/>
              <a:ext cx="3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>
                  <a:solidFill>
                    <a:srgbClr val="CC3300"/>
                  </a:solidFill>
                  <a:cs typeface="+mn-cs"/>
                </a:rPr>
                <a:t>LL1</a:t>
              </a:r>
            </a:p>
          </p:txBody>
        </p:sp>
        <p:grpSp>
          <p:nvGrpSpPr>
            <p:cNvPr id="792591" name="Group 15"/>
            <p:cNvGrpSpPr>
              <a:grpSpLocks/>
            </p:cNvGrpSpPr>
            <p:nvPr/>
          </p:nvGrpSpPr>
          <p:grpSpPr bwMode="auto">
            <a:xfrm>
              <a:off x="3629" y="1321"/>
              <a:ext cx="2015" cy="928"/>
              <a:chOff x="2448" y="1854"/>
              <a:chExt cx="2999" cy="1164"/>
            </a:xfrm>
          </p:grpSpPr>
          <p:pic>
            <p:nvPicPr>
              <p:cNvPr id="3483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854"/>
                <a:ext cx="2999" cy="1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34" name="Text Box 17"/>
              <p:cNvSpPr txBox="1">
                <a:spLocks noChangeArrowheads="1"/>
              </p:cNvSpPr>
              <p:nvPr/>
            </p:nvSpPr>
            <p:spPr bwMode="auto">
              <a:xfrm>
                <a:off x="2892" y="2417"/>
                <a:ext cx="677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400" b="0">
                    <a:solidFill>
                      <a:srgbClr val="FF0000"/>
                    </a:solidFill>
                    <a:cs typeface="+mn-cs"/>
                  </a:rPr>
                  <a:t>     ~</a:t>
                </a:r>
                <a:r>
                  <a:rPr lang="en-US" sz="1800" b="0">
                    <a:solidFill>
                      <a:srgbClr val="FF0000"/>
                    </a:solidFill>
                    <a:cs typeface="+mn-cs"/>
                    <a:sym typeface="Symbol" pitchFamily="18" charset="2"/>
                  </a:rPr>
                  <a:t></a:t>
                </a:r>
              </a:p>
            </p:txBody>
          </p:sp>
        </p:grpSp>
        <p:sp>
          <p:nvSpPr>
            <p:cNvPr id="34828" name="TextBox 1"/>
            <p:cNvSpPr txBox="1">
              <a:spLocks noChangeArrowheads="1"/>
            </p:cNvSpPr>
            <p:nvPr/>
          </p:nvSpPr>
          <p:spPr bwMode="auto">
            <a:xfrm>
              <a:off x="1981" y="1761"/>
              <a:ext cx="3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>
                  <a:solidFill>
                    <a:srgbClr val="FFFFFF"/>
                  </a:solidFill>
                  <a:cs typeface="+mn-cs"/>
                </a:rPr>
                <a:t>LL2</a:t>
              </a:r>
            </a:p>
          </p:txBody>
        </p:sp>
        <p:sp>
          <p:nvSpPr>
            <p:cNvPr id="34829" name="TextBox 2"/>
            <p:cNvSpPr txBox="1">
              <a:spLocks noChangeArrowheads="1"/>
            </p:cNvSpPr>
            <p:nvPr/>
          </p:nvSpPr>
          <p:spPr bwMode="auto">
            <a:xfrm>
              <a:off x="1779" y="2460"/>
              <a:ext cx="7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200" b="0" dirty="0">
                  <a:solidFill>
                    <a:srgbClr val="C00000"/>
                  </a:solidFill>
                  <a:cs typeface="+mn-cs"/>
                </a:rPr>
                <a:t>MZI upper path</a:t>
              </a:r>
            </a:p>
          </p:txBody>
        </p:sp>
        <p:sp>
          <p:nvSpPr>
            <p:cNvPr id="34830" name="Text Box 10"/>
            <p:cNvSpPr txBox="1">
              <a:spLocks noChangeArrowheads="1"/>
            </p:cNvSpPr>
            <p:nvPr/>
          </p:nvSpPr>
          <p:spPr bwMode="auto">
            <a:xfrm>
              <a:off x="2500" y="1120"/>
              <a:ext cx="55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  <a:solidFill>
                    <a:srgbClr val="FF0000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400" b="0">
                  <a:solidFill>
                    <a:srgbClr val="008000"/>
                  </a:solidFill>
                  <a:cs typeface="+mn-cs"/>
                </a:rPr>
                <a:t>Coulomb</a:t>
              </a:r>
            </a:p>
          </p:txBody>
        </p:sp>
        <p:sp>
          <p:nvSpPr>
            <p:cNvPr id="34831" name="Freeform 13"/>
            <p:cNvSpPr>
              <a:spLocks/>
            </p:cNvSpPr>
            <p:nvPr/>
          </p:nvSpPr>
          <p:spPr bwMode="auto">
            <a:xfrm>
              <a:off x="2206" y="1348"/>
              <a:ext cx="446" cy="100"/>
            </a:xfrm>
            <a:custGeom>
              <a:avLst/>
              <a:gdLst>
                <a:gd name="T0" fmla="*/ 2147483647 w 446"/>
                <a:gd name="T1" fmla="*/ 0 h 100"/>
                <a:gd name="T2" fmla="*/ 2147483647 w 446"/>
                <a:gd name="T3" fmla="*/ 2147483647 h 100"/>
                <a:gd name="T4" fmla="*/ 2147483647 w 446"/>
                <a:gd name="T5" fmla="*/ 2147483647 h 100"/>
                <a:gd name="T6" fmla="*/ 0 w 446"/>
                <a:gd name="T7" fmla="*/ 2147483647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6" h="100">
                  <a:moveTo>
                    <a:pt x="446" y="0"/>
                  </a:moveTo>
                  <a:cubicBezTo>
                    <a:pt x="408" y="34"/>
                    <a:pt x="371" y="69"/>
                    <a:pt x="322" y="76"/>
                  </a:cubicBezTo>
                  <a:cubicBezTo>
                    <a:pt x="273" y="83"/>
                    <a:pt x="208" y="39"/>
                    <a:pt x="154" y="43"/>
                  </a:cubicBezTo>
                  <a:cubicBezTo>
                    <a:pt x="100" y="47"/>
                    <a:pt x="50" y="73"/>
                    <a:pt x="0" y="100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18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4832" name="Text Box 13"/>
            <p:cNvSpPr txBox="1">
              <a:spLocks noChangeArrowheads="1"/>
            </p:cNvSpPr>
            <p:nvPr/>
          </p:nvSpPr>
          <p:spPr bwMode="auto">
            <a:xfrm>
              <a:off x="3282" y="1466"/>
              <a:ext cx="3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rtl="1" eaLnBrk="1" hangingPunct="1"/>
              <a:r>
                <a:rPr lang="en-US" sz="1800" b="0" dirty="0">
                  <a:solidFill>
                    <a:srgbClr val="FF7C80"/>
                  </a:solidFill>
                  <a:cs typeface="+mn-cs"/>
                </a:rPr>
                <a:t>LL1</a:t>
              </a:r>
            </a:p>
          </p:txBody>
        </p:sp>
      </p:grp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386609" y="2412008"/>
            <a:ext cx="12522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400" b="0" dirty="0">
                <a:solidFill>
                  <a:srgbClr val="FF7C80"/>
                </a:solidFill>
                <a:cs typeface="+mn-cs"/>
              </a:rPr>
              <a:t>‘cold’ channel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298538" y="3198773"/>
            <a:ext cx="11480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rtl="1" eaLnBrk="1" hangingPunct="1"/>
            <a:r>
              <a:rPr lang="en-US" sz="1400" b="0" dirty="0">
                <a:solidFill>
                  <a:srgbClr val="FF0000"/>
                </a:solidFill>
                <a:cs typeface="+mn-cs"/>
              </a:rPr>
              <a:t>‘hot channel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6875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2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92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1054" y="-6815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 cap="sq">
                <a:solidFill>
                  <a:srgbClr val="FF0000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b="0" dirty="0" smtClean="0">
                <a:solidFill>
                  <a:srgbClr val="000000"/>
                </a:solidFill>
                <a:cs typeface="+mn-cs"/>
              </a:rPr>
              <a:t>the MZI ‘dephases itself’ via </a:t>
            </a:r>
            <a:r>
              <a:rPr lang="en-US" b="0" dirty="0">
                <a:solidFill>
                  <a:srgbClr val="000000"/>
                </a:solidFill>
                <a:cs typeface="+mn-cs"/>
              </a:rPr>
              <a:t>the </a:t>
            </a:r>
            <a:r>
              <a:rPr lang="en-US" b="0" dirty="0" smtClean="0">
                <a:solidFill>
                  <a:srgbClr val="000000"/>
                </a:solidFill>
                <a:cs typeface="+mn-cs"/>
              </a:rPr>
              <a:t>QD</a:t>
            </a:r>
          </a:p>
          <a:p>
            <a:pPr algn="ctr"/>
            <a:r>
              <a:rPr lang="en-US" b="0" dirty="0" smtClean="0">
                <a:solidFill>
                  <a:srgbClr val="000000"/>
                </a:solidFill>
                <a:cs typeface="+mn-cs"/>
              </a:rPr>
              <a:t>			</a:t>
            </a:r>
          </a:p>
          <a:p>
            <a:pPr algn="ctr"/>
            <a:r>
              <a:rPr lang="en-US" sz="1400" b="0" dirty="0">
                <a:solidFill>
                  <a:srgbClr val="000000"/>
                </a:solidFill>
                <a:cs typeface="+mn-cs"/>
              </a:rPr>
              <a:t>may be a model for a dephasing single fluctuating impurity</a:t>
            </a:r>
            <a:endParaRPr lang="en-US" b="0" dirty="0" smtClean="0">
              <a:solidFill>
                <a:srgbClr val="000000"/>
              </a:solidFill>
              <a:cs typeface="+mn-cs"/>
            </a:endParaRPr>
          </a:p>
          <a:p>
            <a:pPr lvl="3" algn="ctr">
              <a:buFontTx/>
              <a:buChar char="•"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 algn="ctr"/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 algn="ctr"/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 algn="ctr"/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 algn="ctr"/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1662" y="4126659"/>
            <a:ext cx="1902607" cy="61170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cs typeface="+mn-cs"/>
              </a:rPr>
              <a:t>Rosenow, Gefen, PRL 2012</a:t>
            </a:r>
          </a:p>
          <a:p>
            <a:endParaRPr lang="en-US" sz="1100" b="0" dirty="0">
              <a:solidFill>
                <a:srgbClr val="000000"/>
              </a:solidFill>
              <a:cs typeface="+mn-cs"/>
            </a:endParaRPr>
          </a:p>
          <a:p>
            <a:r>
              <a:rPr lang="en-US" sz="1100" b="0" dirty="0" err="1">
                <a:solidFill>
                  <a:srgbClr val="000000"/>
                </a:solidFill>
                <a:cs typeface="+mn-cs"/>
              </a:rPr>
              <a:t>Chernii</a:t>
            </a:r>
            <a:r>
              <a:rPr lang="en-US" sz="11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100" b="0" i="1" dirty="0">
                <a:solidFill>
                  <a:srgbClr val="000000"/>
                </a:solidFill>
                <a:cs typeface="+mn-cs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cs typeface="+mn-cs"/>
              </a:rPr>
              <a:t>., </a:t>
            </a:r>
            <a:r>
              <a:rPr lang="en-US" sz="1100" b="0" dirty="0" err="1">
                <a:solidFill>
                  <a:srgbClr val="000000"/>
                </a:solidFill>
                <a:cs typeface="+mn-cs"/>
              </a:rPr>
              <a:t>PRB</a:t>
            </a:r>
            <a:r>
              <a:rPr lang="en-US" sz="1100" b="0" dirty="0">
                <a:solidFill>
                  <a:srgbClr val="000000"/>
                </a:solidFill>
                <a:cs typeface="+mn-cs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254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9" y="206375"/>
            <a:ext cx="8245475" cy="698500"/>
          </a:xfrm>
        </p:spPr>
        <p:txBody>
          <a:bodyPr/>
          <a:lstStyle/>
          <a:p>
            <a:pPr rtl="0"/>
            <a:r>
              <a:rPr lang="en-US" altLang="en-US" sz="2800" dirty="0"/>
              <a:t>interference with edge channels - </a:t>
            </a:r>
            <a:r>
              <a:rPr lang="en-US" altLang="en-US" sz="2800" dirty="0">
                <a:solidFill>
                  <a:srgbClr val="FFFF00"/>
                </a:solidFill>
              </a:rPr>
              <a:t>why ?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2100264"/>
            <a:ext cx="7948613" cy="4071937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2600" dirty="0"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edge channel encloses a definite area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   			</a:t>
            </a: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minimizes phase averaging, high visibility fringes</a:t>
            </a:r>
            <a:r>
              <a:rPr lang="en-US" altLang="en-US" sz="1800" dirty="0">
                <a:latin typeface="Tahoma" pitchFamily="34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Tx/>
              <a:buNone/>
            </a:pPr>
            <a:endParaRPr lang="en-US" altLang="en-US" sz="1800" dirty="0"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electrons directed along definite paths</a:t>
            </a:r>
            <a:r>
              <a:rPr lang="en-US" altLang="en-US" sz="1800" dirty="0">
                <a:latin typeface="Tahoma" pitchFamily="34" charset="0"/>
              </a:rPr>
              <a:t>		</a:t>
            </a:r>
          </a:p>
          <a:p>
            <a:pPr lvl="4">
              <a:lnSpc>
                <a:spcPct val="90000"/>
              </a:lnSpc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flexible design</a:t>
            </a:r>
          </a:p>
          <a:p>
            <a:pPr lvl="4">
              <a:lnSpc>
                <a:spcPct val="90000"/>
              </a:lnSpc>
              <a:buClr>
                <a:srgbClr val="FF0000"/>
              </a:buClr>
              <a:buFontTx/>
              <a:buNone/>
            </a:pPr>
            <a:endParaRPr lang="en-US" altLang="en-US" sz="1800" dirty="0">
              <a:solidFill>
                <a:srgbClr val="3366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endParaRPr lang="en-US" altLang="en-US" sz="1800" dirty="0">
              <a:solidFill>
                <a:srgbClr val="3366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en-US" sz="2400" dirty="0">
                <a:latin typeface="Tahoma" pitchFamily="34" charset="0"/>
              </a:rPr>
              <a:t>no back-scattering</a:t>
            </a:r>
            <a:r>
              <a:rPr lang="en-US" altLang="en-US" sz="1800" dirty="0">
                <a:latin typeface="Tahoma" pitchFamily="34" charset="0"/>
              </a:rPr>
              <a:t>							</a:t>
            </a:r>
            <a:r>
              <a:rPr lang="en-US" altLang="en-US" sz="1800" dirty="0">
                <a:solidFill>
                  <a:srgbClr val="336600"/>
                </a:solidFill>
                <a:latin typeface="Tahoma" pitchFamily="34" charset="0"/>
              </a:rPr>
              <a:t>insensitive to impurities</a:t>
            </a:r>
            <a:r>
              <a:rPr lang="en-US" altLang="en-US" sz="2800" dirty="0">
                <a:solidFill>
                  <a:srgbClr val="336600"/>
                </a:solidFill>
                <a:latin typeface="Tahoma" pitchFamily="34" charset="0"/>
              </a:rPr>
              <a:t> </a:t>
            </a:r>
            <a:endParaRPr lang="en-US" alt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438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217488"/>
            <a:ext cx="7772400" cy="698500"/>
          </a:xfrm>
        </p:spPr>
        <p:txBody>
          <a:bodyPr/>
          <a:lstStyle/>
          <a:p>
            <a:r>
              <a:rPr lang="en-US" altLang="en-US" sz="2800"/>
              <a:t>how to fool edge channels to interfere ?</a:t>
            </a:r>
          </a:p>
        </p:txBody>
      </p:sp>
      <p:sp>
        <p:nvSpPr>
          <p:cNvPr id="447508" name="Freeform 20"/>
          <p:cNvSpPr>
            <a:spLocks/>
          </p:cNvSpPr>
          <p:nvPr/>
        </p:nvSpPr>
        <p:spPr bwMode="auto">
          <a:xfrm rot="10800000" flipV="1">
            <a:off x="4713289" y="2468563"/>
            <a:ext cx="1033462" cy="2393950"/>
          </a:xfrm>
          <a:custGeom>
            <a:avLst/>
            <a:gdLst>
              <a:gd name="T0" fmla="*/ 286 w 287"/>
              <a:gd name="T1" fmla="*/ 1969 h 1970"/>
              <a:gd name="T2" fmla="*/ 183 w 287"/>
              <a:gd name="T3" fmla="*/ 1741 h 1970"/>
              <a:gd name="T4" fmla="*/ 134 w 287"/>
              <a:gd name="T5" fmla="*/ 1629 h 1970"/>
              <a:gd name="T6" fmla="*/ 93 w 287"/>
              <a:gd name="T7" fmla="*/ 1512 h 1970"/>
              <a:gd name="T8" fmla="*/ 55 w 287"/>
              <a:gd name="T9" fmla="*/ 1396 h 1970"/>
              <a:gd name="T10" fmla="*/ 28 w 287"/>
              <a:gd name="T11" fmla="*/ 1279 h 1970"/>
              <a:gd name="T12" fmla="*/ 7 w 287"/>
              <a:gd name="T13" fmla="*/ 1162 h 1970"/>
              <a:gd name="T14" fmla="*/ 0 w 287"/>
              <a:gd name="T15" fmla="*/ 1040 h 1970"/>
              <a:gd name="T16" fmla="*/ 3 w 287"/>
              <a:gd name="T17" fmla="*/ 974 h 1970"/>
              <a:gd name="T18" fmla="*/ 10 w 287"/>
              <a:gd name="T19" fmla="*/ 908 h 1970"/>
              <a:gd name="T20" fmla="*/ 21 w 287"/>
              <a:gd name="T21" fmla="*/ 837 h 1970"/>
              <a:gd name="T22" fmla="*/ 34 w 287"/>
              <a:gd name="T23" fmla="*/ 761 h 1970"/>
              <a:gd name="T24" fmla="*/ 72 w 287"/>
              <a:gd name="T25" fmla="*/ 614 h 1970"/>
              <a:gd name="T26" fmla="*/ 117 w 287"/>
              <a:gd name="T27" fmla="*/ 462 h 1970"/>
              <a:gd name="T28" fmla="*/ 162 w 287"/>
              <a:gd name="T29" fmla="*/ 320 h 1970"/>
              <a:gd name="T30" fmla="*/ 186 w 287"/>
              <a:gd name="T31" fmla="*/ 249 h 1970"/>
              <a:gd name="T32" fmla="*/ 207 w 287"/>
              <a:gd name="T33" fmla="*/ 188 h 1970"/>
              <a:gd name="T34" fmla="*/ 224 w 287"/>
              <a:gd name="T35" fmla="*/ 132 h 1970"/>
              <a:gd name="T36" fmla="*/ 241 w 287"/>
              <a:gd name="T37" fmla="*/ 81 h 1970"/>
              <a:gd name="T38" fmla="*/ 255 w 287"/>
              <a:gd name="T39" fmla="*/ 36 h 1970"/>
              <a:gd name="T40" fmla="*/ 265 w 287"/>
              <a:gd name="T41" fmla="*/ 0 h 1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09" name="Freeform 21"/>
          <p:cNvSpPr>
            <a:spLocks/>
          </p:cNvSpPr>
          <p:nvPr/>
        </p:nvSpPr>
        <p:spPr bwMode="auto">
          <a:xfrm>
            <a:off x="3248025" y="2468563"/>
            <a:ext cx="1033463" cy="2393950"/>
          </a:xfrm>
          <a:custGeom>
            <a:avLst/>
            <a:gdLst>
              <a:gd name="T0" fmla="*/ 286 w 287"/>
              <a:gd name="T1" fmla="*/ 1969 h 1970"/>
              <a:gd name="T2" fmla="*/ 183 w 287"/>
              <a:gd name="T3" fmla="*/ 1741 h 1970"/>
              <a:gd name="T4" fmla="*/ 134 w 287"/>
              <a:gd name="T5" fmla="*/ 1629 h 1970"/>
              <a:gd name="T6" fmla="*/ 93 w 287"/>
              <a:gd name="T7" fmla="*/ 1512 h 1970"/>
              <a:gd name="T8" fmla="*/ 55 w 287"/>
              <a:gd name="T9" fmla="*/ 1396 h 1970"/>
              <a:gd name="T10" fmla="*/ 28 w 287"/>
              <a:gd name="T11" fmla="*/ 1279 h 1970"/>
              <a:gd name="T12" fmla="*/ 7 w 287"/>
              <a:gd name="T13" fmla="*/ 1162 h 1970"/>
              <a:gd name="T14" fmla="*/ 0 w 287"/>
              <a:gd name="T15" fmla="*/ 1040 h 1970"/>
              <a:gd name="T16" fmla="*/ 3 w 287"/>
              <a:gd name="T17" fmla="*/ 974 h 1970"/>
              <a:gd name="T18" fmla="*/ 10 w 287"/>
              <a:gd name="T19" fmla="*/ 908 h 1970"/>
              <a:gd name="T20" fmla="*/ 21 w 287"/>
              <a:gd name="T21" fmla="*/ 837 h 1970"/>
              <a:gd name="T22" fmla="*/ 34 w 287"/>
              <a:gd name="T23" fmla="*/ 761 h 1970"/>
              <a:gd name="T24" fmla="*/ 72 w 287"/>
              <a:gd name="T25" fmla="*/ 614 h 1970"/>
              <a:gd name="T26" fmla="*/ 117 w 287"/>
              <a:gd name="T27" fmla="*/ 462 h 1970"/>
              <a:gd name="T28" fmla="*/ 162 w 287"/>
              <a:gd name="T29" fmla="*/ 320 h 1970"/>
              <a:gd name="T30" fmla="*/ 186 w 287"/>
              <a:gd name="T31" fmla="*/ 249 h 1970"/>
              <a:gd name="T32" fmla="*/ 207 w 287"/>
              <a:gd name="T33" fmla="*/ 188 h 1970"/>
              <a:gd name="T34" fmla="*/ 224 w 287"/>
              <a:gd name="T35" fmla="*/ 132 h 1970"/>
              <a:gd name="T36" fmla="*/ 241 w 287"/>
              <a:gd name="T37" fmla="*/ 81 h 1970"/>
              <a:gd name="T38" fmla="*/ 255 w 287"/>
              <a:gd name="T39" fmla="*/ 36 h 1970"/>
              <a:gd name="T40" fmla="*/ 265 w 287"/>
              <a:gd name="T41" fmla="*/ 0 h 1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7" h="1970">
                <a:moveTo>
                  <a:pt x="286" y="1969"/>
                </a:moveTo>
                <a:lnTo>
                  <a:pt x="183" y="1741"/>
                </a:lnTo>
                <a:lnTo>
                  <a:pt x="134" y="1629"/>
                </a:lnTo>
                <a:lnTo>
                  <a:pt x="93" y="1512"/>
                </a:lnTo>
                <a:lnTo>
                  <a:pt x="55" y="1396"/>
                </a:lnTo>
                <a:lnTo>
                  <a:pt x="28" y="1279"/>
                </a:lnTo>
                <a:lnTo>
                  <a:pt x="7" y="1162"/>
                </a:lnTo>
                <a:lnTo>
                  <a:pt x="0" y="1040"/>
                </a:lnTo>
                <a:lnTo>
                  <a:pt x="3" y="974"/>
                </a:lnTo>
                <a:lnTo>
                  <a:pt x="10" y="908"/>
                </a:lnTo>
                <a:lnTo>
                  <a:pt x="21" y="837"/>
                </a:lnTo>
                <a:lnTo>
                  <a:pt x="34" y="761"/>
                </a:lnTo>
                <a:lnTo>
                  <a:pt x="72" y="614"/>
                </a:lnTo>
                <a:lnTo>
                  <a:pt x="117" y="462"/>
                </a:lnTo>
                <a:lnTo>
                  <a:pt x="162" y="320"/>
                </a:lnTo>
                <a:lnTo>
                  <a:pt x="186" y="249"/>
                </a:lnTo>
                <a:lnTo>
                  <a:pt x="207" y="188"/>
                </a:lnTo>
                <a:lnTo>
                  <a:pt x="224" y="132"/>
                </a:lnTo>
                <a:lnTo>
                  <a:pt x="241" y="81"/>
                </a:lnTo>
                <a:lnTo>
                  <a:pt x="255" y="36"/>
                </a:lnTo>
                <a:lnTo>
                  <a:pt x="265" y="0"/>
                </a:lnTo>
              </a:path>
            </a:pathLst>
          </a:custGeom>
          <a:noFill/>
          <a:ln w="19050" cap="rnd" cmpd="sng">
            <a:solidFill>
              <a:srgbClr val="FF0000"/>
            </a:solidFill>
            <a:prstDash val="solid"/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10" name="Oval 22"/>
          <p:cNvSpPr>
            <a:spLocks noChangeArrowheads="1"/>
          </p:cNvSpPr>
          <p:nvPr/>
        </p:nvSpPr>
        <p:spPr bwMode="auto">
          <a:xfrm>
            <a:off x="4397375" y="3521076"/>
            <a:ext cx="301625" cy="2571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7511" name="Text Box 23"/>
          <p:cNvSpPr txBox="1">
            <a:spLocks noChangeArrowheads="1"/>
          </p:cNvSpPr>
          <p:nvPr/>
        </p:nvSpPr>
        <p:spPr bwMode="auto">
          <a:xfrm>
            <a:off x="4694238" y="3500438"/>
            <a:ext cx="34133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FF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he-IL" sz="18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47512" name="Text Box 24"/>
          <p:cNvSpPr txBox="1">
            <a:spLocks noChangeArrowheads="1"/>
          </p:cNvSpPr>
          <p:nvPr/>
        </p:nvSpPr>
        <p:spPr bwMode="auto">
          <a:xfrm>
            <a:off x="4386263" y="3470276"/>
            <a:ext cx="34133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FF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he-IL" sz="1800" b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X</a:t>
            </a:r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4483101" y="3821113"/>
            <a:ext cx="1209675" cy="1370012"/>
            <a:chOff x="2824" y="2845"/>
            <a:chExt cx="762" cy="863"/>
          </a:xfrm>
        </p:grpSpPr>
        <p:sp>
          <p:nvSpPr>
            <p:cNvPr id="447514" name="Freeform 26"/>
            <p:cNvSpPr>
              <a:spLocks/>
            </p:cNvSpPr>
            <p:nvPr/>
          </p:nvSpPr>
          <p:spPr bwMode="auto">
            <a:xfrm>
              <a:off x="2824" y="3451"/>
              <a:ext cx="144" cy="257"/>
            </a:xfrm>
            <a:custGeom>
              <a:avLst/>
              <a:gdLst>
                <a:gd name="T0" fmla="*/ 7 w 181"/>
                <a:gd name="T1" fmla="*/ 379 h 379"/>
                <a:gd name="T2" fmla="*/ 29 w 181"/>
                <a:gd name="T3" fmla="*/ 160 h 379"/>
                <a:gd name="T4" fmla="*/ 181 w 181"/>
                <a:gd name="T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379">
                  <a:moveTo>
                    <a:pt x="7" y="379"/>
                  </a:moveTo>
                  <a:cubicBezTo>
                    <a:pt x="3" y="301"/>
                    <a:pt x="0" y="223"/>
                    <a:pt x="29" y="160"/>
                  </a:cubicBezTo>
                  <a:cubicBezTo>
                    <a:pt x="58" y="97"/>
                    <a:pt x="119" y="48"/>
                    <a:pt x="181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447515" name="Group 27"/>
            <p:cNvGrpSpPr>
              <a:grpSpLocks/>
            </p:cNvGrpSpPr>
            <p:nvPr/>
          </p:nvGrpSpPr>
          <p:grpSpPr bwMode="auto">
            <a:xfrm>
              <a:off x="2987" y="2845"/>
              <a:ext cx="599" cy="563"/>
              <a:chOff x="2987" y="2845"/>
              <a:chExt cx="599" cy="563"/>
            </a:xfrm>
          </p:grpSpPr>
          <p:sp>
            <p:nvSpPr>
              <p:cNvPr id="447516" name="Freeform 28"/>
              <p:cNvSpPr>
                <a:spLocks/>
              </p:cNvSpPr>
              <p:nvPr/>
            </p:nvSpPr>
            <p:spPr bwMode="auto">
              <a:xfrm rot="-2452377">
                <a:off x="2987" y="3392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7" name="Freeform 29"/>
              <p:cNvSpPr>
                <a:spLocks/>
              </p:cNvSpPr>
              <p:nvPr/>
            </p:nvSpPr>
            <p:spPr bwMode="auto">
              <a:xfrm rot="-2452377">
                <a:off x="3091" y="3314"/>
                <a:ext cx="114" cy="17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8" name="Freeform 30"/>
              <p:cNvSpPr>
                <a:spLocks/>
              </p:cNvSpPr>
              <p:nvPr/>
            </p:nvSpPr>
            <p:spPr bwMode="auto">
              <a:xfrm rot="-2452377">
                <a:off x="3201" y="3223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19" name="Freeform 31"/>
              <p:cNvSpPr>
                <a:spLocks/>
              </p:cNvSpPr>
              <p:nvPr/>
            </p:nvSpPr>
            <p:spPr bwMode="auto">
              <a:xfrm rot="-2452377">
                <a:off x="3310" y="3127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20" name="Freeform 32"/>
              <p:cNvSpPr>
                <a:spLocks/>
              </p:cNvSpPr>
              <p:nvPr/>
            </p:nvSpPr>
            <p:spPr bwMode="auto">
              <a:xfrm rot="-2600397">
                <a:off x="3420" y="3021"/>
                <a:ext cx="114" cy="16"/>
              </a:xfrm>
              <a:custGeom>
                <a:avLst/>
                <a:gdLst>
                  <a:gd name="T0" fmla="*/ 0 w 144"/>
                  <a:gd name="T1" fmla="*/ 24 h 24"/>
                  <a:gd name="T2" fmla="*/ 72 w 144"/>
                  <a:gd name="T3" fmla="*/ 0 h 24"/>
                  <a:gd name="T4" fmla="*/ 144 w 144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" h="24">
                    <a:moveTo>
                      <a:pt x="0" y="24"/>
                    </a:moveTo>
                    <a:cubicBezTo>
                      <a:pt x="24" y="12"/>
                      <a:pt x="48" y="0"/>
                      <a:pt x="72" y="0"/>
                    </a:cubicBezTo>
                    <a:cubicBezTo>
                      <a:pt x="96" y="0"/>
                      <a:pt x="132" y="20"/>
                      <a:pt x="144" y="2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47521" name="Freeform 33"/>
              <p:cNvSpPr>
                <a:spLocks/>
              </p:cNvSpPr>
              <p:nvPr/>
            </p:nvSpPr>
            <p:spPr bwMode="auto">
              <a:xfrm>
                <a:off x="3534" y="2845"/>
                <a:ext cx="52" cy="118"/>
              </a:xfrm>
              <a:custGeom>
                <a:avLst/>
                <a:gdLst>
                  <a:gd name="T0" fmla="*/ 0 w 66"/>
                  <a:gd name="T1" fmla="*/ 174 h 174"/>
                  <a:gd name="T2" fmla="*/ 22 w 66"/>
                  <a:gd name="T3" fmla="*/ 80 h 174"/>
                  <a:gd name="T4" fmla="*/ 66 w 66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174">
                    <a:moveTo>
                      <a:pt x="0" y="174"/>
                    </a:moveTo>
                    <a:cubicBezTo>
                      <a:pt x="5" y="141"/>
                      <a:pt x="11" y="109"/>
                      <a:pt x="22" y="80"/>
                    </a:cubicBezTo>
                    <a:cubicBezTo>
                      <a:pt x="33" y="51"/>
                      <a:pt x="59" y="13"/>
                      <a:pt x="66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47526" name="Text Box 38"/>
          <p:cNvSpPr txBox="1">
            <a:spLocks noChangeArrowheads="1"/>
          </p:cNvSpPr>
          <p:nvPr/>
        </p:nvSpPr>
        <p:spPr bwMode="auto">
          <a:xfrm>
            <a:off x="5554663" y="4292600"/>
            <a:ext cx="1684849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1600" b="0">
                <a:solidFill>
                  <a:srgbClr val="000000"/>
                </a:solidFill>
                <a:cs typeface="Times New Roman" pitchFamily="18" charset="0"/>
              </a:rPr>
              <a:t>will not interfere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62067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pic>
        <p:nvPicPr>
          <p:cNvPr id="72707" name="Picture 3" descr="Store-Fix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9144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521451" y="1825626"/>
            <a:ext cx="380780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en-US">
                <a:latin typeface="Arial Rounded MT Bold" pitchFamily="34" charset="0"/>
                <a:cs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0459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02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6600" b="0">
                <a:solidFill>
                  <a:srgbClr val="FFFFFF"/>
                </a:solidFill>
                <a:cs typeface="Times New Roman" pitchFamily="18" charset="0"/>
              </a:rPr>
              <a:t>Mach - Zehnder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3495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1">
        <a:spAutoFit/>
      </a:bodyPr>
      <a:lstStyle>
        <a:defPPr marL="0" marR="0" indent="0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b="0" dirty="0" smtClean="0">
            <a:solidFill>
              <a:srgbClr val="339933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905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 rtl="0"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 rtl="0"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rtl="0">
          <a:defRPr sz="2400" dirty="0">
            <a:solidFill>
              <a:schemeClr val="tx1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rtl="0" eaLnBrk="1" hangingPunct="1">
          <a:spcBef>
            <a:spcPts val="0"/>
          </a:spcBef>
          <a:defRPr i="1"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DDDDD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/>
          </a:outerShdw>
        </a:effectLst>
      </a:spPr>
      <a:bodyPr wrap="none" anchor="ctr"/>
      <a:lstStyle>
        <a:defPPr algn="r" rtl="1">
          <a:defRPr sz="1800" b="0">
            <a:latin typeface="Arial" charset="0"/>
            <a:cs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342900" indent="-342900" algn="just" fontAlgn="auto">
          <a:lnSpc>
            <a:spcPct val="200000"/>
          </a:lnSpc>
          <a:spcBef>
            <a:spcPts val="0"/>
          </a:spcBef>
          <a:spcAft>
            <a:spcPts val="0"/>
          </a:spcAft>
          <a:buFont typeface="Wingdings" pitchFamily="2" charset="2"/>
          <a:buChar char="Ø"/>
          <a:defRPr sz="2000" b="0" dirty="0" err="1">
            <a:solidFill>
              <a:srgbClr val="000000"/>
            </a:solidFill>
            <a:latin typeface="Tahoma"/>
            <a:cs typeface="Tahoma"/>
          </a:defRPr>
        </a:defPPr>
      </a:lstStyle>
    </a:tx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1">
        <a:spAutoFit/>
      </a:bodyPr>
      <a:lstStyle>
        <a:defPPr marL="0" marR="0" indent="0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algn="ctr" rtl="0" eaLnBrk="1" hangingPunct="1">
          <a:spcBef>
            <a:spcPts val="0"/>
          </a:spcBef>
          <a:defRPr sz="1800" b="0" dirty="0" err="1" smtClean="0">
            <a:solidFill>
              <a:schemeClr val="tx1"/>
            </a:solidFill>
            <a:latin typeface="+mj-lt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rtl="0" eaLnBrk="1" hangingPunct="1">
          <a:spcBef>
            <a:spcPts val="0"/>
          </a:spcBef>
          <a:defRPr i="1"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b="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30746</TotalTime>
  <Words>1742</Words>
  <Application>Microsoft Macintosh PowerPoint</Application>
  <PresentationFormat>Presentación en pantalla (4:3)</PresentationFormat>
  <Paragraphs>553</Paragraphs>
  <Slides>52</Slides>
  <Notes>8</Notes>
  <HiddenSlides>4</HiddenSlides>
  <MMClips>0</MMClips>
  <ScaleCrop>false</ScaleCrop>
  <HeadingPairs>
    <vt:vector size="6" baseType="variant">
      <vt:variant>
        <vt:lpstr>Plantilla de diseño</vt:lpstr>
      </vt:variant>
      <vt:variant>
        <vt:i4>20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52</vt:i4>
      </vt:variant>
    </vt:vector>
  </HeadingPairs>
  <TitlesOfParts>
    <vt:vector size="75" baseType="lpstr">
      <vt:lpstr>1_Default Design</vt:lpstr>
      <vt:lpstr>3_Default Design</vt:lpstr>
      <vt:lpstr>2_Default Design</vt:lpstr>
      <vt:lpstr>4_Default Design</vt:lpstr>
      <vt:lpstr>Default Design</vt:lpstr>
      <vt:lpstr>5_Office Theme</vt:lpstr>
      <vt:lpstr>8_Default Design</vt:lpstr>
      <vt:lpstr>10_Default Design</vt:lpstr>
      <vt:lpstr>11_Default Design</vt:lpstr>
      <vt:lpstr>Office Theme</vt:lpstr>
      <vt:lpstr>4_Office Theme</vt:lpstr>
      <vt:lpstr>8_Office Theme</vt:lpstr>
      <vt:lpstr>6_Blank Presentation</vt:lpstr>
      <vt:lpstr>12_Default Design</vt:lpstr>
      <vt:lpstr>13_Default Design</vt:lpstr>
      <vt:lpstr>blank</vt:lpstr>
      <vt:lpstr>15_Default Design</vt:lpstr>
      <vt:lpstr>12_Office Theme</vt:lpstr>
      <vt:lpstr>16_Default Design</vt:lpstr>
      <vt:lpstr>17_Default Design</vt:lpstr>
      <vt:lpstr>Equation</vt:lpstr>
      <vt:lpstr>צילום של Photo Editor</vt:lpstr>
      <vt:lpstr>משוואה</vt:lpstr>
      <vt:lpstr>Diapositiva 1</vt:lpstr>
      <vt:lpstr>Diapositiva 2</vt:lpstr>
      <vt:lpstr>Diapositiva 3</vt:lpstr>
      <vt:lpstr>Diapositiva 4</vt:lpstr>
      <vt:lpstr>Diapositiva 5</vt:lpstr>
      <vt:lpstr>interference with edge channels - why ?</vt:lpstr>
      <vt:lpstr>how to fool edge channels to interfere ?</vt:lpstr>
      <vt:lpstr>Diapositiva 8</vt:lpstr>
      <vt:lpstr>Diapositiva 9</vt:lpstr>
      <vt:lpstr>optical MZI</vt:lpstr>
      <vt:lpstr>electronic MZI</vt:lpstr>
      <vt:lpstr>Diapositiva 12</vt:lpstr>
      <vt:lpstr>Aharonov – Bohm interference (AB) </vt:lpstr>
      <vt:lpstr>Diapositiva 14</vt:lpstr>
      <vt:lpstr>strong screening in MZI </vt:lpstr>
      <vt:lpstr>Diapositiva 16</vt:lpstr>
      <vt:lpstr>Diapositiva 17</vt:lpstr>
      <vt:lpstr> bare FPI – is Coulomb dominated (CD)</vt:lpstr>
      <vt:lpstr>CD dominated</vt:lpstr>
      <vt:lpstr>Diapositiva 20</vt:lpstr>
      <vt:lpstr>Diapositiva 21</vt:lpstr>
      <vt:lpstr>FPI from CD to AB </vt:lpstr>
      <vt:lpstr>mixture of CD + AB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partitioning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implementation  </vt:lpstr>
      <vt:lpstr> conductive QD </vt:lpstr>
      <vt:lpstr> visibility  ~  conductance resonance </vt:lpstr>
      <vt:lpstr>Diapositiva 49</vt:lpstr>
      <vt:lpstr>     slips are rigid</vt:lpstr>
      <vt:lpstr> why    rigidity (pinched dot) ?</vt:lpstr>
      <vt:lpstr>Diapositiva 52</vt:lpstr>
    </vt:vector>
  </TitlesOfParts>
  <Company>Weizamnn Institute of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</dc:creator>
  <cp:lastModifiedBy>MacBook</cp:lastModifiedBy>
  <cp:revision>1104</cp:revision>
  <cp:lastPrinted>2015-03-15T10:10:30Z</cp:lastPrinted>
  <dcterms:created xsi:type="dcterms:W3CDTF">2015-04-22T10:43:21Z</dcterms:created>
  <dcterms:modified xsi:type="dcterms:W3CDTF">2015-04-22T10:44:13Z</dcterms:modified>
</cp:coreProperties>
</file>