
<file path=[Content_Types].xml><?xml version="1.0" encoding="utf-8"?>
<Types xmlns="http://schemas.openxmlformats.org/package/2006/content-types"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embeddings/oleObject29.bin" ContentType="application/vnd.openxmlformats-officedocument.oleObject"/>
  <Override PartName="/ppt/slideLayouts/slideLayout11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45.xml" ContentType="application/vnd.openxmlformats-officedocument.presentationml.slide+xml"/>
  <Override PartName="/ppt/slideLayouts/slideLayout172.xml" ContentType="application/vnd.openxmlformats-officedocument.presentationml.slideLayout+xml"/>
  <Override PartName="/ppt/embeddings/oleObject35.bin" ContentType="application/vnd.openxmlformats-officedocument.oleObject"/>
  <Override PartName="/ppt/slideLayouts/slideLayout269.xml" ContentType="application/vnd.openxmlformats-officedocument.presentationml.slideLayout+xml"/>
  <Override PartName="/ppt/theme/theme25.xml" ContentType="application/vnd.openxmlformats-officedocument.theme+xml"/>
  <Override PartName="/ppt/embeddings/oleObject19.bin" ContentType="application/vnd.openxmlformats-officedocument.oleObject"/>
  <Override PartName="/ppt/slides/slide3.xml" ContentType="application/vnd.openxmlformats-officedocument.presentationml.slide+xml"/>
  <Override PartName="/ppt/slideLayouts/slideLayout101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Masters/slideMaster17.xml" ContentType="application/vnd.openxmlformats-officedocument.presentationml.slideMaster+xml"/>
  <Override PartName="/ppt/embeddings/oleObject3.bin" ContentType="application/vnd.openxmlformats-officedocument.oleObject"/>
  <Override PartName="/ppt/embeddings/Microsoft_Editor_de_ecuaciones16.bin" ContentType="application/vnd.openxmlformats-officedocument.oleObject"/>
  <Override PartName="/ppt/slideLayouts/slideLayout36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Layouts/slideLayout129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embeddings/oleObject25.bin" ContentType="application/vnd.openxmlformats-officedocument.oleObject"/>
  <Override PartName="/ppt/slideLayouts/slideLayout97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26.xml" ContentType="application/vnd.openxmlformats-officedocument.presentationml.slideLayout+xml"/>
  <Override PartName="/ppt/embeddings/oleObject31.bin" ContentType="application/vnd.openxmlformats-officedocument.oleObject"/>
  <Default Extension="xml" ContentType="application/xml"/>
  <Override PartName="/ppt/theme/theme21.xml" ContentType="application/vnd.openxmlformats-officedocument.theme+xml"/>
  <Override PartName="/ppt/slideLayouts/slideLayout196.xml" ContentType="application/vnd.openxmlformats-officedocument.presentationml.slideLayout+xml"/>
  <Override PartName="/ppt/embeddings/oleObject15.bin" ContentType="application/vnd.openxmlformats-officedocument.oleObject"/>
  <Override PartName="/docProps/app.xml" ContentType="application/vnd.openxmlformats-officedocument.extended-properties+xml"/>
  <Override PartName="/ppt/slideLayouts/slideLayout21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3.xml" ContentType="application/vnd.openxmlformats-officedocument.presentationml.slideMaster+xml"/>
  <Default Extension="png" ContentType="image/png"/>
  <Override PartName="/ppt/embeddings/Microsoft_Editor_de_ecuaciones12.bin" ContentType="application/vnd.openxmlformats-officedocument.oleObject"/>
  <Override PartName="/ppt/slideLayouts/slideLayout3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69.xml" ContentType="application/vnd.openxmlformats-officedocument.presentationml.slideLayout+xml"/>
  <Override PartName="/ppt/slideLayouts/slideLayout271.xml" ContentType="application/vnd.openxmlformats-officedocument.presentationml.slideLayout+xml"/>
  <Override PartName="/ppt/embeddings/oleObject21.bin" ContentType="application/vnd.openxmlformats-officedocument.oleObject"/>
  <Override PartName="/ppt/slideLayouts/slideLayout93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92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8.xml" ContentType="application/vnd.openxmlformats-officedocument.theme+xml"/>
  <Override PartName="/ppt/slides/slide55.xml" ContentType="application/vnd.openxmlformats-officedocument.presentationml.slide+xml"/>
  <Override PartName="/ppt/slideLayouts/slideLayout24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258.xml" ContentType="application/vnd.openxmlformats-officedocument.presentationml.slideLayout+xml"/>
  <Override PartName="/ppt/theme/theme14.xml" ContentType="application/vnd.openxmlformats-officedocument.theme+xml"/>
  <Override PartName="/ppt/slideLayouts/slideLayout189.xml" ContentType="application/vnd.openxmlformats-officedocument.presentationml.slideLayout+xml"/>
  <Override PartName="/ppt/slides/slide51.xml" ContentType="application/vnd.openxmlformats-officedocument.presentationml.slide+xml"/>
  <Override PartName="/ppt/slideMasters/slideMaster5.xml" ContentType="application/vnd.openxmlformats-officedocument.presentationml.slideMaster+xml"/>
  <Override PartName="/ppt/embeddings/Microsoft_Editor_de_ecuaciones6.bin" ContentType="application/vnd.openxmlformats-officedocument.oleObject"/>
  <Override PartName="/ppt/slideLayouts/slideLayout11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6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Layouts/slideLayout42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79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2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254.xml" ContentType="application/vnd.openxmlformats-officedocument.presentationml.slideLayout+xml"/>
  <Override PartName="/ppt/theme/theme10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Masters/slideMaster1.xml" ContentType="application/vnd.openxmlformats-officedocument.presentationml.slideMaster+xml"/>
  <Override PartName="/ppt/embeddings/Microsoft_Editor_de_ecuaciones2.bin" ContentType="application/vnd.openxmlformats-officedocument.oleObject"/>
  <Override PartName="/ppt/slideLayouts/slideLayout114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60.xml" ContentType="application/vnd.openxmlformats-officedocument.presentationml.slideLayout+xml"/>
  <Override PartName="/ppt/embeddings/oleObject10.bin" ContentType="application/vnd.openxmlformats-officedocument.oleObject"/>
  <Override PartName="/ppt/slideLayouts/slideLayout244.xml" ContentType="application/vnd.openxmlformats-officedocument.presentationml.slideLayout+xml"/>
  <Default Extension="bin" ContentType="application/vnd.openxmlformats-officedocument.presentationml.printerSettings"/>
  <Override PartName="/ppt/slideLayouts/slideLayout82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66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250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81.xml" ContentType="application/vnd.openxmlformats-officedocument.presentationml.slideLayout+xml"/>
  <Override PartName="/ppt/slideLayouts/slideLayout39.xml" ContentType="application/vnd.openxmlformats-officedocument.presentationml.slideLayout+xml"/>
  <Override PartName="/ppt/embeddings/oleObject6.bin" ContentType="application/vnd.openxmlformats-officedocument.oleObject"/>
  <Override PartName="/ppt/embeddings/Microsoft_Editor_de_ecuaciones19.bin" ContentType="application/vnd.openxmlformats-officedocument.oleObject"/>
  <Override PartName="/ppt/slideLayouts/slideLayout72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embeddings/oleObject28.bin" ContentType="application/vnd.openxmlformats-officedocument.oleObject"/>
  <Override PartName="/ppt/slideLayouts/slideLayout11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171.xml" ContentType="application/vnd.openxmlformats-officedocument.presentationml.slideLayout+xml"/>
  <Override PartName="/ppt/slideLayouts/slideLayout29.xml" ContentType="application/vnd.openxmlformats-officedocument.presentationml.slideLayout+xml"/>
  <Override PartName="/ppt/embeddings/oleObject34.bin" ContentType="application/vnd.openxmlformats-officedocument.oleObject"/>
  <Override PartName="/ppt/slideLayouts/slideLayout268.xml" ContentType="application/vnd.openxmlformats-officedocument.presentationml.slideLayout+xml"/>
  <Override PartName="/ppt/theme/theme24.xml" ContentType="application/vnd.openxmlformats-officedocument.theme+xml"/>
  <Override PartName="/ppt/slideLayouts/slideLayout199.xml" ContentType="application/vnd.openxmlformats-officedocument.presentationml.slideLayout+xml"/>
  <Override PartName="/ppt/embeddings/oleObject18.bin" ContentType="application/vnd.openxmlformats-officedocument.oleObject"/>
  <Override PartName="/ppt/slides/slide2.xml" ContentType="application/vnd.openxmlformats-officedocument.presentationml.slide+xml"/>
  <Override PartName="/ppt/slideLayouts/slideLayout213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Masters/slideMaster16.xml" ContentType="application/vnd.openxmlformats-officedocument.presentationml.slideMaster+xml"/>
  <Default Extension="vml" ContentType="application/vnd.openxmlformats-officedocument.vmlDrawing"/>
  <Override PartName="/ppt/embeddings/oleObject2.bin" ContentType="application/vnd.openxmlformats-officedocument.oleObject"/>
  <Override PartName="/ppt/slideLayouts/slideLayout35.xml" ContentType="application/vnd.openxmlformats-officedocument.presentationml.slideLayout+xml"/>
  <Override PartName="/ppt/slideLayouts/slideLayout128.xml" ContentType="application/vnd.openxmlformats-officedocument.presentationml.slideLayout+xml"/>
  <Override PartName="/ppt/embeddings/Microsoft_Editor_de_ecuaciones15.bin" ContentType="application/vnd.openxmlformats-officedocument.oleObject"/>
  <Override PartName="/ppt/slides/slide34.xml" ContentType="application/vnd.openxmlformats-officedocument.presentationml.slide+xml"/>
  <Override PartName="/ppt/embeddings/oleObject24.bin" ContentType="application/vnd.openxmlformats-officedocument.oleObject"/>
  <Override PartName="/ppt/slideLayouts/slideLayout96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25.xml" ContentType="application/vnd.openxmlformats-officedocument.presentationml.slideLayout+xml"/>
  <Override PartName="/ppt/embeddings/oleObject30.bin" ContentType="application/vnd.openxmlformats-officedocument.oleObject"/>
  <Override PartName="/ppt/theme/theme20.xml" ContentType="application/vnd.openxmlformats-officedocument.theme+xml"/>
  <Override PartName="/ppt/slideLayouts/slideLayout195.xml" ContentType="application/vnd.openxmlformats-officedocument.presentationml.slideLayout+xml"/>
  <Default Extension="jpeg" ContentType="image/jpeg"/>
  <Override PartName="/ppt/embeddings/oleObject14.bin" ContentType="application/vnd.openxmlformats-officedocument.oleObject"/>
  <Override PartName="/ppt/notesSlides/notesSlide7.xml" ContentType="application/vnd.openxmlformats-officedocument.presentationml.notesSlide+xml"/>
  <Override PartName="/ppt/slideLayouts/slideLayout140.xml" ContentType="application/vnd.openxmlformats-officedocument.presentationml.slideLayout+xml"/>
  <Override PartName="/ppt/slideMasters/slideMaster12.xml" ContentType="application/vnd.openxmlformats-officedocument.presentationml.slideMaster+xml"/>
  <Override PartName="/ppt/embeddings/Microsoft_Editor_de_ecuaciones11.bin" ContentType="application/vnd.openxmlformats-officedocument.oleObject"/>
  <Override PartName="/ppt/slideLayouts/slideLayout31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70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59.xml" ContentType="application/vnd.openxmlformats-officedocument.presentationml.slideLayout+xml"/>
  <Override PartName="/ppt/embeddings/oleObject20.bin" ContentType="application/vnd.openxmlformats-officedocument.oleObject"/>
  <Override PartName="/ppt/slideLayouts/slideLayout92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91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7.xml" ContentType="application/vnd.openxmlformats-officedocument.theme+xml"/>
  <Override PartName="/ppt/slides/slide54.xml" ContentType="application/vnd.openxmlformats-officedocument.presentationml.slide+xml"/>
  <Override PartName="/ppt/slideMasters/slideMaster8.xml" ContentType="application/vnd.openxmlformats-officedocument.presentationml.slideMaster+xml"/>
  <Override PartName="/ppt/embeddings/Microsoft_Editor_de_ecuaciones9.bin" ContentType="application/vnd.openxmlformats-officedocument.oleObject"/>
  <Override PartName="/ppt/slideLayouts/slideLayout223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s/slide27.xml" ContentType="application/vnd.openxmlformats-officedocument.presentationml.slide+xml"/>
  <Override PartName="/ppt/slideMasters/slideMaster26.xml" ContentType="application/vnd.openxmlformats-officedocument.presentationml.slideMaster+xml"/>
  <Override PartName="/ppt/slideLayouts/slideLayout15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257.xml" ContentType="application/vnd.openxmlformats-officedocument.presentationml.slideLayout+xml"/>
  <Override PartName="/ppt/slides/slide50.xml" ContentType="application/vnd.openxmlformats-officedocument.presentationml.slide+xml"/>
  <Override PartName="/ppt/theme/theme13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Masters/slideMaster4.xml" ContentType="application/vnd.openxmlformats-officedocument.presentationml.slideMaster+xml"/>
  <Override PartName="/ppt/embeddings/Microsoft_Editor_de_ecuaciones5.bin" ContentType="application/vnd.openxmlformats-officedocument.oleObject"/>
  <Override PartName="/ppt/slideLayouts/slideLayout117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63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15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69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12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253.xml" ContentType="application/vnd.openxmlformats-officedocument.presentationml.slideLayout+xml"/>
  <Override PartName="/ppt/embeddings/oleObject9.bin" ContentType="application/vnd.openxmlformats-officedocument.oleObject"/>
  <Default Extension="rels" ContentType="application/vnd.openxmlformats-package.relationships+xml"/>
  <Override PartName="/ppt/slideLayouts/slideLayout18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embeddings/Microsoft_Editor_de_ecuaciones1.bin" ContentType="application/vnd.openxmlformats-officedocument.oleObject"/>
  <Override PartName="/ppt/slideLayouts/slideLayout113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s/slide47.xml" ContentType="application/vnd.openxmlformats-officedocument.presentationml.slide+xml"/>
  <Override PartName="/ppt/slideLayouts/slideLayout17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7.xml" ContentType="application/vnd.openxmlformats-officedocument.theme+xml"/>
  <Override PartName="/ppt/slides/slide5.xml" ContentType="application/vnd.openxmlformats-officedocument.presentationml.slide+xml"/>
  <Override PartName="/ppt/slideLayouts/slideLayout10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Masters/slideMaster19.xml" ContentType="application/vnd.openxmlformats-officedocument.presentationml.slideMaster+xml"/>
  <Override PartName="/ppt/embeddings/oleObject5.bin" ContentType="application/vnd.openxmlformats-officedocument.oleObject"/>
  <Override PartName="/ppt/slideLayouts/slideLayout180.xml" ContentType="application/vnd.openxmlformats-officedocument.presentationml.slideLayout+xml"/>
  <Override PartName="/ppt/slideLayouts/slideLayout38.xml" ContentType="application/vnd.openxmlformats-officedocument.presentationml.slideLayout+xml"/>
  <Override PartName="/ppt/embeddings/Microsoft_Editor_de_ecuaciones18.bin" ContentType="application/vnd.openxmlformats-officedocument.oleObject"/>
  <Override PartName="/ppt/slideLayouts/slideLayout71.xml" ContentType="application/vnd.openxmlformats-officedocument.presentationml.slideLayout+xml"/>
  <Override PartName="/ppt/slides/slide37.xml" ContentType="application/vnd.openxmlformats-officedocument.presentationml.slide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embeddings/oleObject27.bin" ContentType="application/vnd.openxmlformats-officedocument.oleObject"/>
  <Override PartName="/ppt/slideLayouts/slideLayout99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s/slide43.xml" ContentType="application/vnd.openxmlformats-officedocument.presentationml.slide+xml"/>
  <Override PartName="/ppt/slideLayouts/slideLayout170.xml" ContentType="application/vnd.openxmlformats-officedocument.presentationml.slideLayout+xml"/>
  <Override PartName="/ppt/slideLayouts/slideLayout28.xml" ContentType="application/vnd.openxmlformats-officedocument.presentationml.slideLayout+xml"/>
  <Override PartName="/ppt/embeddings/oleObject33.bin" ContentType="application/vnd.openxmlformats-officedocument.oleObject"/>
  <Override PartName="/ppt/slideLayouts/slideLayout267.xml" ContentType="application/vnd.openxmlformats-officedocument.presentationml.slideLayout+xml"/>
  <Override PartName="/ppt/theme/theme23.xml" ContentType="application/vnd.openxmlformats-officedocument.theme+xml"/>
  <Override PartName="/ppt/slideLayouts/slideLayout198.xml" ContentType="application/vnd.openxmlformats-officedocument.presentationml.slideLayout+xml"/>
  <Override PartName="/ppt/embeddings/oleObject17.bin" ContentType="application/vnd.openxmlformats-officedocument.oleObject"/>
  <Override PartName="/ppt/slideLayouts/slideLayout89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21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Masters/slideMaster15.xml" ContentType="application/vnd.openxmlformats-officedocument.presentationml.slideMaster+xml"/>
  <Override PartName="/ppt/embeddings/oleObject1.bin" ContentType="application/vnd.openxmlformats-officedocument.oleObject"/>
  <Override PartName="/ppt/embeddings/Microsoft_Editor_de_ecuaciones14.bin" ContentType="application/vnd.openxmlformats-officedocument.oleObject"/>
  <Override PartName="/ppt/slideLayouts/slideLayout3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33.xml" ContentType="application/vnd.openxmlformats-officedocument.presentationml.slide+xml"/>
  <Override PartName="/ppt/embeddings/oleObject23.bin" ContentType="application/vnd.openxmlformats-officedocument.oleObject"/>
  <Override PartName="/ppt/slideLayouts/slideLayout95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94.xml" ContentType="application/vnd.openxmlformats-officedocument.presentationml.slideLayout+xml"/>
  <Override PartName="/ppt/embeddings/oleObject13.bin" ContentType="application/vnd.openxmlformats-officedocument.oleObject"/>
  <Override PartName="/ppt/slideMasters/slideMaster11.xml" ContentType="application/vnd.openxmlformats-officedocument.presentationml.slideMaster+xml"/>
  <Override PartName="/ppt/embeddings/Microsoft_Editor_de_ecuaciones10.bin" ContentType="application/vnd.openxmlformats-officedocument.oleObject"/>
  <Override PartName="/ppt/slideLayouts/slideLayout30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6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90.xml" ContentType="application/vnd.openxmlformats-officedocument.presentationml.slideLayout+xml"/>
  <Override PartName="/ppt/slideLayouts/slideLayout48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23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6.xml" ContentType="application/vnd.openxmlformats-officedocument.theme+xml"/>
  <Override PartName="/ppt/slides/slide53.xml" ContentType="application/vnd.openxmlformats-officedocument.presentationml.slide+xml"/>
  <Override PartName="/ppt/slideMasters/slideMaster7.xml" ContentType="application/vnd.openxmlformats-officedocument.presentationml.slideMaster+xml"/>
  <Override PartName="/ppt/embeddings/Microsoft_Editor_de_ecuaciones8.bin" ContentType="application/vnd.openxmlformats-officedocument.oleObject"/>
  <Override PartName="/ppt/slideLayouts/slideLayout22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s/slide26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88.xml" ContentType="application/vnd.openxmlformats-officedocument.presentationml.slideLayout+xml"/>
  <Default Extension="wmf" ContentType="image/x-wmf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s/slide16.xml" ContentType="application/vnd.openxmlformats-officedocument.presentationml.slide+xml"/>
  <Override PartName="/ppt/theme/theme12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Masters/slideMaster3.xml" ContentType="application/vnd.openxmlformats-officedocument.presentationml.slideMaster+xml"/>
  <Override PartName="/ppt/embeddings/Microsoft_Editor_de_ecuaciones4.bin" ContentType="application/vnd.openxmlformats-officedocument.oleObject"/>
  <Override PartName="/ppt/slideLayouts/slideLayout116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62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246.xml" ContentType="application/vnd.openxmlformats-officedocument.presentationml.slideLayout+xml"/>
  <Override PartName="/ppt/embeddings/oleObject12.bin" ContentType="application/vnd.openxmlformats-officedocument.oleObject"/>
  <Override PartName="/ppt/slideLayouts/slideLayout84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252.xml" ContentType="application/vnd.openxmlformats-officedocument.presentationml.slideLayout+xml"/>
  <Override PartName="/ppt/slides/slide12.xml" ContentType="application/vnd.openxmlformats-officedocument.presentationml.slide+xml"/>
  <Override PartName="/ppt/embeddings/oleObject8.bin" ContentType="application/vnd.openxmlformats-officedocument.oleObject"/>
  <Override PartName="/ppt/slideLayouts/slideLayout18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209.xml" ContentType="application/vnd.openxmlformats-officedocument.presentationml.slideLayout+xml"/>
  <Default Extension="emf" ContentType="image/x-emf"/>
  <Override PartName="/ppt/slideLayouts/slideLayout80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46.xml" ContentType="application/vnd.openxmlformats-officedocument.presentationml.slide+xml"/>
  <Override PartName="/ppt/embeddings/oleObject36.bin" ContentType="application/vnd.openxmlformats-officedocument.oleObject"/>
  <Override PartName="/ppt/theme/theme26.xml" ContentType="application/vnd.openxmlformats-officedocument.theme+xml"/>
  <Override PartName="/ppt/slides/slide4.xml" ContentType="application/vnd.openxmlformats-officedocument.presentationml.slide+xml"/>
  <Override PartName="/ppt/slideLayouts/slideLayout215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Masters/slideMaster18.xml" ContentType="application/vnd.openxmlformats-officedocument.presentationml.slideMaster+xml"/>
  <Override PartName="/ppt/embeddings/oleObject4.bin" ContentType="application/vnd.openxmlformats-officedocument.oleObject"/>
  <Override PartName="/ppt/embeddings/Microsoft_Editor_de_ecuaciones17.bin" ContentType="application/vnd.openxmlformats-officedocument.oleObject"/>
  <Override PartName="/ppt/slideLayouts/slideLayout3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embeddings/oleObject26.bin" ContentType="application/vnd.openxmlformats-officedocument.oleObject"/>
  <Override PartName="/ppt/slideLayouts/slideLayout98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42.xml" ContentType="application/vnd.openxmlformats-officedocument.presentationml.slide+xml"/>
  <Override PartName="/ppt/slideLayouts/slideLayout27.xml" ContentType="application/vnd.openxmlformats-officedocument.presentationml.slideLayout+xml"/>
  <Override PartName="/ppt/embeddings/oleObject32.bin" ContentType="application/vnd.openxmlformats-officedocument.oleObject"/>
  <Override PartName="/ppt/theme/theme22.xml" ContentType="application/vnd.openxmlformats-officedocument.theme+xml"/>
  <Override PartName="/ppt/slideLayouts/slideLayout197.xml" ContentType="application/vnd.openxmlformats-officedocument.presentationml.slideLayout+xml"/>
  <Override PartName="/ppt/embeddings/oleObject16.bin" ContentType="application/vnd.openxmlformats-officedocument.oleObject"/>
  <Override PartName="/ppt/slideLayouts/slideLayout21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Masters/slideMaster14.xml" ContentType="application/vnd.openxmlformats-officedocument.presentationml.slideMaster+xml"/>
  <Override PartName="/ppt/embeddings/Microsoft_Editor_de_ecuaciones13.bin" ContentType="application/vnd.openxmlformats-officedocument.oleObject"/>
  <Override PartName="/ppt/slideLayouts/slideLayout33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272.xml" ContentType="application/vnd.openxmlformats-officedocument.presentationml.slideLayout+xml"/>
  <Override PartName="/ppt/embeddings/oleObject22.bin" ContentType="application/vnd.openxmlformats-officedocument.oleObject"/>
  <Override PartName="/ppt/slideLayouts/slideLayout94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93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23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7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53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259.xml" ContentType="application/vnd.openxmlformats-officedocument.presentationml.slideLayout+xml"/>
  <Override PartName="/ppt/theme/theme15.xml" ContentType="application/vnd.openxmlformats-officedocument.theme+xml"/>
  <Override PartName="/ppt/slides/slide52.xml" ContentType="application/vnd.openxmlformats-officedocument.presentationml.slide+xml"/>
  <Override PartName="/ppt/slideMasters/slideMaster6.xml" ContentType="application/vnd.openxmlformats-officedocument.presentationml.slideMaster+xml"/>
  <Override PartName="/ppt/embeddings/Microsoft_Editor_de_ecuaciones7.bin" ContentType="application/vnd.openxmlformats-officedocument.oleObject"/>
  <Override PartName="/ppt/slideLayouts/slideLayout119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6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15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87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255.xml" ContentType="application/vnd.openxmlformats-officedocument.presentationml.slideLayout+xml"/>
  <Override PartName="/ppt/theme/theme11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Masters/slideMaster2.xml" ContentType="application/vnd.openxmlformats-officedocument.presentationml.slideMaster+xml"/>
  <Override PartName="/ppt/embeddings/Microsoft_Editor_de_ecuaciones3.bin" ContentType="application/vnd.openxmlformats-officedocument.oleObject"/>
  <Override PartName="/ppt/slideLayouts/slideLayout115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61.xml" ContentType="application/vnd.openxmlformats-officedocument.presentationml.slideLayout+xml"/>
  <Override PartName="/ppt/slideMasters/slideMaster20.xml" ContentType="application/vnd.openxmlformats-officedocument.presentationml.slideMaster+xml"/>
  <Override PartName="/ppt/embeddings/oleObject11.bin" ContentType="application/vnd.openxmlformats-officedocument.oleObject"/>
  <Override PartName="/ppt/slideLayouts/slideLayout24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17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0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251.xml" ContentType="application/vnd.openxmlformats-officedocument.presentationml.slideLayout+xml"/>
  <Override PartName="/ppt/slideLayouts/slideLayout218.xml" ContentType="application/vnd.openxmlformats-officedocument.presentationml.slideLayout+xml"/>
  <Override PartName="/ppt/embeddings/oleObject7.bin" ContentType="application/vnd.openxmlformats-officedocument.oleObject"/>
  <Override PartName="/ppt/slideLayouts/slideLayout18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s/slide3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50" r:id="rId1"/>
    <p:sldMasterId id="2147483652" r:id="rId2"/>
    <p:sldMasterId id="2147483832" r:id="rId3"/>
    <p:sldMasterId id="2147483844" r:id="rId4"/>
    <p:sldMasterId id="2147483856" r:id="rId5"/>
    <p:sldMasterId id="2147483868" r:id="rId6"/>
    <p:sldMasterId id="2147483880" r:id="rId7"/>
    <p:sldMasterId id="2147483929" r:id="rId8"/>
    <p:sldMasterId id="2147483943" r:id="rId9"/>
    <p:sldMasterId id="2147483955" r:id="rId10"/>
    <p:sldMasterId id="2147483967" r:id="rId11"/>
    <p:sldMasterId id="2147483979" r:id="rId12"/>
    <p:sldMasterId id="2147483991" r:id="rId13"/>
    <p:sldMasterId id="2147484003" r:id="rId14"/>
    <p:sldMasterId id="2147484015" r:id="rId15"/>
    <p:sldMasterId id="2147484023" r:id="rId16"/>
    <p:sldMasterId id="2147484037" r:id="rId17"/>
    <p:sldMasterId id="2147484085" r:id="rId18"/>
    <p:sldMasterId id="2147484126" r:id="rId19"/>
    <p:sldMasterId id="2147484138" r:id="rId20"/>
    <p:sldMasterId id="2147484150" r:id="rId21"/>
    <p:sldMasterId id="2147484174" r:id="rId22"/>
    <p:sldMasterId id="2147484290" r:id="rId23"/>
    <p:sldMasterId id="2147484304" r:id="rId24"/>
    <p:sldMasterId id="2147484443" r:id="rId25"/>
    <p:sldMasterId id="2147484450" r:id="rId26"/>
  </p:sldMasterIdLst>
  <p:notesMasterIdLst>
    <p:notesMasterId r:id="rId82"/>
  </p:notesMasterIdLst>
  <p:sldIdLst>
    <p:sldId id="639" r:id="rId27"/>
    <p:sldId id="852" r:id="rId28"/>
    <p:sldId id="891" r:id="rId29"/>
    <p:sldId id="892" r:id="rId30"/>
    <p:sldId id="893" r:id="rId31"/>
    <p:sldId id="894" r:id="rId32"/>
    <p:sldId id="896" r:id="rId33"/>
    <p:sldId id="593" r:id="rId34"/>
    <p:sldId id="654" r:id="rId35"/>
    <p:sldId id="671" r:id="rId36"/>
    <p:sldId id="853" r:id="rId37"/>
    <p:sldId id="656" r:id="rId38"/>
    <p:sldId id="682" r:id="rId39"/>
    <p:sldId id="676" r:id="rId40"/>
    <p:sldId id="673" r:id="rId41"/>
    <p:sldId id="595" r:id="rId42"/>
    <p:sldId id="691" r:id="rId43"/>
    <p:sldId id="674" r:id="rId44"/>
    <p:sldId id="692" r:id="rId45"/>
    <p:sldId id="702" r:id="rId46"/>
    <p:sldId id="695" r:id="rId47"/>
    <p:sldId id="881" r:id="rId48"/>
    <p:sldId id="696" r:id="rId49"/>
    <p:sldId id="687" r:id="rId50"/>
    <p:sldId id="666" r:id="rId51"/>
    <p:sldId id="667" r:id="rId52"/>
    <p:sldId id="679" r:id="rId53"/>
    <p:sldId id="854" r:id="rId54"/>
    <p:sldId id="855" r:id="rId55"/>
    <p:sldId id="685" r:id="rId56"/>
    <p:sldId id="675" r:id="rId57"/>
    <p:sldId id="690" r:id="rId58"/>
    <p:sldId id="697" r:id="rId59"/>
    <p:sldId id="706" r:id="rId60"/>
    <p:sldId id="698" r:id="rId61"/>
    <p:sldId id="710" r:id="rId62"/>
    <p:sldId id="720" r:id="rId63"/>
    <p:sldId id="725" r:id="rId64"/>
    <p:sldId id="704" r:id="rId65"/>
    <p:sldId id="705" r:id="rId66"/>
    <p:sldId id="709" r:id="rId67"/>
    <p:sldId id="711" r:id="rId68"/>
    <p:sldId id="602" r:id="rId69"/>
    <p:sldId id="603" r:id="rId70"/>
    <p:sldId id="604" r:id="rId71"/>
    <p:sldId id="606" r:id="rId72"/>
    <p:sldId id="607" r:id="rId73"/>
    <p:sldId id="721" r:id="rId74"/>
    <p:sldId id="713" r:id="rId75"/>
    <p:sldId id="712" r:id="rId76"/>
    <p:sldId id="751" r:id="rId77"/>
    <p:sldId id="752" r:id="rId78"/>
    <p:sldId id="753" r:id="rId79"/>
    <p:sldId id="755" r:id="rId80"/>
    <p:sldId id="724" r:id="rId81"/>
  </p:sldIdLst>
  <p:sldSz cx="9144000" cy="6858000" type="screen4x3"/>
  <p:notesSz cx="7010400" cy="9236075"/>
  <p:defaultTextStyle>
    <a:defPPr>
      <a:defRPr lang="he-IL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1pPr>
    <a:lvl2pPr marL="457177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2pPr>
    <a:lvl3pPr marL="914353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3pPr>
    <a:lvl4pPr marL="137153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4pPr>
    <a:lvl5pPr marL="1828706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5pPr>
    <a:lvl6pPr marL="2285883" algn="l" defTabSz="914353" rtl="0" eaLnBrk="1" latinLnBrk="0" hangingPunct="1">
      <a:defRPr sz="2800" b="1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6pPr>
    <a:lvl7pPr marL="2743060" algn="l" defTabSz="914353" rtl="0" eaLnBrk="1" latinLnBrk="0" hangingPunct="1">
      <a:defRPr sz="2800" b="1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7pPr>
    <a:lvl8pPr marL="3200236" algn="l" defTabSz="914353" rtl="0" eaLnBrk="1" latinLnBrk="0" hangingPunct="1">
      <a:defRPr sz="2800" b="1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8pPr>
    <a:lvl9pPr marL="3657413" algn="l" defTabSz="914353" rtl="0" eaLnBrk="1" latinLnBrk="0" hangingPunct="1">
      <a:defRPr sz="2800" b="1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9pPr>
  </p:defaultTextStyle>
  <p:extLst>
    <p:ext uri="{521415D9-36F7-43E2-AB2F-B90AF26B5E84}">
      <p14:sectionLst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<p14:section name="Default Section" id="{C35624A5-8426-4491-A684-D0427FF1CFDB}">
          <p14:sldIdLst>
            <p14:sldId id="639"/>
            <p14:sldId id="852"/>
            <p14:sldId id="891"/>
            <p14:sldId id="892"/>
            <p14:sldId id="893"/>
            <p14:sldId id="894"/>
            <p14:sldId id="896"/>
            <p14:sldId id="593"/>
            <p14:sldId id="654"/>
            <p14:sldId id="671"/>
            <p14:sldId id="853"/>
            <p14:sldId id="656"/>
            <p14:sldId id="682"/>
            <p14:sldId id="676"/>
            <p14:sldId id="673"/>
            <p14:sldId id="595"/>
            <p14:sldId id="691"/>
            <p14:sldId id="674"/>
            <p14:sldId id="692"/>
            <p14:sldId id="702"/>
            <p14:sldId id="695"/>
            <p14:sldId id="881"/>
            <p14:sldId id="696"/>
            <p14:sldId id="687"/>
            <p14:sldId id="666"/>
            <p14:sldId id="667"/>
            <p14:sldId id="679"/>
            <p14:sldId id="854"/>
            <p14:sldId id="855"/>
            <p14:sldId id="685"/>
            <p14:sldId id="675"/>
            <p14:sldId id="690"/>
            <p14:sldId id="697"/>
            <p14:sldId id="706"/>
            <p14:sldId id="698"/>
            <p14:sldId id="710"/>
            <p14:sldId id="720"/>
            <p14:sldId id="725"/>
            <p14:sldId id="704"/>
            <p14:sldId id="705"/>
            <p14:sldId id="709"/>
            <p14:sldId id="711"/>
            <p14:sldId id="602"/>
            <p14:sldId id="603"/>
            <p14:sldId id="604"/>
            <p14:sldId id="606"/>
            <p14:sldId id="607"/>
            <p14:sldId id="721"/>
            <p14:sldId id="713"/>
            <p14:sldId id="712"/>
            <p14:sldId id="751"/>
            <p14:sldId id="752"/>
            <p14:sldId id="753"/>
            <p14:sldId id="755"/>
            <p14:sldId id="724"/>
            <p14:sldId id="882"/>
            <p14:sldId id="900"/>
            <p14:sldId id="726"/>
            <p14:sldId id="728"/>
            <p14:sldId id="729"/>
            <p14:sldId id="813"/>
            <p14:sldId id="731"/>
            <p14:sldId id="759"/>
            <p14:sldId id="760"/>
            <p14:sldId id="733"/>
            <p14:sldId id="734"/>
            <p14:sldId id="762"/>
            <p14:sldId id="761"/>
            <p14:sldId id="735"/>
            <p14:sldId id="736"/>
            <p14:sldId id="741"/>
            <p14:sldId id="859"/>
            <p14:sldId id="793"/>
            <p14:sldId id="742"/>
            <p14:sldId id="743"/>
            <p14:sldId id="871"/>
            <p14:sldId id="875"/>
            <p14:sldId id="769"/>
            <p14:sldId id="770"/>
            <p14:sldId id="771"/>
            <p14:sldId id="772"/>
            <p14:sldId id="773"/>
            <p14:sldId id="774"/>
            <p14:sldId id="778"/>
            <p14:sldId id="780"/>
            <p14:sldId id="782"/>
            <p14:sldId id="783"/>
            <p14:sldId id="784"/>
            <p14:sldId id="785"/>
            <p14:sldId id="786"/>
            <p14:sldId id="787"/>
            <p14:sldId id="788"/>
            <p14:sldId id="789"/>
            <p14:sldId id="790"/>
            <p14:sldId id="791"/>
            <p14:sldId id="792"/>
            <p14:sldId id="862"/>
            <p14:sldId id="863"/>
            <p14:sldId id="864"/>
            <p14:sldId id="865"/>
            <p14:sldId id="866"/>
            <p14:sldId id="867"/>
            <p14:sldId id="868"/>
            <p14:sldId id="869"/>
            <p14:sldId id="870"/>
            <p14:sldId id="883"/>
            <p14:sldId id="902"/>
            <p14:sldId id="794"/>
            <p14:sldId id="796"/>
            <p14:sldId id="903"/>
            <p14:sldId id="798"/>
            <p14:sldId id="795"/>
            <p14:sldId id="799"/>
            <p14:sldId id="801"/>
            <p14:sldId id="802"/>
            <p14:sldId id="803"/>
            <p14:sldId id="805"/>
            <p14:sldId id="806"/>
            <p14:sldId id="895"/>
            <p14:sldId id="811"/>
          </p14:sldIdLst>
        </p14:section>
        <p14:section name="Untitled Section" id="{2CDC3F82-4623-47D4-97C6-D2AC12835753}">
          <p14:sldIdLst>
            <p14:sldId id="814"/>
            <p14:sldId id="872"/>
            <p14:sldId id="819"/>
            <p14:sldId id="879"/>
            <p14:sldId id="820"/>
            <p14:sldId id="821"/>
            <p14:sldId id="840"/>
            <p14:sldId id="822"/>
            <p14:sldId id="818"/>
            <p14:sldId id="823"/>
            <p14:sldId id="824"/>
            <p14:sldId id="825"/>
            <p14:sldId id="826"/>
            <p14:sldId id="827"/>
            <p14:sldId id="828"/>
            <p14:sldId id="829"/>
            <p14:sldId id="830"/>
            <p14:sldId id="831"/>
            <p14:sldId id="837"/>
            <p14:sldId id="832"/>
            <p14:sldId id="833"/>
            <p14:sldId id="834"/>
            <p14:sldId id="835"/>
            <p14:sldId id="836"/>
            <p14:sldId id="880"/>
            <p14:sldId id="884"/>
            <p14:sldId id="838"/>
            <p14:sldId id="888"/>
            <p14:sldId id="905"/>
            <p14:sldId id="898"/>
            <p14:sldId id="847"/>
            <p14:sldId id="850"/>
            <p14:sldId id="857"/>
            <p14:sldId id="873"/>
            <p14:sldId id="897"/>
            <p14:sldId id="901"/>
            <p14:sldId id="90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F00"/>
    <a:srgbClr val="339933"/>
    <a:srgbClr val="0066FF"/>
    <a:srgbClr val="3333FF"/>
    <a:srgbClr val="3366FF"/>
    <a:srgbClr val="A6A6A6"/>
    <a:srgbClr val="BFBFBF"/>
    <a:srgbClr val="C0C0C0"/>
    <a:srgbClr val="00CC99"/>
    <a:srgbClr val="FF000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napVertSplitter="1" vertBarState="minimized" horzBarState="maximized">
    <p:restoredLeft sz="11583" autoAdjust="0"/>
    <p:restoredTop sz="94567" autoAdjust="0"/>
  </p:normalViewPr>
  <p:slideViewPr>
    <p:cSldViewPr snapToGrid="0">
      <p:cViewPr>
        <p:scale>
          <a:sx n="100" d="100"/>
          <a:sy n="100" d="100"/>
        </p:scale>
        <p:origin x="-114" y="-168"/>
      </p:cViewPr>
      <p:guideLst>
        <p:guide orient="horz" pos="2160"/>
        <p:guide pos="22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191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4.xml"/><Relationship Id="rId31" Type="http://schemas.openxmlformats.org/officeDocument/2006/relationships/slide" Target="slides/slide5.xml"/><Relationship Id="rId32" Type="http://schemas.openxmlformats.org/officeDocument/2006/relationships/slide" Target="slides/slide6.xml"/><Relationship Id="rId33" Type="http://schemas.openxmlformats.org/officeDocument/2006/relationships/slide" Target="slides/slide7.xml"/><Relationship Id="rId34" Type="http://schemas.openxmlformats.org/officeDocument/2006/relationships/slide" Target="slides/slide8.xml"/><Relationship Id="rId35" Type="http://schemas.openxmlformats.org/officeDocument/2006/relationships/slide" Target="slides/slide9.xml"/><Relationship Id="rId36" Type="http://schemas.openxmlformats.org/officeDocument/2006/relationships/slide" Target="slides/slide10.xml"/><Relationship Id="rId37" Type="http://schemas.openxmlformats.org/officeDocument/2006/relationships/slide" Target="slides/slide11.xml"/><Relationship Id="rId38" Type="http://schemas.openxmlformats.org/officeDocument/2006/relationships/slide" Target="slides/slide12.xml"/><Relationship Id="rId39" Type="http://schemas.openxmlformats.org/officeDocument/2006/relationships/slide" Target="slides/slide13.xml"/><Relationship Id="rId50" Type="http://schemas.openxmlformats.org/officeDocument/2006/relationships/slide" Target="slides/slide24.xml"/><Relationship Id="rId51" Type="http://schemas.openxmlformats.org/officeDocument/2006/relationships/slide" Target="slides/slide25.xml"/><Relationship Id="rId52" Type="http://schemas.openxmlformats.org/officeDocument/2006/relationships/slide" Target="slides/slide26.xml"/><Relationship Id="rId53" Type="http://schemas.openxmlformats.org/officeDocument/2006/relationships/slide" Target="slides/slide27.xml"/><Relationship Id="rId54" Type="http://schemas.openxmlformats.org/officeDocument/2006/relationships/slide" Target="slides/slide28.xml"/><Relationship Id="rId55" Type="http://schemas.openxmlformats.org/officeDocument/2006/relationships/slide" Target="slides/slide29.xml"/><Relationship Id="rId56" Type="http://schemas.openxmlformats.org/officeDocument/2006/relationships/slide" Target="slides/slide30.xml"/><Relationship Id="rId57" Type="http://schemas.openxmlformats.org/officeDocument/2006/relationships/slide" Target="slides/slide31.xml"/><Relationship Id="rId58" Type="http://schemas.openxmlformats.org/officeDocument/2006/relationships/slide" Target="slides/slide32.xml"/><Relationship Id="rId59" Type="http://schemas.openxmlformats.org/officeDocument/2006/relationships/slide" Target="slides/slide33.xml"/><Relationship Id="rId70" Type="http://schemas.openxmlformats.org/officeDocument/2006/relationships/slide" Target="slides/slide44.xml"/><Relationship Id="rId71" Type="http://schemas.openxmlformats.org/officeDocument/2006/relationships/slide" Target="slides/slide45.xml"/><Relationship Id="rId72" Type="http://schemas.openxmlformats.org/officeDocument/2006/relationships/slide" Target="slides/slide46.xml"/><Relationship Id="rId73" Type="http://schemas.openxmlformats.org/officeDocument/2006/relationships/slide" Target="slides/slide47.xml"/><Relationship Id="rId74" Type="http://schemas.openxmlformats.org/officeDocument/2006/relationships/slide" Target="slides/slide48.xml"/><Relationship Id="rId75" Type="http://schemas.openxmlformats.org/officeDocument/2006/relationships/slide" Target="slides/slide49.xml"/><Relationship Id="rId76" Type="http://schemas.openxmlformats.org/officeDocument/2006/relationships/slide" Target="slides/slide50.xml"/><Relationship Id="rId77" Type="http://schemas.openxmlformats.org/officeDocument/2006/relationships/slide" Target="slides/slide51.xml"/><Relationship Id="rId78" Type="http://schemas.openxmlformats.org/officeDocument/2006/relationships/slide" Target="slides/slide52.xml"/><Relationship Id="rId79" Type="http://schemas.openxmlformats.org/officeDocument/2006/relationships/slide" Target="slides/slide53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" Target="slides/slide1.xml"/><Relationship Id="rId28" Type="http://schemas.openxmlformats.org/officeDocument/2006/relationships/slide" Target="slides/slide2.xml"/><Relationship Id="rId29" Type="http://schemas.openxmlformats.org/officeDocument/2006/relationships/slide" Target="slides/slide3.xml"/><Relationship Id="rId40" Type="http://schemas.openxmlformats.org/officeDocument/2006/relationships/slide" Target="slides/slide14.xml"/><Relationship Id="rId41" Type="http://schemas.openxmlformats.org/officeDocument/2006/relationships/slide" Target="slides/slide15.xml"/><Relationship Id="rId42" Type="http://schemas.openxmlformats.org/officeDocument/2006/relationships/slide" Target="slides/slide16.xml"/><Relationship Id="rId43" Type="http://schemas.openxmlformats.org/officeDocument/2006/relationships/slide" Target="slides/slide17.xml"/><Relationship Id="rId44" Type="http://schemas.openxmlformats.org/officeDocument/2006/relationships/slide" Target="slides/slide18.xml"/><Relationship Id="rId45" Type="http://schemas.openxmlformats.org/officeDocument/2006/relationships/slide" Target="slides/slide19.xml"/><Relationship Id="rId46" Type="http://schemas.openxmlformats.org/officeDocument/2006/relationships/slide" Target="slides/slide20.xml"/><Relationship Id="rId47" Type="http://schemas.openxmlformats.org/officeDocument/2006/relationships/slide" Target="slides/slide21.xml"/><Relationship Id="rId48" Type="http://schemas.openxmlformats.org/officeDocument/2006/relationships/slide" Target="slides/slide22.xml"/><Relationship Id="rId49" Type="http://schemas.openxmlformats.org/officeDocument/2006/relationships/slide" Target="slides/slide23.xml"/><Relationship Id="rId60" Type="http://schemas.openxmlformats.org/officeDocument/2006/relationships/slide" Target="slides/slide34.xml"/><Relationship Id="rId61" Type="http://schemas.openxmlformats.org/officeDocument/2006/relationships/slide" Target="slides/slide35.xml"/><Relationship Id="rId62" Type="http://schemas.openxmlformats.org/officeDocument/2006/relationships/slide" Target="slides/slide36.xml"/><Relationship Id="rId63" Type="http://schemas.openxmlformats.org/officeDocument/2006/relationships/slide" Target="slides/slide37.xml"/><Relationship Id="rId64" Type="http://schemas.openxmlformats.org/officeDocument/2006/relationships/slide" Target="slides/slide38.xml"/><Relationship Id="rId65" Type="http://schemas.openxmlformats.org/officeDocument/2006/relationships/slide" Target="slides/slide39.xml"/><Relationship Id="rId66" Type="http://schemas.openxmlformats.org/officeDocument/2006/relationships/slide" Target="slides/slide40.xml"/><Relationship Id="rId67" Type="http://schemas.openxmlformats.org/officeDocument/2006/relationships/slide" Target="slides/slide41.xml"/><Relationship Id="rId68" Type="http://schemas.openxmlformats.org/officeDocument/2006/relationships/slide" Target="slides/slide42.xml"/><Relationship Id="rId69" Type="http://schemas.openxmlformats.org/officeDocument/2006/relationships/slide" Target="slides/slide43.xml"/><Relationship Id="rId80" Type="http://schemas.openxmlformats.org/officeDocument/2006/relationships/slide" Target="slides/slide54.xml"/><Relationship Id="rId81" Type="http://schemas.openxmlformats.org/officeDocument/2006/relationships/slide" Target="slides/slide55.xml"/><Relationship Id="rId82" Type="http://schemas.openxmlformats.org/officeDocument/2006/relationships/notesMaster" Target="notesMasters/notes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4" Type="http://schemas.openxmlformats.org/officeDocument/2006/relationships/image" Target="../media/image4.wmf"/><Relationship Id="rId1" Type="http://schemas.openxmlformats.org/officeDocument/2006/relationships/image" Target="../media/image1.wmf"/><Relationship Id="rId2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4" Type="http://schemas.openxmlformats.org/officeDocument/2006/relationships/image" Target="../media/image57.emf"/><Relationship Id="rId1" Type="http://schemas.openxmlformats.org/officeDocument/2006/relationships/image" Target="../media/image54.wmf"/><Relationship Id="rId2" Type="http://schemas.openxmlformats.org/officeDocument/2006/relationships/image" Target="../media/image5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wmf"/><Relationship Id="rId1" Type="http://schemas.openxmlformats.org/officeDocument/2006/relationships/image" Target="../media/image72.emf"/><Relationship Id="rId2" Type="http://schemas.openxmlformats.org/officeDocument/2006/relationships/image" Target="../media/image7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Relationship Id="rId2" Type="http://schemas.openxmlformats.org/officeDocument/2006/relationships/image" Target="../media/image9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Relationship Id="rId2" Type="http://schemas.openxmlformats.org/officeDocument/2006/relationships/image" Target="../media/image7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4" Type="http://schemas.openxmlformats.org/officeDocument/2006/relationships/image" Target="../media/image13.wmf"/><Relationship Id="rId5" Type="http://schemas.openxmlformats.org/officeDocument/2006/relationships/image" Target="../media/image14.wmf"/><Relationship Id="rId6" Type="http://schemas.openxmlformats.org/officeDocument/2006/relationships/image" Target="../media/image15.wmf"/><Relationship Id="rId7" Type="http://schemas.openxmlformats.org/officeDocument/2006/relationships/image" Target="../media/image16.wmf"/><Relationship Id="rId1" Type="http://schemas.openxmlformats.org/officeDocument/2006/relationships/image" Target="../media/image1.wmf"/><Relationship Id="rId2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image" Target="../media/image1.wmf"/><Relationship Id="rId5" Type="http://schemas.openxmlformats.org/officeDocument/2006/relationships/image" Target="../media/image20.wmf"/><Relationship Id="rId6" Type="http://schemas.openxmlformats.org/officeDocument/2006/relationships/image" Target="../media/image21.wmf"/><Relationship Id="rId7" Type="http://schemas.openxmlformats.org/officeDocument/2006/relationships/image" Target="../media/image22.wmf"/><Relationship Id="rId8" Type="http://schemas.openxmlformats.org/officeDocument/2006/relationships/image" Target="../media/image23.wmf"/><Relationship Id="rId1" Type="http://schemas.openxmlformats.org/officeDocument/2006/relationships/image" Target="../media/image17.wmf"/><Relationship Id="rId2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image" Target="../media/image34.wmf"/><Relationship Id="rId3" Type="http://schemas.openxmlformats.org/officeDocument/2006/relationships/image" Target="../media/image3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4" Type="http://schemas.openxmlformats.org/officeDocument/2006/relationships/image" Target="../media/image33.wmf"/><Relationship Id="rId1" Type="http://schemas.openxmlformats.org/officeDocument/2006/relationships/image" Target="../media/image41.emf"/><Relationship Id="rId2" Type="http://schemas.openxmlformats.org/officeDocument/2006/relationships/image" Target="../media/image4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>
              <a:defRPr sz="1200" b="0"/>
            </a:lvl1pPr>
          </a:lstStyle>
          <a:p>
            <a:endParaRPr lang="en-US"/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>
              <a:defRPr sz="1200" b="0"/>
            </a:lvl1pPr>
          </a:lstStyle>
          <a:p>
            <a:endParaRPr lang="en-US"/>
          </a:p>
        </p:txBody>
      </p:sp>
      <p:sp>
        <p:nvSpPr>
          <p:cNvPr id="2539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5388" y="692150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2539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387136"/>
            <a:ext cx="5608320" cy="415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669"/>
            <a:ext cx="3037840" cy="46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>
              <a:defRPr sz="1200" b="0"/>
            </a:lvl1pPr>
          </a:lstStyle>
          <a:p>
            <a:endParaRPr lang="en-US"/>
          </a:p>
        </p:txBody>
      </p:sp>
      <p:sp>
        <p:nvSpPr>
          <p:cNvPr id="2539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772669"/>
            <a:ext cx="3037840" cy="46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>
              <a:defRPr sz="1200" b="0"/>
            </a:lvl1pPr>
          </a:lstStyle>
          <a:p>
            <a:fld id="{ABA1A37C-3BE1-460B-9748-74A782162061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70471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1pPr>
    <a:lvl2pPr marL="457177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2pPr>
    <a:lvl3pPr marL="914353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3pPr>
    <a:lvl4pPr marL="137153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4pPr>
    <a:lvl5pPr marL="1828706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Tahoma" pitchFamily="34" charset="0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1A37C-3BE1-460B-9748-74A78216206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7417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8514DE-7735-4913-BEFC-B7709C822D46}" type="slidenum">
              <a:rPr lang="en-US" altLang="en-US">
                <a:solidFill>
                  <a:prstClr val="black"/>
                </a:solidFill>
              </a:rPr>
              <a:pPr/>
              <a:t>16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8514DE-7735-4913-BEFC-B7709C822D46}" type="slidenum">
              <a:rPr lang="en-US" altLang="en-US">
                <a:solidFill>
                  <a:prstClr val="black"/>
                </a:solidFill>
              </a:rPr>
              <a:pPr/>
              <a:t>28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8514DE-7735-4913-BEFC-B7709C822D46}" type="slidenum">
              <a:rPr lang="en-US" altLang="en-US">
                <a:solidFill>
                  <a:prstClr val="black"/>
                </a:solidFill>
              </a:rPr>
              <a:pPr/>
              <a:t>29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8514DE-7735-4913-BEFC-B7709C822D46}" type="slidenum">
              <a:rPr lang="en-US" altLang="en-US">
                <a:solidFill>
                  <a:prstClr val="black"/>
                </a:solidFill>
              </a:rPr>
              <a:pPr/>
              <a:t>30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57792F-6E7F-4F1B-8CFA-9F6CCB748190}" type="slidenum">
              <a:rPr lang="en-US" altLang="en-US">
                <a:solidFill>
                  <a:prstClr val="black"/>
                </a:solidFill>
              </a:rPr>
              <a:pPr/>
              <a:t>41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0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ln/>
        </p:spPr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387767"/>
            <a:ext cx="5607050" cy="4155919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795D01-6C8B-49E1-9CCB-EBFE5DC37866}" type="slidenum">
              <a:rPr lang="en-US" altLang="en-US">
                <a:solidFill>
                  <a:prstClr val="black"/>
                </a:solidFill>
              </a:rPr>
              <a:pPr/>
              <a:t>44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8A4090-1239-435E-95A5-783DC67B5005}" type="slidenum">
              <a:rPr lang="en-US" altLang="en-US">
                <a:solidFill>
                  <a:prstClr val="black"/>
                </a:solidFill>
              </a:rPr>
              <a:pPr/>
              <a:t>46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C6B3AD-F406-4548-9FCA-CD1CECC90E04}" type="slidenum">
              <a:rPr lang="en-US" altLang="en-US">
                <a:solidFill>
                  <a:prstClr val="black"/>
                </a:solidFill>
              </a:rPr>
              <a:pPr/>
              <a:t>47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698500"/>
            <a:ext cx="4600575" cy="3449638"/>
          </a:xfrm>
          <a:ln cap="flat"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388865"/>
            <a:ext cx="5140960" cy="4154062"/>
          </a:xfrm>
          <a:ln/>
        </p:spPr>
        <p:txBody>
          <a:bodyPr lIns="91774" rIns="91774"/>
          <a:lstStyle/>
          <a:p>
            <a:pPr defTabSz="907253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5879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69757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4D5-57CD-4128-B7EE-51D65E4B066F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1930-8FB3-4996-A0F9-39176A90D746}" type="slidenum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42117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4D5-57CD-4128-B7EE-51D65E4B066F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1930-8FB3-4996-A0F9-39176A90D746}" type="slidenum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33257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8E984-22BC-41C4-B071-8C71BE8F2435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73345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355C9B-DF49-4604-900C-D916A4FFE3A1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73976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844FFD-D11C-4D6F-9D60-9AE15F36154A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8472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B8B33-C337-4B05-8528-407DFC254C72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83248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793AD0-C1D6-4851-A7DB-273277E025FE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476994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54BF0-CF12-445B-99D5-6A25B3CBA078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12624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C23CA-5089-483C-AEF5-BB2A7E77E615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32791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1B261D-B9C9-4280-9947-62EA82A69F28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2792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63106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99E38-5453-4D1B-A5AB-FAF1F7EF3211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20667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3B1CE5-5A57-4A1A-B029-4C293CDC161F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279430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3CF91-F987-4F6B-9FB3-21A3A1F691EB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03995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8E984-22BC-41C4-B071-8C71BE8F2435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122583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355C9B-DF49-4604-900C-D916A4FFE3A1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13980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844FFD-D11C-4D6F-9D60-9AE15F36154A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884958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B8B33-C337-4B05-8528-407DFC254C72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916681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793AD0-C1D6-4851-A7DB-273277E025FE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840104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54BF0-CF12-445B-99D5-6A25B3CBA078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539322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C23CA-5089-483C-AEF5-BB2A7E77E615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6972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846408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1B261D-B9C9-4280-9947-62EA82A69F28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94258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99E38-5453-4D1B-A5AB-FAF1F7EF3211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793923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3B1CE5-5A57-4A1A-B029-4C293CDC161F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1507420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3CF91-F987-4F6B-9FB3-21A3A1F691EB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71478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2652954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9604066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7170998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4188188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8240119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934267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742958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3236410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20252184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9937451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4790971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139700"/>
            <a:ext cx="2019300" cy="5956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39700"/>
            <a:ext cx="5905500" cy="5956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4224020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3812697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9737084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4275388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357335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651111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  <a:prstGeom prst="rect">
            <a:avLst/>
          </a:prstGeom>
        </p:spPr>
        <p:txBody>
          <a:bodyPr lIns="91435" tIns="45718" rIns="91435" bIns="45718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126364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14728462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03954760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10724722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2351316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9595347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139700"/>
            <a:ext cx="2019300" cy="5956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39700"/>
            <a:ext cx="5905500" cy="5956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5155177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0860289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638983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4682215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491217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511180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4064444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644779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7124165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6411630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9688087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45519984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139700"/>
            <a:ext cx="2019300" cy="5956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39700"/>
            <a:ext cx="5905500" cy="5956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564142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98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0" indent="0" algn="ctr">
              <a:buNone/>
              <a:defRPr/>
            </a:lvl2pPr>
            <a:lvl3pPr marL="914259" indent="0" algn="ctr">
              <a:buNone/>
              <a:defRPr/>
            </a:lvl3pPr>
            <a:lvl4pPr marL="1371390" indent="0" algn="ctr">
              <a:buNone/>
              <a:defRPr/>
            </a:lvl4pPr>
            <a:lvl5pPr marL="1828519" indent="0" algn="ctr">
              <a:buNone/>
              <a:defRPr/>
            </a:lvl5pPr>
            <a:lvl6pPr marL="2285649" indent="0" algn="ctr">
              <a:buNone/>
              <a:defRPr/>
            </a:lvl6pPr>
            <a:lvl7pPr marL="2742780" indent="0" algn="ctr">
              <a:buNone/>
              <a:defRPr/>
            </a:lvl7pPr>
            <a:lvl8pPr marL="3199908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88200353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5344568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035520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903244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51965672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2087065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כותרת ו-4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5041681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6457950" y="6359125"/>
            <a:ext cx="2057400" cy="358139"/>
          </a:xfrm>
          <a:prstGeom prst="rect">
            <a:avLst/>
          </a:prstGeom>
        </p:spPr>
        <p:txBody>
          <a:bodyPr lIns="91425" tIns="45713" rIns="91425" bIns="45713"/>
          <a:lstStyle/>
          <a:p>
            <a:pPr rtl="1" eaLnBrk="0" hangingPunct="0"/>
            <a:fld id="{86CB4B4D-7CA3-9044-876B-883B54F8677D}" type="slidenum">
              <a:rPr sz="1800" b="0">
                <a:solidFill>
                  <a:srgbClr val="FFFFFF"/>
                </a:solidFill>
                <a:ea typeface="ＭＳ Ｐゴシック" pitchFamily="34" charset="-128"/>
              </a:rPr>
              <a:pPr rtl="1" eaLnBrk="0" hangingPunct="0"/>
              <a:t>‹Nr.›</a:t>
            </a:fld>
            <a:endParaRPr sz="1800" b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" name="Shape 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5693970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85944495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8674689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076977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7031758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9902391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378177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780064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7828945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6062265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1108292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1828313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139700"/>
            <a:ext cx="2019300" cy="5956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39700"/>
            <a:ext cx="5905500" cy="5956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8083618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81000" y="139700"/>
            <a:ext cx="8077200" cy="595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9861507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139700"/>
            <a:ext cx="7772400" cy="698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1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6544001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8E984-22BC-41C4-B071-8C71BE8F2435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8522315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355C9B-DF49-4604-900C-D916A4FFE3A1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296003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844FFD-D11C-4D6F-9D60-9AE15F36154A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34123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706830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B8B33-C337-4B05-8528-407DFC254C72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139558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793AD0-C1D6-4851-A7DB-273277E025FE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381764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54BF0-CF12-445B-99D5-6A25B3CBA078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361575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C23CA-5089-483C-AEF5-BB2A7E77E615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578026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1B261D-B9C9-4280-9947-62EA82A69F28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029933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99E38-5453-4D1B-A5AB-FAF1F7EF3211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801395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3B1CE5-5A57-4A1A-B029-4C293CDC161F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050256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3CF91-F987-4F6B-9FB3-21A3A1F691EB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561216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88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0" indent="0" algn="ctr">
              <a:buNone/>
              <a:defRPr/>
            </a:lvl2pPr>
            <a:lvl3pPr marL="914259" indent="0" algn="ctr">
              <a:buNone/>
              <a:defRPr/>
            </a:lvl3pPr>
            <a:lvl4pPr marL="1371390" indent="0" algn="ctr">
              <a:buNone/>
              <a:defRPr/>
            </a:lvl4pPr>
            <a:lvl5pPr marL="1828519" indent="0" algn="ctr">
              <a:buNone/>
              <a:defRPr/>
            </a:lvl5pPr>
            <a:lvl6pPr marL="2285649" indent="0" algn="ctr">
              <a:buNone/>
              <a:defRPr/>
            </a:lvl6pPr>
            <a:lvl7pPr marL="2742780" indent="0" algn="ctr">
              <a:buNone/>
              <a:defRPr/>
            </a:lvl7pPr>
            <a:lvl8pPr marL="3199908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3736301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238118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lIns="91435" tIns="45718" rIns="91435" bIns="4571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65"/>
            <a:ext cx="5111750" cy="5853113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014713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8665931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5463873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6077550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כותרת ו-4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029284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191034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191670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735236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61600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355103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944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5918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35" tIns="45718" rIns="91435" bIns="4571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018315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000609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779001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518560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1510557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92717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907771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715126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7956222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08831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5387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6180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661933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006781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073364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8299699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137309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233326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854712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10475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229015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36770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325036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28399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674423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004049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932251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701656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159406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738889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540758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259626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6236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0768845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988343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636798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887706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569217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7354244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696865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0658820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E5E4-1051-4584-A4BF-47F6899F0C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22/4/15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9493-8174-487F-85F5-01EC9F0B41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478510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8"/>
            <a:ext cx="7772400" cy="1470025"/>
          </a:xfrm>
          <a:prstGeom prst="rect">
            <a:avLst/>
          </a:prstGeom>
        </p:spPr>
        <p:txBody>
          <a:bodyPr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25" tIns="45713" rIns="91425" bIns="45713"/>
          <a:lstStyle>
            <a:lvl1pPr marL="0" indent="0" algn="ctr">
              <a:buNone/>
              <a:defRPr/>
            </a:lvl1pPr>
            <a:lvl2pPr marL="457130" indent="0" algn="ctr">
              <a:buNone/>
              <a:defRPr/>
            </a:lvl2pPr>
            <a:lvl3pPr marL="914259" indent="0" algn="ctr">
              <a:buNone/>
              <a:defRPr/>
            </a:lvl3pPr>
            <a:lvl4pPr marL="1371390" indent="0" algn="ctr">
              <a:buNone/>
              <a:defRPr/>
            </a:lvl4pPr>
            <a:lvl5pPr marL="1828519" indent="0" algn="ctr">
              <a:buNone/>
              <a:defRPr/>
            </a:lvl5pPr>
            <a:lvl6pPr marL="2285649" indent="0" algn="ctr">
              <a:buNone/>
              <a:defRPr/>
            </a:lvl6pPr>
            <a:lvl7pPr marL="2742780" indent="0" algn="ctr">
              <a:buNone/>
              <a:defRPr/>
            </a:lvl7pPr>
            <a:lvl8pPr marL="3199908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695787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17"/>
            <a:ext cx="8229600" cy="4525963"/>
          </a:xfrm>
          <a:prstGeom prst="rect">
            <a:avLst/>
          </a:prstGeom>
        </p:spPr>
        <p:txBody>
          <a:bodyPr lIns="91425" tIns="45713" rIns="91425" bIns="4571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1637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545685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5"/>
            <a:ext cx="7772400" cy="1362075"/>
          </a:xfrm>
          <a:prstGeom prst="rect">
            <a:avLst/>
          </a:prstGeom>
        </p:spPr>
        <p:txBody>
          <a:bodyPr lIns="91425" tIns="45713" rIns="91425" bIns="45713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  <a:prstGeom prst="rect">
            <a:avLst/>
          </a:prstGeom>
        </p:spPr>
        <p:txBody>
          <a:bodyPr lIns="91425" tIns="45713" rIns="91425" bIns="45713"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577284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604175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425" tIns="45713" rIns="91425" bIns="45713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  <a:prstGeom prst="rect">
            <a:avLst/>
          </a:prstGeom>
        </p:spPr>
        <p:txBody>
          <a:bodyPr lIns="91425" tIns="45713" rIns="91425" bIns="45713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528024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129005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581653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lIns="91425" tIns="45713" rIns="91425" bIns="45713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5"/>
            <a:ext cx="5111750" cy="5853113"/>
          </a:xfrm>
          <a:prstGeom prst="rect">
            <a:avLst/>
          </a:prstGeom>
        </p:spPr>
        <p:txBody>
          <a:bodyPr lIns="91425" tIns="45713" rIns="91425" bIns="45713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 lIns="91425" tIns="45713" rIns="91425" bIns="45713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515265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25" tIns="45713" rIns="91425" bIns="45713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25" tIns="45713" rIns="91425" bIns="45713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25" tIns="45713" rIns="91425" bIns="45713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495947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17"/>
            <a:ext cx="8229600" cy="4525963"/>
          </a:xfrm>
          <a:prstGeom prst="rect">
            <a:avLst/>
          </a:prstGeom>
        </p:spPr>
        <p:txBody>
          <a:bodyPr vert="eaVert" lIns="91425" tIns="45713" rIns="91425" bIns="4571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636238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3"/>
            <a:ext cx="2057400" cy="5851525"/>
          </a:xfrm>
          <a:prstGeom prst="rect">
            <a:avLst/>
          </a:prstGeom>
        </p:spPr>
        <p:txBody>
          <a:bodyPr vert="eaVert"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3"/>
            <a:ext cx="6019800" cy="5851525"/>
          </a:xfrm>
          <a:prstGeom prst="rect">
            <a:avLst/>
          </a:prstGeom>
        </p:spPr>
        <p:txBody>
          <a:bodyPr vert="eaVert" lIns="91425" tIns="45713" rIns="91425" bIns="4571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32009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5" tIns="45713" rIns="91425" bIns="4571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17"/>
            <a:ext cx="4038600" cy="4525963"/>
          </a:xfrm>
          <a:prstGeom prst="rect">
            <a:avLst/>
          </a:prstGeom>
        </p:spPr>
        <p:txBody>
          <a:bodyPr lIns="91425" tIns="45713" rIns="91425" bIns="4571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  <a:prstGeom prst="rect">
            <a:avLst/>
          </a:prstGeom>
        </p:spPr>
        <p:txBody>
          <a:bodyPr lIns="91425" tIns="45713" rIns="91425" bIns="4571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5970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510198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88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0" indent="0" algn="ctr">
              <a:buNone/>
              <a:defRPr/>
            </a:lvl2pPr>
            <a:lvl3pPr marL="914259" indent="0" algn="ctr">
              <a:buNone/>
              <a:defRPr/>
            </a:lvl3pPr>
            <a:lvl4pPr marL="1371390" indent="0" algn="ctr">
              <a:buNone/>
              <a:defRPr/>
            </a:lvl4pPr>
            <a:lvl5pPr marL="1828519" indent="0" algn="ctr">
              <a:buNone/>
              <a:defRPr/>
            </a:lvl5pPr>
            <a:lvl6pPr marL="2285649" indent="0" algn="ctr">
              <a:buNone/>
              <a:defRPr/>
            </a:lvl6pPr>
            <a:lvl7pPr marL="2742780" indent="0" algn="ctr">
              <a:buNone/>
              <a:defRPr/>
            </a:lvl7pPr>
            <a:lvl8pPr marL="3199908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7678299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5862915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374224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1266830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4960989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כותרת ו-4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3472061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972779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3275603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6725080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6976675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789788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5712939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כותרת ו-4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7136965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550344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3735928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524047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192290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294773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757249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134152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64845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261552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786738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847303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8606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169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0330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7685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54578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3809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45620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91724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6226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50257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  <a:prstGeom prst="rect">
            <a:avLst/>
          </a:prstGeom>
        </p:spPr>
        <p:txBody>
          <a:bodyPr lIns="91435" tIns="45718" rIns="91435" bIns="45718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90246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15110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  <a:prstGeom prst="rect">
            <a:avLst/>
          </a:prstGeom>
        </p:spPr>
        <p:txBody>
          <a:bodyPr lIns="91435" tIns="45718" rIns="91435" bIns="45718"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64779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1311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50870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231929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lIns="91435" tIns="45718" rIns="91435" bIns="4571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65"/>
            <a:ext cx="5111750" cy="5853113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68551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35" tIns="45718" rIns="91435" bIns="4571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96546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74584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  <a:prstGeom prst="rect">
            <a:avLst/>
          </a:prstGeom>
        </p:spPr>
        <p:txBody>
          <a:bodyPr vert="eaVert" lIns="91435" tIns="45718" rIns="91435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488319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8E984-22BC-41C4-B071-8C71BE8F2435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40344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355C9B-DF49-4604-900C-D916A4FFE3A1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63202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844FFD-D11C-4D6F-9D60-9AE15F36154A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67201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B8B33-C337-4B05-8528-407DFC254C72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98045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793AD0-C1D6-4851-A7DB-273277E025FE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2152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30185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54BF0-CF12-445B-99D5-6A25B3CBA078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77611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C23CA-5089-483C-AEF5-BB2A7E77E615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28955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1B261D-B9C9-4280-9947-62EA82A69F28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65487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99E38-5453-4D1B-A5AB-FAF1F7EF3211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304003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3B1CE5-5A57-4A1A-B029-4C293CDC161F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20833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3CF91-F987-4F6B-9FB3-21A3A1F691EB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1780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8E984-22BC-41C4-B071-8C71BE8F2435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658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355C9B-DF49-4604-900C-D916A4FFE3A1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78731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844FFD-D11C-4D6F-9D60-9AE15F36154A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09714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B8B33-C337-4B05-8528-407DFC254C72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4984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94157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793AD0-C1D6-4851-A7DB-273277E025FE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75473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54BF0-CF12-445B-99D5-6A25B3CBA078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72726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C23CA-5089-483C-AEF5-BB2A7E77E615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92720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1B261D-B9C9-4280-9947-62EA82A69F28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50148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99E38-5453-4D1B-A5AB-FAF1F7EF3211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72407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3B1CE5-5A57-4A1A-B029-4C293CDC161F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14567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3CF91-F987-4F6B-9FB3-21A3A1F691EB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78000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8E984-22BC-41C4-B071-8C71BE8F2435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92312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355C9B-DF49-4604-900C-D916A4FFE3A1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22878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844FFD-D11C-4D6F-9D60-9AE15F36154A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5551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55023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B8B33-C337-4B05-8528-407DFC254C72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854890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793AD0-C1D6-4851-A7DB-273277E025FE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59564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54BF0-CF12-445B-99D5-6A25B3CBA078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81639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C23CA-5089-483C-AEF5-BB2A7E77E615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862594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1B261D-B9C9-4280-9947-62EA82A69F28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57679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99E38-5453-4D1B-A5AB-FAF1F7EF3211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11857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3B1CE5-5A57-4A1A-B029-4C293CDC161F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96514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3CF91-F987-4F6B-9FB3-21A3A1F691EB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03637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5010200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790265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39500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5377937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003595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1115201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3621168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4227783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4300800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8176459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6382689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139700"/>
            <a:ext cx="2019300" cy="5956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39700"/>
            <a:ext cx="5905500" cy="5956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1386520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81000" y="139700"/>
            <a:ext cx="8077200" cy="595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804859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80966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139700"/>
            <a:ext cx="7772400" cy="698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1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2919057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4D5-57CD-4128-B7EE-51D65E4B066F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1930-8FB3-4996-A0F9-39176A90D746}" type="slidenum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38573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4D5-57CD-4128-B7EE-51D65E4B066F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1930-8FB3-4996-A0F9-39176A90D746}" type="slidenum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282759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4D5-57CD-4128-B7EE-51D65E4B066F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1930-8FB3-4996-A0F9-39176A90D746}" type="slidenum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30616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4D5-57CD-4128-B7EE-51D65E4B066F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1930-8FB3-4996-A0F9-39176A90D746}" type="slidenum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39604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4D5-57CD-4128-B7EE-51D65E4B066F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1930-8FB3-4996-A0F9-39176A90D746}" type="slidenum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66217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4D5-57CD-4128-B7EE-51D65E4B066F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1930-8FB3-4996-A0F9-39176A90D746}" type="slidenum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04856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4D5-57CD-4128-B7EE-51D65E4B066F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1930-8FB3-4996-A0F9-39176A90D746}" type="slidenum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10339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4D5-57CD-4128-B7EE-51D65E4B066F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1930-8FB3-4996-A0F9-39176A90D746}" type="slidenum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92982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644D5-57CD-4128-B7EE-51D65E4B066F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22/4/15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1930-8FB3-4996-A0F9-39176A90D746}" type="slidenum">
              <a:rPr lang="he-I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8224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3.xml"/><Relationship Id="rId8" Type="http://schemas.openxmlformats.org/officeDocument/2006/relationships/theme" Target="../theme/theme15.xml"/><Relationship Id="rId1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8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76.xml"/><Relationship Id="rId14" Type="http://schemas.openxmlformats.org/officeDocument/2006/relationships/theme" Target="../theme/theme16.xml"/><Relationship Id="rId1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0.xml"/><Relationship Id="rId8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3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theme" Target="../theme/theme18.xml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4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0.xml"/><Relationship Id="rId8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3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5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1.xml"/><Relationship Id="rId8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4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6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2.xml"/><Relationship Id="rId8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25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7.xml"/><Relationship Id="rId12" Type="http://schemas.openxmlformats.org/officeDocument/2006/relationships/theme" Target="../theme/theme22.xml"/><Relationship Id="rId1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3.xml"/><Relationship Id="rId8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36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249.xml"/><Relationship Id="rId13" Type="http://schemas.openxmlformats.org/officeDocument/2006/relationships/theme" Target="../theme/theme23.xml"/><Relationship Id="rId1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4.xml"/><Relationship Id="rId8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47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5.xml"/><Relationship Id="rId7" Type="http://schemas.openxmlformats.org/officeDocument/2006/relationships/theme" Target="../theme/theme24.xml"/><Relationship Id="rId1" Type="http://schemas.openxmlformats.org/officeDocument/2006/relationships/slideLayout" Target="../slideLayouts/slideLayout250.xml"/><Relationship Id="rId2" Type="http://schemas.openxmlformats.org/officeDocument/2006/relationships/slideLayout" Target="../slideLayouts/slideLayout251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1.xml"/><Relationship Id="rId7" Type="http://schemas.openxmlformats.org/officeDocument/2006/relationships/theme" Target="../theme/theme25.xml"/><Relationship Id="rId1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57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2.xml"/><Relationship Id="rId12" Type="http://schemas.openxmlformats.org/officeDocument/2006/relationships/theme" Target="../theme/theme26.xml"/><Relationship Id="rId1" Type="http://schemas.openxmlformats.org/officeDocument/2006/relationships/slideLayout" Target="../slideLayouts/slideLayout262.xml"/><Relationship Id="rId2" Type="http://schemas.openxmlformats.org/officeDocument/2006/relationships/slideLayout" Target="../slideLayouts/slideLayout263.xml"/><Relationship Id="rId3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68.xml"/><Relationship Id="rId8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0.xml"/><Relationship Id="rId14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Relationship Id="rId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4101" name="Rectangle 5"/>
          <p:cNvSpPr>
            <a:spLocks noChangeArrowheads="1"/>
          </p:cNvSpPr>
          <p:nvPr userDrawn="1"/>
        </p:nvSpPr>
        <p:spPr bwMode="auto">
          <a:xfrm>
            <a:off x="0" y="990600"/>
            <a:ext cx="9144000" cy="38100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4098" name="Rectangle 2"/>
          <p:cNvSpPr>
            <a:spLocks noChangeArrowheads="1"/>
          </p:cNvSpPr>
          <p:nvPr userDrawn="1"/>
        </p:nvSpPr>
        <p:spPr bwMode="auto">
          <a:xfrm>
            <a:off x="0" y="1371600"/>
            <a:ext cx="9144000" cy="54864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000099">
                  <a:gamma/>
                  <a:tint val="44314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4105" name="Rectangle 9"/>
          <p:cNvSpPr>
            <a:spLocks noChangeArrowheads="1"/>
          </p:cNvSpPr>
          <p:nvPr userDrawn="1"/>
        </p:nvSpPr>
        <p:spPr bwMode="auto">
          <a:xfrm>
            <a:off x="381001" y="304800"/>
            <a:ext cx="83820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algn="ctr" rtl="1"/>
            <a:endParaRPr lang="en-US" sz="1800" b="0"/>
          </a:p>
        </p:txBody>
      </p:sp>
      <p:sp>
        <p:nvSpPr>
          <p:cNvPr id="4102" name="Rectangle 6"/>
          <p:cNvSpPr>
            <a:spLocks noChangeArrowheads="1"/>
          </p:cNvSpPr>
          <p:nvPr userDrawn="1"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bg1">
              <a:alpha val="1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4107" name="Rectangle 11"/>
          <p:cNvSpPr>
            <a:spLocks noChangeArrowheads="1"/>
          </p:cNvSpPr>
          <p:nvPr userDrawn="1"/>
        </p:nvSpPr>
        <p:spPr bwMode="auto">
          <a:xfrm>
            <a:off x="533401" y="457200"/>
            <a:ext cx="8077200" cy="10668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+mj-lt"/>
          <a:ea typeface="+mj-ea"/>
          <a:cs typeface="+mj-cs"/>
        </a:defRPr>
      </a:lvl1pPr>
      <a:lvl2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2pPr>
      <a:lvl3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3pPr>
      <a:lvl4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4pPr>
      <a:lvl5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5pPr>
      <a:lvl6pPr marL="457177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6pPr>
      <a:lvl7pPr marL="914353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7pPr>
      <a:lvl8pPr marL="1371530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8pPr>
      <a:lvl9pPr marL="1828706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3366"/>
          </a:solidFill>
          <a:latin typeface="+mn-lt"/>
          <a:cs typeface="+mn-cs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0" tIns="46035" rIns="92070" bIns="460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0" tIns="46035" rIns="92070" bIns="46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endParaRPr lang="en-US" altLang="en-US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endParaRPr lang="en-US" altLang="en-US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6B94E124-FB6F-409B-867F-D8CF432478C7}" type="slidenum">
              <a:rPr lang="en-US" altLang="en-US" b="0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‹Nr.›</a:t>
            </a:fld>
            <a:endParaRPr lang="en-US" altLang="en-US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719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471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648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8825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001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0" tIns="46035" rIns="92070" bIns="460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0" tIns="46035" rIns="92070" bIns="46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endParaRPr lang="en-US" altLang="en-US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endParaRPr lang="en-US" altLang="en-US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6B94E124-FB6F-409B-867F-D8CF432478C7}" type="slidenum">
              <a:rPr lang="en-US" altLang="en-US" b="0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‹Nr.›</a:t>
            </a:fld>
            <a:endParaRPr lang="en-US" altLang="en-US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667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471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648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8825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001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1117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 smtClean="0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117600"/>
            <a:ext cx="9144000" cy="254000"/>
          </a:xfrm>
          <a:prstGeom prst="rect">
            <a:avLst/>
          </a:prstGeom>
          <a:gradFill rotWithShape="0">
            <a:gsLst>
              <a:gs pos="0">
                <a:srgbClr val="5E8ECC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 smtClean="0">
              <a:solidFill>
                <a:srgbClr val="000000"/>
              </a:solidFill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 flipV="1">
            <a:off x="287338" y="203200"/>
            <a:ext cx="0" cy="7112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 smtClean="0">
              <a:solidFill>
                <a:srgbClr val="000000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39700"/>
            <a:ext cx="77724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0197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ransition spd="med"/>
  <p:txStyles>
    <p:titleStyle>
      <a:lvl1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+mj-ea"/>
          <a:cs typeface="+mj-cs"/>
        </a:defRPr>
      </a:lvl1pPr>
      <a:lvl2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  <a:cs typeface="Tahoma" pitchFamily="34" charset="0"/>
        </a:defRPr>
      </a:lvl2pPr>
      <a:lvl3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  <a:cs typeface="Tahoma" pitchFamily="34" charset="0"/>
        </a:defRPr>
      </a:lvl3pPr>
      <a:lvl4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  <a:cs typeface="Tahoma" pitchFamily="34" charset="0"/>
        </a:defRPr>
      </a:lvl4pPr>
      <a:lvl5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  <a:cs typeface="Tahoma" pitchFamily="34" charset="0"/>
        </a:defRPr>
      </a:lvl5pPr>
      <a:lvl6pPr marL="457177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914353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137153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828706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1117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 smtClean="0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117600"/>
            <a:ext cx="9144000" cy="254000"/>
          </a:xfrm>
          <a:prstGeom prst="rect">
            <a:avLst/>
          </a:prstGeom>
          <a:gradFill rotWithShape="0">
            <a:gsLst>
              <a:gs pos="0">
                <a:srgbClr val="5E8ECC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 smtClean="0">
              <a:solidFill>
                <a:srgbClr val="000000"/>
              </a:solidFill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 flipV="1">
            <a:off x="287338" y="203200"/>
            <a:ext cx="0" cy="7112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 smtClean="0">
              <a:solidFill>
                <a:srgbClr val="000000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39700"/>
            <a:ext cx="77724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569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ransition spd="med"/>
  <p:txStyles>
    <p:titleStyle>
      <a:lvl1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+mj-ea"/>
          <a:cs typeface="+mj-cs"/>
        </a:defRPr>
      </a:lvl1pPr>
      <a:lvl2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  <a:cs typeface="Tahoma" pitchFamily="34" charset="0"/>
        </a:defRPr>
      </a:lvl2pPr>
      <a:lvl3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  <a:cs typeface="Tahoma" pitchFamily="34" charset="0"/>
        </a:defRPr>
      </a:lvl3pPr>
      <a:lvl4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  <a:cs typeface="Tahoma" pitchFamily="34" charset="0"/>
        </a:defRPr>
      </a:lvl4pPr>
      <a:lvl5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  <a:cs typeface="Tahoma" pitchFamily="34" charset="0"/>
        </a:defRPr>
      </a:lvl5pPr>
      <a:lvl6pPr marL="457177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914353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137153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828706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1117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 smtClean="0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117600"/>
            <a:ext cx="9144000" cy="254000"/>
          </a:xfrm>
          <a:prstGeom prst="rect">
            <a:avLst/>
          </a:prstGeom>
          <a:gradFill rotWithShape="0">
            <a:gsLst>
              <a:gs pos="0">
                <a:srgbClr val="5E8ECC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 smtClean="0">
              <a:solidFill>
                <a:srgbClr val="000000"/>
              </a:solidFill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 flipV="1">
            <a:off x="287338" y="203200"/>
            <a:ext cx="0" cy="7112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 smtClean="0">
              <a:solidFill>
                <a:srgbClr val="000000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39700"/>
            <a:ext cx="77724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425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ransition spd="med"/>
  <p:txStyles>
    <p:titleStyle>
      <a:lvl1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+mj-ea"/>
          <a:cs typeface="+mj-cs"/>
        </a:defRPr>
      </a:lvl1pPr>
      <a:lvl2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  <a:cs typeface="Tahoma" pitchFamily="34" charset="0"/>
        </a:defRPr>
      </a:lvl2pPr>
      <a:lvl3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  <a:cs typeface="Tahoma" pitchFamily="34" charset="0"/>
        </a:defRPr>
      </a:lvl3pPr>
      <a:lvl4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  <a:cs typeface="Tahoma" pitchFamily="34" charset="0"/>
        </a:defRPr>
      </a:lvl4pPr>
      <a:lvl5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  <a:cs typeface="Tahoma" pitchFamily="34" charset="0"/>
        </a:defRPr>
      </a:lvl5pPr>
      <a:lvl6pPr marL="457177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914353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137153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828706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0" y="0"/>
            <a:ext cx="9144000" cy="1117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 algn="r" rtl="1"/>
            <a:endParaRPr lang="en-US" sz="1200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117673"/>
            <a:ext cx="9144000" cy="111125"/>
          </a:xfrm>
          <a:prstGeom prst="rect">
            <a:avLst/>
          </a:prstGeom>
          <a:gradFill flip="none" rotWithShape="1">
            <a:gsLst>
              <a:gs pos="0">
                <a:srgbClr val="0066FF">
                  <a:tint val="66000"/>
                  <a:satMod val="160000"/>
                </a:srgbClr>
              </a:gs>
              <a:gs pos="50000">
                <a:srgbClr val="0066FF">
                  <a:tint val="44500"/>
                  <a:satMod val="160000"/>
                </a:srgbClr>
              </a:gs>
              <a:gs pos="100000">
                <a:srgbClr val="0066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25" tIns="45713" rIns="91425" bIns="45713" anchor="ctr"/>
          <a:lstStyle/>
          <a:p>
            <a:pPr algn="r" rtl="1">
              <a:defRPr/>
            </a:pPr>
            <a:endParaRPr lang="en-US" sz="1200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39700"/>
            <a:ext cx="777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5724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charset="0"/>
          <a:ea typeface="ＭＳ Ｐゴシック" charset="0"/>
          <a:cs typeface="ＭＳ Ｐゴシック" charset="0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5pPr>
      <a:lvl6pPr marL="45713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6pPr>
      <a:lvl7pPr marL="914259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7pPr>
      <a:lvl8pPr marL="137139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8pPr>
      <a:lvl9pPr marL="1828519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1pPr>
      <a:lvl2pPr marL="742836" indent="-28570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charset="0"/>
          <a:ea typeface="ＭＳ Ｐゴシック" charset="0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ＭＳ Ｐゴシック" charset="0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1117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117600"/>
            <a:ext cx="9144000" cy="254000"/>
          </a:xfrm>
          <a:prstGeom prst="rect">
            <a:avLst/>
          </a:prstGeom>
          <a:gradFill rotWithShape="0">
            <a:gsLst>
              <a:gs pos="0">
                <a:srgbClr val="5E8ECC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 flipV="1">
            <a:off x="287338" y="203200"/>
            <a:ext cx="0" cy="7112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39700"/>
            <a:ext cx="77724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5056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  <p:sldLayoutId id="2147484036" r:id="rId13"/>
  </p:sldLayoutIdLst>
  <p:transition spd="med"/>
  <p:txStyles>
    <p:titleStyle>
      <a:lvl1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+mj-ea"/>
          <a:cs typeface="+mj-cs"/>
        </a:defRPr>
      </a:lvl1pPr>
      <a:lvl2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2pPr>
      <a:lvl3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3pPr>
      <a:lvl4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4pPr>
      <a:lvl5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5pPr>
      <a:lvl6pPr marL="457177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6pPr>
      <a:lvl7pPr marL="914353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7pPr>
      <a:lvl8pPr marL="137153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8pPr>
      <a:lvl9pPr marL="1828706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0" tIns="46035" rIns="92070" bIns="460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0" tIns="46035" rIns="92070" bIns="46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endParaRPr lang="en-US" altLang="en-US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endParaRPr lang="en-US" altLang="en-US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6B94E124-FB6F-409B-867F-D8CF432478C7}" type="slidenum">
              <a:rPr lang="en-US" altLang="en-US" b="0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‹Nr.›</a:t>
            </a:fld>
            <a:endParaRPr lang="en-US" altLang="en-US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363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471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648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8825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001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0" y="0"/>
            <a:ext cx="9144000" cy="1117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 algn="r" rtl="1"/>
            <a:endParaRPr lang="en-US" sz="1200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117663"/>
            <a:ext cx="9144000" cy="111125"/>
          </a:xfrm>
          <a:prstGeom prst="rect">
            <a:avLst/>
          </a:prstGeom>
          <a:gradFill flip="none" rotWithShape="1">
            <a:gsLst>
              <a:gs pos="0">
                <a:srgbClr val="0066FF">
                  <a:tint val="66000"/>
                  <a:satMod val="160000"/>
                </a:srgbClr>
              </a:gs>
              <a:gs pos="50000">
                <a:srgbClr val="0066FF">
                  <a:tint val="44500"/>
                  <a:satMod val="160000"/>
                </a:srgbClr>
              </a:gs>
              <a:gs pos="100000">
                <a:srgbClr val="0066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25" tIns="45713" rIns="91425" bIns="45713" anchor="ctr"/>
          <a:lstStyle/>
          <a:p>
            <a:pPr algn="r" rtl="1">
              <a:defRPr/>
            </a:pPr>
            <a:endParaRPr lang="en-US" sz="1200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39700"/>
            <a:ext cx="777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026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charset="0"/>
          <a:ea typeface="ＭＳ Ｐゴシック" charset="0"/>
          <a:cs typeface="ＭＳ Ｐゴシック" charset="0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5pPr>
      <a:lvl6pPr marL="45713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6pPr>
      <a:lvl7pPr marL="914259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7pPr>
      <a:lvl8pPr marL="137139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8pPr>
      <a:lvl9pPr marL="1828519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1pPr>
      <a:lvl2pPr marL="742836" indent="-28570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charset="0"/>
          <a:ea typeface="ＭＳ Ｐゴシック" charset="0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ＭＳ Ｐゴシック" charset="0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5B2E5E4-1051-4584-A4BF-47F6899F0C9D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22/4/15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7C39493-8174-487F-85F5-01EC9F0B410F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600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193539" name="Rectangle 3"/>
          <p:cNvSpPr>
            <a:spLocks noChangeArrowheads="1"/>
          </p:cNvSpPr>
          <p:nvPr userDrawn="1"/>
        </p:nvSpPr>
        <p:spPr bwMode="auto">
          <a:xfrm>
            <a:off x="0" y="990600"/>
            <a:ext cx="9144000" cy="38100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193540" name="Rectangle 4"/>
          <p:cNvSpPr>
            <a:spLocks noChangeArrowheads="1"/>
          </p:cNvSpPr>
          <p:nvPr userDrawn="1"/>
        </p:nvSpPr>
        <p:spPr bwMode="auto">
          <a:xfrm>
            <a:off x="0" y="1371600"/>
            <a:ext cx="9144000" cy="54864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000099">
                  <a:gamma/>
                  <a:tint val="44314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193541" name="Rectangle 5"/>
          <p:cNvSpPr>
            <a:spLocks noChangeArrowheads="1"/>
          </p:cNvSpPr>
          <p:nvPr userDrawn="1"/>
        </p:nvSpPr>
        <p:spPr bwMode="auto">
          <a:xfrm>
            <a:off x="381001" y="304800"/>
            <a:ext cx="83820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193542" name="Rectangle 6"/>
          <p:cNvSpPr>
            <a:spLocks noChangeArrowheads="1"/>
          </p:cNvSpPr>
          <p:nvPr userDrawn="1"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bg1">
              <a:alpha val="1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+mj-lt"/>
          <a:ea typeface="+mj-ea"/>
          <a:cs typeface="+mj-cs"/>
        </a:defRPr>
      </a:lvl1pPr>
      <a:lvl2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2pPr>
      <a:lvl3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3pPr>
      <a:lvl4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4pPr>
      <a:lvl5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5pPr>
      <a:lvl6pPr marL="457177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6pPr>
      <a:lvl7pPr marL="914353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7pPr>
      <a:lvl8pPr marL="1371530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8pPr>
      <a:lvl9pPr marL="1828706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3366"/>
          </a:solidFill>
          <a:latin typeface="+mn-lt"/>
          <a:cs typeface="+mn-cs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5B2E5E4-1051-4584-A4BF-47F6899F0C9D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22/4/15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7C39493-8174-487F-85F5-01EC9F0B410F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197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</p:sldLayoutIdLst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5B2E5E4-1051-4584-A4BF-47F6899F0C9D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22/4/15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7C39493-8174-487F-85F5-01EC9F0B410F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623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</p:sldLayoutIdLst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5B2E5E4-1051-4584-A4BF-47F6899F0C9D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22/4/15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7C39493-8174-487F-85F5-01EC9F0B410F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402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</p:sldLayoutIdLst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5055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3" r:id="rId3"/>
    <p:sldLayoutId id="2147484294" r:id="rId4"/>
    <p:sldLayoutId id="2147484295" r:id="rId5"/>
    <p:sldLayoutId id="2147484296" r:id="rId6"/>
    <p:sldLayoutId id="2147484297" r:id="rId7"/>
    <p:sldLayoutId id="2147484298" r:id="rId8"/>
    <p:sldLayoutId id="2147484299" r:id="rId9"/>
    <p:sldLayoutId id="2147484300" r:id="rId10"/>
    <p:sldLayoutId id="2147484301" r:id="rId11"/>
    <p:sldLayoutId id="2147484302" r:id="rId12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3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259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39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519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48" indent="-342848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24" indent="-228564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954" indent="-228564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085" indent="-228564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15" indent="-228564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344" indent="-228564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475" indent="-228564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603" indent="-228564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0" y="0"/>
            <a:ext cx="9144000" cy="1117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 algn="r" rtl="1"/>
            <a:endParaRPr lang="en-US" sz="1200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117663"/>
            <a:ext cx="9144000" cy="111125"/>
          </a:xfrm>
          <a:prstGeom prst="rect">
            <a:avLst/>
          </a:prstGeom>
          <a:gradFill flip="none" rotWithShape="1">
            <a:gsLst>
              <a:gs pos="0">
                <a:srgbClr val="0066FF">
                  <a:tint val="66000"/>
                  <a:satMod val="160000"/>
                </a:srgbClr>
              </a:gs>
              <a:gs pos="50000">
                <a:srgbClr val="0066FF">
                  <a:tint val="44500"/>
                  <a:satMod val="160000"/>
                </a:srgbClr>
              </a:gs>
              <a:gs pos="100000">
                <a:srgbClr val="0066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25" tIns="45713" rIns="91425" bIns="45713" anchor="ctr"/>
          <a:lstStyle/>
          <a:p>
            <a:pPr algn="r" rtl="1">
              <a:defRPr/>
            </a:pPr>
            <a:endParaRPr lang="en-US" sz="1200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39700"/>
            <a:ext cx="777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084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5" r:id="rId1"/>
    <p:sldLayoutId id="2147484306" r:id="rId2"/>
    <p:sldLayoutId id="2147484307" r:id="rId3"/>
    <p:sldLayoutId id="2147484308" r:id="rId4"/>
    <p:sldLayoutId id="2147484309" r:id="rId5"/>
    <p:sldLayoutId id="2147484310" r:id="rId6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charset="0"/>
          <a:ea typeface="ＭＳ Ｐゴシック" charset="0"/>
          <a:cs typeface="ＭＳ Ｐゴシック" charset="0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5pPr>
      <a:lvl6pPr marL="45713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6pPr>
      <a:lvl7pPr marL="914259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7pPr>
      <a:lvl8pPr marL="137139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8pPr>
      <a:lvl9pPr marL="1828519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1pPr>
      <a:lvl2pPr marL="742836" indent="-28570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charset="0"/>
          <a:ea typeface="ＭＳ Ｐゴシック" charset="0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ＭＳ Ｐゴシック" charset="0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0" y="0"/>
            <a:ext cx="9144000" cy="1117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algn="l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algn="l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algn="l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algn="l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r" rtl="1"/>
            <a:endParaRPr lang="en-US" altLang="en-US" sz="1200" b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117600"/>
            <a:ext cx="9144000" cy="111125"/>
          </a:xfrm>
          <a:prstGeom prst="rect">
            <a:avLst/>
          </a:prstGeom>
          <a:gradFill flip="none" rotWithShape="1">
            <a:gsLst>
              <a:gs pos="0">
                <a:srgbClr val="0066FF">
                  <a:tint val="66000"/>
                  <a:satMod val="160000"/>
                </a:srgbClr>
              </a:gs>
              <a:gs pos="50000">
                <a:srgbClr val="0066FF">
                  <a:tint val="44500"/>
                  <a:satMod val="160000"/>
                </a:srgbClr>
              </a:gs>
              <a:gs pos="100000">
                <a:srgbClr val="0066FF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rtl="1">
              <a:defRPr/>
            </a:pPr>
            <a:endParaRPr lang="en-US" sz="1200" b="0">
              <a:solidFill>
                <a:srgbClr val="000000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39700"/>
            <a:ext cx="777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379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charset="0"/>
          <a:ea typeface="ＭＳ Ｐゴシック" charset="0"/>
          <a:cs typeface="ＭＳ Ｐゴシック" charset="0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pitchFamily="34" charset="0"/>
          <a:ea typeface="ＭＳ Ｐゴシック" charset="0"/>
          <a:cs typeface="ＭＳ Ｐゴシック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Tahoma" pitchFamily="34" charset="0"/>
          <a:ea typeface="ＭＳ Ｐゴシック" charset="0"/>
          <a:cs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ChangeArrowheads="1"/>
          </p:cNvSpPr>
          <p:nvPr userDrawn="1"/>
        </p:nvSpPr>
        <p:spPr bwMode="auto">
          <a:xfrm>
            <a:off x="0" y="990600"/>
            <a:ext cx="9144000" cy="38100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98" name="Rectangle 2"/>
          <p:cNvSpPr>
            <a:spLocks noChangeArrowheads="1"/>
          </p:cNvSpPr>
          <p:nvPr userDrawn="1"/>
        </p:nvSpPr>
        <p:spPr bwMode="auto">
          <a:xfrm>
            <a:off x="0" y="1371600"/>
            <a:ext cx="9144000" cy="54864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000099">
                  <a:gamma/>
                  <a:tint val="44314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05" name="Rectangle 9"/>
          <p:cNvSpPr>
            <a:spLocks noChangeArrowheads="1"/>
          </p:cNvSpPr>
          <p:nvPr userDrawn="1"/>
        </p:nvSpPr>
        <p:spPr bwMode="auto">
          <a:xfrm>
            <a:off x="381000" y="304800"/>
            <a:ext cx="83820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rtl="1"/>
            <a:endParaRPr lang="en-US" sz="1800" b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ChangeArrowheads="1"/>
          </p:cNvSpPr>
          <p:nvPr userDrawn="1"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bg1">
              <a:alpha val="1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07" name="Rectangle 11"/>
          <p:cNvSpPr>
            <a:spLocks noChangeArrowheads="1"/>
          </p:cNvSpPr>
          <p:nvPr userDrawn="1"/>
        </p:nvSpPr>
        <p:spPr bwMode="auto">
          <a:xfrm>
            <a:off x="533400" y="457200"/>
            <a:ext cx="8077200" cy="10668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2989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1" r:id="rId1"/>
    <p:sldLayoutId id="2147484452" r:id="rId2"/>
    <p:sldLayoutId id="2147484453" r:id="rId3"/>
    <p:sldLayoutId id="2147484454" r:id="rId4"/>
    <p:sldLayoutId id="2147484455" r:id="rId5"/>
    <p:sldLayoutId id="2147484456" r:id="rId6"/>
    <p:sldLayoutId id="2147484457" r:id="rId7"/>
    <p:sldLayoutId id="2147484458" r:id="rId8"/>
    <p:sldLayoutId id="2147484459" r:id="rId9"/>
    <p:sldLayoutId id="2147484460" r:id="rId10"/>
    <p:sldLayoutId id="2147484461" r:id="rId11"/>
  </p:sldLayoutIdLst>
  <p:txStyles>
    <p:titleStyle>
      <a:lvl1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+mj-lt"/>
          <a:ea typeface="+mj-ea"/>
          <a:cs typeface="+mj-cs"/>
        </a:defRPr>
      </a:lvl1pPr>
      <a:lvl2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2pPr>
      <a:lvl3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3pPr>
      <a:lvl4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4pPr>
      <a:lvl5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3366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ChangeArrowheads="1"/>
          </p:cNvSpPr>
          <p:nvPr userDrawn="1"/>
        </p:nvSpPr>
        <p:spPr bwMode="auto">
          <a:xfrm>
            <a:off x="0" y="990600"/>
            <a:ext cx="9144000" cy="38100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098" name="Rectangle 2"/>
          <p:cNvSpPr>
            <a:spLocks noChangeArrowheads="1"/>
          </p:cNvSpPr>
          <p:nvPr userDrawn="1"/>
        </p:nvSpPr>
        <p:spPr bwMode="auto">
          <a:xfrm>
            <a:off x="0" y="1371600"/>
            <a:ext cx="9144000" cy="54864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000099">
                  <a:gamma/>
                  <a:tint val="44314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05" name="Rectangle 9"/>
          <p:cNvSpPr>
            <a:spLocks noChangeArrowheads="1"/>
          </p:cNvSpPr>
          <p:nvPr userDrawn="1"/>
        </p:nvSpPr>
        <p:spPr bwMode="auto">
          <a:xfrm>
            <a:off x="381001" y="304800"/>
            <a:ext cx="83820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algn="ctr" rtl="1"/>
            <a:endParaRPr lang="en-US" sz="1800" b="0" smtClean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ChangeArrowheads="1"/>
          </p:cNvSpPr>
          <p:nvPr userDrawn="1"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bg1">
              <a:alpha val="1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07" name="Rectangle 11"/>
          <p:cNvSpPr>
            <a:spLocks noChangeArrowheads="1"/>
          </p:cNvSpPr>
          <p:nvPr userDrawn="1"/>
        </p:nvSpPr>
        <p:spPr bwMode="auto">
          <a:xfrm>
            <a:off x="533401" y="457200"/>
            <a:ext cx="8077200" cy="10668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73043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+mj-lt"/>
          <a:ea typeface="+mj-ea"/>
          <a:cs typeface="+mj-cs"/>
        </a:defRPr>
      </a:lvl1pPr>
      <a:lvl2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2pPr>
      <a:lvl3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3pPr>
      <a:lvl4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4pPr>
      <a:lvl5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5pPr>
      <a:lvl6pPr marL="457177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6pPr>
      <a:lvl7pPr marL="914353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7pPr>
      <a:lvl8pPr marL="1371530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8pPr>
      <a:lvl9pPr marL="1828706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3366"/>
          </a:solidFill>
          <a:latin typeface="+mn-lt"/>
          <a:cs typeface="+mn-cs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539" name="Rectangle 3"/>
          <p:cNvSpPr>
            <a:spLocks noChangeArrowheads="1"/>
          </p:cNvSpPr>
          <p:nvPr userDrawn="1"/>
        </p:nvSpPr>
        <p:spPr bwMode="auto">
          <a:xfrm>
            <a:off x="0" y="990600"/>
            <a:ext cx="9144000" cy="38100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rgbClr val="0066FF">
                  <a:gamma/>
                  <a:tint val="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540" name="Rectangle 4"/>
          <p:cNvSpPr>
            <a:spLocks noChangeArrowheads="1"/>
          </p:cNvSpPr>
          <p:nvPr userDrawn="1"/>
        </p:nvSpPr>
        <p:spPr bwMode="auto">
          <a:xfrm>
            <a:off x="0" y="1371600"/>
            <a:ext cx="9144000" cy="548640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100000">
                <a:srgbClr val="000099">
                  <a:gamma/>
                  <a:tint val="44314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541" name="Rectangle 5"/>
          <p:cNvSpPr>
            <a:spLocks noChangeArrowheads="1"/>
          </p:cNvSpPr>
          <p:nvPr userDrawn="1"/>
        </p:nvSpPr>
        <p:spPr bwMode="auto">
          <a:xfrm>
            <a:off x="381001" y="304800"/>
            <a:ext cx="83820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542" name="Rectangle 6"/>
          <p:cNvSpPr>
            <a:spLocks noChangeArrowheads="1"/>
          </p:cNvSpPr>
          <p:nvPr userDrawn="1"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bg1">
              <a:alpha val="1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3973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+mj-lt"/>
          <a:ea typeface="+mj-ea"/>
          <a:cs typeface="+mj-cs"/>
        </a:defRPr>
      </a:lvl1pPr>
      <a:lvl2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2pPr>
      <a:lvl3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3pPr>
      <a:lvl4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4pPr>
      <a:lvl5pPr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5pPr>
      <a:lvl6pPr marL="457177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6pPr>
      <a:lvl7pPr marL="914353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7pPr>
      <a:lvl8pPr marL="1371530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8pPr>
      <a:lvl9pPr marL="1828706" algn="l" rtl="1" fontAlgn="base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Tahoma" pitchFamily="34" charset="0"/>
          <a:cs typeface="Tahoma" pitchFamily="34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3366"/>
          </a:solidFill>
          <a:latin typeface="+mn-lt"/>
          <a:cs typeface="+mn-cs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cs typeface="+mn-cs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0" tIns="46035" rIns="92070" bIns="460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0" tIns="46035" rIns="92070" bIns="46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endParaRPr lang="en-US" altLang="en-US" b="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endParaRPr lang="en-US" altLang="en-US" b="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6B94E124-FB6F-409B-867F-D8CF432478C7}" type="slidenum">
              <a:rPr lang="en-US" altLang="en-US" b="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pPr eaLnBrk="0" hangingPunct="0"/>
              <a:t>‹Nr.›</a:t>
            </a:fld>
            <a:endParaRPr lang="en-US" altLang="en-US" b="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612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471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648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8825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001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0" tIns="46035" rIns="92070" bIns="460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0" tIns="46035" rIns="92070" bIns="46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endParaRPr lang="en-US" altLang="en-US" b="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endParaRPr lang="en-US" altLang="en-US" b="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6B94E124-FB6F-409B-867F-D8CF432478C7}" type="slidenum">
              <a:rPr lang="en-US" altLang="en-US" b="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pPr eaLnBrk="0" hangingPunct="0"/>
              <a:t>‹Nr.›</a:t>
            </a:fld>
            <a:endParaRPr lang="en-US" altLang="en-US" b="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628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471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648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8825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001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0" tIns="46035" rIns="92070" bIns="460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0" tIns="46035" rIns="92070" bIns="46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endParaRPr lang="en-US" altLang="en-US" b="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endParaRPr lang="en-US" altLang="en-US" b="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6B94E124-FB6F-409B-867F-D8CF432478C7}" type="slidenum">
              <a:rPr lang="en-US" altLang="en-US" b="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pPr eaLnBrk="0" hangingPunct="0"/>
              <a:t>‹Nr.›</a:t>
            </a:fld>
            <a:endParaRPr lang="en-US" altLang="en-US" b="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1463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471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648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8825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001" indent="-2285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1117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117600"/>
            <a:ext cx="9144000" cy="254000"/>
          </a:xfrm>
          <a:prstGeom prst="rect">
            <a:avLst/>
          </a:prstGeom>
          <a:gradFill rotWithShape="0">
            <a:gsLst>
              <a:gs pos="0">
                <a:srgbClr val="5E8ECC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 flipV="1">
            <a:off x="287338" y="203200"/>
            <a:ext cx="0" cy="7112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39700"/>
            <a:ext cx="77724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450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</p:sldLayoutIdLst>
  <p:transition spd="med"/>
  <p:txStyles>
    <p:titleStyle>
      <a:lvl1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+mj-ea"/>
          <a:cs typeface="+mj-cs"/>
        </a:defRPr>
      </a:lvl1pPr>
      <a:lvl2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2pPr>
      <a:lvl3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3pPr>
      <a:lvl4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4pPr>
      <a:lvl5pPr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5pPr>
      <a:lvl6pPr marL="457177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6pPr>
      <a:lvl7pPr marL="914353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7pPr>
      <a:lvl8pPr marL="1371530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8pPr>
      <a:lvl9pPr marL="1828706" algn="l" rtl="1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Tahoma" pitchFamily="34" charset="0"/>
        </a:defRPr>
      </a:lvl9pPr>
    </p:titleStyle>
    <p:bodyStyle>
      <a:lvl1pPr marL="342882" indent="-342882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65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 fontAlgn="auto">
              <a:spcBef>
                <a:spcPts val="0"/>
              </a:spcBef>
              <a:spcAft>
                <a:spcPts val="0"/>
              </a:spcAft>
            </a:pPr>
            <a:fld id="{F50644D5-57CD-4128-B7EE-51D65E4B066F}" type="datetimeFigureOut">
              <a:rPr lang="he-IL" b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rPr>
              <a:pPr rtl="1" fontAlgn="auto">
                <a:spcBef>
                  <a:spcPts val="0"/>
                </a:spcBef>
                <a:spcAft>
                  <a:spcPts val="0"/>
                </a:spcAft>
              </a:pPr>
              <a:t>22/4/15</a:t>
            </a:fld>
            <a:endParaRPr lang="he-IL" b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65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b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65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 fontAlgn="auto">
              <a:spcBef>
                <a:spcPts val="0"/>
              </a:spcBef>
              <a:spcAft>
                <a:spcPts val="0"/>
              </a:spcAft>
            </a:pPr>
            <a:fld id="{C8BD1930-8FB3-4996-A0F9-39176A90D746}" type="slidenum">
              <a:rPr lang="he-IL" b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rPr>
              <a:pPr rtl="1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he-IL" b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55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xStyles>
    <p:titleStyle>
      <a:lvl1pPr algn="ctr" defTabSz="914353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r" defTabSz="914353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r" defTabSz="914353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r" defTabSz="914353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r" defTabSz="914353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r" defTabSz="914353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r" defTabSz="914353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r" defTabSz="914353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r" defTabSz="914353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r" defTabSz="914353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r" defTabSz="91435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oleObject" Target="../embeddings/oleObject26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1.png"/><Relationship Id="rId5" Type="http://schemas.openxmlformats.org/officeDocument/2006/relationships/image" Target="../media/image37.png"/><Relationship Id="rId6" Type="http://schemas.openxmlformats.org/officeDocument/2006/relationships/oleObject" Target="../embeddings/oleObject27.bin"/><Relationship Id="rId7" Type="http://schemas.openxmlformats.org/officeDocument/2006/relationships/oleObject" Target="../embeddings/oleObject28.bin"/><Relationship Id="rId8" Type="http://schemas.openxmlformats.org/officeDocument/2006/relationships/oleObject" Target="../embeddings/oleObject29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Microsoft_Editor_de_ecuaciones2.bin"/><Relationship Id="rId5" Type="http://schemas.openxmlformats.org/officeDocument/2006/relationships/oleObject" Target="../embeddings/Microsoft_Editor_de_ecuaciones3.bin"/><Relationship Id="rId6" Type="http://schemas.openxmlformats.org/officeDocument/2006/relationships/image" Target="../media/image44.png"/><Relationship Id="rId7" Type="http://schemas.openxmlformats.org/officeDocument/2006/relationships/oleObject" Target="../embeddings/Microsoft_Editor_de_ecuaciones4.bin"/><Relationship Id="rId8" Type="http://schemas.openxmlformats.org/officeDocument/2006/relationships/oleObject" Target="../embeddings/oleObject30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30.xml"/><Relationship Id="rId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ditor_de_ecuaciones5.bin"/><Relationship Id="rId4" Type="http://schemas.openxmlformats.org/officeDocument/2006/relationships/oleObject" Target="../embeddings/oleObject31.bin"/><Relationship Id="rId5" Type="http://schemas.openxmlformats.org/officeDocument/2006/relationships/oleObject" Target="../embeddings/Microsoft_Editor_de_ecuaciones6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oleObject" Target="../embeddings/Microsoft_Editor_de_ecuaciones7.bin"/><Relationship Id="rId5" Type="http://schemas.openxmlformats.org/officeDocument/2006/relationships/oleObject" Target="../embeddings/Microsoft_Editor_de_ecuaciones8.bin"/><Relationship Id="rId6" Type="http://schemas.openxmlformats.org/officeDocument/2006/relationships/oleObject" Target="../embeddings/Microsoft_Editor_de_ecuaciones9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4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emf"/><Relationship Id="rId1" Type="http://schemas.openxmlformats.org/officeDocument/2006/relationships/slideLayout" Target="../slideLayouts/slideLayout107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oleObject3.bin"/><Relationship Id="rId6" Type="http://schemas.openxmlformats.org/officeDocument/2006/relationships/oleObject" Target="../embeddings/oleObject4.bin"/><Relationship Id="rId7" Type="http://schemas.openxmlformats.org/officeDocument/2006/relationships/image" Target="../media/image5.jpeg"/><Relationship Id="rId8" Type="http://schemas.openxmlformats.org/officeDocument/2006/relationships/oleObject" Target="../embeddings/oleObject5.bin"/><Relationship Id="rId9" Type="http://schemas.openxmlformats.org/officeDocument/2006/relationships/oleObject" Target="../embeddings/oleObject6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6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oleObject" Target="../embeddings/Microsoft_Editor_de_ecuaciones10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5" Type="http://schemas.openxmlformats.org/officeDocument/2006/relationships/image" Target="../media/image70.emf"/><Relationship Id="rId1" Type="http://schemas.openxmlformats.org/officeDocument/2006/relationships/slideLayout" Target="../slideLayouts/slideLayout119.xml"/><Relationship Id="rId2" Type="http://schemas.openxmlformats.org/officeDocument/2006/relationships/image" Target="../media/image6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Relationship Id="rId2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9.jpeg"/><Relationship Id="rId6" Type="http://schemas.openxmlformats.org/officeDocument/2006/relationships/image" Target="../media/image5.jpeg"/><Relationship Id="rId7" Type="http://schemas.openxmlformats.org/officeDocument/2006/relationships/oleObject" Target="../embeddings/oleObject8.bin"/><Relationship Id="rId8" Type="http://schemas.openxmlformats.org/officeDocument/2006/relationships/image" Target="../media/image10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6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4" Type="http://schemas.openxmlformats.org/officeDocument/2006/relationships/oleObject" Target="../embeddings/oleObject34.bin"/><Relationship Id="rId5" Type="http://schemas.openxmlformats.org/officeDocument/2006/relationships/oleObject" Target="../embeddings/oleObject35.bin"/><Relationship Id="rId6" Type="http://schemas.openxmlformats.org/officeDocument/2006/relationships/oleObject" Target="../embeddings/oleObject36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5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Relationship Id="rId2" Type="http://schemas.openxmlformats.org/officeDocument/2006/relationships/notesSlide" Target="../notesSlides/notesSlide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83.xml"/><Relationship Id="rId3" Type="http://schemas.openxmlformats.org/officeDocument/2006/relationships/oleObject" Target="../embeddings/Microsoft_Editor_de_ecuaciones11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ditor_de_ecuaciones12.bin"/><Relationship Id="rId4" Type="http://schemas.openxmlformats.org/officeDocument/2006/relationships/image" Target="../media/image78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80.png"/><Relationship Id="rId5" Type="http://schemas.openxmlformats.org/officeDocument/2006/relationships/oleObject" Target="../embeddings/Microsoft_Editor_de_ecuaciones13.bin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7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73.xml"/><Relationship Id="rId3" Type="http://schemas.openxmlformats.org/officeDocument/2006/relationships/oleObject" Target="../embeddings/Microsoft_Editor_de_ecuaciones14.bin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Microsoft_Editor_de_ecuaciones15.bin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7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159.xml"/><Relationship Id="rId2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6.bin"/><Relationship Id="rId12" Type="http://schemas.openxmlformats.org/officeDocument/2006/relationships/oleObject" Target="../embeddings/oleObject17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68.xml"/><Relationship Id="rId3" Type="http://schemas.openxmlformats.org/officeDocument/2006/relationships/oleObject" Target="../embeddings/oleObject9.bin"/><Relationship Id="rId4" Type="http://schemas.openxmlformats.org/officeDocument/2006/relationships/oleObject" Target="../embeddings/oleObject10.bin"/><Relationship Id="rId5" Type="http://schemas.openxmlformats.org/officeDocument/2006/relationships/oleObject" Target="../embeddings/oleObject11.bin"/><Relationship Id="rId6" Type="http://schemas.openxmlformats.org/officeDocument/2006/relationships/oleObject" Target="../embeddings/oleObject12.bin"/><Relationship Id="rId7" Type="http://schemas.openxmlformats.org/officeDocument/2006/relationships/oleObject" Target="../embeddings/oleObject13.bin"/><Relationship Id="rId8" Type="http://schemas.openxmlformats.org/officeDocument/2006/relationships/oleObject" Target="../embeddings/oleObject14.bin"/><Relationship Id="rId9" Type="http://schemas.openxmlformats.org/officeDocument/2006/relationships/oleObject" Target="../embeddings/oleObject15.bin"/><Relationship Id="rId10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160.xml"/><Relationship Id="rId2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5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oleObject" Target="../embeddings/Microsoft_Editor_de_ecuaciones16.bin"/><Relationship Id="rId6" Type="http://schemas.openxmlformats.org/officeDocument/2006/relationships/image" Target="../media/image95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ditor_de_ecuaciones17.bin"/><Relationship Id="rId4" Type="http://schemas.openxmlformats.org/officeDocument/2006/relationships/image" Target="../media/image97.png"/><Relationship Id="rId5" Type="http://schemas.openxmlformats.org/officeDocument/2006/relationships/oleObject" Target="../embeddings/Microsoft_Editor_de_ecuaciones18.bin"/><Relationship Id="rId6" Type="http://schemas.openxmlformats.org/officeDocument/2006/relationships/image" Target="../media/image98.png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2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oleObject" Target="../embeddings/Microsoft_Editor_de_ecuaciones19.bin"/><Relationship Id="rId5" Type="http://schemas.openxmlformats.org/officeDocument/2006/relationships/image" Target="../media/image101.png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3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oleObject" Target="../embeddings/oleObject19.bin"/><Relationship Id="rId5" Type="http://schemas.openxmlformats.org/officeDocument/2006/relationships/oleObject" Target="../embeddings/oleObject20.bin"/><Relationship Id="rId6" Type="http://schemas.openxmlformats.org/officeDocument/2006/relationships/image" Target="../media/image5.jpeg"/><Relationship Id="rId7" Type="http://schemas.openxmlformats.org/officeDocument/2006/relationships/oleObject" Target="../embeddings/oleObject21.bin"/><Relationship Id="rId8" Type="http://schemas.openxmlformats.org/officeDocument/2006/relationships/oleObject" Target="../embeddings/oleObject22.bin"/><Relationship Id="rId9" Type="http://schemas.openxmlformats.org/officeDocument/2006/relationships/oleObject" Target="../embeddings/oleObject23.bin"/><Relationship Id="rId10" Type="http://schemas.openxmlformats.org/officeDocument/2006/relationships/oleObject" Target="../embeddings/oleObject24.bin"/><Relationship Id="rId11" Type="http://schemas.openxmlformats.org/officeDocument/2006/relationships/oleObject" Target="../embeddings/oleObject25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6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24.jpeg"/><Relationship Id="rId3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ditor_de_ecuaciones1.bin"/><Relationship Id="rId4" Type="http://schemas.openxmlformats.org/officeDocument/2006/relationships/image" Target="../media/image28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296" y="501441"/>
            <a:ext cx="8229600" cy="6019103"/>
          </a:xfrm>
          <a:effectLst/>
        </p:spPr>
        <p:txBody>
          <a:bodyPr>
            <a:noAutofit/>
          </a:bodyPr>
          <a:lstStyle/>
          <a:p>
            <a:pPr marL="0" indent="0" algn="l" rtl="0">
              <a:lnSpc>
                <a:spcPct val="210000"/>
              </a:lnSpc>
              <a:buNone/>
            </a:pPr>
            <a:endParaRPr lang="en-US" sz="2400" dirty="0" smtClean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0" indent="0" algn="l" rtl="0">
              <a:lnSpc>
                <a:spcPct val="210000"/>
              </a:lnSpc>
              <a:buNone/>
            </a:pPr>
            <a:r>
              <a:rPr lang="en-US" sz="24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 </a:t>
            </a:r>
            <a:r>
              <a:rPr lang="en-US" sz="24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world of 2d electrons is exciting: </a:t>
            </a:r>
            <a:endParaRPr lang="en-US" sz="2400" dirty="0" smtClean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0" indent="0" algn="l" rtl="0">
              <a:lnSpc>
                <a:spcPct val="210000"/>
              </a:lnSpc>
              <a:buNone/>
            </a:pPr>
            <a:endParaRPr lang="en-US" sz="2400" dirty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 rtl="0">
              <a:lnSpc>
                <a:spcPct val="210000"/>
              </a:lnSpc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enabling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‘ballistic </a:t>
            </a:r>
            <a:r>
              <a:rPr lang="en-US" sz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high mobility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transport’ </a:t>
            </a:r>
            <a:r>
              <a:rPr lang="en-US" sz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modulation doping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 rtl="0">
              <a:lnSpc>
                <a:spcPct val="210000"/>
              </a:lnSpc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easy electrostatic control </a:t>
            </a:r>
            <a:r>
              <a:rPr lang="en-US" sz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close to surface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 rtl="0">
              <a:lnSpc>
                <a:spcPct val="210000"/>
              </a:lnSpc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unique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excitations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(quasiparticles)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0" indent="0" algn="l" rtl="0">
              <a:lnSpc>
                <a:spcPct val="210000"/>
              </a:lnSpc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	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0" indent="0" algn="l" rtl="0">
              <a:lnSpc>
                <a:spcPct val="210000"/>
              </a:lnSpc>
              <a:buNone/>
            </a:pP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 rtl="0">
              <a:lnSpc>
                <a:spcPct val="210000"/>
              </a:lnSpc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991283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589" y="1414467"/>
            <a:ext cx="8124825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89485" y="587544"/>
            <a:ext cx="5445061" cy="77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882" indent="-342882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dirty="0" smtClean="0">
                <a:solidFill>
                  <a:srgbClr val="3333FF"/>
                </a:solidFill>
                <a:latin typeface="Tahoma" charset="0"/>
                <a:cs typeface="Tahoma" charset="0"/>
              </a:rPr>
              <a:t>classical electron trajectories </a:t>
            </a:r>
            <a:endParaRPr lang="en-US" dirty="0">
              <a:solidFill>
                <a:srgbClr val="3333FF"/>
              </a:solidFill>
              <a:latin typeface="Tahoma" charset="0"/>
              <a:cs typeface="Tahom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72478" y="1911904"/>
            <a:ext cx="426720" cy="58477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 fontAlgn="auto">
              <a:spcBef>
                <a:spcPts val="0"/>
              </a:spcBef>
              <a:spcAft>
                <a:spcPts val="0"/>
              </a:spcAft>
            </a:pPr>
            <a:r>
              <a:rPr lang="en-US" sz="3200" b="0" i="1" kern="0" dirty="0">
                <a:solidFill>
                  <a:sysClr val="windowText" lastClr="000000"/>
                </a:solidFill>
              </a:rPr>
              <a:t>B</a:t>
            </a:r>
            <a:endParaRPr lang="en-US" sz="1600" b="0" i="1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68043" y="5845628"/>
            <a:ext cx="2558360" cy="34119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kern="0" dirty="0">
                <a:solidFill>
                  <a:sysClr val="windowText" lastClr="000000"/>
                </a:solidFill>
              </a:rPr>
              <a:t>most convenient picture…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650252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00420" name="Rectangle 4"/>
          <p:cNvSpPr>
            <a:spLocks noChangeArrowheads="1"/>
          </p:cNvSpPr>
          <p:nvPr/>
        </p:nvSpPr>
        <p:spPr bwMode="auto">
          <a:xfrm>
            <a:off x="7620" y="15240"/>
            <a:ext cx="9144000" cy="6858000"/>
          </a:xfrm>
          <a:prstGeom prst="rect">
            <a:avLst/>
          </a:prstGeom>
          <a:gradFill rotWithShape="1">
            <a:gsLst>
              <a:gs pos="0">
                <a:srgbClr val="0033CC"/>
              </a:gs>
              <a:gs pos="100000">
                <a:srgbClr val="99CCFF"/>
              </a:gs>
            </a:gsLst>
            <a:lin ang="5400000" scaled="1"/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/>
            <a:r>
              <a:rPr lang="en-US" altLang="en-US" sz="4400" b="0" dirty="0">
                <a:solidFill>
                  <a:srgbClr val="FFFFFF"/>
                </a:solidFill>
                <a:cs typeface="Times New Roman" pitchFamily="18" charset="0"/>
              </a:rPr>
              <a:t>quantizing the Hall effect</a:t>
            </a:r>
            <a:endParaRPr lang="en-US" altLang="en-US" sz="3200" b="0" dirty="0">
              <a:solidFill>
                <a:srgbClr val="FFFF00"/>
              </a:solidFill>
              <a:cs typeface="Times New Roman" pitchFamily="18" charset="0"/>
            </a:endParaRPr>
          </a:p>
          <a:p>
            <a:pPr algn="ctr"/>
            <a:endParaRPr lang="en-US" altLang="en-US" sz="4400" b="0" dirty="0">
              <a:solidFill>
                <a:srgbClr val="FFFF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499465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89485" y="587544"/>
            <a:ext cx="7523936" cy="77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882" indent="-342882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dirty="0" smtClean="0">
                <a:solidFill>
                  <a:srgbClr val="3333FF"/>
                </a:solidFill>
                <a:latin typeface="Tahoma" charset="0"/>
                <a:cs typeface="Tahoma" charset="0"/>
              </a:rPr>
              <a:t>choice of gauges for  </a:t>
            </a:r>
            <a:endParaRPr lang="en-US" dirty="0">
              <a:solidFill>
                <a:srgbClr val="3333FF"/>
              </a:solidFill>
              <a:latin typeface="Tahoma" charset="0"/>
              <a:cs typeface="Tahoma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3861" t="50000" r="26875" b="41650"/>
          <a:stretch/>
        </p:blipFill>
        <p:spPr bwMode="auto">
          <a:xfrm>
            <a:off x="1863021" y="4264660"/>
            <a:ext cx="6659880" cy="84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3839" t="66350" r="29492" b="25550"/>
          <a:stretch/>
        </p:blipFill>
        <p:spPr bwMode="auto">
          <a:xfrm>
            <a:off x="1863023" y="5044440"/>
            <a:ext cx="6069399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46310" y="1896481"/>
            <a:ext cx="7762487" cy="1934210"/>
            <a:chOff x="446310" y="1586230"/>
            <a:chExt cx="7762487" cy="1934210"/>
          </a:xfrm>
        </p:grpSpPr>
        <p:pic>
          <p:nvPicPr>
            <p:cNvPr id="4997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310" y="1586230"/>
              <a:ext cx="7762487" cy="1934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1760573" y="1932213"/>
              <a:ext cx="2256238" cy="958261"/>
              <a:chOff x="1915886" y="1986643"/>
              <a:chExt cx="2285987" cy="958261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1915886" y="1986643"/>
                <a:ext cx="2285987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353"/>
                <a:endParaRPr lang="en-US"/>
              </a:p>
            </p:txBody>
          </p:sp>
          <p:sp>
            <p:nvSpPr>
              <p:cNvPr id="3" name="Rectangle 2"/>
              <p:cNvSpPr/>
              <p:nvPr/>
            </p:nvSpPr>
            <p:spPr bwMode="auto">
              <a:xfrm>
                <a:off x="3614104" y="2237018"/>
                <a:ext cx="562277" cy="707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353"/>
                <a:r>
                  <a:rPr lang="en-US" sz="4000" b="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</a:p>
            </p:txBody>
          </p:sp>
        </p:grpSp>
      </p:grp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4753048"/>
              </p:ext>
            </p:extLst>
          </p:nvPr>
        </p:nvGraphicFramePr>
        <p:xfrm>
          <a:off x="4577440" y="691243"/>
          <a:ext cx="381003" cy="508004"/>
        </p:xfrm>
        <a:graphic>
          <a:graphicData uri="http://schemas.openxmlformats.org/presentationml/2006/ole">
            <p:oleObj spid="_x0000_s550008" name="Equation" r:id="rId5" imgW="152280" imgH="203040" progId="">
              <p:embed/>
            </p:oleObj>
          </a:graphicData>
        </a:graphic>
      </p:graphicFrame>
      <p:sp>
        <p:nvSpPr>
          <p:cNvPr id="8" name="Rectangle 7"/>
          <p:cNvSpPr/>
          <p:nvPr/>
        </p:nvSpPr>
        <p:spPr bwMode="auto">
          <a:xfrm>
            <a:off x="1714500" y="2511889"/>
            <a:ext cx="1724025" cy="8790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156113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697992" y="561340"/>
            <a:ext cx="7951237" cy="5670926"/>
            <a:chOff x="697992" y="561340"/>
            <a:chExt cx="7951237" cy="5670926"/>
          </a:xfrm>
        </p:grpSpPr>
        <p:pic>
          <p:nvPicPr>
            <p:cNvPr id="4956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40178" t="33796" r="23660" b="13002"/>
            <a:stretch/>
          </p:blipFill>
          <p:spPr bwMode="auto">
            <a:xfrm>
              <a:off x="1182624" y="1757576"/>
              <a:ext cx="6297168" cy="4136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43861" t="50000" r="26875" b="41650"/>
            <a:stretch/>
          </p:blipFill>
          <p:spPr bwMode="auto">
            <a:xfrm>
              <a:off x="697992" y="561340"/>
              <a:ext cx="6659880" cy="848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>
              <a:off x="1074510" y="3538990"/>
              <a:ext cx="2662850" cy="2522701"/>
              <a:chOff x="1074510" y="3538989"/>
              <a:chExt cx="2662850" cy="2522701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l="53931" t="42965" r="27910" b="18500"/>
              <a:stretch/>
            </p:blipFill>
            <p:spPr bwMode="auto">
              <a:xfrm>
                <a:off x="1074510" y="3538989"/>
                <a:ext cx="2662850" cy="2522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2217542" y="4578193"/>
                <a:ext cx="48282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53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0" kern="0" dirty="0">
                    <a:solidFill>
                      <a:sysClr val="windowText" lastClr="000000"/>
                    </a:solidFill>
                  </a:rPr>
                  <a:t>m=0</a:t>
                </a: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6390825" y="1784899"/>
              <a:ext cx="1673856" cy="307777"/>
            </a:xfrm>
            <a:prstGeom prst="rect">
              <a:avLst/>
            </a:prstGeom>
            <a:noFill/>
          </p:spPr>
          <p:txBody>
            <a:bodyPr wrap="none" lIns="91435" tIns="45718" rIns="91435" bIns="45718" rtlCol="0">
              <a:spAutoFit/>
            </a:bodyPr>
            <a:lstStyle/>
            <a:p>
              <a:pPr defTabSz="91435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kern="0" dirty="0">
                  <a:solidFill>
                    <a:sysClr val="windowText" lastClr="000000"/>
                  </a:solidFill>
                </a:rPr>
                <a:t>harmonic oscillator</a:t>
              </a: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1432724" y="1739735"/>
              <a:ext cx="184709" cy="525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35" tIns="45718" rIns="91435" bIns="45718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353"/>
              <a:endParaRPr lang="en-US"/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4146583" y="1770125"/>
              <a:ext cx="403323" cy="3736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35" tIns="45718" rIns="91435" bIns="45718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353"/>
              <a:r>
                <a:rPr lang="en-US" sz="1800" b="0" i="1" dirty="0" err="1"/>
                <a:t>E</a:t>
              </a:r>
              <a:r>
                <a:rPr lang="en-US" sz="1800" b="0" i="1" baseline="-25000" dirty="0" err="1"/>
                <a:t>n</a:t>
              </a:r>
              <a:endParaRPr lang="en-US" sz="1400" b="0" i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79815" y="2257126"/>
              <a:ext cx="284052" cy="307777"/>
            </a:xfrm>
            <a:prstGeom prst="rect">
              <a:avLst/>
            </a:prstGeom>
            <a:noFill/>
          </p:spPr>
          <p:txBody>
            <a:bodyPr wrap="none" lIns="91435" tIns="45718" rIns="91435" bIns="45718" rtlCol="0">
              <a:spAutoFit/>
            </a:bodyPr>
            <a:lstStyle/>
            <a:p>
              <a:pPr defTabSz="91435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i="1" kern="0" dirty="0">
                  <a:solidFill>
                    <a:sysClr val="windowText" lastClr="000000"/>
                  </a:solidFill>
                </a:rPr>
                <a:t>n</a:t>
              </a: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217460" y="2391133"/>
              <a:ext cx="45719" cy="525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353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24884" y="2335466"/>
              <a:ext cx="284052" cy="307777"/>
            </a:xfrm>
            <a:prstGeom prst="rect">
              <a:avLst/>
            </a:prstGeom>
            <a:noFill/>
          </p:spPr>
          <p:txBody>
            <a:bodyPr wrap="none" lIns="91435" tIns="45718" rIns="91435" bIns="45718" rtlCol="0">
              <a:spAutoFit/>
            </a:bodyPr>
            <a:lstStyle/>
            <a:p>
              <a:pPr defTabSz="91435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i="1" kern="0" dirty="0">
                  <a:solidFill>
                    <a:sysClr val="windowText" lastClr="000000"/>
                  </a:solidFill>
                </a:rPr>
                <a:t>n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296924" y="2696232"/>
              <a:ext cx="5310602" cy="7787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353"/>
              <a:endParaRPr lang="en-US"/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176344"/>
                </p:ext>
              </p:extLst>
            </p:nvPr>
          </p:nvGraphicFramePr>
          <p:xfrm>
            <a:off x="7035839" y="2890593"/>
            <a:ext cx="887906" cy="655359"/>
          </p:xfrm>
          <a:graphic>
            <a:graphicData uri="http://schemas.openxmlformats.org/presentationml/2006/ole">
              <p:oleObj spid="_x0000_s551213" name="Equation" r:id="rId6" imgW="533160" imgH="393480" progId="">
                <p:embed/>
              </p:oleObj>
            </a:graphicData>
          </a:graphic>
        </p:graphicFrame>
        <p:sp>
          <p:nvSpPr>
            <p:cNvPr id="17" name="TextBox 16"/>
            <p:cNvSpPr txBox="1"/>
            <p:nvPr/>
          </p:nvSpPr>
          <p:spPr>
            <a:xfrm>
              <a:off x="6785435" y="3559615"/>
              <a:ext cx="1617751" cy="451406"/>
            </a:xfrm>
            <a:prstGeom prst="rect">
              <a:avLst/>
            </a:prstGeom>
            <a:noFill/>
          </p:spPr>
          <p:txBody>
            <a:bodyPr wrap="none" lIns="91435" tIns="45718" rIns="91435" bIns="45718" rtlCol="0">
              <a:spAutoFit/>
            </a:bodyPr>
            <a:lstStyle/>
            <a:p>
              <a:pPr defTabSz="91435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kern="0" dirty="0">
                  <a:solidFill>
                    <a:sysClr val="windowText" lastClr="000000"/>
                  </a:solidFill>
                </a:rPr>
                <a:t>degeneracy=</a:t>
              </a:r>
              <a:r>
                <a:rPr lang="en-US" sz="1400" b="0" i="1" kern="0" dirty="0">
                  <a:solidFill>
                    <a:sysClr val="windowText" lastClr="000000"/>
                  </a:solidFill>
                </a:rPr>
                <a:t>B </a:t>
              </a:r>
              <a:r>
                <a:rPr lang="en-US" sz="1400" b="0" kern="0" dirty="0">
                  <a:solidFill>
                    <a:sysClr val="windowText" lastClr="000000"/>
                  </a:solidFill>
                </a:rPr>
                <a:t>/</a:t>
              </a:r>
              <a:r>
                <a:rPr lang="en-US" sz="1400" b="0" i="1" kern="0" dirty="0">
                  <a:solidFill>
                    <a:sysClr val="windowText" lastClr="000000"/>
                  </a:solidFill>
                  <a:sym typeface="Symbol"/>
                </a:rPr>
                <a:t></a:t>
              </a:r>
              <a:r>
                <a:rPr lang="en-US" sz="1400" b="0" kern="0" baseline="-25000" dirty="0">
                  <a:solidFill>
                    <a:sysClr val="windowText" lastClr="000000"/>
                  </a:solidFill>
                  <a:sym typeface="Symbol"/>
                </a:rPr>
                <a:t>0</a:t>
              </a:r>
            </a:p>
            <a:p>
              <a:pPr defTabSz="914353" fontAlgn="auto">
                <a:spcBef>
                  <a:spcPts val="0"/>
                </a:spcBef>
                <a:spcAft>
                  <a:spcPts val="0"/>
                </a:spcAft>
              </a:pPr>
              <a:endParaRPr lang="en-US" sz="1400" b="0" kern="0" baseline="-25000" dirty="0">
                <a:solidFill>
                  <a:sysClr val="windowText" lastClr="000000"/>
                </a:solidFill>
                <a:sym typeface="Symbol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627820" y="2391133"/>
              <a:ext cx="2021409" cy="16198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ffectLst/>
            <a:ex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353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68021" y="4917699"/>
              <a:ext cx="367408" cy="338554"/>
            </a:xfrm>
            <a:prstGeom prst="rect">
              <a:avLst/>
            </a:prstGeom>
            <a:noFill/>
          </p:spPr>
          <p:txBody>
            <a:bodyPr wrap="none" lIns="91435" tIns="45718" rIns="91435" bIns="45718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i="1" kern="0" dirty="0">
                  <a:solidFill>
                    <a:sysClr val="windowText" lastClr="000000"/>
                  </a:solidFill>
                  <a:sym typeface="Symbol"/>
                </a:rPr>
                <a:t></a:t>
              </a:r>
              <a:r>
                <a:rPr lang="en-US" sz="1600" b="0" kern="0" baseline="-25000" dirty="0">
                  <a:solidFill>
                    <a:sysClr val="windowText" lastClr="000000"/>
                  </a:solidFill>
                  <a:sym typeface="Symbol"/>
                </a:rPr>
                <a:t>0</a:t>
              </a:r>
              <a:endParaRPr lang="en-US" sz="1600" b="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5221796" y="3024518"/>
              <a:ext cx="1795125" cy="1420346"/>
            </a:xfrm>
            <a:custGeom>
              <a:avLst/>
              <a:gdLst>
                <a:gd name="connsiteX0" fmla="*/ 1795125 w 1795125"/>
                <a:gd name="connsiteY0" fmla="*/ 75640 h 1420346"/>
                <a:gd name="connsiteX1" fmla="*/ 293944 w 1795125"/>
                <a:gd name="connsiteY1" fmla="*/ 148988 h 1420346"/>
                <a:gd name="connsiteX2" fmla="*/ 554 w 1795125"/>
                <a:gd name="connsiteY2" fmla="*/ 1420346 h 142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5125" h="1420346">
                  <a:moveTo>
                    <a:pt x="1795125" y="75640"/>
                  </a:moveTo>
                  <a:cubicBezTo>
                    <a:pt x="1194082" y="255"/>
                    <a:pt x="593039" y="-75130"/>
                    <a:pt x="293944" y="148988"/>
                  </a:cubicBezTo>
                  <a:cubicBezTo>
                    <a:pt x="-5151" y="373106"/>
                    <a:pt x="-2299" y="896726"/>
                    <a:pt x="554" y="1420346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arrow" w="med" len="med"/>
            </a:ln>
            <a:effectLst/>
            <a:extLst/>
          </p:spPr>
          <p:txBody>
            <a:bodyPr lIns="91435" tIns="45718" rIns="91435" bIns="45718"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221109" y="5893712"/>
              <a:ext cx="3323346" cy="338554"/>
            </a:xfrm>
            <a:prstGeom prst="rect">
              <a:avLst/>
            </a:prstGeom>
            <a:noFill/>
          </p:spPr>
          <p:txBody>
            <a:bodyPr wrap="none" lIns="91435" tIns="45718" rIns="91435" bIns="45718" rtlCol="0">
              <a:spAutoFit/>
            </a:bodyPr>
            <a:lstStyle/>
            <a:p>
              <a:pPr defTabSz="91435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kern="0" dirty="0">
                  <a:solidFill>
                    <a:sysClr val="windowText" lastClr="000000"/>
                  </a:solidFill>
                </a:rPr>
                <a:t>useful in interference experiments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 rot="1201587">
              <a:off x="5334313" y="4096261"/>
              <a:ext cx="1223729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353"/>
              <a:r>
                <a:rPr lang="en-US" sz="1200" b="0" i="1" dirty="0"/>
                <a:t>   m = </a:t>
              </a:r>
              <a:r>
                <a:rPr lang="en-US" sz="1200" b="0" dirty="0"/>
                <a:t>1, 2, 3</a:t>
              </a: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6043843" y="4423627"/>
              <a:ext cx="1090434" cy="578683"/>
            </a:xfrm>
            <a:custGeom>
              <a:avLst/>
              <a:gdLst>
                <a:gd name="connsiteX0" fmla="*/ 1090434 w 1090434"/>
                <a:gd name="connsiteY0" fmla="*/ 578683 h 578683"/>
                <a:gd name="connsiteX1" fmla="*/ 772594 w 1090434"/>
                <a:gd name="connsiteY1" fmla="*/ 1682 h 578683"/>
                <a:gd name="connsiteX2" fmla="*/ 0 w 1090434"/>
                <a:gd name="connsiteY2" fmla="*/ 436878 h 57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0434" h="578683">
                  <a:moveTo>
                    <a:pt x="1090434" y="578683"/>
                  </a:moveTo>
                  <a:cubicBezTo>
                    <a:pt x="1022383" y="301999"/>
                    <a:pt x="954333" y="25316"/>
                    <a:pt x="772594" y="1682"/>
                  </a:cubicBezTo>
                  <a:cubicBezTo>
                    <a:pt x="590855" y="-21952"/>
                    <a:pt x="295427" y="207463"/>
                    <a:pt x="0" y="436878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arrow" w="med" len="med"/>
            </a:ln>
            <a:effectLst/>
            <a:extLst/>
          </p:spPr>
          <p:txBody>
            <a:bodyPr lIns="91435" tIns="45718" rIns="91435" bIns="45718"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4640824"/>
                </p:ext>
              </p:extLst>
            </p:nvPr>
          </p:nvGraphicFramePr>
          <p:xfrm>
            <a:off x="7063075" y="2390776"/>
            <a:ext cx="833437" cy="561975"/>
          </p:xfrm>
          <a:graphic>
            <a:graphicData uri="http://schemas.openxmlformats.org/presentationml/2006/ole">
              <p:oleObj spid="_x0000_s551214" name="Equation" r:id="rId7" imgW="583920" imgH="393480" progId="">
                <p:embed/>
              </p:oleObj>
            </a:graphicData>
          </a:graphic>
        </p:graphicFrame>
        <p:sp>
          <p:nvSpPr>
            <p:cNvPr id="15" name="Rectangle 14"/>
            <p:cNvSpPr/>
            <p:nvPr/>
          </p:nvSpPr>
          <p:spPr bwMode="auto">
            <a:xfrm>
              <a:off x="3737964" y="3528304"/>
              <a:ext cx="184709" cy="525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35" tIns="45718" rIns="91435" bIns="45718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353"/>
              <a:endParaRPr lang="en-US"/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5000625" y="2153309"/>
              <a:ext cx="1043218" cy="509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cs typeface="Tahoma" pitchFamily="34" charset="0"/>
              </a:endParaRPr>
            </a:p>
          </p:txBody>
        </p:sp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19918154"/>
                </p:ext>
              </p:extLst>
            </p:nvPr>
          </p:nvGraphicFramePr>
          <p:xfrm>
            <a:off x="5002034" y="2202652"/>
            <a:ext cx="903152" cy="475343"/>
          </p:xfrm>
          <a:graphic>
            <a:graphicData uri="http://schemas.openxmlformats.org/presentationml/2006/ole">
              <p:oleObj spid="_x0000_s551215" name="Equation" r:id="rId8" imgW="482400" imgH="253800" progId="">
                <p:embed/>
              </p:oleObj>
            </a:graphicData>
          </a:graphic>
        </p:graphicFrame>
      </p:grpSp>
      <p:sp>
        <p:nvSpPr>
          <p:cNvPr id="8" name="Rectangle 7"/>
          <p:cNvSpPr/>
          <p:nvPr/>
        </p:nvSpPr>
        <p:spPr bwMode="auto">
          <a:xfrm>
            <a:off x="1432724" y="1777835"/>
            <a:ext cx="2713859" cy="3529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081543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01040" y="646177"/>
            <a:ext cx="8111787" cy="5725653"/>
            <a:chOff x="701040" y="646177"/>
            <a:chExt cx="8111787" cy="5725653"/>
          </a:xfrm>
        </p:grpSpPr>
        <p:pic>
          <p:nvPicPr>
            <p:cNvPr id="49459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41364" t="47232" r="22852" b="4932"/>
            <a:stretch/>
          </p:blipFill>
          <p:spPr bwMode="auto">
            <a:xfrm>
              <a:off x="1159399" y="1908048"/>
              <a:ext cx="6484986" cy="4131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43839" t="68450" r="25223" b="25550"/>
            <a:stretch/>
          </p:blipFill>
          <p:spPr bwMode="auto">
            <a:xfrm>
              <a:off x="701040" y="646177"/>
              <a:ext cx="704088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459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849" y="4070678"/>
              <a:ext cx="2835275" cy="206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1533525" y="2905125"/>
              <a:ext cx="4429125" cy="725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353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90787" y="6030632"/>
              <a:ext cx="3522040" cy="341198"/>
            </a:xfrm>
            <a:prstGeom prst="rect">
              <a:avLst/>
            </a:prstGeom>
            <a:noFill/>
          </p:spPr>
          <p:txBody>
            <a:bodyPr wrap="none" lIns="91435" tIns="45718" rIns="91435" bIns="45718" rtlCol="0">
              <a:spAutoFit/>
            </a:bodyPr>
            <a:lstStyle/>
            <a:p>
              <a:pPr defTabSz="91435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kern="0" dirty="0">
                  <a:solidFill>
                    <a:sysClr val="windowText" lastClr="000000"/>
                  </a:solidFill>
                </a:rPr>
                <a:t>useful in understanding edge modes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59399" y="3553386"/>
              <a:ext cx="2038762" cy="265456"/>
            </a:xfrm>
            <a:prstGeom prst="rect">
              <a:avLst/>
            </a:prstGeom>
            <a:noFill/>
          </p:spPr>
          <p:txBody>
            <a:bodyPr wrap="none" lIns="91435" tIns="45718" rIns="91435" bIns="45718" rtlCol="0">
              <a:spAutoFit/>
            </a:bodyPr>
            <a:lstStyle/>
            <a:p>
              <a:pPr defTabSz="91435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0" kern="0" dirty="0">
                  <a:solidFill>
                    <a:sysClr val="windowText" lastClr="000000"/>
                  </a:solidFill>
                </a:rPr>
                <a:t>do not carry energy / current</a:t>
              </a:r>
            </a:p>
          </p:txBody>
        </p:sp>
        <p:sp>
          <p:nvSpPr>
            <p:cNvPr id="4" name="Freeform 3"/>
            <p:cNvSpPr/>
            <p:nvPr/>
          </p:nvSpPr>
          <p:spPr bwMode="auto">
            <a:xfrm>
              <a:off x="1939206" y="3730949"/>
              <a:ext cx="143866" cy="440085"/>
            </a:xfrm>
            <a:custGeom>
              <a:avLst/>
              <a:gdLst>
                <a:gd name="connsiteX0" fmla="*/ 143866 w 143866"/>
                <a:gd name="connsiteY0" fmla="*/ 0 h 440085"/>
                <a:gd name="connsiteX1" fmla="*/ 2060 w 143866"/>
                <a:gd name="connsiteY1" fmla="*/ 195593 h 440085"/>
                <a:gd name="connsiteX2" fmla="*/ 55849 w 143866"/>
                <a:gd name="connsiteY2" fmla="*/ 425416 h 440085"/>
                <a:gd name="connsiteX3" fmla="*/ 55849 w 143866"/>
                <a:gd name="connsiteY3" fmla="*/ 425416 h 440085"/>
                <a:gd name="connsiteX4" fmla="*/ 65628 w 143866"/>
                <a:gd name="connsiteY4" fmla="*/ 440085 h 4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866" h="440085">
                  <a:moveTo>
                    <a:pt x="143866" y="0"/>
                  </a:moveTo>
                  <a:cubicBezTo>
                    <a:pt x="80297" y="62345"/>
                    <a:pt x="16729" y="124690"/>
                    <a:pt x="2060" y="195593"/>
                  </a:cubicBezTo>
                  <a:cubicBezTo>
                    <a:pt x="-12609" y="266496"/>
                    <a:pt x="55849" y="425416"/>
                    <a:pt x="55849" y="425416"/>
                  </a:cubicBezTo>
                  <a:lnTo>
                    <a:pt x="55849" y="425416"/>
                  </a:lnTo>
                  <a:lnTo>
                    <a:pt x="65628" y="440085"/>
                  </a:ln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arrow" w="med" len="med"/>
            </a:ln>
            <a:effectLst/>
            <a:extLst/>
          </p:spPr>
          <p:txBody>
            <a:bodyPr lIns="91435" tIns="45718" rIns="91435" bIns="45718"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933375" y="1946824"/>
            <a:ext cx="1673856" cy="30777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kern="0" dirty="0">
                <a:solidFill>
                  <a:sysClr val="windowText" lastClr="000000"/>
                </a:solidFill>
              </a:rPr>
              <a:t>harmonic oscillator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3013372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1" y="2583180"/>
            <a:ext cx="8241606" cy="262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89485" y="587544"/>
            <a:ext cx="7523936" cy="77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882" indent="-342882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mtClean="0">
                <a:solidFill>
                  <a:srgbClr val="3333FF"/>
                </a:solidFill>
                <a:latin typeface="Tahoma" charset="0"/>
                <a:cs typeface="Tahoma" charset="0"/>
              </a:rPr>
              <a:t>most convenient </a:t>
            </a:r>
            <a:r>
              <a:rPr lang="en-US" sz="1600" b="0">
                <a:solidFill>
                  <a:srgbClr val="3333FF"/>
                </a:solidFill>
                <a:latin typeface="Tahoma" charset="0"/>
                <a:cs typeface="Tahoma" charset="0"/>
              </a:rPr>
              <a:t>(another)</a:t>
            </a:r>
            <a:r>
              <a:rPr lang="en-US" smtClean="0">
                <a:solidFill>
                  <a:srgbClr val="3333FF"/>
                </a:solidFill>
                <a:latin typeface="Tahoma" charset="0"/>
                <a:cs typeface="Tahoma" charset="0"/>
              </a:rPr>
              <a:t> gauge</a:t>
            </a:r>
            <a:endParaRPr lang="en-US">
              <a:solidFill>
                <a:srgbClr val="3333FF"/>
              </a:solidFill>
              <a:latin typeface="Tahoma" charset="0"/>
              <a:cs typeface="Tahom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4740" y="2050301"/>
            <a:ext cx="2565122" cy="34119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kern="0" dirty="0">
                <a:solidFill>
                  <a:sysClr val="windowText" lastClr="000000"/>
                </a:solidFill>
              </a:rPr>
              <a:t>resembling classical orbits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934957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" name="Text Box 102"/>
          <p:cNvSpPr txBox="1">
            <a:spLocks noChangeArrowheads="1"/>
          </p:cNvSpPr>
          <p:nvPr/>
        </p:nvSpPr>
        <p:spPr bwMode="auto">
          <a:xfrm>
            <a:off x="815983" y="6186488"/>
            <a:ext cx="7464425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algn="ctr" eaLnBrk="0" hangingPunct="0"/>
            <a:r>
              <a:rPr lang="en-US" altLang="en-US" sz="1800" b="0">
                <a:solidFill>
                  <a:srgbClr val="000000"/>
                </a:solidFill>
                <a:sym typeface="Symbol" pitchFamily="18" charset="2"/>
              </a:rPr>
              <a:t> = number of filled LL = number of electrons per </a:t>
            </a:r>
            <a:r>
              <a:rPr lang="en-US" altLang="en-US" sz="1800" b="0" i="1">
                <a:solidFill>
                  <a:srgbClr val="000000"/>
                </a:solidFill>
                <a:sym typeface="Symbol" pitchFamily="18" charset="2"/>
              </a:rPr>
              <a:t>flux quantum</a:t>
            </a:r>
            <a:endParaRPr lang="en-US" altLang="en-US" sz="1800" b="0">
              <a:solidFill>
                <a:srgbClr val="000000"/>
              </a:solidFill>
            </a:endParaRPr>
          </a:p>
        </p:txBody>
      </p:sp>
      <p:sp>
        <p:nvSpPr>
          <p:cNvPr id="23659" name="Rectangle 107"/>
          <p:cNvSpPr>
            <a:spLocks noChangeArrowheads="1"/>
          </p:cNvSpPr>
          <p:nvPr/>
        </p:nvSpPr>
        <p:spPr bwMode="auto">
          <a:xfrm>
            <a:off x="696913" y="6019800"/>
            <a:ext cx="7696200" cy="685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23660" name="Text Box 108"/>
          <p:cNvSpPr txBox="1">
            <a:spLocks noChangeArrowheads="1"/>
          </p:cNvSpPr>
          <p:nvPr/>
        </p:nvSpPr>
        <p:spPr bwMode="auto">
          <a:xfrm>
            <a:off x="7604132" y="5334014"/>
            <a:ext cx="11320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2400" b="0" i="1">
                <a:solidFill>
                  <a:srgbClr val="FF0000"/>
                </a:solidFill>
                <a:sym typeface="Symbol" pitchFamily="18" charset="2"/>
              </a:rPr>
              <a:t></a:t>
            </a:r>
            <a:r>
              <a:rPr lang="en-US" altLang="en-US" sz="2400" b="0" baseline="-25000">
                <a:solidFill>
                  <a:srgbClr val="FF0000"/>
                </a:solidFill>
                <a:sym typeface="Symbol" pitchFamily="18" charset="2"/>
              </a:rPr>
              <a:t>0</a:t>
            </a:r>
            <a:r>
              <a:rPr lang="en-US" altLang="en-US" sz="2400" b="0" i="1">
                <a:solidFill>
                  <a:srgbClr val="FF0000"/>
                </a:solidFill>
                <a:sym typeface="Symbol" pitchFamily="18" charset="2"/>
              </a:rPr>
              <a:t>=h/e</a:t>
            </a:r>
            <a:endParaRPr lang="en-US" altLang="en-US" sz="2400" b="0" i="1">
              <a:solidFill>
                <a:srgbClr val="FF0000"/>
              </a:solidFill>
            </a:endParaRPr>
          </a:p>
        </p:txBody>
      </p:sp>
      <p:sp>
        <p:nvSpPr>
          <p:cNvPr id="23661" name="Line 109"/>
          <p:cNvSpPr>
            <a:spLocks noChangeShapeType="1"/>
          </p:cNvSpPr>
          <p:nvPr/>
        </p:nvSpPr>
        <p:spPr bwMode="auto">
          <a:xfrm flipV="1">
            <a:off x="7543800" y="5791201"/>
            <a:ext cx="457200" cy="533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81585" y="191262"/>
            <a:ext cx="7978334" cy="5427598"/>
            <a:chOff x="481585" y="191262"/>
            <a:chExt cx="7978334" cy="5427598"/>
          </a:xfrm>
        </p:grpSpPr>
        <p:sp>
          <p:nvSpPr>
            <p:cNvPr id="23569" name="Line 17"/>
            <p:cNvSpPr>
              <a:spLocks noChangeShapeType="1"/>
            </p:cNvSpPr>
            <p:nvPr/>
          </p:nvSpPr>
          <p:spPr bwMode="auto">
            <a:xfrm>
              <a:off x="2484440" y="5370513"/>
              <a:ext cx="358298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5" tIns="45718" rIns="91435" bIns="45718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23570" name="Rectangle 18"/>
            <p:cNvSpPr>
              <a:spLocks noChangeArrowheads="1"/>
            </p:cNvSpPr>
            <p:nvPr/>
          </p:nvSpPr>
          <p:spPr bwMode="auto">
            <a:xfrm>
              <a:off x="3024188" y="4052888"/>
              <a:ext cx="57150" cy="1301750"/>
            </a:xfrm>
            <a:prstGeom prst="rect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5" tIns="45718" rIns="91435" bIns="45718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23571" name="Line 19"/>
            <p:cNvSpPr>
              <a:spLocks noChangeShapeType="1"/>
            </p:cNvSpPr>
            <p:nvPr/>
          </p:nvSpPr>
          <p:spPr bwMode="auto">
            <a:xfrm flipV="1">
              <a:off x="4700588" y="3963988"/>
              <a:ext cx="0" cy="13906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5" tIns="45718" rIns="91435" bIns="45718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23572" name="Line 20"/>
            <p:cNvSpPr>
              <a:spLocks noChangeShapeType="1"/>
            </p:cNvSpPr>
            <p:nvPr/>
          </p:nvSpPr>
          <p:spPr bwMode="auto">
            <a:xfrm flipV="1">
              <a:off x="2490788" y="3567114"/>
              <a:ext cx="0" cy="17907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5" tIns="45718" rIns="91435" bIns="45718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23573" name="Rectangle 21"/>
            <p:cNvSpPr>
              <a:spLocks noChangeArrowheads="1"/>
            </p:cNvSpPr>
            <p:nvPr/>
          </p:nvSpPr>
          <p:spPr bwMode="auto">
            <a:xfrm>
              <a:off x="4090988" y="4052888"/>
              <a:ext cx="57150" cy="1301750"/>
            </a:xfrm>
            <a:prstGeom prst="rect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5" tIns="45718" rIns="91435" bIns="45718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23574" name="Line 22"/>
            <p:cNvSpPr>
              <a:spLocks noChangeShapeType="1"/>
            </p:cNvSpPr>
            <p:nvPr/>
          </p:nvSpPr>
          <p:spPr bwMode="auto">
            <a:xfrm flipV="1">
              <a:off x="3043238" y="3592518"/>
              <a:ext cx="0" cy="333375"/>
            </a:xfrm>
            <a:prstGeom prst="line">
              <a:avLst/>
            </a:prstGeom>
            <a:noFill/>
            <a:ln w="12700">
              <a:solidFill>
                <a:srgbClr val="00CC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5" tIns="45718" rIns="91435" bIns="45718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23575" name="Line 23"/>
            <p:cNvSpPr>
              <a:spLocks noChangeShapeType="1"/>
            </p:cNvSpPr>
            <p:nvPr/>
          </p:nvSpPr>
          <p:spPr bwMode="auto">
            <a:xfrm flipV="1">
              <a:off x="4121150" y="3573469"/>
              <a:ext cx="0" cy="333375"/>
            </a:xfrm>
            <a:prstGeom prst="line">
              <a:avLst/>
            </a:prstGeom>
            <a:noFill/>
            <a:ln w="12700">
              <a:solidFill>
                <a:srgbClr val="00CC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5" tIns="45718" rIns="91435" bIns="45718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23576" name="Rectangle 24"/>
            <p:cNvSpPr>
              <a:spLocks noChangeArrowheads="1"/>
            </p:cNvSpPr>
            <p:nvPr/>
          </p:nvSpPr>
          <p:spPr bwMode="auto">
            <a:xfrm>
              <a:off x="4528453" y="3673243"/>
              <a:ext cx="398970" cy="37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0" tIns="46035" rIns="92070" bIns="46035">
              <a:spAutoFit/>
            </a:bodyPr>
            <a:lstStyle/>
            <a:p>
              <a:pPr eaLnBrk="0" hangingPunct="0"/>
              <a:r>
                <a:rPr lang="en-US" altLang="en-US" sz="1800" b="0" i="1" dirty="0" err="1">
                  <a:solidFill>
                    <a:srgbClr val="000000"/>
                  </a:solidFill>
                </a:rPr>
                <a:t>E</a:t>
              </a:r>
              <a:r>
                <a:rPr lang="en-US" altLang="en-US" sz="1800" b="0" i="1" baseline="-25000" dirty="0" err="1">
                  <a:solidFill>
                    <a:srgbClr val="000000"/>
                  </a:solidFill>
                </a:rPr>
                <a:t>F</a:t>
              </a:r>
              <a:endParaRPr lang="en-US" altLang="en-US" sz="1800" b="0" i="1" baseline="-25000" dirty="0">
                <a:solidFill>
                  <a:srgbClr val="000000"/>
                </a:solidFill>
              </a:endParaRPr>
            </a:p>
          </p:txBody>
        </p:sp>
        <p:graphicFrame>
          <p:nvGraphicFramePr>
            <p:cNvPr id="23578" name="Object 2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2767902"/>
                </p:ext>
              </p:extLst>
            </p:nvPr>
          </p:nvGraphicFramePr>
          <p:xfrm>
            <a:off x="3414715" y="3635379"/>
            <a:ext cx="360362" cy="309563"/>
          </p:xfrm>
          <a:graphic>
            <a:graphicData uri="http://schemas.openxmlformats.org/presentationml/2006/ole">
              <p:oleObj spid="_x0000_s563425" name="Equation" r:id="rId4" imgW="431800" imgH="330200" progId="Equation.3">
                <p:embed/>
              </p:oleObj>
            </a:graphicData>
          </a:graphic>
        </p:graphicFrame>
        <p:sp>
          <p:nvSpPr>
            <p:cNvPr id="23579" name="Line 27"/>
            <p:cNvSpPr>
              <a:spLocks noChangeShapeType="1"/>
            </p:cNvSpPr>
            <p:nvPr/>
          </p:nvSpPr>
          <p:spPr bwMode="auto">
            <a:xfrm>
              <a:off x="3835401" y="3784600"/>
              <a:ext cx="276225" cy="0"/>
            </a:xfrm>
            <a:prstGeom prst="line">
              <a:avLst/>
            </a:prstGeom>
            <a:noFill/>
            <a:ln w="12700">
              <a:solidFill>
                <a:srgbClr val="00CC00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5" tIns="45718" rIns="91435" bIns="45718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23580" name="Line 28"/>
            <p:cNvSpPr>
              <a:spLocks noChangeShapeType="1"/>
            </p:cNvSpPr>
            <p:nvPr/>
          </p:nvSpPr>
          <p:spPr bwMode="auto">
            <a:xfrm flipH="1">
              <a:off x="3054354" y="3784600"/>
              <a:ext cx="276225" cy="0"/>
            </a:xfrm>
            <a:prstGeom prst="line">
              <a:avLst/>
            </a:prstGeom>
            <a:noFill/>
            <a:ln w="12700">
              <a:solidFill>
                <a:srgbClr val="00CC00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5" tIns="45718" rIns="91435" bIns="45718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23583" name="Rectangle 31" descr="50%"/>
            <p:cNvSpPr>
              <a:spLocks noChangeArrowheads="1"/>
            </p:cNvSpPr>
            <p:nvPr/>
          </p:nvSpPr>
          <p:spPr bwMode="auto">
            <a:xfrm>
              <a:off x="5257802" y="4049713"/>
              <a:ext cx="69850" cy="1314450"/>
            </a:xfrm>
            <a:prstGeom prst="rect">
              <a:avLst/>
            </a:prstGeom>
            <a:pattFill prst="pct50">
              <a:fgClr>
                <a:srgbClr val="00CC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5" tIns="45718" rIns="91435" bIns="45718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23584" name="Rectangle 32"/>
            <p:cNvSpPr>
              <a:spLocks noChangeArrowheads="1"/>
            </p:cNvSpPr>
            <p:nvPr/>
          </p:nvSpPr>
          <p:spPr bwMode="auto">
            <a:xfrm>
              <a:off x="6022982" y="5218114"/>
              <a:ext cx="958907" cy="400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0" tIns="46035" rIns="92070" bIns="46035">
              <a:spAutoFit/>
            </a:bodyPr>
            <a:lstStyle/>
            <a:p>
              <a:pPr eaLnBrk="0" hangingPunct="0"/>
              <a:r>
                <a:rPr lang="en-US" altLang="en-US" sz="2000" b="0" dirty="0" smtClean="0">
                  <a:solidFill>
                    <a:srgbClr val="000000"/>
                  </a:solidFill>
                </a:rPr>
                <a:t>energy</a:t>
              </a:r>
              <a:endParaRPr lang="en-US" altLang="en-US" sz="2000" b="0" dirty="0">
                <a:solidFill>
                  <a:srgbClr val="000000"/>
                </a:solidFill>
              </a:endParaRPr>
            </a:p>
          </p:txBody>
        </p:sp>
        <p:graphicFrame>
          <p:nvGraphicFramePr>
            <p:cNvPr id="23585" name="Object 3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7919356"/>
                </p:ext>
              </p:extLst>
            </p:nvPr>
          </p:nvGraphicFramePr>
          <p:xfrm>
            <a:off x="6046788" y="3771901"/>
            <a:ext cx="857250" cy="588963"/>
          </p:xfrm>
          <a:graphic>
            <a:graphicData uri="http://schemas.openxmlformats.org/presentationml/2006/ole">
              <p:oleObj spid="_x0000_s563426" name="Equation" r:id="rId5" imgW="863600" imgH="622300" progId="Equation.3">
                <p:embed/>
              </p:oleObj>
            </a:graphicData>
          </a:graphic>
        </p:graphicFrame>
        <p:grpSp>
          <p:nvGrpSpPr>
            <p:cNvPr id="2" name="Group 1"/>
            <p:cNvGrpSpPr/>
            <p:nvPr/>
          </p:nvGrpSpPr>
          <p:grpSpPr>
            <a:xfrm>
              <a:off x="566098" y="931522"/>
              <a:ext cx="3859137" cy="1505018"/>
              <a:chOff x="2490790" y="1623059"/>
              <a:chExt cx="3859137" cy="1505019"/>
            </a:xfrm>
          </p:grpSpPr>
          <p:sp>
            <p:nvSpPr>
              <p:cNvPr id="23623" name="Line 71"/>
              <p:cNvSpPr>
                <a:spLocks noChangeShapeType="1"/>
              </p:cNvSpPr>
              <p:nvPr/>
            </p:nvSpPr>
            <p:spPr bwMode="auto">
              <a:xfrm>
                <a:off x="2490790" y="2879725"/>
                <a:ext cx="358298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24" name="Line 72"/>
              <p:cNvSpPr>
                <a:spLocks noChangeShapeType="1"/>
              </p:cNvSpPr>
              <p:nvPr/>
            </p:nvSpPr>
            <p:spPr bwMode="auto">
              <a:xfrm flipV="1">
                <a:off x="2497137" y="1623059"/>
                <a:ext cx="7937" cy="124396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25" name="Rectangle 73"/>
              <p:cNvSpPr>
                <a:spLocks noChangeArrowheads="1"/>
              </p:cNvSpPr>
              <p:nvPr/>
            </p:nvSpPr>
            <p:spPr bwMode="auto">
              <a:xfrm>
                <a:off x="2566672" y="1684021"/>
                <a:ext cx="565861" cy="3699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US" altLang="en-US" sz="1800" b="0" i="1">
                    <a:solidFill>
                      <a:srgbClr val="000000"/>
                    </a:solidFill>
                  </a:rPr>
                  <a:t>N</a:t>
                </a:r>
                <a:r>
                  <a:rPr lang="en-US" altLang="en-US" sz="1800" b="0" i="1" baseline="-25000">
                    <a:solidFill>
                      <a:srgbClr val="000000"/>
                    </a:solidFill>
                  </a:rPr>
                  <a:t>e</a:t>
                </a:r>
                <a:r>
                  <a:rPr lang="en-US" altLang="en-US" sz="1800" b="0" i="1">
                    <a:solidFill>
                      <a:srgbClr val="000000"/>
                    </a:solidFill>
                  </a:rPr>
                  <a:t> </a:t>
                </a:r>
                <a:r>
                  <a:rPr lang="en-US" altLang="en-US" sz="1800" b="0">
                    <a:solidFill>
                      <a:srgbClr val="000000"/>
                    </a:solidFill>
                  </a:rPr>
                  <a:t> </a:t>
                </a:r>
              </a:p>
            </p:txBody>
          </p:sp>
          <p:sp>
            <p:nvSpPr>
              <p:cNvPr id="23626" name="Rectangle 74"/>
              <p:cNvSpPr>
                <a:spLocks noChangeArrowheads="1"/>
              </p:cNvSpPr>
              <p:nvPr/>
            </p:nvSpPr>
            <p:spPr bwMode="auto">
              <a:xfrm>
                <a:off x="6029326" y="2727326"/>
                <a:ext cx="320601" cy="400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US" altLang="en-US" sz="2000" b="0">
                    <a:solidFill>
                      <a:srgbClr val="000000"/>
                    </a:solidFill>
                  </a:rPr>
                  <a:t>e</a:t>
                </a:r>
              </a:p>
            </p:txBody>
          </p:sp>
          <p:sp>
            <p:nvSpPr>
              <p:cNvPr id="23627" name="Line 75"/>
              <p:cNvSpPr>
                <a:spLocks noChangeShapeType="1"/>
              </p:cNvSpPr>
              <p:nvPr/>
            </p:nvSpPr>
            <p:spPr bwMode="auto">
              <a:xfrm>
                <a:off x="2498725" y="2286000"/>
                <a:ext cx="3429000" cy="0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28" name="Line 76"/>
              <p:cNvSpPr>
                <a:spLocks noChangeShapeType="1"/>
              </p:cNvSpPr>
              <p:nvPr/>
            </p:nvSpPr>
            <p:spPr bwMode="auto">
              <a:xfrm flipV="1">
                <a:off x="4719638" y="1828800"/>
                <a:ext cx="4762" cy="1066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lg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29" name="Rectangle 77"/>
              <p:cNvSpPr>
                <a:spLocks noChangeArrowheads="1"/>
              </p:cNvSpPr>
              <p:nvPr/>
            </p:nvSpPr>
            <p:spPr bwMode="auto">
              <a:xfrm>
                <a:off x="4724400" y="1766888"/>
                <a:ext cx="395942" cy="3699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US" altLang="en-US" sz="1800" b="0" i="1" err="1">
                    <a:solidFill>
                      <a:srgbClr val="000000"/>
                    </a:solidFill>
                  </a:rPr>
                  <a:t>E</a:t>
                </a:r>
                <a:r>
                  <a:rPr lang="en-US" altLang="en-US" sz="1800" b="0" i="1" baseline="-25000" err="1">
                    <a:solidFill>
                      <a:srgbClr val="000000"/>
                    </a:solidFill>
                  </a:rPr>
                  <a:t>F</a:t>
                </a:r>
                <a:endParaRPr lang="en-US" altLang="en-US" sz="1800" b="0" i="1" baseline="-250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30" name="Rectangle 78" descr="Dark upward diagonal"/>
              <p:cNvSpPr>
                <a:spLocks noChangeArrowheads="1"/>
              </p:cNvSpPr>
              <p:nvPr/>
            </p:nvSpPr>
            <p:spPr bwMode="auto">
              <a:xfrm>
                <a:off x="2505075" y="2309817"/>
                <a:ext cx="2211388" cy="561975"/>
              </a:xfrm>
              <a:prstGeom prst="rect">
                <a:avLst/>
              </a:prstGeom>
              <a:pattFill prst="dkUpDiag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3658" name="Rectangle 106"/>
            <p:cNvSpPr>
              <a:spLocks noChangeArrowheads="1"/>
            </p:cNvSpPr>
            <p:nvPr/>
          </p:nvSpPr>
          <p:spPr bwMode="auto">
            <a:xfrm>
              <a:off x="2484440" y="3214688"/>
              <a:ext cx="424893" cy="37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0" tIns="46035" rIns="92070" bIns="46035">
              <a:spAutoFit/>
            </a:bodyPr>
            <a:lstStyle/>
            <a:p>
              <a:pPr eaLnBrk="0" hangingPunct="0"/>
              <a:r>
                <a:rPr lang="en-US" altLang="en-US" sz="1800" b="0" i="1">
                  <a:solidFill>
                    <a:srgbClr val="000000"/>
                  </a:solidFill>
                </a:rPr>
                <a:t>N</a:t>
              </a:r>
              <a:r>
                <a:rPr lang="en-US" altLang="en-US" sz="1800" b="0" i="1" baseline="-25000">
                  <a:solidFill>
                    <a:srgbClr val="000000"/>
                  </a:solidFill>
                </a:rPr>
                <a:t>e</a:t>
              </a:r>
              <a:endParaRPr lang="en-US" alt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23662" name="Text Box 110"/>
            <p:cNvSpPr txBox="1">
              <a:spLocks noChangeArrowheads="1"/>
            </p:cNvSpPr>
            <p:nvPr/>
          </p:nvSpPr>
          <p:spPr bwMode="auto">
            <a:xfrm>
              <a:off x="3252790" y="4589463"/>
              <a:ext cx="678338" cy="373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5" tIns="45718" rIns="91435" bIns="45718">
              <a:spAutoFit/>
            </a:bodyPr>
            <a:lstStyle/>
            <a:p>
              <a:pPr eaLnBrk="0" hangingPunct="0"/>
              <a:r>
                <a:rPr lang="en-US" altLang="en-US" sz="1800" b="0" i="1" dirty="0">
                  <a:solidFill>
                    <a:srgbClr val="000000"/>
                  </a:solidFill>
                  <a:sym typeface="Symbol" pitchFamily="18" charset="2"/>
                </a:rPr>
                <a:t> </a:t>
              </a:r>
              <a:r>
                <a:rPr lang="en-US" altLang="en-US" sz="1800" b="0" dirty="0">
                  <a:solidFill>
                    <a:srgbClr val="000000"/>
                  </a:solidFill>
                  <a:sym typeface="Symbol" pitchFamily="18" charset="2"/>
                </a:rPr>
                <a:t>=2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265421" y="489551"/>
              <a:ext cx="3194498" cy="2861052"/>
              <a:chOff x="5440680" y="931511"/>
              <a:chExt cx="3194498" cy="2861052"/>
            </a:xfrm>
          </p:grpSpPr>
          <p:pic>
            <p:nvPicPr>
              <p:cNvPr id="39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5869644" y="1027029"/>
                <a:ext cx="2473960" cy="305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ctangle 2"/>
              <p:cNvSpPr/>
              <p:nvPr/>
            </p:nvSpPr>
            <p:spPr bwMode="auto">
              <a:xfrm>
                <a:off x="5440680" y="931511"/>
                <a:ext cx="880456" cy="1624071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53" eaLnBrk="0" hangingPunct="0"/>
                <a:endParaRPr lang="en-US" sz="1000" b="0"/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5501640" y="1944971"/>
                <a:ext cx="429897" cy="1624071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53" eaLnBrk="0" hangingPunct="0"/>
                <a:endParaRPr lang="en-US" sz="1000" b="0"/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8255910" y="1442052"/>
                <a:ext cx="354690" cy="1624071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53" eaLnBrk="0" hangingPunct="0"/>
                <a:endParaRPr lang="en-US" sz="1000" b="0"/>
              </a:p>
            </p:txBody>
          </p:sp>
        </p:grpSp>
        <p:sp>
          <p:nvSpPr>
            <p:cNvPr id="5" name="Right Arrow 4"/>
            <p:cNvSpPr/>
            <p:nvPr/>
          </p:nvSpPr>
          <p:spPr bwMode="auto">
            <a:xfrm>
              <a:off x="4275936" y="1618269"/>
              <a:ext cx="760887" cy="193858"/>
            </a:xfrm>
            <a:prstGeom prst="rightArrow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 eaLnBrk="0" hangingPunct="0"/>
              <a:endParaRPr lang="en-US" sz="1000" b="0"/>
            </a:p>
          </p:txBody>
        </p:sp>
        <p:sp>
          <p:nvSpPr>
            <p:cNvPr id="46" name="Right Arrow 45"/>
            <p:cNvSpPr/>
            <p:nvPr/>
          </p:nvSpPr>
          <p:spPr bwMode="auto">
            <a:xfrm rot="7938444">
              <a:off x="5082488" y="3222355"/>
              <a:ext cx="1268531" cy="193858"/>
            </a:xfrm>
            <a:prstGeom prst="rightArrow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 eaLnBrk="0" hangingPunct="0"/>
              <a:endParaRPr lang="en-US" sz="1000" b="0"/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9810056"/>
                </p:ext>
              </p:extLst>
            </p:nvPr>
          </p:nvGraphicFramePr>
          <p:xfrm>
            <a:off x="481585" y="4212271"/>
            <a:ext cx="1522160" cy="332669"/>
          </p:xfrm>
          <a:graphic>
            <a:graphicData uri="http://schemas.openxmlformats.org/presentationml/2006/ole">
              <p:oleObj spid="_x0000_s563427" name="משוואה" r:id="rId7" imgW="1040948" imgH="228501" progId="Equation.3">
                <p:embed/>
              </p:oleObj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109212"/>
                </p:ext>
              </p:extLst>
            </p:nvPr>
          </p:nvGraphicFramePr>
          <p:xfrm>
            <a:off x="7446546" y="3613083"/>
            <a:ext cx="887413" cy="655638"/>
          </p:xfrm>
          <a:graphic>
            <a:graphicData uri="http://schemas.openxmlformats.org/presentationml/2006/ole">
              <p:oleObj spid="_x0000_s563428" name="Equation" r:id="rId8" imgW="533160" imgH="393480" progId="">
                <p:embed/>
              </p:oleObj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3711369" y="191262"/>
              <a:ext cx="1861407" cy="523220"/>
            </a:xfrm>
            <a:prstGeom prst="rect">
              <a:avLst/>
            </a:prstGeom>
            <a:noFill/>
          </p:spPr>
          <p:txBody>
            <a:bodyPr wrap="none" lIns="91435" tIns="45718" rIns="91435" bIns="45718" rtlCol="0">
              <a:spAutoFit/>
            </a:bodyPr>
            <a:lstStyle/>
            <a:p>
              <a:r>
                <a:rPr lang="en-US" dirty="0" smtClean="0"/>
                <a:t>summary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366405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" grpId="0"/>
      <p:bldP spid="23659" grpId="0" animBg="1"/>
      <p:bldP spid="23660" grpId="0"/>
      <p:bldP spid="236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9601" y="1127136"/>
            <a:ext cx="5942013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82" name="Rectangle 14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39700"/>
            <a:ext cx="8534400" cy="698500"/>
          </a:xfrm>
        </p:spPr>
        <p:txBody>
          <a:bodyPr/>
          <a:lstStyle/>
          <a:p>
            <a:pPr rtl="0"/>
            <a:r>
              <a:rPr lang="en-US" altLang="en-US" sz="2800" dirty="0"/>
              <a:t>what  started  it… </a:t>
            </a:r>
            <a:r>
              <a:rPr lang="en-US" altLang="en-US" sz="1400" b="0" dirty="0"/>
              <a:t>in a Si </a:t>
            </a:r>
            <a:r>
              <a:rPr lang="en-US" altLang="en-US" sz="1400" b="0" dirty="0" err="1"/>
              <a:t>MOSFET</a:t>
            </a:r>
            <a:endParaRPr lang="en-US" altLang="en-US" sz="1400" b="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9543" y="3003551"/>
            <a:ext cx="3603625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00" name="Text Box 32"/>
          <p:cNvSpPr txBox="1">
            <a:spLocks noChangeArrowheads="1"/>
          </p:cNvSpPr>
          <p:nvPr/>
        </p:nvSpPr>
        <p:spPr bwMode="auto">
          <a:xfrm>
            <a:off x="4675190" y="6327785"/>
            <a:ext cx="5318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r>
              <a:rPr lang="en-US" altLang="en-US" sz="2000" b="0">
                <a:solidFill>
                  <a:srgbClr val="3333CC"/>
                </a:solidFill>
              </a:rPr>
              <a:t>n</a:t>
            </a:r>
            <a:r>
              <a:rPr lang="en-US" altLang="en-US" sz="2000" b="0" baseline="-25000">
                <a:solidFill>
                  <a:srgbClr val="3333CC"/>
                </a:solidFill>
              </a:rPr>
              <a:t>s</a:t>
            </a:r>
            <a:endParaRPr lang="en-US" altLang="en-US" sz="2000" b="0">
              <a:solidFill>
                <a:srgbClr val="3333CC"/>
              </a:solidFill>
            </a:endParaRPr>
          </a:p>
        </p:txBody>
      </p:sp>
      <p:grpSp>
        <p:nvGrpSpPr>
          <p:cNvPr id="7199" name="Group 31"/>
          <p:cNvGrpSpPr>
            <a:grpSpLocks/>
          </p:cNvGrpSpPr>
          <p:nvPr/>
        </p:nvGrpSpPr>
        <p:grpSpPr bwMode="auto">
          <a:xfrm>
            <a:off x="65092" y="4365625"/>
            <a:ext cx="6796090" cy="1911350"/>
            <a:chOff x="41" y="2750"/>
            <a:chExt cx="4281" cy="1204"/>
          </a:xfrm>
        </p:grpSpPr>
        <p:grpSp>
          <p:nvGrpSpPr>
            <p:cNvPr id="7172" name="Group 4"/>
            <p:cNvGrpSpPr>
              <a:grpSpLocks/>
            </p:cNvGrpSpPr>
            <p:nvPr/>
          </p:nvGrpSpPr>
          <p:grpSpPr bwMode="auto">
            <a:xfrm>
              <a:off x="41" y="3132"/>
              <a:ext cx="1468" cy="822"/>
              <a:chOff x="889" y="3132"/>
              <a:chExt cx="1468" cy="822"/>
            </a:xfrm>
          </p:grpSpPr>
          <p:sp>
            <p:nvSpPr>
              <p:cNvPr id="7173" name="Text Box 5"/>
              <p:cNvSpPr txBox="1">
                <a:spLocks noChangeArrowheads="1"/>
              </p:cNvSpPr>
              <p:nvPr/>
            </p:nvSpPr>
            <p:spPr bwMode="auto">
              <a:xfrm>
                <a:off x="889" y="3132"/>
                <a:ext cx="821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rtl="1"/>
                <a:r>
                  <a:rPr lang="en-US" altLang="en-US" b="0" i="1" smtClean="0">
                    <a:solidFill>
                      <a:srgbClr val="FF3300"/>
                    </a:solidFill>
                  </a:rPr>
                  <a:t>R</a:t>
                </a:r>
                <a:r>
                  <a:rPr lang="en-US" altLang="en-US" b="0" i="1" baseline="-25000" smtClean="0">
                    <a:solidFill>
                      <a:srgbClr val="FF3300"/>
                    </a:solidFill>
                  </a:rPr>
                  <a:t>xx</a:t>
                </a:r>
                <a:r>
                  <a:rPr lang="en-US" altLang="en-US" b="0" smtClean="0">
                    <a:solidFill>
                      <a:srgbClr val="FF3300"/>
                    </a:solidFill>
                  </a:rPr>
                  <a:t>= 0</a:t>
                </a:r>
              </a:p>
            </p:txBody>
          </p:sp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1674" y="3396"/>
                <a:ext cx="683" cy="558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175" name="Group 7"/>
            <p:cNvGrpSpPr>
              <a:grpSpLocks/>
            </p:cNvGrpSpPr>
            <p:nvPr/>
          </p:nvGrpSpPr>
          <p:grpSpPr bwMode="auto">
            <a:xfrm>
              <a:off x="1528" y="2750"/>
              <a:ext cx="2794" cy="778"/>
              <a:chOff x="2376" y="2750"/>
              <a:chExt cx="2794" cy="778"/>
            </a:xfrm>
          </p:grpSpPr>
          <p:sp>
            <p:nvSpPr>
              <p:cNvPr id="7176" name="Text Box 8"/>
              <p:cNvSpPr txBox="1">
                <a:spLocks noChangeArrowheads="1"/>
              </p:cNvSpPr>
              <p:nvPr/>
            </p:nvSpPr>
            <p:spPr bwMode="auto">
              <a:xfrm>
                <a:off x="3500" y="2750"/>
                <a:ext cx="1670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b="0" i="1" smtClean="0">
                    <a:solidFill>
                      <a:srgbClr val="0000CC"/>
                    </a:solidFill>
                  </a:rPr>
                  <a:t>R</a:t>
                </a:r>
                <a:r>
                  <a:rPr lang="en-US" altLang="en-US" b="0" i="1" baseline="-25000" smtClean="0">
                    <a:solidFill>
                      <a:srgbClr val="0000CC"/>
                    </a:solidFill>
                  </a:rPr>
                  <a:t>H </a:t>
                </a:r>
                <a:r>
                  <a:rPr lang="en-US" altLang="en-US" b="0" smtClean="0">
                    <a:solidFill>
                      <a:srgbClr val="0000CC"/>
                    </a:solidFill>
                  </a:rPr>
                  <a:t>= (</a:t>
                </a:r>
                <a:r>
                  <a:rPr lang="en-US" altLang="en-US" b="0" i="1" smtClean="0">
                    <a:solidFill>
                      <a:srgbClr val="CC0000"/>
                    </a:solidFill>
                    <a:sym typeface="Symbol" pitchFamily="18" charset="2"/>
                  </a:rPr>
                  <a:t></a:t>
                </a:r>
                <a:r>
                  <a:rPr lang="en-US" altLang="en-US" b="0" smtClean="0">
                    <a:solidFill>
                      <a:srgbClr val="0000CC"/>
                    </a:solidFill>
                  </a:rPr>
                  <a:t> </a:t>
                </a:r>
                <a:r>
                  <a:rPr lang="en-US" altLang="en-US" sz="2400" b="0" i="1">
                    <a:solidFill>
                      <a:srgbClr val="0000CC"/>
                    </a:solidFill>
                  </a:rPr>
                  <a:t>e </a:t>
                </a:r>
                <a:r>
                  <a:rPr lang="en-US" altLang="en-US" b="0" i="1" baseline="30000" smtClean="0">
                    <a:solidFill>
                      <a:srgbClr val="0000CC"/>
                    </a:solidFill>
                  </a:rPr>
                  <a:t>2</a:t>
                </a:r>
                <a:r>
                  <a:rPr lang="en-US" altLang="en-US" b="0" i="1" smtClean="0">
                    <a:solidFill>
                      <a:srgbClr val="0000CC"/>
                    </a:solidFill>
                  </a:rPr>
                  <a:t>/h </a:t>
                </a:r>
                <a:r>
                  <a:rPr lang="en-US" altLang="en-US" b="0" smtClean="0">
                    <a:solidFill>
                      <a:srgbClr val="0000CC"/>
                    </a:solidFill>
                  </a:rPr>
                  <a:t>)</a:t>
                </a:r>
                <a:r>
                  <a:rPr lang="en-US" altLang="en-US" b="0" baseline="30000" smtClean="0">
                    <a:solidFill>
                      <a:srgbClr val="0000CC"/>
                    </a:solidFill>
                  </a:rPr>
                  <a:t>-1</a:t>
                </a:r>
                <a:endParaRPr lang="en-US" altLang="en-US" b="0" smtClean="0">
                  <a:solidFill>
                    <a:srgbClr val="0000CC"/>
                  </a:solidFill>
                </a:endParaRPr>
              </a:p>
            </p:txBody>
          </p:sp>
          <p:sp>
            <p:nvSpPr>
              <p:cNvPr id="7177" name="Line 9"/>
              <p:cNvSpPr>
                <a:spLocks noChangeShapeType="1"/>
              </p:cNvSpPr>
              <p:nvPr/>
            </p:nvSpPr>
            <p:spPr bwMode="auto">
              <a:xfrm flipH="1">
                <a:off x="2376" y="2964"/>
                <a:ext cx="1128" cy="138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178" name="Line 10"/>
              <p:cNvSpPr>
                <a:spLocks noChangeShapeType="1"/>
              </p:cNvSpPr>
              <p:nvPr/>
            </p:nvSpPr>
            <p:spPr bwMode="auto">
              <a:xfrm flipH="1">
                <a:off x="2652" y="3048"/>
                <a:ext cx="864" cy="480"/>
              </a:xfrm>
              <a:prstGeom prst="line">
                <a:avLst/>
              </a:prstGeom>
              <a:noFill/>
              <a:ln w="5715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7202" name="Line 34"/>
          <p:cNvSpPr>
            <a:spLocks noChangeShapeType="1"/>
          </p:cNvSpPr>
          <p:nvPr/>
        </p:nvSpPr>
        <p:spPr bwMode="auto">
          <a:xfrm>
            <a:off x="5686425" y="2028825"/>
            <a:ext cx="9715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</a:endParaRPr>
          </a:p>
        </p:txBody>
      </p:sp>
      <p:sp>
        <p:nvSpPr>
          <p:cNvPr id="7203" name="Text Box 35"/>
          <p:cNvSpPr txBox="1">
            <a:spLocks noChangeArrowheads="1"/>
          </p:cNvSpPr>
          <p:nvPr/>
        </p:nvSpPr>
        <p:spPr bwMode="auto">
          <a:xfrm>
            <a:off x="2197100" y="2606677"/>
            <a:ext cx="13596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altLang="en-US" sz="2000" b="0" i="1">
                <a:solidFill>
                  <a:srgbClr val="3333CC"/>
                </a:solidFill>
              </a:rPr>
              <a:t>B </a:t>
            </a:r>
            <a:r>
              <a:rPr lang="en-US" altLang="en-US" sz="2000" b="0">
                <a:solidFill>
                  <a:srgbClr val="3333CC"/>
                </a:solidFill>
              </a:rPr>
              <a:t>= const.</a:t>
            </a:r>
          </a:p>
        </p:txBody>
      </p:sp>
      <p:sp>
        <p:nvSpPr>
          <p:cNvPr id="7204" name="Oval 36"/>
          <p:cNvSpPr>
            <a:spLocks noChangeArrowheads="1"/>
          </p:cNvSpPr>
          <p:nvPr/>
        </p:nvSpPr>
        <p:spPr bwMode="auto">
          <a:xfrm>
            <a:off x="1409701" y="3200411"/>
            <a:ext cx="495300" cy="2000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>
              <a:solidFill>
                <a:srgbClr val="000000"/>
              </a:solidFill>
            </a:endParaRPr>
          </a:p>
        </p:txBody>
      </p:sp>
      <p:sp>
        <p:nvSpPr>
          <p:cNvPr id="7205" name="Oval 37"/>
          <p:cNvSpPr>
            <a:spLocks noChangeArrowheads="1"/>
          </p:cNvSpPr>
          <p:nvPr/>
        </p:nvSpPr>
        <p:spPr bwMode="auto">
          <a:xfrm>
            <a:off x="1943100" y="3209936"/>
            <a:ext cx="495300" cy="2000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269697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54660"/>
          <a:stretch/>
        </p:blipFill>
        <p:spPr bwMode="auto">
          <a:xfrm>
            <a:off x="1121294" y="2871079"/>
            <a:ext cx="6941820" cy="19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2"/>
          <p:cNvSpPr txBox="1">
            <a:spLocks noChangeArrowheads="1"/>
          </p:cNvSpPr>
          <p:nvPr/>
        </p:nvSpPr>
        <p:spPr bwMode="auto">
          <a:xfrm>
            <a:off x="815982" y="626936"/>
            <a:ext cx="7464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algn="ctr" defTabSz="91435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0" i="1" kern="0">
                <a:solidFill>
                  <a:srgbClr val="000000"/>
                </a:solidFill>
                <a:sym typeface="Symbol" pitchFamily="18" charset="2"/>
              </a:rPr>
              <a:t></a:t>
            </a:r>
            <a:r>
              <a:rPr lang="en-US" altLang="en-US" sz="1800" b="0" kern="0">
                <a:solidFill>
                  <a:srgbClr val="000000"/>
                </a:solidFill>
                <a:sym typeface="Symbol" pitchFamily="18" charset="2"/>
              </a:rPr>
              <a:t> = number of electrons per </a:t>
            </a:r>
            <a:r>
              <a:rPr lang="en-US" altLang="en-US" sz="1800" b="0" i="1" kern="0">
                <a:solidFill>
                  <a:srgbClr val="000000"/>
                </a:solidFill>
                <a:sym typeface="Symbol" pitchFamily="18" charset="2"/>
              </a:rPr>
              <a:t>flux quantum</a:t>
            </a:r>
            <a:endParaRPr lang="en-US" altLang="en-US" sz="1800" b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811011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7453" y="1401765"/>
            <a:ext cx="6627813" cy="120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352800"/>
            <a:ext cx="5181600" cy="195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71700"/>
            <a:ext cx="3638550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342" name="Group 30"/>
          <p:cNvGrpSpPr>
            <a:grpSpLocks/>
          </p:cNvGrpSpPr>
          <p:nvPr/>
        </p:nvGrpSpPr>
        <p:grpSpPr bwMode="auto">
          <a:xfrm>
            <a:off x="185741" y="1498600"/>
            <a:ext cx="2589211" cy="1428750"/>
            <a:chOff x="117" y="944"/>
            <a:chExt cx="1631" cy="900"/>
          </a:xfrm>
        </p:grpSpPr>
        <p:sp>
          <p:nvSpPr>
            <p:cNvPr id="13323" name="Text Box 11"/>
            <p:cNvSpPr txBox="1">
              <a:spLocks noChangeArrowheads="1"/>
            </p:cNvSpPr>
            <p:nvPr/>
          </p:nvSpPr>
          <p:spPr bwMode="auto">
            <a:xfrm>
              <a:off x="117" y="944"/>
              <a:ext cx="163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200" b="0" i="1">
                  <a:solidFill>
                    <a:srgbClr val="0000CC"/>
                  </a:solidFill>
                </a:rPr>
                <a:t>R</a:t>
              </a:r>
              <a:r>
                <a:rPr lang="en-US" altLang="en-US" sz="3200" b="0" i="1" baseline="-25000">
                  <a:solidFill>
                    <a:srgbClr val="0000CC"/>
                  </a:solidFill>
                </a:rPr>
                <a:t>H</a:t>
              </a:r>
              <a:r>
                <a:rPr lang="en-US" altLang="en-US" sz="3200" b="0">
                  <a:solidFill>
                    <a:srgbClr val="0000CC"/>
                  </a:solidFill>
                </a:rPr>
                <a:t>=(</a:t>
              </a:r>
              <a:r>
                <a:rPr lang="en-US" altLang="en-US" sz="3200" b="0" i="1">
                  <a:solidFill>
                    <a:srgbClr val="0000CC"/>
                  </a:solidFill>
                </a:rPr>
                <a:t>e </a:t>
              </a:r>
              <a:r>
                <a:rPr lang="en-US" altLang="en-US" sz="3200" b="0" i="1" baseline="30000">
                  <a:solidFill>
                    <a:srgbClr val="0000CC"/>
                  </a:solidFill>
                </a:rPr>
                <a:t>2</a:t>
              </a:r>
              <a:r>
                <a:rPr lang="en-US" altLang="en-US" sz="3200" b="0" i="1">
                  <a:solidFill>
                    <a:srgbClr val="0000CC"/>
                  </a:solidFill>
                </a:rPr>
                <a:t>/3h</a:t>
              </a:r>
              <a:r>
                <a:rPr lang="en-US" altLang="en-US" sz="3200" b="0">
                  <a:solidFill>
                    <a:srgbClr val="0000CC"/>
                  </a:solidFill>
                </a:rPr>
                <a:t>)</a:t>
              </a:r>
              <a:r>
                <a:rPr lang="en-US" altLang="en-US" sz="3200" b="0" baseline="30000">
                  <a:solidFill>
                    <a:srgbClr val="0000CC"/>
                  </a:solidFill>
                </a:rPr>
                <a:t>-</a:t>
              </a:r>
              <a:r>
                <a:rPr lang="en-US" altLang="en-US" sz="3200" b="0" i="1" baseline="30000">
                  <a:solidFill>
                    <a:srgbClr val="0000CC"/>
                  </a:solidFill>
                </a:rPr>
                <a:t>1</a:t>
              </a:r>
              <a:endParaRPr lang="en-US" altLang="en-US" sz="3200" b="0" i="1">
                <a:solidFill>
                  <a:srgbClr val="0000CC"/>
                </a:solidFill>
              </a:endParaRPr>
            </a:p>
          </p:txBody>
        </p:sp>
        <p:sp>
          <p:nvSpPr>
            <p:cNvPr id="13324" name="Line 12"/>
            <p:cNvSpPr>
              <a:spLocks noChangeShapeType="1"/>
            </p:cNvSpPr>
            <p:nvPr/>
          </p:nvSpPr>
          <p:spPr bwMode="auto">
            <a:xfrm rot="498911">
              <a:off x="1097" y="1294"/>
              <a:ext cx="592" cy="55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</p:grpSp>
      <p:sp>
        <p:nvSpPr>
          <p:cNvPr id="13327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381001" y="139700"/>
            <a:ext cx="8394700" cy="698500"/>
          </a:xfrm>
        </p:spPr>
        <p:txBody>
          <a:bodyPr/>
          <a:lstStyle/>
          <a:p>
            <a:pPr rtl="0"/>
            <a:r>
              <a:rPr lang="en-US" altLang="en-US" sz="2800" dirty="0"/>
              <a:t>continued with…</a:t>
            </a:r>
            <a:r>
              <a:rPr lang="en-US" altLang="en-US" sz="1400" b="0" dirty="0">
                <a:solidFill>
                  <a:srgbClr val="FFFFFF"/>
                </a:solidFill>
              </a:rPr>
              <a:t> in a GaAs </a:t>
            </a:r>
            <a:r>
              <a:rPr lang="en-US" altLang="en-US" sz="1400" b="0" dirty="0" err="1">
                <a:solidFill>
                  <a:srgbClr val="FFFFFF"/>
                </a:solidFill>
              </a:rPr>
              <a:t>MODFET</a:t>
            </a:r>
            <a:endParaRPr lang="en-US" altLang="en-US" sz="2800" dirty="0"/>
          </a:p>
        </p:txBody>
      </p:sp>
      <p:grpSp>
        <p:nvGrpSpPr>
          <p:cNvPr id="13334" name="Group 22"/>
          <p:cNvGrpSpPr>
            <a:grpSpLocks/>
          </p:cNvGrpSpPr>
          <p:nvPr/>
        </p:nvGrpSpPr>
        <p:grpSpPr bwMode="auto">
          <a:xfrm>
            <a:off x="4076700" y="3848111"/>
            <a:ext cx="4800601" cy="1235075"/>
            <a:chOff x="2568" y="2424"/>
            <a:chExt cx="3024" cy="778"/>
          </a:xfrm>
        </p:grpSpPr>
        <p:sp>
          <p:nvSpPr>
            <p:cNvPr id="13319" name="Line 7"/>
            <p:cNvSpPr>
              <a:spLocks noChangeShapeType="1"/>
            </p:cNvSpPr>
            <p:nvPr/>
          </p:nvSpPr>
          <p:spPr bwMode="auto">
            <a:xfrm>
              <a:off x="4176" y="2880"/>
              <a:ext cx="1376" cy="1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3320" name="Line 8"/>
            <p:cNvSpPr>
              <a:spLocks noChangeShapeType="1"/>
            </p:cNvSpPr>
            <p:nvPr/>
          </p:nvSpPr>
          <p:spPr bwMode="auto">
            <a:xfrm>
              <a:off x="2568" y="3045"/>
              <a:ext cx="3015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3321" name="Line 9"/>
            <p:cNvSpPr>
              <a:spLocks noChangeShapeType="1"/>
            </p:cNvSpPr>
            <p:nvPr/>
          </p:nvSpPr>
          <p:spPr bwMode="auto">
            <a:xfrm>
              <a:off x="2574" y="3202"/>
              <a:ext cx="351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3332" name="Line 20"/>
            <p:cNvSpPr>
              <a:spLocks noChangeShapeType="1"/>
            </p:cNvSpPr>
            <p:nvPr/>
          </p:nvSpPr>
          <p:spPr bwMode="auto">
            <a:xfrm>
              <a:off x="4952" y="2424"/>
              <a:ext cx="64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</p:grpSp>
      <p:grpSp>
        <p:nvGrpSpPr>
          <p:cNvPr id="13338" name="Group 26"/>
          <p:cNvGrpSpPr>
            <a:grpSpLocks/>
          </p:cNvGrpSpPr>
          <p:nvPr/>
        </p:nvGrpSpPr>
        <p:grpSpPr bwMode="auto">
          <a:xfrm>
            <a:off x="1285875" y="2257428"/>
            <a:ext cx="304800" cy="3686175"/>
            <a:chOff x="810" y="1422"/>
            <a:chExt cx="192" cy="2322"/>
          </a:xfrm>
        </p:grpSpPr>
        <p:sp>
          <p:nvSpPr>
            <p:cNvPr id="13336" name="Line 24"/>
            <p:cNvSpPr>
              <a:spLocks noChangeShapeType="1"/>
            </p:cNvSpPr>
            <p:nvPr/>
          </p:nvSpPr>
          <p:spPr bwMode="auto">
            <a:xfrm>
              <a:off x="906" y="1632"/>
              <a:ext cx="0" cy="21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3337" name="Oval 25"/>
            <p:cNvSpPr>
              <a:spLocks noChangeArrowheads="1"/>
            </p:cNvSpPr>
            <p:nvPr/>
          </p:nvSpPr>
          <p:spPr bwMode="auto">
            <a:xfrm>
              <a:off x="810" y="1422"/>
              <a:ext cx="192" cy="19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</p:grpSp>
      <p:grpSp>
        <p:nvGrpSpPr>
          <p:cNvPr id="13341" name="Group 29"/>
          <p:cNvGrpSpPr>
            <a:grpSpLocks/>
          </p:cNvGrpSpPr>
          <p:nvPr/>
        </p:nvGrpSpPr>
        <p:grpSpPr bwMode="auto">
          <a:xfrm>
            <a:off x="2524125" y="2286008"/>
            <a:ext cx="304800" cy="3400425"/>
            <a:chOff x="1578" y="1440"/>
            <a:chExt cx="192" cy="2142"/>
          </a:xfrm>
        </p:grpSpPr>
        <p:sp>
          <p:nvSpPr>
            <p:cNvPr id="13339" name="Line 27"/>
            <p:cNvSpPr>
              <a:spLocks noChangeShapeType="1"/>
            </p:cNvSpPr>
            <p:nvPr/>
          </p:nvSpPr>
          <p:spPr bwMode="auto">
            <a:xfrm>
              <a:off x="1668" y="1650"/>
              <a:ext cx="0" cy="193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3340" name="Oval 28"/>
            <p:cNvSpPr>
              <a:spLocks noChangeArrowheads="1"/>
            </p:cNvSpPr>
            <p:nvPr/>
          </p:nvSpPr>
          <p:spPr bwMode="auto">
            <a:xfrm>
              <a:off x="1578" y="1440"/>
              <a:ext cx="192" cy="18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239226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53" rtl="1"/>
            <a:endParaRPr lang="en-US" sz="3200" b="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353" rtl="1"/>
            <a:endParaRPr lang="en-US" sz="3200" b="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353" rtl="1"/>
            <a:endParaRPr lang="en-US" sz="3200" b="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353" rtl="1"/>
            <a:endParaRPr lang="en-US" sz="3200" b="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353"/>
            <a:r>
              <a:rPr lang="en-US" sz="3200" b="0" dirty="0" smtClean="0">
                <a:solidFill>
                  <a:schemeClr val="bg1"/>
                </a:solidFill>
                <a:cs typeface="Times New Roman" pitchFamily="18" charset="0"/>
              </a:rPr>
              <a:t> exchange statistics in the</a:t>
            </a:r>
            <a:endParaRPr lang="en-US" sz="3200" b="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914353" rtl="1"/>
            <a:endParaRPr lang="en-US" sz="3200" b="0" dirty="0">
              <a:solidFill>
                <a:schemeClr val="bg1"/>
              </a:solidFill>
              <a:cs typeface="Times New Roman" pitchFamily="18" charset="0"/>
            </a:endParaRPr>
          </a:p>
          <a:p>
            <a:pPr algn="ctr"/>
            <a:r>
              <a:rPr lang="en-US" sz="3200" b="0" dirty="0" smtClean="0">
                <a:solidFill>
                  <a:schemeClr val="bg1"/>
                </a:solidFill>
              </a:rPr>
              <a:t>2d </a:t>
            </a:r>
            <a:r>
              <a:rPr lang="en-US" sz="3200" b="0" dirty="0">
                <a:solidFill>
                  <a:schemeClr val="bg1"/>
                </a:solidFill>
              </a:rPr>
              <a:t>world</a:t>
            </a:r>
          </a:p>
          <a:p>
            <a:pPr algn="ctr"/>
            <a:endParaRPr lang="en-US" sz="3200" b="0" dirty="0">
              <a:solidFill>
                <a:schemeClr val="bg1"/>
              </a:solidFill>
            </a:endParaRPr>
          </a:p>
          <a:p>
            <a:pPr algn="ctr"/>
            <a:endParaRPr lang="en-US" sz="3200" b="0" dirty="0">
              <a:solidFill>
                <a:schemeClr val="bg1"/>
              </a:solidFill>
            </a:endParaRPr>
          </a:p>
          <a:p>
            <a:pPr algn="ctr"/>
            <a:r>
              <a:rPr lang="en-US" sz="3200" b="0" dirty="0">
                <a:solidFill>
                  <a:srgbClr val="FFFF00"/>
                </a:solidFill>
              </a:rPr>
              <a:t>richer than the 3d world</a:t>
            </a:r>
          </a:p>
          <a:p>
            <a:pPr algn="ctr" defTabSz="914353" rtl="1"/>
            <a:endParaRPr lang="en-US" sz="3200" b="0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40261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45453"/>
          <a:stretch/>
        </p:blipFill>
        <p:spPr bwMode="auto">
          <a:xfrm>
            <a:off x="1101733" y="2650293"/>
            <a:ext cx="6941820" cy="236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2"/>
          <p:cNvSpPr txBox="1">
            <a:spLocks noChangeArrowheads="1"/>
          </p:cNvSpPr>
          <p:nvPr/>
        </p:nvSpPr>
        <p:spPr bwMode="auto">
          <a:xfrm>
            <a:off x="815982" y="626936"/>
            <a:ext cx="7464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0" i="1" kern="0" smtClean="0">
                <a:solidFill>
                  <a:srgbClr val="000000"/>
                </a:solidFill>
                <a:sym typeface="Symbol" pitchFamily="18" charset="2"/>
              </a:rPr>
              <a:t></a:t>
            </a:r>
            <a:r>
              <a:rPr lang="en-US" altLang="en-US" sz="1800" b="0" kern="0">
                <a:solidFill>
                  <a:srgbClr val="000000"/>
                </a:solidFill>
                <a:sym typeface="Symbol" pitchFamily="18" charset="2"/>
              </a:rPr>
              <a:t> = number of electrons per </a:t>
            </a:r>
            <a:r>
              <a:rPr lang="en-US" altLang="en-US" sz="1800" b="0" i="1" kern="0">
                <a:solidFill>
                  <a:srgbClr val="000000"/>
                </a:solidFill>
                <a:sym typeface="Symbol" pitchFamily="18" charset="2"/>
              </a:rPr>
              <a:t>flux quantum</a:t>
            </a:r>
            <a:endParaRPr lang="en-US" altLang="en-US" sz="1800" b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531411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42" name="Group 86"/>
          <p:cNvGrpSpPr>
            <a:grpSpLocks/>
          </p:cNvGrpSpPr>
          <p:nvPr/>
        </p:nvGrpSpPr>
        <p:grpSpPr bwMode="auto">
          <a:xfrm>
            <a:off x="1177927" y="5022850"/>
            <a:ext cx="7095216" cy="406400"/>
            <a:chOff x="752" y="3078"/>
            <a:chExt cx="4192" cy="256"/>
          </a:xfrm>
        </p:grpSpPr>
        <p:sp>
          <p:nvSpPr>
            <p:cNvPr id="19465" name="AutoShape 9"/>
            <p:cNvSpPr>
              <a:spLocks noChangeArrowheads="1"/>
            </p:cNvSpPr>
            <p:nvPr/>
          </p:nvSpPr>
          <p:spPr bwMode="auto">
            <a:xfrm>
              <a:off x="752" y="3110"/>
              <a:ext cx="151" cy="224"/>
            </a:xfrm>
            <a:prstGeom prst="irregularSeal1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537" name="Text Box 81"/>
            <p:cNvSpPr txBox="1">
              <a:spLocks noChangeArrowheads="1"/>
            </p:cNvSpPr>
            <p:nvPr/>
          </p:nvSpPr>
          <p:spPr bwMode="auto">
            <a:xfrm>
              <a:off x="1072" y="3078"/>
              <a:ext cx="387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000" b="0" i="1" u="sng" dirty="0">
                  <a:solidFill>
                    <a:srgbClr val="000000"/>
                  </a:solidFill>
                </a:rPr>
                <a:t>plateaus</a:t>
              </a:r>
              <a:r>
                <a:rPr lang="en-US" altLang="en-US" sz="2000" b="0" dirty="0">
                  <a:solidFill>
                    <a:srgbClr val="000000"/>
                  </a:solidFill>
                </a:rPr>
                <a:t> in </a:t>
              </a:r>
              <a:r>
                <a:rPr lang="en-US" altLang="en-US" sz="2000" b="0" i="1" dirty="0">
                  <a:solidFill>
                    <a:srgbClr val="000000"/>
                  </a:solidFill>
                  <a:sym typeface="Symbol" pitchFamily="18" charset="2"/>
                </a:rPr>
                <a:t></a:t>
              </a:r>
              <a:r>
                <a:rPr lang="en-US" altLang="en-US" sz="2000" b="0" i="1" baseline="-25000" dirty="0" err="1">
                  <a:solidFill>
                    <a:srgbClr val="000000"/>
                  </a:solidFill>
                  <a:sym typeface="Symbol" pitchFamily="18" charset="2"/>
                </a:rPr>
                <a:t>xy</a:t>
              </a:r>
              <a:r>
                <a:rPr lang="en-US" altLang="en-US" sz="2000" b="0" dirty="0">
                  <a:solidFill>
                    <a:srgbClr val="000000"/>
                  </a:solidFill>
                </a:rPr>
                <a:t> and </a:t>
              </a:r>
              <a:r>
                <a:rPr lang="en-US" altLang="en-US" sz="2000" b="0" i="1" u="sng" dirty="0">
                  <a:solidFill>
                    <a:srgbClr val="0000FF"/>
                  </a:solidFill>
                </a:rPr>
                <a:t>minima</a:t>
              </a:r>
              <a:r>
                <a:rPr lang="en-US" altLang="en-US" sz="2000" b="0" dirty="0">
                  <a:solidFill>
                    <a:srgbClr val="000000"/>
                  </a:solidFill>
                </a:rPr>
                <a:t>  in </a:t>
              </a:r>
              <a:r>
                <a:rPr lang="en-US" altLang="en-US" sz="2000" b="0" i="1" dirty="0">
                  <a:solidFill>
                    <a:srgbClr val="000000"/>
                  </a:solidFill>
                  <a:sym typeface="Symbol" pitchFamily="18" charset="2"/>
                </a:rPr>
                <a:t></a:t>
              </a:r>
              <a:r>
                <a:rPr lang="en-US" altLang="en-US" sz="2000" b="0" i="1" baseline="-25000" dirty="0">
                  <a:solidFill>
                    <a:srgbClr val="000000"/>
                  </a:solidFill>
                  <a:sym typeface="Symbol" pitchFamily="18" charset="2"/>
                </a:rPr>
                <a:t>xx  </a:t>
              </a:r>
              <a:r>
                <a:rPr lang="en-US" altLang="en-US" sz="2000" b="0" dirty="0">
                  <a:solidFill>
                    <a:srgbClr val="000000"/>
                  </a:solidFill>
                  <a:sym typeface="Symbol" pitchFamily="18" charset="2"/>
                </a:rPr>
                <a:t>  </a:t>
              </a:r>
              <a:r>
                <a:rPr lang="en-US" altLang="en-US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energy gap</a:t>
              </a:r>
            </a:p>
          </p:txBody>
        </p:sp>
      </p:grpSp>
      <p:grpSp>
        <p:nvGrpSpPr>
          <p:cNvPr id="19616" name="Group 160"/>
          <p:cNvGrpSpPr>
            <a:grpSpLocks/>
          </p:cNvGrpSpPr>
          <p:nvPr/>
        </p:nvGrpSpPr>
        <p:grpSpPr bwMode="auto">
          <a:xfrm>
            <a:off x="1177931" y="5765332"/>
            <a:ext cx="5162550" cy="400050"/>
            <a:chOff x="752" y="4034"/>
            <a:chExt cx="4074" cy="252"/>
          </a:xfrm>
        </p:grpSpPr>
        <p:sp>
          <p:nvSpPr>
            <p:cNvPr id="19468" name="Text Box 12"/>
            <p:cNvSpPr txBox="1">
              <a:spLocks noChangeArrowheads="1"/>
            </p:cNvSpPr>
            <p:nvPr/>
          </p:nvSpPr>
          <p:spPr bwMode="auto">
            <a:xfrm>
              <a:off x="1072" y="4034"/>
              <a:ext cx="375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000" b="0" dirty="0">
                  <a:solidFill>
                    <a:srgbClr val="000000"/>
                  </a:solidFill>
                </a:rPr>
                <a:t>gauge invariance  </a:t>
              </a:r>
              <a:r>
                <a:rPr lang="en-US" altLang="en-US" sz="2000" b="0" dirty="0">
                  <a:solidFill>
                    <a:srgbClr val="000000"/>
                  </a:solidFill>
                  <a:sym typeface="Symbol" pitchFamily="18" charset="2"/>
                </a:rPr>
                <a:t> </a:t>
              </a:r>
              <a:r>
                <a:rPr lang="en-US" altLang="en-US" sz="2000" b="0" i="1" dirty="0">
                  <a:solidFill>
                    <a:srgbClr val="3333CC"/>
                  </a:solidFill>
                  <a:sym typeface="Symbol" pitchFamily="18" charset="2"/>
                </a:rPr>
                <a:t> </a:t>
              </a:r>
              <a:r>
                <a:rPr lang="en-US" altLang="en-US" sz="2000" i="1" dirty="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E </a:t>
              </a:r>
              <a:r>
                <a:rPr lang="en-US" altLang="en-US" sz="2000" dirty="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(</a:t>
              </a:r>
              <a:r>
                <a:rPr lang="en-US" altLang="en-US" sz="2000" b="0" i="1" dirty="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</a:t>
              </a:r>
              <a:r>
                <a:rPr lang="en-US" altLang="en-US" sz="2000" b="0" baseline="-25000" dirty="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0</a:t>
              </a:r>
              <a:r>
                <a:rPr lang="en-US" altLang="en-US" sz="2000" dirty="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)</a:t>
              </a:r>
              <a:r>
                <a:rPr lang="en-US" altLang="en-US" sz="2000" i="1" dirty="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 = E </a:t>
              </a:r>
              <a:r>
                <a:rPr lang="en-US" altLang="en-US" sz="2000" dirty="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(</a:t>
              </a:r>
              <a:r>
                <a:rPr lang="en-US" altLang="en-US" sz="2000" b="0" dirty="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0</a:t>
              </a:r>
              <a:r>
                <a:rPr lang="en-US" altLang="en-US" sz="2000" dirty="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sym typeface="Symbol" pitchFamily="18" charset="2"/>
                </a:rPr>
                <a:t>)</a:t>
              </a:r>
            </a:p>
          </p:txBody>
        </p:sp>
        <p:sp>
          <p:nvSpPr>
            <p:cNvPr id="19541" name="AutoShape 85"/>
            <p:cNvSpPr>
              <a:spLocks noChangeArrowheads="1"/>
            </p:cNvSpPr>
            <p:nvPr/>
          </p:nvSpPr>
          <p:spPr bwMode="auto">
            <a:xfrm>
              <a:off x="752" y="4062"/>
              <a:ext cx="161" cy="224"/>
            </a:xfrm>
            <a:prstGeom prst="irregularSeal1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</p:grpSp>
      <p:grpSp>
        <p:nvGrpSpPr>
          <p:cNvPr id="19687" name="Group 231"/>
          <p:cNvGrpSpPr>
            <a:grpSpLocks/>
          </p:cNvGrpSpPr>
          <p:nvPr/>
        </p:nvGrpSpPr>
        <p:grpSpPr bwMode="auto">
          <a:xfrm>
            <a:off x="2613031" y="1477964"/>
            <a:ext cx="3787775" cy="3249612"/>
            <a:chOff x="1548" y="931"/>
            <a:chExt cx="2386" cy="2047"/>
          </a:xfrm>
        </p:grpSpPr>
        <p:grpSp>
          <p:nvGrpSpPr>
            <p:cNvPr id="19618" name="Group 162"/>
            <p:cNvGrpSpPr>
              <a:grpSpLocks/>
            </p:cNvGrpSpPr>
            <p:nvPr/>
          </p:nvGrpSpPr>
          <p:grpSpPr bwMode="auto">
            <a:xfrm>
              <a:off x="1915" y="1305"/>
              <a:ext cx="1166" cy="1318"/>
              <a:chOff x="1915" y="1305"/>
              <a:chExt cx="1166" cy="1318"/>
            </a:xfrm>
          </p:grpSpPr>
          <p:sp>
            <p:nvSpPr>
              <p:cNvPr id="19461" name="Text Box 5"/>
              <p:cNvSpPr txBox="1">
                <a:spLocks noChangeArrowheads="1"/>
              </p:cNvSpPr>
              <p:nvPr/>
            </p:nvSpPr>
            <p:spPr bwMode="auto">
              <a:xfrm>
                <a:off x="2001" y="1503"/>
                <a:ext cx="1080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rtl="1"/>
                <a:r>
                  <a:rPr lang="en-US" altLang="en-US" sz="2000" b="0" i="1" dirty="0">
                    <a:solidFill>
                      <a:srgbClr val="000000"/>
                    </a:solidFill>
                    <a:sym typeface="Symbol" pitchFamily="18" charset="2"/>
                  </a:rPr>
                  <a:t></a:t>
                </a:r>
                <a:r>
                  <a:rPr lang="en-US" altLang="en-US" sz="2000" b="0" i="1" baseline="-25000" dirty="0" err="1">
                    <a:solidFill>
                      <a:srgbClr val="000000"/>
                    </a:solidFill>
                    <a:sym typeface="Symbol" pitchFamily="18" charset="2"/>
                  </a:rPr>
                  <a:t>xy</a:t>
                </a:r>
                <a:r>
                  <a:rPr lang="en-US" altLang="en-US" sz="2000" b="0" i="1" dirty="0">
                    <a:solidFill>
                      <a:srgbClr val="000000"/>
                    </a:solidFill>
                    <a:sym typeface="Symbol" pitchFamily="18" charset="2"/>
                  </a:rPr>
                  <a:t>=</a:t>
                </a:r>
                <a:r>
                  <a:rPr lang="en-US" altLang="en-US" sz="2400" b="0" i="1" dirty="0">
                    <a:solidFill>
                      <a:srgbClr val="000000"/>
                    </a:solidFill>
                    <a:sym typeface="Symbol" pitchFamily="18" charset="2"/>
                  </a:rPr>
                  <a:t> </a:t>
                </a:r>
                <a:r>
                  <a:rPr lang="en-US" altLang="en-US" sz="2000" b="0" i="1" dirty="0">
                    <a:solidFill>
                      <a:srgbClr val="000000"/>
                    </a:solidFill>
                    <a:sym typeface="Symbol" pitchFamily="18" charset="2"/>
                  </a:rPr>
                  <a:t>e </a:t>
                </a:r>
                <a:r>
                  <a:rPr lang="en-US" altLang="en-US" sz="2000" b="0" baseline="30000" dirty="0">
                    <a:solidFill>
                      <a:srgbClr val="000000"/>
                    </a:solidFill>
                    <a:sym typeface="Symbol" pitchFamily="18" charset="2"/>
                  </a:rPr>
                  <a:t>2</a:t>
                </a:r>
                <a:r>
                  <a:rPr lang="en-US" altLang="en-US" sz="2000" b="0" i="1" dirty="0">
                    <a:solidFill>
                      <a:srgbClr val="000000"/>
                    </a:solidFill>
                    <a:sym typeface="Symbol" pitchFamily="18" charset="2"/>
                  </a:rPr>
                  <a:t>/h</a:t>
                </a:r>
                <a:endParaRPr lang="en-US" altLang="en-US" sz="2000" b="0" i="1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9617" name="Group 161"/>
              <p:cNvGrpSpPr>
                <a:grpSpLocks/>
              </p:cNvGrpSpPr>
              <p:nvPr/>
            </p:nvGrpSpPr>
            <p:grpSpPr bwMode="auto">
              <a:xfrm>
                <a:off x="1915" y="1305"/>
                <a:ext cx="1155" cy="1318"/>
                <a:chOff x="1915" y="1305"/>
                <a:chExt cx="1155" cy="1318"/>
              </a:xfrm>
            </p:grpSpPr>
            <p:sp>
              <p:nvSpPr>
                <p:cNvPr id="19459" name="AutoShape 3"/>
                <p:cNvSpPr>
                  <a:spLocks noChangeArrowheads="1"/>
                </p:cNvSpPr>
                <p:nvPr/>
              </p:nvSpPr>
              <p:spPr bwMode="auto">
                <a:xfrm>
                  <a:off x="1915" y="1305"/>
                  <a:ext cx="1155" cy="1318"/>
                </a:xfrm>
                <a:prstGeom prst="wedgeEllipseCallout">
                  <a:avLst>
                    <a:gd name="adj1" fmla="val -68875"/>
                    <a:gd name="adj2" fmla="val 89833"/>
                  </a:avLst>
                </a:prstGeom>
                <a:noFill/>
                <a:ln w="28575">
                  <a:solidFill>
                    <a:srgbClr val="FF3300"/>
                  </a:solidFill>
                  <a:prstDash val="sysDot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66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rtl="1"/>
                  <a:endParaRPr lang="en-US" altLang="en-US" sz="2400" b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9462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131" y="2203"/>
                  <a:ext cx="701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rtl="1"/>
                  <a:r>
                    <a:rPr lang="en-US" altLang="en-US" sz="2400" b="0">
                      <a:solidFill>
                        <a:srgbClr val="0000FF"/>
                      </a:solidFill>
                      <a:sym typeface="Symbol" pitchFamily="18" charset="2"/>
                    </a:rPr>
                    <a:t></a:t>
                  </a:r>
                  <a:r>
                    <a:rPr lang="en-US" altLang="en-US" sz="2400" b="0" i="1" baseline="-25000">
                      <a:solidFill>
                        <a:srgbClr val="0000FF"/>
                      </a:solidFill>
                      <a:sym typeface="Symbol" pitchFamily="18" charset="2"/>
                    </a:rPr>
                    <a:t>xx</a:t>
                  </a:r>
                  <a:r>
                    <a:rPr lang="en-US" altLang="en-US" sz="2400" b="0">
                      <a:solidFill>
                        <a:srgbClr val="0000FF"/>
                      </a:solidFill>
                      <a:sym typeface="Symbol" pitchFamily="18" charset="2"/>
                    </a:rPr>
                    <a:t>=0</a:t>
                  </a:r>
                </a:p>
              </p:txBody>
            </p:sp>
          </p:grpSp>
        </p:grpSp>
        <p:sp>
          <p:nvSpPr>
            <p:cNvPr id="19620" name="Freeform 164"/>
            <p:cNvSpPr>
              <a:spLocks/>
            </p:cNvSpPr>
            <p:nvPr/>
          </p:nvSpPr>
          <p:spPr bwMode="auto">
            <a:xfrm>
              <a:off x="1548" y="1549"/>
              <a:ext cx="1944" cy="546"/>
            </a:xfrm>
            <a:custGeom>
              <a:avLst/>
              <a:gdLst>
                <a:gd name="T0" fmla="*/ 27 w 1944"/>
                <a:gd name="T1" fmla="*/ 545 h 546"/>
                <a:gd name="T2" fmla="*/ 58 w 1944"/>
                <a:gd name="T3" fmla="*/ 546 h 546"/>
                <a:gd name="T4" fmla="*/ 88 w 1944"/>
                <a:gd name="T5" fmla="*/ 545 h 546"/>
                <a:gd name="T6" fmla="*/ 119 w 1944"/>
                <a:gd name="T7" fmla="*/ 544 h 546"/>
                <a:gd name="T8" fmla="*/ 149 w 1944"/>
                <a:gd name="T9" fmla="*/ 542 h 546"/>
                <a:gd name="T10" fmla="*/ 180 w 1944"/>
                <a:gd name="T11" fmla="*/ 540 h 546"/>
                <a:gd name="T12" fmla="*/ 211 w 1944"/>
                <a:gd name="T13" fmla="*/ 534 h 546"/>
                <a:gd name="T14" fmla="*/ 241 w 1944"/>
                <a:gd name="T15" fmla="*/ 525 h 546"/>
                <a:gd name="T16" fmla="*/ 272 w 1944"/>
                <a:gd name="T17" fmla="*/ 508 h 546"/>
                <a:gd name="T18" fmla="*/ 303 w 1944"/>
                <a:gd name="T19" fmla="*/ 485 h 546"/>
                <a:gd name="T20" fmla="*/ 333 w 1944"/>
                <a:gd name="T21" fmla="*/ 455 h 546"/>
                <a:gd name="T22" fmla="*/ 364 w 1944"/>
                <a:gd name="T23" fmla="*/ 418 h 546"/>
                <a:gd name="T24" fmla="*/ 395 w 1944"/>
                <a:gd name="T25" fmla="*/ 392 h 546"/>
                <a:gd name="T26" fmla="*/ 425 w 1944"/>
                <a:gd name="T27" fmla="*/ 360 h 546"/>
                <a:gd name="T28" fmla="*/ 456 w 1944"/>
                <a:gd name="T29" fmla="*/ 330 h 546"/>
                <a:gd name="T30" fmla="*/ 486 w 1944"/>
                <a:gd name="T31" fmla="*/ 305 h 546"/>
                <a:gd name="T32" fmla="*/ 517 w 1944"/>
                <a:gd name="T33" fmla="*/ 288 h 546"/>
                <a:gd name="T34" fmla="*/ 548 w 1944"/>
                <a:gd name="T35" fmla="*/ 275 h 546"/>
                <a:gd name="T36" fmla="*/ 578 w 1944"/>
                <a:gd name="T37" fmla="*/ 268 h 546"/>
                <a:gd name="T38" fmla="*/ 609 w 1944"/>
                <a:gd name="T39" fmla="*/ 262 h 546"/>
                <a:gd name="T40" fmla="*/ 640 w 1944"/>
                <a:gd name="T41" fmla="*/ 259 h 546"/>
                <a:gd name="T42" fmla="*/ 670 w 1944"/>
                <a:gd name="T43" fmla="*/ 257 h 546"/>
                <a:gd name="T44" fmla="*/ 701 w 1944"/>
                <a:gd name="T45" fmla="*/ 255 h 546"/>
                <a:gd name="T46" fmla="*/ 730 w 1944"/>
                <a:gd name="T47" fmla="*/ 255 h 546"/>
                <a:gd name="T48" fmla="*/ 761 w 1944"/>
                <a:gd name="T49" fmla="*/ 256 h 546"/>
                <a:gd name="T50" fmla="*/ 792 w 1944"/>
                <a:gd name="T51" fmla="*/ 255 h 546"/>
                <a:gd name="T52" fmla="*/ 822 w 1944"/>
                <a:gd name="T53" fmla="*/ 256 h 546"/>
                <a:gd name="T54" fmla="*/ 853 w 1944"/>
                <a:gd name="T55" fmla="*/ 255 h 546"/>
                <a:gd name="T56" fmla="*/ 884 w 1944"/>
                <a:gd name="T57" fmla="*/ 254 h 546"/>
                <a:gd name="T58" fmla="*/ 914 w 1944"/>
                <a:gd name="T59" fmla="*/ 254 h 546"/>
                <a:gd name="T60" fmla="*/ 945 w 1944"/>
                <a:gd name="T61" fmla="*/ 254 h 546"/>
                <a:gd name="T62" fmla="*/ 976 w 1944"/>
                <a:gd name="T63" fmla="*/ 254 h 546"/>
                <a:gd name="T64" fmla="*/ 1006 w 1944"/>
                <a:gd name="T65" fmla="*/ 255 h 546"/>
                <a:gd name="T66" fmla="*/ 1037 w 1944"/>
                <a:gd name="T67" fmla="*/ 255 h 546"/>
                <a:gd name="T68" fmla="*/ 1067 w 1944"/>
                <a:gd name="T69" fmla="*/ 256 h 546"/>
                <a:gd name="T70" fmla="*/ 1098 w 1944"/>
                <a:gd name="T71" fmla="*/ 255 h 546"/>
                <a:gd name="T72" fmla="*/ 1129 w 1944"/>
                <a:gd name="T73" fmla="*/ 256 h 546"/>
                <a:gd name="T74" fmla="*/ 1159 w 1944"/>
                <a:gd name="T75" fmla="*/ 257 h 546"/>
                <a:gd name="T76" fmla="*/ 1190 w 1944"/>
                <a:gd name="T77" fmla="*/ 257 h 546"/>
                <a:gd name="T78" fmla="*/ 1221 w 1944"/>
                <a:gd name="T79" fmla="*/ 259 h 546"/>
                <a:gd name="T80" fmla="*/ 1251 w 1944"/>
                <a:gd name="T81" fmla="*/ 260 h 546"/>
                <a:gd name="T82" fmla="*/ 1282 w 1944"/>
                <a:gd name="T83" fmla="*/ 261 h 546"/>
                <a:gd name="T84" fmla="*/ 1313 w 1944"/>
                <a:gd name="T85" fmla="*/ 260 h 546"/>
                <a:gd name="T86" fmla="*/ 1343 w 1944"/>
                <a:gd name="T87" fmla="*/ 260 h 546"/>
                <a:gd name="T88" fmla="*/ 1374 w 1944"/>
                <a:gd name="T89" fmla="*/ 257 h 546"/>
                <a:gd name="T90" fmla="*/ 1404 w 1944"/>
                <a:gd name="T91" fmla="*/ 251 h 546"/>
                <a:gd name="T92" fmla="*/ 1435 w 1944"/>
                <a:gd name="T93" fmla="*/ 245 h 546"/>
                <a:gd name="T94" fmla="*/ 1465 w 1944"/>
                <a:gd name="T95" fmla="*/ 239 h 546"/>
                <a:gd name="T96" fmla="*/ 1495 w 1944"/>
                <a:gd name="T97" fmla="*/ 230 h 546"/>
                <a:gd name="T98" fmla="*/ 1526 w 1944"/>
                <a:gd name="T99" fmla="*/ 221 h 546"/>
                <a:gd name="T100" fmla="*/ 1557 w 1944"/>
                <a:gd name="T101" fmla="*/ 210 h 546"/>
                <a:gd name="T102" fmla="*/ 1587 w 1944"/>
                <a:gd name="T103" fmla="*/ 196 h 546"/>
                <a:gd name="T104" fmla="*/ 1618 w 1944"/>
                <a:gd name="T105" fmla="*/ 181 h 546"/>
                <a:gd name="T106" fmla="*/ 1648 w 1944"/>
                <a:gd name="T107" fmla="*/ 168 h 546"/>
                <a:gd name="T108" fmla="*/ 1679 w 1944"/>
                <a:gd name="T109" fmla="*/ 154 h 546"/>
                <a:gd name="T110" fmla="*/ 1710 w 1944"/>
                <a:gd name="T111" fmla="*/ 139 h 546"/>
                <a:gd name="T112" fmla="*/ 1740 w 1944"/>
                <a:gd name="T113" fmla="*/ 123 h 546"/>
                <a:gd name="T114" fmla="*/ 1771 w 1944"/>
                <a:gd name="T115" fmla="*/ 105 h 546"/>
                <a:gd name="T116" fmla="*/ 1802 w 1944"/>
                <a:gd name="T117" fmla="*/ 86 h 546"/>
                <a:gd name="T118" fmla="*/ 1832 w 1944"/>
                <a:gd name="T119" fmla="*/ 67 h 546"/>
                <a:gd name="T120" fmla="*/ 1863 w 1944"/>
                <a:gd name="T121" fmla="*/ 48 h 546"/>
                <a:gd name="T122" fmla="*/ 1894 w 1944"/>
                <a:gd name="T123" fmla="*/ 29 h 546"/>
                <a:gd name="T124" fmla="*/ 1924 w 1944"/>
                <a:gd name="T125" fmla="*/ 12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44" h="546">
                  <a:moveTo>
                    <a:pt x="0" y="546"/>
                  </a:moveTo>
                  <a:lnTo>
                    <a:pt x="2" y="546"/>
                  </a:lnTo>
                  <a:lnTo>
                    <a:pt x="5" y="546"/>
                  </a:lnTo>
                  <a:lnTo>
                    <a:pt x="8" y="546"/>
                  </a:lnTo>
                  <a:lnTo>
                    <a:pt x="11" y="546"/>
                  </a:lnTo>
                  <a:lnTo>
                    <a:pt x="14" y="546"/>
                  </a:lnTo>
                  <a:lnTo>
                    <a:pt x="16" y="546"/>
                  </a:lnTo>
                  <a:lnTo>
                    <a:pt x="19" y="546"/>
                  </a:lnTo>
                  <a:lnTo>
                    <a:pt x="21" y="546"/>
                  </a:lnTo>
                  <a:lnTo>
                    <a:pt x="25" y="545"/>
                  </a:lnTo>
                  <a:lnTo>
                    <a:pt x="27" y="545"/>
                  </a:lnTo>
                  <a:lnTo>
                    <a:pt x="30" y="546"/>
                  </a:lnTo>
                  <a:lnTo>
                    <a:pt x="32" y="546"/>
                  </a:lnTo>
                  <a:lnTo>
                    <a:pt x="36" y="546"/>
                  </a:lnTo>
                  <a:lnTo>
                    <a:pt x="39" y="546"/>
                  </a:lnTo>
                  <a:lnTo>
                    <a:pt x="41" y="546"/>
                  </a:lnTo>
                  <a:lnTo>
                    <a:pt x="44" y="546"/>
                  </a:lnTo>
                  <a:lnTo>
                    <a:pt x="47" y="546"/>
                  </a:lnTo>
                  <a:lnTo>
                    <a:pt x="50" y="546"/>
                  </a:lnTo>
                  <a:lnTo>
                    <a:pt x="52" y="545"/>
                  </a:lnTo>
                  <a:lnTo>
                    <a:pt x="55" y="546"/>
                  </a:lnTo>
                  <a:lnTo>
                    <a:pt x="58" y="546"/>
                  </a:lnTo>
                  <a:lnTo>
                    <a:pt x="61" y="545"/>
                  </a:lnTo>
                  <a:lnTo>
                    <a:pt x="63" y="546"/>
                  </a:lnTo>
                  <a:lnTo>
                    <a:pt x="66" y="545"/>
                  </a:lnTo>
                  <a:lnTo>
                    <a:pt x="70" y="546"/>
                  </a:lnTo>
                  <a:lnTo>
                    <a:pt x="72" y="546"/>
                  </a:lnTo>
                  <a:lnTo>
                    <a:pt x="75" y="545"/>
                  </a:lnTo>
                  <a:lnTo>
                    <a:pt x="77" y="545"/>
                  </a:lnTo>
                  <a:lnTo>
                    <a:pt x="81" y="545"/>
                  </a:lnTo>
                  <a:lnTo>
                    <a:pt x="83" y="545"/>
                  </a:lnTo>
                  <a:lnTo>
                    <a:pt x="86" y="545"/>
                  </a:lnTo>
                  <a:lnTo>
                    <a:pt x="88" y="545"/>
                  </a:lnTo>
                  <a:lnTo>
                    <a:pt x="91" y="546"/>
                  </a:lnTo>
                  <a:lnTo>
                    <a:pt x="94" y="546"/>
                  </a:lnTo>
                  <a:lnTo>
                    <a:pt x="97" y="546"/>
                  </a:lnTo>
                  <a:lnTo>
                    <a:pt x="99" y="545"/>
                  </a:lnTo>
                  <a:lnTo>
                    <a:pt x="102" y="545"/>
                  </a:lnTo>
                  <a:lnTo>
                    <a:pt x="106" y="546"/>
                  </a:lnTo>
                  <a:lnTo>
                    <a:pt x="108" y="545"/>
                  </a:lnTo>
                  <a:lnTo>
                    <a:pt x="111" y="545"/>
                  </a:lnTo>
                  <a:lnTo>
                    <a:pt x="113" y="545"/>
                  </a:lnTo>
                  <a:lnTo>
                    <a:pt x="117" y="544"/>
                  </a:lnTo>
                  <a:lnTo>
                    <a:pt x="119" y="544"/>
                  </a:lnTo>
                  <a:lnTo>
                    <a:pt x="122" y="544"/>
                  </a:lnTo>
                  <a:lnTo>
                    <a:pt x="124" y="544"/>
                  </a:lnTo>
                  <a:lnTo>
                    <a:pt x="128" y="544"/>
                  </a:lnTo>
                  <a:lnTo>
                    <a:pt x="131" y="545"/>
                  </a:lnTo>
                  <a:lnTo>
                    <a:pt x="133" y="544"/>
                  </a:lnTo>
                  <a:lnTo>
                    <a:pt x="136" y="544"/>
                  </a:lnTo>
                  <a:lnTo>
                    <a:pt x="139" y="544"/>
                  </a:lnTo>
                  <a:lnTo>
                    <a:pt x="142" y="543"/>
                  </a:lnTo>
                  <a:lnTo>
                    <a:pt x="144" y="543"/>
                  </a:lnTo>
                  <a:lnTo>
                    <a:pt x="147" y="543"/>
                  </a:lnTo>
                  <a:lnTo>
                    <a:pt x="149" y="542"/>
                  </a:lnTo>
                  <a:lnTo>
                    <a:pt x="153" y="543"/>
                  </a:lnTo>
                  <a:lnTo>
                    <a:pt x="155" y="543"/>
                  </a:lnTo>
                  <a:lnTo>
                    <a:pt x="158" y="543"/>
                  </a:lnTo>
                  <a:lnTo>
                    <a:pt x="160" y="543"/>
                  </a:lnTo>
                  <a:lnTo>
                    <a:pt x="164" y="542"/>
                  </a:lnTo>
                  <a:lnTo>
                    <a:pt x="166" y="542"/>
                  </a:lnTo>
                  <a:lnTo>
                    <a:pt x="169" y="542"/>
                  </a:lnTo>
                  <a:lnTo>
                    <a:pt x="171" y="541"/>
                  </a:lnTo>
                  <a:lnTo>
                    <a:pt x="175" y="540"/>
                  </a:lnTo>
                  <a:lnTo>
                    <a:pt x="178" y="541"/>
                  </a:lnTo>
                  <a:lnTo>
                    <a:pt x="180" y="540"/>
                  </a:lnTo>
                  <a:lnTo>
                    <a:pt x="183" y="540"/>
                  </a:lnTo>
                  <a:lnTo>
                    <a:pt x="186" y="540"/>
                  </a:lnTo>
                  <a:lnTo>
                    <a:pt x="189" y="539"/>
                  </a:lnTo>
                  <a:lnTo>
                    <a:pt x="191" y="539"/>
                  </a:lnTo>
                  <a:lnTo>
                    <a:pt x="194" y="539"/>
                  </a:lnTo>
                  <a:lnTo>
                    <a:pt x="197" y="538"/>
                  </a:lnTo>
                  <a:lnTo>
                    <a:pt x="200" y="537"/>
                  </a:lnTo>
                  <a:lnTo>
                    <a:pt x="202" y="536"/>
                  </a:lnTo>
                  <a:lnTo>
                    <a:pt x="205" y="536"/>
                  </a:lnTo>
                  <a:lnTo>
                    <a:pt x="209" y="534"/>
                  </a:lnTo>
                  <a:lnTo>
                    <a:pt x="211" y="534"/>
                  </a:lnTo>
                  <a:lnTo>
                    <a:pt x="214" y="533"/>
                  </a:lnTo>
                  <a:lnTo>
                    <a:pt x="216" y="532"/>
                  </a:lnTo>
                  <a:lnTo>
                    <a:pt x="219" y="532"/>
                  </a:lnTo>
                  <a:lnTo>
                    <a:pt x="222" y="531"/>
                  </a:lnTo>
                  <a:lnTo>
                    <a:pt x="225" y="530"/>
                  </a:lnTo>
                  <a:lnTo>
                    <a:pt x="227" y="530"/>
                  </a:lnTo>
                  <a:lnTo>
                    <a:pt x="230" y="528"/>
                  </a:lnTo>
                  <a:lnTo>
                    <a:pt x="233" y="527"/>
                  </a:lnTo>
                  <a:lnTo>
                    <a:pt x="236" y="526"/>
                  </a:lnTo>
                  <a:lnTo>
                    <a:pt x="238" y="526"/>
                  </a:lnTo>
                  <a:lnTo>
                    <a:pt x="241" y="525"/>
                  </a:lnTo>
                  <a:lnTo>
                    <a:pt x="245" y="523"/>
                  </a:lnTo>
                  <a:lnTo>
                    <a:pt x="247" y="522"/>
                  </a:lnTo>
                  <a:lnTo>
                    <a:pt x="250" y="521"/>
                  </a:lnTo>
                  <a:lnTo>
                    <a:pt x="252" y="520"/>
                  </a:lnTo>
                  <a:lnTo>
                    <a:pt x="256" y="518"/>
                  </a:lnTo>
                  <a:lnTo>
                    <a:pt x="258" y="516"/>
                  </a:lnTo>
                  <a:lnTo>
                    <a:pt x="261" y="515"/>
                  </a:lnTo>
                  <a:lnTo>
                    <a:pt x="263" y="514"/>
                  </a:lnTo>
                  <a:lnTo>
                    <a:pt x="267" y="512"/>
                  </a:lnTo>
                  <a:lnTo>
                    <a:pt x="269" y="510"/>
                  </a:lnTo>
                  <a:lnTo>
                    <a:pt x="272" y="508"/>
                  </a:lnTo>
                  <a:lnTo>
                    <a:pt x="275" y="507"/>
                  </a:lnTo>
                  <a:lnTo>
                    <a:pt x="277" y="506"/>
                  </a:lnTo>
                  <a:lnTo>
                    <a:pt x="281" y="503"/>
                  </a:lnTo>
                  <a:lnTo>
                    <a:pt x="283" y="501"/>
                  </a:lnTo>
                  <a:lnTo>
                    <a:pt x="286" y="499"/>
                  </a:lnTo>
                  <a:lnTo>
                    <a:pt x="288" y="497"/>
                  </a:lnTo>
                  <a:lnTo>
                    <a:pt x="292" y="494"/>
                  </a:lnTo>
                  <a:lnTo>
                    <a:pt x="294" y="493"/>
                  </a:lnTo>
                  <a:lnTo>
                    <a:pt x="297" y="490"/>
                  </a:lnTo>
                  <a:lnTo>
                    <a:pt x="299" y="488"/>
                  </a:lnTo>
                  <a:lnTo>
                    <a:pt x="303" y="485"/>
                  </a:lnTo>
                  <a:lnTo>
                    <a:pt x="305" y="482"/>
                  </a:lnTo>
                  <a:lnTo>
                    <a:pt x="308" y="480"/>
                  </a:lnTo>
                  <a:lnTo>
                    <a:pt x="311" y="478"/>
                  </a:lnTo>
                  <a:lnTo>
                    <a:pt x="314" y="475"/>
                  </a:lnTo>
                  <a:lnTo>
                    <a:pt x="317" y="472"/>
                  </a:lnTo>
                  <a:lnTo>
                    <a:pt x="319" y="470"/>
                  </a:lnTo>
                  <a:lnTo>
                    <a:pt x="322" y="466"/>
                  </a:lnTo>
                  <a:lnTo>
                    <a:pt x="325" y="464"/>
                  </a:lnTo>
                  <a:lnTo>
                    <a:pt x="328" y="461"/>
                  </a:lnTo>
                  <a:lnTo>
                    <a:pt x="330" y="458"/>
                  </a:lnTo>
                  <a:lnTo>
                    <a:pt x="333" y="455"/>
                  </a:lnTo>
                  <a:lnTo>
                    <a:pt x="335" y="452"/>
                  </a:lnTo>
                  <a:lnTo>
                    <a:pt x="339" y="449"/>
                  </a:lnTo>
                  <a:lnTo>
                    <a:pt x="342" y="446"/>
                  </a:lnTo>
                  <a:lnTo>
                    <a:pt x="344" y="443"/>
                  </a:lnTo>
                  <a:lnTo>
                    <a:pt x="348" y="439"/>
                  </a:lnTo>
                  <a:lnTo>
                    <a:pt x="350" y="435"/>
                  </a:lnTo>
                  <a:lnTo>
                    <a:pt x="353" y="432"/>
                  </a:lnTo>
                  <a:lnTo>
                    <a:pt x="355" y="428"/>
                  </a:lnTo>
                  <a:lnTo>
                    <a:pt x="358" y="425"/>
                  </a:lnTo>
                  <a:lnTo>
                    <a:pt x="361" y="421"/>
                  </a:lnTo>
                  <a:lnTo>
                    <a:pt x="364" y="418"/>
                  </a:lnTo>
                  <a:lnTo>
                    <a:pt x="366" y="416"/>
                  </a:lnTo>
                  <a:lnTo>
                    <a:pt x="369" y="412"/>
                  </a:lnTo>
                  <a:lnTo>
                    <a:pt x="373" y="409"/>
                  </a:lnTo>
                  <a:lnTo>
                    <a:pt x="375" y="406"/>
                  </a:lnTo>
                  <a:lnTo>
                    <a:pt x="378" y="402"/>
                  </a:lnTo>
                  <a:lnTo>
                    <a:pt x="380" y="400"/>
                  </a:lnTo>
                  <a:lnTo>
                    <a:pt x="384" y="397"/>
                  </a:lnTo>
                  <a:lnTo>
                    <a:pt x="386" y="396"/>
                  </a:lnTo>
                  <a:lnTo>
                    <a:pt x="389" y="395"/>
                  </a:lnTo>
                  <a:lnTo>
                    <a:pt x="391" y="394"/>
                  </a:lnTo>
                  <a:lnTo>
                    <a:pt x="395" y="392"/>
                  </a:lnTo>
                  <a:lnTo>
                    <a:pt x="397" y="390"/>
                  </a:lnTo>
                  <a:lnTo>
                    <a:pt x="400" y="388"/>
                  </a:lnTo>
                  <a:lnTo>
                    <a:pt x="403" y="384"/>
                  </a:lnTo>
                  <a:lnTo>
                    <a:pt x="406" y="381"/>
                  </a:lnTo>
                  <a:lnTo>
                    <a:pt x="409" y="378"/>
                  </a:lnTo>
                  <a:lnTo>
                    <a:pt x="411" y="374"/>
                  </a:lnTo>
                  <a:lnTo>
                    <a:pt x="414" y="371"/>
                  </a:lnTo>
                  <a:lnTo>
                    <a:pt x="416" y="368"/>
                  </a:lnTo>
                  <a:lnTo>
                    <a:pt x="420" y="365"/>
                  </a:lnTo>
                  <a:lnTo>
                    <a:pt x="422" y="362"/>
                  </a:lnTo>
                  <a:lnTo>
                    <a:pt x="425" y="360"/>
                  </a:lnTo>
                  <a:lnTo>
                    <a:pt x="427" y="357"/>
                  </a:lnTo>
                  <a:lnTo>
                    <a:pt x="431" y="354"/>
                  </a:lnTo>
                  <a:lnTo>
                    <a:pt x="433" y="351"/>
                  </a:lnTo>
                  <a:lnTo>
                    <a:pt x="436" y="348"/>
                  </a:lnTo>
                  <a:lnTo>
                    <a:pt x="439" y="345"/>
                  </a:lnTo>
                  <a:lnTo>
                    <a:pt x="442" y="342"/>
                  </a:lnTo>
                  <a:lnTo>
                    <a:pt x="445" y="340"/>
                  </a:lnTo>
                  <a:lnTo>
                    <a:pt x="447" y="338"/>
                  </a:lnTo>
                  <a:lnTo>
                    <a:pt x="450" y="334"/>
                  </a:lnTo>
                  <a:lnTo>
                    <a:pt x="453" y="332"/>
                  </a:lnTo>
                  <a:lnTo>
                    <a:pt x="456" y="330"/>
                  </a:lnTo>
                  <a:lnTo>
                    <a:pt x="458" y="327"/>
                  </a:lnTo>
                  <a:lnTo>
                    <a:pt x="461" y="325"/>
                  </a:lnTo>
                  <a:lnTo>
                    <a:pt x="463" y="322"/>
                  </a:lnTo>
                  <a:lnTo>
                    <a:pt x="467" y="319"/>
                  </a:lnTo>
                  <a:lnTo>
                    <a:pt x="469" y="317"/>
                  </a:lnTo>
                  <a:lnTo>
                    <a:pt x="472" y="315"/>
                  </a:lnTo>
                  <a:lnTo>
                    <a:pt x="476" y="313"/>
                  </a:lnTo>
                  <a:lnTo>
                    <a:pt x="478" y="311"/>
                  </a:lnTo>
                  <a:lnTo>
                    <a:pt x="481" y="309"/>
                  </a:lnTo>
                  <a:lnTo>
                    <a:pt x="483" y="307"/>
                  </a:lnTo>
                  <a:lnTo>
                    <a:pt x="486" y="305"/>
                  </a:lnTo>
                  <a:lnTo>
                    <a:pt x="489" y="303"/>
                  </a:lnTo>
                  <a:lnTo>
                    <a:pt x="492" y="301"/>
                  </a:lnTo>
                  <a:lnTo>
                    <a:pt x="494" y="300"/>
                  </a:lnTo>
                  <a:lnTo>
                    <a:pt x="497" y="298"/>
                  </a:lnTo>
                  <a:lnTo>
                    <a:pt x="501" y="297"/>
                  </a:lnTo>
                  <a:lnTo>
                    <a:pt x="503" y="295"/>
                  </a:lnTo>
                  <a:lnTo>
                    <a:pt x="506" y="294"/>
                  </a:lnTo>
                  <a:lnTo>
                    <a:pt x="508" y="292"/>
                  </a:lnTo>
                  <a:lnTo>
                    <a:pt x="512" y="291"/>
                  </a:lnTo>
                  <a:lnTo>
                    <a:pt x="514" y="289"/>
                  </a:lnTo>
                  <a:lnTo>
                    <a:pt x="517" y="288"/>
                  </a:lnTo>
                  <a:lnTo>
                    <a:pt x="519" y="286"/>
                  </a:lnTo>
                  <a:lnTo>
                    <a:pt x="523" y="284"/>
                  </a:lnTo>
                  <a:lnTo>
                    <a:pt x="525" y="283"/>
                  </a:lnTo>
                  <a:lnTo>
                    <a:pt x="528" y="282"/>
                  </a:lnTo>
                  <a:lnTo>
                    <a:pt x="530" y="281"/>
                  </a:lnTo>
                  <a:lnTo>
                    <a:pt x="534" y="280"/>
                  </a:lnTo>
                  <a:lnTo>
                    <a:pt x="537" y="279"/>
                  </a:lnTo>
                  <a:lnTo>
                    <a:pt x="539" y="278"/>
                  </a:lnTo>
                  <a:lnTo>
                    <a:pt x="542" y="277"/>
                  </a:lnTo>
                  <a:lnTo>
                    <a:pt x="544" y="276"/>
                  </a:lnTo>
                  <a:lnTo>
                    <a:pt x="548" y="275"/>
                  </a:lnTo>
                  <a:lnTo>
                    <a:pt x="550" y="274"/>
                  </a:lnTo>
                  <a:lnTo>
                    <a:pt x="553" y="273"/>
                  </a:lnTo>
                  <a:lnTo>
                    <a:pt x="555" y="273"/>
                  </a:lnTo>
                  <a:lnTo>
                    <a:pt x="559" y="272"/>
                  </a:lnTo>
                  <a:lnTo>
                    <a:pt x="561" y="272"/>
                  </a:lnTo>
                  <a:lnTo>
                    <a:pt x="564" y="271"/>
                  </a:lnTo>
                  <a:lnTo>
                    <a:pt x="567" y="270"/>
                  </a:lnTo>
                  <a:lnTo>
                    <a:pt x="570" y="270"/>
                  </a:lnTo>
                  <a:lnTo>
                    <a:pt x="573" y="269"/>
                  </a:lnTo>
                  <a:lnTo>
                    <a:pt x="575" y="268"/>
                  </a:lnTo>
                  <a:lnTo>
                    <a:pt x="578" y="268"/>
                  </a:lnTo>
                  <a:lnTo>
                    <a:pt x="581" y="267"/>
                  </a:lnTo>
                  <a:lnTo>
                    <a:pt x="584" y="266"/>
                  </a:lnTo>
                  <a:lnTo>
                    <a:pt x="586" y="266"/>
                  </a:lnTo>
                  <a:lnTo>
                    <a:pt x="589" y="265"/>
                  </a:lnTo>
                  <a:lnTo>
                    <a:pt x="592" y="264"/>
                  </a:lnTo>
                  <a:lnTo>
                    <a:pt x="595" y="264"/>
                  </a:lnTo>
                  <a:lnTo>
                    <a:pt x="597" y="264"/>
                  </a:lnTo>
                  <a:lnTo>
                    <a:pt x="600" y="263"/>
                  </a:lnTo>
                  <a:lnTo>
                    <a:pt x="602" y="263"/>
                  </a:lnTo>
                  <a:lnTo>
                    <a:pt x="606" y="262"/>
                  </a:lnTo>
                  <a:lnTo>
                    <a:pt x="609" y="262"/>
                  </a:lnTo>
                  <a:lnTo>
                    <a:pt x="611" y="262"/>
                  </a:lnTo>
                  <a:lnTo>
                    <a:pt x="614" y="262"/>
                  </a:lnTo>
                  <a:lnTo>
                    <a:pt x="617" y="261"/>
                  </a:lnTo>
                  <a:lnTo>
                    <a:pt x="620" y="261"/>
                  </a:lnTo>
                  <a:lnTo>
                    <a:pt x="622" y="261"/>
                  </a:lnTo>
                  <a:lnTo>
                    <a:pt x="625" y="261"/>
                  </a:lnTo>
                  <a:lnTo>
                    <a:pt x="628" y="261"/>
                  </a:lnTo>
                  <a:lnTo>
                    <a:pt x="631" y="260"/>
                  </a:lnTo>
                  <a:lnTo>
                    <a:pt x="634" y="260"/>
                  </a:lnTo>
                  <a:lnTo>
                    <a:pt x="636" y="260"/>
                  </a:lnTo>
                  <a:lnTo>
                    <a:pt x="640" y="259"/>
                  </a:lnTo>
                  <a:lnTo>
                    <a:pt x="642" y="260"/>
                  </a:lnTo>
                  <a:lnTo>
                    <a:pt x="645" y="259"/>
                  </a:lnTo>
                  <a:lnTo>
                    <a:pt x="647" y="258"/>
                  </a:lnTo>
                  <a:lnTo>
                    <a:pt x="651" y="258"/>
                  </a:lnTo>
                  <a:lnTo>
                    <a:pt x="653" y="257"/>
                  </a:lnTo>
                  <a:lnTo>
                    <a:pt x="656" y="257"/>
                  </a:lnTo>
                  <a:lnTo>
                    <a:pt x="658" y="257"/>
                  </a:lnTo>
                  <a:lnTo>
                    <a:pt x="662" y="257"/>
                  </a:lnTo>
                  <a:lnTo>
                    <a:pt x="664" y="257"/>
                  </a:lnTo>
                  <a:lnTo>
                    <a:pt x="667" y="257"/>
                  </a:lnTo>
                  <a:lnTo>
                    <a:pt x="670" y="257"/>
                  </a:lnTo>
                  <a:lnTo>
                    <a:pt x="672" y="257"/>
                  </a:lnTo>
                  <a:lnTo>
                    <a:pt x="676" y="256"/>
                  </a:lnTo>
                  <a:lnTo>
                    <a:pt x="678" y="256"/>
                  </a:lnTo>
                  <a:lnTo>
                    <a:pt x="681" y="255"/>
                  </a:lnTo>
                  <a:lnTo>
                    <a:pt x="683" y="256"/>
                  </a:lnTo>
                  <a:lnTo>
                    <a:pt x="687" y="256"/>
                  </a:lnTo>
                  <a:lnTo>
                    <a:pt x="689" y="256"/>
                  </a:lnTo>
                  <a:lnTo>
                    <a:pt x="692" y="256"/>
                  </a:lnTo>
                  <a:lnTo>
                    <a:pt x="695" y="256"/>
                  </a:lnTo>
                  <a:lnTo>
                    <a:pt x="698" y="255"/>
                  </a:lnTo>
                  <a:lnTo>
                    <a:pt x="701" y="255"/>
                  </a:lnTo>
                  <a:lnTo>
                    <a:pt x="703" y="256"/>
                  </a:lnTo>
                  <a:lnTo>
                    <a:pt x="706" y="256"/>
                  </a:lnTo>
                  <a:lnTo>
                    <a:pt x="709" y="256"/>
                  </a:lnTo>
                  <a:lnTo>
                    <a:pt x="712" y="255"/>
                  </a:lnTo>
                  <a:lnTo>
                    <a:pt x="714" y="255"/>
                  </a:lnTo>
                  <a:lnTo>
                    <a:pt x="717" y="255"/>
                  </a:lnTo>
                  <a:lnTo>
                    <a:pt x="720" y="255"/>
                  </a:lnTo>
                  <a:lnTo>
                    <a:pt x="723" y="255"/>
                  </a:lnTo>
                  <a:lnTo>
                    <a:pt x="725" y="255"/>
                  </a:lnTo>
                  <a:lnTo>
                    <a:pt x="728" y="254"/>
                  </a:lnTo>
                  <a:lnTo>
                    <a:pt x="730" y="255"/>
                  </a:lnTo>
                  <a:lnTo>
                    <a:pt x="734" y="255"/>
                  </a:lnTo>
                  <a:lnTo>
                    <a:pt x="736" y="255"/>
                  </a:lnTo>
                  <a:lnTo>
                    <a:pt x="739" y="255"/>
                  </a:lnTo>
                  <a:lnTo>
                    <a:pt x="743" y="255"/>
                  </a:lnTo>
                  <a:lnTo>
                    <a:pt x="745" y="255"/>
                  </a:lnTo>
                  <a:lnTo>
                    <a:pt x="748" y="255"/>
                  </a:lnTo>
                  <a:lnTo>
                    <a:pt x="750" y="255"/>
                  </a:lnTo>
                  <a:lnTo>
                    <a:pt x="753" y="255"/>
                  </a:lnTo>
                  <a:lnTo>
                    <a:pt x="756" y="255"/>
                  </a:lnTo>
                  <a:lnTo>
                    <a:pt x="759" y="256"/>
                  </a:lnTo>
                  <a:lnTo>
                    <a:pt x="761" y="256"/>
                  </a:lnTo>
                  <a:lnTo>
                    <a:pt x="764" y="255"/>
                  </a:lnTo>
                  <a:lnTo>
                    <a:pt x="767" y="255"/>
                  </a:lnTo>
                  <a:lnTo>
                    <a:pt x="770" y="254"/>
                  </a:lnTo>
                  <a:lnTo>
                    <a:pt x="773" y="255"/>
                  </a:lnTo>
                  <a:lnTo>
                    <a:pt x="775" y="255"/>
                  </a:lnTo>
                  <a:lnTo>
                    <a:pt x="779" y="255"/>
                  </a:lnTo>
                  <a:lnTo>
                    <a:pt x="781" y="255"/>
                  </a:lnTo>
                  <a:lnTo>
                    <a:pt x="784" y="255"/>
                  </a:lnTo>
                  <a:lnTo>
                    <a:pt x="786" y="255"/>
                  </a:lnTo>
                  <a:lnTo>
                    <a:pt x="790" y="255"/>
                  </a:lnTo>
                  <a:lnTo>
                    <a:pt x="792" y="255"/>
                  </a:lnTo>
                  <a:lnTo>
                    <a:pt x="795" y="255"/>
                  </a:lnTo>
                  <a:lnTo>
                    <a:pt x="797" y="255"/>
                  </a:lnTo>
                  <a:lnTo>
                    <a:pt x="800" y="255"/>
                  </a:lnTo>
                  <a:lnTo>
                    <a:pt x="804" y="255"/>
                  </a:lnTo>
                  <a:lnTo>
                    <a:pt x="806" y="255"/>
                  </a:lnTo>
                  <a:lnTo>
                    <a:pt x="809" y="255"/>
                  </a:lnTo>
                  <a:lnTo>
                    <a:pt x="811" y="254"/>
                  </a:lnTo>
                  <a:lnTo>
                    <a:pt x="815" y="255"/>
                  </a:lnTo>
                  <a:lnTo>
                    <a:pt x="817" y="255"/>
                  </a:lnTo>
                  <a:lnTo>
                    <a:pt x="820" y="255"/>
                  </a:lnTo>
                  <a:lnTo>
                    <a:pt x="822" y="256"/>
                  </a:lnTo>
                  <a:lnTo>
                    <a:pt x="826" y="256"/>
                  </a:lnTo>
                  <a:lnTo>
                    <a:pt x="828" y="255"/>
                  </a:lnTo>
                  <a:lnTo>
                    <a:pt x="831" y="255"/>
                  </a:lnTo>
                  <a:lnTo>
                    <a:pt x="833" y="255"/>
                  </a:lnTo>
                  <a:lnTo>
                    <a:pt x="837" y="255"/>
                  </a:lnTo>
                  <a:lnTo>
                    <a:pt x="840" y="255"/>
                  </a:lnTo>
                  <a:lnTo>
                    <a:pt x="842" y="255"/>
                  </a:lnTo>
                  <a:lnTo>
                    <a:pt x="845" y="254"/>
                  </a:lnTo>
                  <a:lnTo>
                    <a:pt x="848" y="255"/>
                  </a:lnTo>
                  <a:lnTo>
                    <a:pt x="851" y="255"/>
                  </a:lnTo>
                  <a:lnTo>
                    <a:pt x="853" y="255"/>
                  </a:lnTo>
                  <a:lnTo>
                    <a:pt x="856" y="255"/>
                  </a:lnTo>
                  <a:lnTo>
                    <a:pt x="858" y="255"/>
                  </a:lnTo>
                  <a:lnTo>
                    <a:pt x="862" y="255"/>
                  </a:lnTo>
                  <a:lnTo>
                    <a:pt x="864" y="255"/>
                  </a:lnTo>
                  <a:lnTo>
                    <a:pt x="867" y="255"/>
                  </a:lnTo>
                  <a:lnTo>
                    <a:pt x="871" y="254"/>
                  </a:lnTo>
                  <a:lnTo>
                    <a:pt x="873" y="255"/>
                  </a:lnTo>
                  <a:lnTo>
                    <a:pt x="876" y="255"/>
                  </a:lnTo>
                  <a:lnTo>
                    <a:pt x="878" y="254"/>
                  </a:lnTo>
                  <a:lnTo>
                    <a:pt x="881" y="254"/>
                  </a:lnTo>
                  <a:lnTo>
                    <a:pt x="884" y="254"/>
                  </a:lnTo>
                  <a:lnTo>
                    <a:pt x="887" y="254"/>
                  </a:lnTo>
                  <a:lnTo>
                    <a:pt x="889" y="255"/>
                  </a:lnTo>
                  <a:lnTo>
                    <a:pt x="892" y="255"/>
                  </a:lnTo>
                  <a:lnTo>
                    <a:pt x="895" y="254"/>
                  </a:lnTo>
                  <a:lnTo>
                    <a:pt x="898" y="255"/>
                  </a:lnTo>
                  <a:lnTo>
                    <a:pt x="900" y="255"/>
                  </a:lnTo>
                  <a:lnTo>
                    <a:pt x="903" y="255"/>
                  </a:lnTo>
                  <a:lnTo>
                    <a:pt x="907" y="255"/>
                  </a:lnTo>
                  <a:lnTo>
                    <a:pt x="909" y="255"/>
                  </a:lnTo>
                  <a:lnTo>
                    <a:pt x="912" y="255"/>
                  </a:lnTo>
                  <a:lnTo>
                    <a:pt x="914" y="254"/>
                  </a:lnTo>
                  <a:lnTo>
                    <a:pt x="918" y="254"/>
                  </a:lnTo>
                  <a:lnTo>
                    <a:pt x="920" y="254"/>
                  </a:lnTo>
                  <a:lnTo>
                    <a:pt x="923" y="255"/>
                  </a:lnTo>
                  <a:lnTo>
                    <a:pt x="925" y="255"/>
                  </a:lnTo>
                  <a:lnTo>
                    <a:pt x="929" y="254"/>
                  </a:lnTo>
                  <a:lnTo>
                    <a:pt x="931" y="255"/>
                  </a:lnTo>
                  <a:lnTo>
                    <a:pt x="934" y="255"/>
                  </a:lnTo>
                  <a:lnTo>
                    <a:pt x="937" y="255"/>
                  </a:lnTo>
                  <a:lnTo>
                    <a:pt x="939" y="255"/>
                  </a:lnTo>
                  <a:lnTo>
                    <a:pt x="943" y="254"/>
                  </a:lnTo>
                  <a:lnTo>
                    <a:pt x="945" y="254"/>
                  </a:lnTo>
                  <a:lnTo>
                    <a:pt x="948" y="254"/>
                  </a:lnTo>
                  <a:lnTo>
                    <a:pt x="950" y="254"/>
                  </a:lnTo>
                  <a:lnTo>
                    <a:pt x="954" y="254"/>
                  </a:lnTo>
                  <a:lnTo>
                    <a:pt x="956" y="255"/>
                  </a:lnTo>
                  <a:lnTo>
                    <a:pt x="959" y="255"/>
                  </a:lnTo>
                  <a:lnTo>
                    <a:pt x="961" y="255"/>
                  </a:lnTo>
                  <a:lnTo>
                    <a:pt x="965" y="255"/>
                  </a:lnTo>
                  <a:lnTo>
                    <a:pt x="968" y="255"/>
                  </a:lnTo>
                  <a:lnTo>
                    <a:pt x="970" y="255"/>
                  </a:lnTo>
                  <a:lnTo>
                    <a:pt x="973" y="255"/>
                  </a:lnTo>
                  <a:lnTo>
                    <a:pt x="976" y="254"/>
                  </a:lnTo>
                  <a:lnTo>
                    <a:pt x="979" y="255"/>
                  </a:lnTo>
                  <a:lnTo>
                    <a:pt x="981" y="255"/>
                  </a:lnTo>
                  <a:lnTo>
                    <a:pt x="984" y="254"/>
                  </a:lnTo>
                  <a:lnTo>
                    <a:pt x="987" y="254"/>
                  </a:lnTo>
                  <a:lnTo>
                    <a:pt x="990" y="254"/>
                  </a:lnTo>
                  <a:lnTo>
                    <a:pt x="992" y="255"/>
                  </a:lnTo>
                  <a:lnTo>
                    <a:pt x="995" y="255"/>
                  </a:lnTo>
                  <a:lnTo>
                    <a:pt x="999" y="255"/>
                  </a:lnTo>
                  <a:lnTo>
                    <a:pt x="1001" y="254"/>
                  </a:lnTo>
                  <a:lnTo>
                    <a:pt x="1004" y="255"/>
                  </a:lnTo>
                  <a:lnTo>
                    <a:pt x="1006" y="255"/>
                  </a:lnTo>
                  <a:lnTo>
                    <a:pt x="1009" y="254"/>
                  </a:lnTo>
                  <a:lnTo>
                    <a:pt x="1012" y="255"/>
                  </a:lnTo>
                  <a:lnTo>
                    <a:pt x="1015" y="254"/>
                  </a:lnTo>
                  <a:lnTo>
                    <a:pt x="1017" y="254"/>
                  </a:lnTo>
                  <a:lnTo>
                    <a:pt x="1020" y="254"/>
                  </a:lnTo>
                  <a:lnTo>
                    <a:pt x="1023" y="254"/>
                  </a:lnTo>
                  <a:lnTo>
                    <a:pt x="1026" y="254"/>
                  </a:lnTo>
                  <a:lnTo>
                    <a:pt x="1028" y="255"/>
                  </a:lnTo>
                  <a:lnTo>
                    <a:pt x="1031" y="255"/>
                  </a:lnTo>
                  <a:lnTo>
                    <a:pt x="1035" y="254"/>
                  </a:lnTo>
                  <a:lnTo>
                    <a:pt x="1037" y="255"/>
                  </a:lnTo>
                  <a:lnTo>
                    <a:pt x="1040" y="254"/>
                  </a:lnTo>
                  <a:lnTo>
                    <a:pt x="1042" y="255"/>
                  </a:lnTo>
                  <a:lnTo>
                    <a:pt x="1046" y="255"/>
                  </a:lnTo>
                  <a:lnTo>
                    <a:pt x="1048" y="255"/>
                  </a:lnTo>
                  <a:lnTo>
                    <a:pt x="1051" y="255"/>
                  </a:lnTo>
                  <a:lnTo>
                    <a:pt x="1053" y="256"/>
                  </a:lnTo>
                  <a:lnTo>
                    <a:pt x="1057" y="256"/>
                  </a:lnTo>
                  <a:lnTo>
                    <a:pt x="1059" y="255"/>
                  </a:lnTo>
                  <a:lnTo>
                    <a:pt x="1062" y="256"/>
                  </a:lnTo>
                  <a:lnTo>
                    <a:pt x="1064" y="255"/>
                  </a:lnTo>
                  <a:lnTo>
                    <a:pt x="1067" y="256"/>
                  </a:lnTo>
                  <a:lnTo>
                    <a:pt x="1071" y="256"/>
                  </a:lnTo>
                  <a:lnTo>
                    <a:pt x="1073" y="256"/>
                  </a:lnTo>
                  <a:lnTo>
                    <a:pt x="1076" y="256"/>
                  </a:lnTo>
                  <a:lnTo>
                    <a:pt x="1078" y="256"/>
                  </a:lnTo>
                  <a:lnTo>
                    <a:pt x="1082" y="256"/>
                  </a:lnTo>
                  <a:lnTo>
                    <a:pt x="1084" y="256"/>
                  </a:lnTo>
                  <a:lnTo>
                    <a:pt x="1087" y="256"/>
                  </a:lnTo>
                  <a:lnTo>
                    <a:pt x="1089" y="255"/>
                  </a:lnTo>
                  <a:lnTo>
                    <a:pt x="1093" y="256"/>
                  </a:lnTo>
                  <a:lnTo>
                    <a:pt x="1095" y="255"/>
                  </a:lnTo>
                  <a:lnTo>
                    <a:pt x="1098" y="255"/>
                  </a:lnTo>
                  <a:lnTo>
                    <a:pt x="1101" y="256"/>
                  </a:lnTo>
                  <a:lnTo>
                    <a:pt x="1104" y="255"/>
                  </a:lnTo>
                  <a:lnTo>
                    <a:pt x="1107" y="255"/>
                  </a:lnTo>
                  <a:lnTo>
                    <a:pt x="1109" y="255"/>
                  </a:lnTo>
                  <a:lnTo>
                    <a:pt x="1112" y="255"/>
                  </a:lnTo>
                  <a:lnTo>
                    <a:pt x="1115" y="255"/>
                  </a:lnTo>
                  <a:lnTo>
                    <a:pt x="1118" y="256"/>
                  </a:lnTo>
                  <a:lnTo>
                    <a:pt x="1120" y="256"/>
                  </a:lnTo>
                  <a:lnTo>
                    <a:pt x="1123" y="256"/>
                  </a:lnTo>
                  <a:lnTo>
                    <a:pt x="1125" y="256"/>
                  </a:lnTo>
                  <a:lnTo>
                    <a:pt x="1129" y="256"/>
                  </a:lnTo>
                  <a:lnTo>
                    <a:pt x="1131" y="255"/>
                  </a:lnTo>
                  <a:lnTo>
                    <a:pt x="1134" y="256"/>
                  </a:lnTo>
                  <a:lnTo>
                    <a:pt x="1137" y="256"/>
                  </a:lnTo>
                  <a:lnTo>
                    <a:pt x="1140" y="256"/>
                  </a:lnTo>
                  <a:lnTo>
                    <a:pt x="1143" y="256"/>
                  </a:lnTo>
                  <a:lnTo>
                    <a:pt x="1145" y="257"/>
                  </a:lnTo>
                  <a:lnTo>
                    <a:pt x="1148" y="256"/>
                  </a:lnTo>
                  <a:lnTo>
                    <a:pt x="1151" y="257"/>
                  </a:lnTo>
                  <a:lnTo>
                    <a:pt x="1154" y="256"/>
                  </a:lnTo>
                  <a:lnTo>
                    <a:pt x="1156" y="257"/>
                  </a:lnTo>
                  <a:lnTo>
                    <a:pt x="1159" y="257"/>
                  </a:lnTo>
                  <a:lnTo>
                    <a:pt x="1162" y="257"/>
                  </a:lnTo>
                  <a:lnTo>
                    <a:pt x="1165" y="256"/>
                  </a:lnTo>
                  <a:lnTo>
                    <a:pt x="1168" y="256"/>
                  </a:lnTo>
                  <a:lnTo>
                    <a:pt x="1170" y="256"/>
                  </a:lnTo>
                  <a:lnTo>
                    <a:pt x="1174" y="256"/>
                  </a:lnTo>
                  <a:lnTo>
                    <a:pt x="1176" y="256"/>
                  </a:lnTo>
                  <a:lnTo>
                    <a:pt x="1179" y="256"/>
                  </a:lnTo>
                  <a:lnTo>
                    <a:pt x="1181" y="256"/>
                  </a:lnTo>
                  <a:lnTo>
                    <a:pt x="1185" y="257"/>
                  </a:lnTo>
                  <a:lnTo>
                    <a:pt x="1187" y="256"/>
                  </a:lnTo>
                  <a:lnTo>
                    <a:pt x="1190" y="257"/>
                  </a:lnTo>
                  <a:lnTo>
                    <a:pt x="1192" y="257"/>
                  </a:lnTo>
                  <a:lnTo>
                    <a:pt x="1195" y="257"/>
                  </a:lnTo>
                  <a:lnTo>
                    <a:pt x="1199" y="257"/>
                  </a:lnTo>
                  <a:lnTo>
                    <a:pt x="1201" y="257"/>
                  </a:lnTo>
                  <a:lnTo>
                    <a:pt x="1204" y="257"/>
                  </a:lnTo>
                  <a:lnTo>
                    <a:pt x="1206" y="258"/>
                  </a:lnTo>
                  <a:lnTo>
                    <a:pt x="1210" y="258"/>
                  </a:lnTo>
                  <a:lnTo>
                    <a:pt x="1212" y="257"/>
                  </a:lnTo>
                  <a:lnTo>
                    <a:pt x="1215" y="258"/>
                  </a:lnTo>
                  <a:lnTo>
                    <a:pt x="1217" y="259"/>
                  </a:lnTo>
                  <a:lnTo>
                    <a:pt x="1221" y="259"/>
                  </a:lnTo>
                  <a:lnTo>
                    <a:pt x="1223" y="259"/>
                  </a:lnTo>
                  <a:lnTo>
                    <a:pt x="1226" y="259"/>
                  </a:lnTo>
                  <a:lnTo>
                    <a:pt x="1229" y="258"/>
                  </a:lnTo>
                  <a:lnTo>
                    <a:pt x="1232" y="258"/>
                  </a:lnTo>
                  <a:lnTo>
                    <a:pt x="1235" y="258"/>
                  </a:lnTo>
                  <a:lnTo>
                    <a:pt x="1237" y="258"/>
                  </a:lnTo>
                  <a:lnTo>
                    <a:pt x="1240" y="259"/>
                  </a:lnTo>
                  <a:lnTo>
                    <a:pt x="1243" y="259"/>
                  </a:lnTo>
                  <a:lnTo>
                    <a:pt x="1246" y="259"/>
                  </a:lnTo>
                  <a:lnTo>
                    <a:pt x="1248" y="260"/>
                  </a:lnTo>
                  <a:lnTo>
                    <a:pt x="1251" y="260"/>
                  </a:lnTo>
                  <a:lnTo>
                    <a:pt x="1253" y="259"/>
                  </a:lnTo>
                  <a:lnTo>
                    <a:pt x="1257" y="260"/>
                  </a:lnTo>
                  <a:lnTo>
                    <a:pt x="1260" y="260"/>
                  </a:lnTo>
                  <a:lnTo>
                    <a:pt x="1262" y="259"/>
                  </a:lnTo>
                  <a:lnTo>
                    <a:pt x="1266" y="260"/>
                  </a:lnTo>
                  <a:lnTo>
                    <a:pt x="1268" y="260"/>
                  </a:lnTo>
                  <a:lnTo>
                    <a:pt x="1271" y="260"/>
                  </a:lnTo>
                  <a:lnTo>
                    <a:pt x="1273" y="261"/>
                  </a:lnTo>
                  <a:lnTo>
                    <a:pt x="1276" y="260"/>
                  </a:lnTo>
                  <a:lnTo>
                    <a:pt x="1279" y="260"/>
                  </a:lnTo>
                  <a:lnTo>
                    <a:pt x="1282" y="261"/>
                  </a:lnTo>
                  <a:lnTo>
                    <a:pt x="1284" y="261"/>
                  </a:lnTo>
                  <a:lnTo>
                    <a:pt x="1287" y="260"/>
                  </a:lnTo>
                  <a:lnTo>
                    <a:pt x="1291" y="260"/>
                  </a:lnTo>
                  <a:lnTo>
                    <a:pt x="1293" y="260"/>
                  </a:lnTo>
                  <a:lnTo>
                    <a:pt x="1296" y="260"/>
                  </a:lnTo>
                  <a:lnTo>
                    <a:pt x="1298" y="261"/>
                  </a:lnTo>
                  <a:lnTo>
                    <a:pt x="1302" y="260"/>
                  </a:lnTo>
                  <a:lnTo>
                    <a:pt x="1304" y="260"/>
                  </a:lnTo>
                  <a:lnTo>
                    <a:pt x="1307" y="261"/>
                  </a:lnTo>
                  <a:lnTo>
                    <a:pt x="1309" y="260"/>
                  </a:lnTo>
                  <a:lnTo>
                    <a:pt x="1313" y="260"/>
                  </a:lnTo>
                  <a:lnTo>
                    <a:pt x="1315" y="261"/>
                  </a:lnTo>
                  <a:lnTo>
                    <a:pt x="1318" y="261"/>
                  </a:lnTo>
                  <a:lnTo>
                    <a:pt x="1320" y="261"/>
                  </a:lnTo>
                  <a:lnTo>
                    <a:pt x="1324" y="261"/>
                  </a:lnTo>
                  <a:lnTo>
                    <a:pt x="1326" y="261"/>
                  </a:lnTo>
                  <a:lnTo>
                    <a:pt x="1329" y="260"/>
                  </a:lnTo>
                  <a:lnTo>
                    <a:pt x="1331" y="260"/>
                  </a:lnTo>
                  <a:lnTo>
                    <a:pt x="1334" y="260"/>
                  </a:lnTo>
                  <a:lnTo>
                    <a:pt x="1338" y="260"/>
                  </a:lnTo>
                  <a:lnTo>
                    <a:pt x="1340" y="260"/>
                  </a:lnTo>
                  <a:lnTo>
                    <a:pt x="1343" y="260"/>
                  </a:lnTo>
                  <a:lnTo>
                    <a:pt x="1345" y="260"/>
                  </a:lnTo>
                  <a:lnTo>
                    <a:pt x="1349" y="260"/>
                  </a:lnTo>
                  <a:lnTo>
                    <a:pt x="1351" y="259"/>
                  </a:lnTo>
                  <a:lnTo>
                    <a:pt x="1354" y="259"/>
                  </a:lnTo>
                  <a:lnTo>
                    <a:pt x="1356" y="259"/>
                  </a:lnTo>
                  <a:lnTo>
                    <a:pt x="1360" y="258"/>
                  </a:lnTo>
                  <a:lnTo>
                    <a:pt x="1362" y="258"/>
                  </a:lnTo>
                  <a:lnTo>
                    <a:pt x="1365" y="258"/>
                  </a:lnTo>
                  <a:lnTo>
                    <a:pt x="1368" y="258"/>
                  </a:lnTo>
                  <a:lnTo>
                    <a:pt x="1371" y="257"/>
                  </a:lnTo>
                  <a:lnTo>
                    <a:pt x="1374" y="257"/>
                  </a:lnTo>
                  <a:lnTo>
                    <a:pt x="1376" y="256"/>
                  </a:lnTo>
                  <a:lnTo>
                    <a:pt x="1379" y="256"/>
                  </a:lnTo>
                  <a:lnTo>
                    <a:pt x="1381" y="256"/>
                  </a:lnTo>
                  <a:lnTo>
                    <a:pt x="1385" y="255"/>
                  </a:lnTo>
                  <a:lnTo>
                    <a:pt x="1387" y="255"/>
                  </a:lnTo>
                  <a:lnTo>
                    <a:pt x="1390" y="255"/>
                  </a:lnTo>
                  <a:lnTo>
                    <a:pt x="1392" y="254"/>
                  </a:lnTo>
                  <a:lnTo>
                    <a:pt x="1396" y="253"/>
                  </a:lnTo>
                  <a:lnTo>
                    <a:pt x="1398" y="252"/>
                  </a:lnTo>
                  <a:lnTo>
                    <a:pt x="1401" y="251"/>
                  </a:lnTo>
                  <a:lnTo>
                    <a:pt x="1404" y="251"/>
                  </a:lnTo>
                  <a:lnTo>
                    <a:pt x="1407" y="251"/>
                  </a:lnTo>
                  <a:lnTo>
                    <a:pt x="1410" y="250"/>
                  </a:lnTo>
                  <a:lnTo>
                    <a:pt x="1412" y="249"/>
                  </a:lnTo>
                  <a:lnTo>
                    <a:pt x="1415" y="249"/>
                  </a:lnTo>
                  <a:lnTo>
                    <a:pt x="1418" y="248"/>
                  </a:lnTo>
                  <a:lnTo>
                    <a:pt x="1421" y="248"/>
                  </a:lnTo>
                  <a:lnTo>
                    <a:pt x="1423" y="248"/>
                  </a:lnTo>
                  <a:lnTo>
                    <a:pt x="1426" y="247"/>
                  </a:lnTo>
                  <a:lnTo>
                    <a:pt x="1429" y="246"/>
                  </a:lnTo>
                  <a:lnTo>
                    <a:pt x="1432" y="246"/>
                  </a:lnTo>
                  <a:lnTo>
                    <a:pt x="1435" y="245"/>
                  </a:lnTo>
                  <a:lnTo>
                    <a:pt x="1437" y="245"/>
                  </a:lnTo>
                  <a:lnTo>
                    <a:pt x="1441" y="245"/>
                  </a:lnTo>
                  <a:lnTo>
                    <a:pt x="1443" y="244"/>
                  </a:lnTo>
                  <a:lnTo>
                    <a:pt x="1446" y="243"/>
                  </a:lnTo>
                  <a:lnTo>
                    <a:pt x="1448" y="243"/>
                  </a:lnTo>
                  <a:lnTo>
                    <a:pt x="1452" y="242"/>
                  </a:lnTo>
                  <a:lnTo>
                    <a:pt x="1454" y="242"/>
                  </a:lnTo>
                  <a:lnTo>
                    <a:pt x="1457" y="241"/>
                  </a:lnTo>
                  <a:lnTo>
                    <a:pt x="1459" y="241"/>
                  </a:lnTo>
                  <a:lnTo>
                    <a:pt x="1462" y="240"/>
                  </a:lnTo>
                  <a:lnTo>
                    <a:pt x="1465" y="239"/>
                  </a:lnTo>
                  <a:lnTo>
                    <a:pt x="1468" y="239"/>
                  </a:lnTo>
                  <a:lnTo>
                    <a:pt x="1471" y="238"/>
                  </a:lnTo>
                  <a:lnTo>
                    <a:pt x="1473" y="238"/>
                  </a:lnTo>
                  <a:lnTo>
                    <a:pt x="1477" y="235"/>
                  </a:lnTo>
                  <a:lnTo>
                    <a:pt x="1479" y="235"/>
                  </a:lnTo>
                  <a:lnTo>
                    <a:pt x="1482" y="234"/>
                  </a:lnTo>
                  <a:lnTo>
                    <a:pt x="1484" y="233"/>
                  </a:lnTo>
                  <a:lnTo>
                    <a:pt x="1488" y="233"/>
                  </a:lnTo>
                  <a:lnTo>
                    <a:pt x="1490" y="232"/>
                  </a:lnTo>
                  <a:lnTo>
                    <a:pt x="1493" y="231"/>
                  </a:lnTo>
                  <a:lnTo>
                    <a:pt x="1495" y="230"/>
                  </a:lnTo>
                  <a:lnTo>
                    <a:pt x="1499" y="229"/>
                  </a:lnTo>
                  <a:lnTo>
                    <a:pt x="1502" y="228"/>
                  </a:lnTo>
                  <a:lnTo>
                    <a:pt x="1504" y="228"/>
                  </a:lnTo>
                  <a:lnTo>
                    <a:pt x="1507" y="227"/>
                  </a:lnTo>
                  <a:lnTo>
                    <a:pt x="1510" y="226"/>
                  </a:lnTo>
                  <a:lnTo>
                    <a:pt x="1513" y="225"/>
                  </a:lnTo>
                  <a:lnTo>
                    <a:pt x="1515" y="224"/>
                  </a:lnTo>
                  <a:lnTo>
                    <a:pt x="1518" y="224"/>
                  </a:lnTo>
                  <a:lnTo>
                    <a:pt x="1520" y="223"/>
                  </a:lnTo>
                  <a:lnTo>
                    <a:pt x="1524" y="222"/>
                  </a:lnTo>
                  <a:lnTo>
                    <a:pt x="1526" y="221"/>
                  </a:lnTo>
                  <a:lnTo>
                    <a:pt x="1529" y="220"/>
                  </a:lnTo>
                  <a:lnTo>
                    <a:pt x="1531" y="219"/>
                  </a:lnTo>
                  <a:lnTo>
                    <a:pt x="1535" y="218"/>
                  </a:lnTo>
                  <a:lnTo>
                    <a:pt x="1538" y="217"/>
                  </a:lnTo>
                  <a:lnTo>
                    <a:pt x="1540" y="216"/>
                  </a:lnTo>
                  <a:lnTo>
                    <a:pt x="1543" y="215"/>
                  </a:lnTo>
                  <a:lnTo>
                    <a:pt x="1546" y="214"/>
                  </a:lnTo>
                  <a:lnTo>
                    <a:pt x="1549" y="213"/>
                  </a:lnTo>
                  <a:lnTo>
                    <a:pt x="1551" y="212"/>
                  </a:lnTo>
                  <a:lnTo>
                    <a:pt x="1554" y="211"/>
                  </a:lnTo>
                  <a:lnTo>
                    <a:pt x="1557" y="210"/>
                  </a:lnTo>
                  <a:lnTo>
                    <a:pt x="1560" y="209"/>
                  </a:lnTo>
                  <a:lnTo>
                    <a:pt x="1562" y="208"/>
                  </a:lnTo>
                  <a:lnTo>
                    <a:pt x="1565" y="207"/>
                  </a:lnTo>
                  <a:lnTo>
                    <a:pt x="1569" y="205"/>
                  </a:lnTo>
                  <a:lnTo>
                    <a:pt x="1571" y="204"/>
                  </a:lnTo>
                  <a:lnTo>
                    <a:pt x="1574" y="203"/>
                  </a:lnTo>
                  <a:lnTo>
                    <a:pt x="1576" y="202"/>
                  </a:lnTo>
                  <a:lnTo>
                    <a:pt x="1580" y="201"/>
                  </a:lnTo>
                  <a:lnTo>
                    <a:pt x="1582" y="199"/>
                  </a:lnTo>
                  <a:lnTo>
                    <a:pt x="1585" y="197"/>
                  </a:lnTo>
                  <a:lnTo>
                    <a:pt x="1587" y="196"/>
                  </a:lnTo>
                  <a:lnTo>
                    <a:pt x="1590" y="195"/>
                  </a:lnTo>
                  <a:lnTo>
                    <a:pt x="1593" y="193"/>
                  </a:lnTo>
                  <a:lnTo>
                    <a:pt x="1596" y="192"/>
                  </a:lnTo>
                  <a:lnTo>
                    <a:pt x="1599" y="191"/>
                  </a:lnTo>
                  <a:lnTo>
                    <a:pt x="1601" y="190"/>
                  </a:lnTo>
                  <a:lnTo>
                    <a:pt x="1605" y="187"/>
                  </a:lnTo>
                  <a:lnTo>
                    <a:pt x="1607" y="187"/>
                  </a:lnTo>
                  <a:lnTo>
                    <a:pt x="1610" y="185"/>
                  </a:lnTo>
                  <a:lnTo>
                    <a:pt x="1612" y="183"/>
                  </a:lnTo>
                  <a:lnTo>
                    <a:pt x="1616" y="182"/>
                  </a:lnTo>
                  <a:lnTo>
                    <a:pt x="1618" y="181"/>
                  </a:lnTo>
                  <a:lnTo>
                    <a:pt x="1621" y="180"/>
                  </a:lnTo>
                  <a:lnTo>
                    <a:pt x="1624" y="179"/>
                  </a:lnTo>
                  <a:lnTo>
                    <a:pt x="1627" y="178"/>
                  </a:lnTo>
                  <a:lnTo>
                    <a:pt x="1630" y="176"/>
                  </a:lnTo>
                  <a:lnTo>
                    <a:pt x="1632" y="175"/>
                  </a:lnTo>
                  <a:lnTo>
                    <a:pt x="1635" y="174"/>
                  </a:lnTo>
                  <a:lnTo>
                    <a:pt x="1638" y="173"/>
                  </a:lnTo>
                  <a:lnTo>
                    <a:pt x="1641" y="172"/>
                  </a:lnTo>
                  <a:lnTo>
                    <a:pt x="1643" y="171"/>
                  </a:lnTo>
                  <a:lnTo>
                    <a:pt x="1646" y="169"/>
                  </a:lnTo>
                  <a:lnTo>
                    <a:pt x="1648" y="168"/>
                  </a:lnTo>
                  <a:lnTo>
                    <a:pt x="1652" y="166"/>
                  </a:lnTo>
                  <a:lnTo>
                    <a:pt x="1654" y="165"/>
                  </a:lnTo>
                  <a:lnTo>
                    <a:pt x="1657" y="163"/>
                  </a:lnTo>
                  <a:lnTo>
                    <a:pt x="1661" y="163"/>
                  </a:lnTo>
                  <a:lnTo>
                    <a:pt x="1663" y="161"/>
                  </a:lnTo>
                  <a:lnTo>
                    <a:pt x="1666" y="159"/>
                  </a:lnTo>
                  <a:lnTo>
                    <a:pt x="1668" y="159"/>
                  </a:lnTo>
                  <a:lnTo>
                    <a:pt x="1671" y="157"/>
                  </a:lnTo>
                  <a:lnTo>
                    <a:pt x="1674" y="157"/>
                  </a:lnTo>
                  <a:lnTo>
                    <a:pt x="1677" y="155"/>
                  </a:lnTo>
                  <a:lnTo>
                    <a:pt x="1679" y="154"/>
                  </a:lnTo>
                  <a:lnTo>
                    <a:pt x="1682" y="152"/>
                  </a:lnTo>
                  <a:lnTo>
                    <a:pt x="1685" y="152"/>
                  </a:lnTo>
                  <a:lnTo>
                    <a:pt x="1688" y="150"/>
                  </a:lnTo>
                  <a:lnTo>
                    <a:pt x="1691" y="149"/>
                  </a:lnTo>
                  <a:lnTo>
                    <a:pt x="1693" y="148"/>
                  </a:lnTo>
                  <a:lnTo>
                    <a:pt x="1697" y="146"/>
                  </a:lnTo>
                  <a:lnTo>
                    <a:pt x="1699" y="145"/>
                  </a:lnTo>
                  <a:lnTo>
                    <a:pt x="1702" y="143"/>
                  </a:lnTo>
                  <a:lnTo>
                    <a:pt x="1704" y="142"/>
                  </a:lnTo>
                  <a:lnTo>
                    <a:pt x="1708" y="140"/>
                  </a:lnTo>
                  <a:lnTo>
                    <a:pt x="1710" y="139"/>
                  </a:lnTo>
                  <a:lnTo>
                    <a:pt x="1713" y="136"/>
                  </a:lnTo>
                  <a:lnTo>
                    <a:pt x="1715" y="135"/>
                  </a:lnTo>
                  <a:lnTo>
                    <a:pt x="1718" y="134"/>
                  </a:lnTo>
                  <a:lnTo>
                    <a:pt x="1722" y="132"/>
                  </a:lnTo>
                  <a:lnTo>
                    <a:pt x="1724" y="130"/>
                  </a:lnTo>
                  <a:lnTo>
                    <a:pt x="1727" y="129"/>
                  </a:lnTo>
                  <a:lnTo>
                    <a:pt x="1729" y="128"/>
                  </a:lnTo>
                  <a:lnTo>
                    <a:pt x="1733" y="127"/>
                  </a:lnTo>
                  <a:lnTo>
                    <a:pt x="1735" y="125"/>
                  </a:lnTo>
                  <a:lnTo>
                    <a:pt x="1738" y="124"/>
                  </a:lnTo>
                  <a:lnTo>
                    <a:pt x="1740" y="123"/>
                  </a:lnTo>
                  <a:lnTo>
                    <a:pt x="1744" y="121"/>
                  </a:lnTo>
                  <a:lnTo>
                    <a:pt x="1746" y="119"/>
                  </a:lnTo>
                  <a:lnTo>
                    <a:pt x="1749" y="118"/>
                  </a:lnTo>
                  <a:lnTo>
                    <a:pt x="1751" y="117"/>
                  </a:lnTo>
                  <a:lnTo>
                    <a:pt x="1755" y="115"/>
                  </a:lnTo>
                  <a:lnTo>
                    <a:pt x="1758" y="114"/>
                  </a:lnTo>
                  <a:lnTo>
                    <a:pt x="1760" y="111"/>
                  </a:lnTo>
                  <a:lnTo>
                    <a:pt x="1763" y="109"/>
                  </a:lnTo>
                  <a:lnTo>
                    <a:pt x="1766" y="108"/>
                  </a:lnTo>
                  <a:lnTo>
                    <a:pt x="1769" y="107"/>
                  </a:lnTo>
                  <a:lnTo>
                    <a:pt x="1771" y="105"/>
                  </a:lnTo>
                  <a:lnTo>
                    <a:pt x="1774" y="103"/>
                  </a:lnTo>
                  <a:lnTo>
                    <a:pt x="1776" y="102"/>
                  </a:lnTo>
                  <a:lnTo>
                    <a:pt x="1780" y="100"/>
                  </a:lnTo>
                  <a:lnTo>
                    <a:pt x="1782" y="98"/>
                  </a:lnTo>
                  <a:lnTo>
                    <a:pt x="1785" y="97"/>
                  </a:lnTo>
                  <a:lnTo>
                    <a:pt x="1789" y="95"/>
                  </a:lnTo>
                  <a:lnTo>
                    <a:pt x="1791" y="94"/>
                  </a:lnTo>
                  <a:lnTo>
                    <a:pt x="1794" y="92"/>
                  </a:lnTo>
                  <a:lnTo>
                    <a:pt x="1796" y="90"/>
                  </a:lnTo>
                  <a:lnTo>
                    <a:pt x="1799" y="88"/>
                  </a:lnTo>
                  <a:lnTo>
                    <a:pt x="1802" y="86"/>
                  </a:lnTo>
                  <a:lnTo>
                    <a:pt x="1805" y="85"/>
                  </a:lnTo>
                  <a:lnTo>
                    <a:pt x="1807" y="83"/>
                  </a:lnTo>
                  <a:lnTo>
                    <a:pt x="1810" y="81"/>
                  </a:lnTo>
                  <a:lnTo>
                    <a:pt x="1813" y="79"/>
                  </a:lnTo>
                  <a:lnTo>
                    <a:pt x="1816" y="78"/>
                  </a:lnTo>
                  <a:lnTo>
                    <a:pt x="1818" y="76"/>
                  </a:lnTo>
                  <a:lnTo>
                    <a:pt x="1821" y="74"/>
                  </a:lnTo>
                  <a:lnTo>
                    <a:pt x="1825" y="73"/>
                  </a:lnTo>
                  <a:lnTo>
                    <a:pt x="1827" y="70"/>
                  </a:lnTo>
                  <a:lnTo>
                    <a:pt x="1830" y="69"/>
                  </a:lnTo>
                  <a:lnTo>
                    <a:pt x="1832" y="67"/>
                  </a:lnTo>
                  <a:lnTo>
                    <a:pt x="1836" y="65"/>
                  </a:lnTo>
                  <a:lnTo>
                    <a:pt x="1838" y="64"/>
                  </a:lnTo>
                  <a:lnTo>
                    <a:pt x="1841" y="63"/>
                  </a:lnTo>
                  <a:lnTo>
                    <a:pt x="1843" y="61"/>
                  </a:lnTo>
                  <a:lnTo>
                    <a:pt x="1847" y="59"/>
                  </a:lnTo>
                  <a:lnTo>
                    <a:pt x="1849" y="57"/>
                  </a:lnTo>
                  <a:lnTo>
                    <a:pt x="1852" y="55"/>
                  </a:lnTo>
                  <a:lnTo>
                    <a:pt x="1855" y="53"/>
                  </a:lnTo>
                  <a:lnTo>
                    <a:pt x="1857" y="52"/>
                  </a:lnTo>
                  <a:lnTo>
                    <a:pt x="1861" y="50"/>
                  </a:lnTo>
                  <a:lnTo>
                    <a:pt x="1863" y="48"/>
                  </a:lnTo>
                  <a:lnTo>
                    <a:pt x="1866" y="47"/>
                  </a:lnTo>
                  <a:lnTo>
                    <a:pt x="1868" y="46"/>
                  </a:lnTo>
                  <a:lnTo>
                    <a:pt x="1872" y="44"/>
                  </a:lnTo>
                  <a:lnTo>
                    <a:pt x="1874" y="43"/>
                  </a:lnTo>
                  <a:lnTo>
                    <a:pt x="1877" y="40"/>
                  </a:lnTo>
                  <a:lnTo>
                    <a:pt x="1879" y="38"/>
                  </a:lnTo>
                  <a:lnTo>
                    <a:pt x="1883" y="35"/>
                  </a:lnTo>
                  <a:lnTo>
                    <a:pt x="1885" y="34"/>
                  </a:lnTo>
                  <a:lnTo>
                    <a:pt x="1888" y="33"/>
                  </a:lnTo>
                  <a:lnTo>
                    <a:pt x="1890" y="31"/>
                  </a:lnTo>
                  <a:lnTo>
                    <a:pt x="1894" y="29"/>
                  </a:lnTo>
                  <a:lnTo>
                    <a:pt x="1897" y="27"/>
                  </a:lnTo>
                  <a:lnTo>
                    <a:pt x="1899" y="26"/>
                  </a:lnTo>
                  <a:lnTo>
                    <a:pt x="1902" y="24"/>
                  </a:lnTo>
                  <a:lnTo>
                    <a:pt x="1905" y="23"/>
                  </a:lnTo>
                  <a:lnTo>
                    <a:pt x="1908" y="21"/>
                  </a:lnTo>
                  <a:lnTo>
                    <a:pt x="1910" y="19"/>
                  </a:lnTo>
                  <a:lnTo>
                    <a:pt x="1913" y="17"/>
                  </a:lnTo>
                  <a:lnTo>
                    <a:pt x="1915" y="16"/>
                  </a:lnTo>
                  <a:lnTo>
                    <a:pt x="1919" y="14"/>
                  </a:lnTo>
                  <a:lnTo>
                    <a:pt x="1921" y="13"/>
                  </a:lnTo>
                  <a:lnTo>
                    <a:pt x="1924" y="12"/>
                  </a:lnTo>
                  <a:lnTo>
                    <a:pt x="1926" y="10"/>
                  </a:lnTo>
                  <a:lnTo>
                    <a:pt x="1930" y="9"/>
                  </a:lnTo>
                  <a:lnTo>
                    <a:pt x="1933" y="7"/>
                  </a:lnTo>
                  <a:lnTo>
                    <a:pt x="1935" y="5"/>
                  </a:lnTo>
                  <a:lnTo>
                    <a:pt x="1938" y="4"/>
                  </a:lnTo>
                  <a:lnTo>
                    <a:pt x="1941" y="2"/>
                  </a:lnTo>
                  <a:lnTo>
                    <a:pt x="1944" y="0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21" name="Freeform 165"/>
            <p:cNvSpPr>
              <a:spLocks/>
            </p:cNvSpPr>
            <p:nvPr/>
          </p:nvSpPr>
          <p:spPr bwMode="auto">
            <a:xfrm>
              <a:off x="3492" y="1245"/>
              <a:ext cx="442" cy="304"/>
            </a:xfrm>
            <a:custGeom>
              <a:avLst/>
              <a:gdLst>
                <a:gd name="T0" fmla="*/ 5 w 442"/>
                <a:gd name="T1" fmla="*/ 301 h 304"/>
                <a:gd name="T2" fmla="*/ 13 w 442"/>
                <a:gd name="T3" fmla="*/ 297 h 304"/>
                <a:gd name="T4" fmla="*/ 22 w 442"/>
                <a:gd name="T5" fmla="*/ 291 h 304"/>
                <a:gd name="T6" fmla="*/ 31 w 442"/>
                <a:gd name="T7" fmla="*/ 285 h 304"/>
                <a:gd name="T8" fmla="*/ 38 w 442"/>
                <a:gd name="T9" fmla="*/ 280 h 304"/>
                <a:gd name="T10" fmla="*/ 47 w 442"/>
                <a:gd name="T11" fmla="*/ 274 h 304"/>
                <a:gd name="T12" fmla="*/ 56 w 442"/>
                <a:gd name="T13" fmla="*/ 269 h 304"/>
                <a:gd name="T14" fmla="*/ 63 w 442"/>
                <a:gd name="T15" fmla="*/ 263 h 304"/>
                <a:gd name="T16" fmla="*/ 72 w 442"/>
                <a:gd name="T17" fmla="*/ 257 h 304"/>
                <a:gd name="T18" fmla="*/ 81 w 442"/>
                <a:gd name="T19" fmla="*/ 252 h 304"/>
                <a:gd name="T20" fmla="*/ 89 w 442"/>
                <a:gd name="T21" fmla="*/ 245 h 304"/>
                <a:gd name="T22" fmla="*/ 97 w 442"/>
                <a:gd name="T23" fmla="*/ 238 h 304"/>
                <a:gd name="T24" fmla="*/ 105 w 442"/>
                <a:gd name="T25" fmla="*/ 232 h 304"/>
                <a:gd name="T26" fmla="*/ 114 w 442"/>
                <a:gd name="T27" fmla="*/ 227 h 304"/>
                <a:gd name="T28" fmla="*/ 122 w 442"/>
                <a:gd name="T29" fmla="*/ 221 h 304"/>
                <a:gd name="T30" fmla="*/ 130 w 442"/>
                <a:gd name="T31" fmla="*/ 216 h 304"/>
                <a:gd name="T32" fmla="*/ 139 w 442"/>
                <a:gd name="T33" fmla="*/ 211 h 304"/>
                <a:gd name="T34" fmla="*/ 147 w 442"/>
                <a:gd name="T35" fmla="*/ 205 h 304"/>
                <a:gd name="T36" fmla="*/ 155 w 442"/>
                <a:gd name="T37" fmla="*/ 198 h 304"/>
                <a:gd name="T38" fmla="*/ 164 w 442"/>
                <a:gd name="T39" fmla="*/ 192 h 304"/>
                <a:gd name="T40" fmla="*/ 172 w 442"/>
                <a:gd name="T41" fmla="*/ 186 h 304"/>
                <a:gd name="T42" fmla="*/ 180 w 442"/>
                <a:gd name="T43" fmla="*/ 180 h 304"/>
                <a:gd name="T44" fmla="*/ 189 w 442"/>
                <a:gd name="T45" fmla="*/ 173 h 304"/>
                <a:gd name="T46" fmla="*/ 197 w 442"/>
                <a:gd name="T47" fmla="*/ 166 h 304"/>
                <a:gd name="T48" fmla="*/ 206 w 442"/>
                <a:gd name="T49" fmla="*/ 161 h 304"/>
                <a:gd name="T50" fmla="*/ 214 w 442"/>
                <a:gd name="T51" fmla="*/ 157 h 304"/>
                <a:gd name="T52" fmla="*/ 222 w 442"/>
                <a:gd name="T53" fmla="*/ 150 h 304"/>
                <a:gd name="T54" fmla="*/ 231 w 442"/>
                <a:gd name="T55" fmla="*/ 142 h 304"/>
                <a:gd name="T56" fmla="*/ 238 w 442"/>
                <a:gd name="T57" fmla="*/ 136 h 304"/>
                <a:gd name="T58" fmla="*/ 247 w 442"/>
                <a:gd name="T59" fmla="*/ 130 h 304"/>
                <a:gd name="T60" fmla="*/ 256 w 442"/>
                <a:gd name="T61" fmla="*/ 125 h 304"/>
                <a:gd name="T62" fmla="*/ 264 w 442"/>
                <a:gd name="T63" fmla="*/ 119 h 304"/>
                <a:gd name="T64" fmla="*/ 272 w 442"/>
                <a:gd name="T65" fmla="*/ 113 h 304"/>
                <a:gd name="T66" fmla="*/ 281 w 442"/>
                <a:gd name="T67" fmla="*/ 106 h 304"/>
                <a:gd name="T68" fmla="*/ 289 w 442"/>
                <a:gd name="T69" fmla="*/ 100 h 304"/>
                <a:gd name="T70" fmla="*/ 298 w 442"/>
                <a:gd name="T71" fmla="*/ 93 h 304"/>
                <a:gd name="T72" fmla="*/ 305 w 442"/>
                <a:gd name="T73" fmla="*/ 87 h 304"/>
                <a:gd name="T74" fmla="*/ 314 w 442"/>
                <a:gd name="T75" fmla="*/ 82 h 304"/>
                <a:gd name="T76" fmla="*/ 323 w 442"/>
                <a:gd name="T77" fmla="*/ 77 h 304"/>
                <a:gd name="T78" fmla="*/ 330 w 442"/>
                <a:gd name="T79" fmla="*/ 71 h 304"/>
                <a:gd name="T80" fmla="*/ 339 w 442"/>
                <a:gd name="T81" fmla="*/ 66 h 304"/>
                <a:gd name="T82" fmla="*/ 348 w 442"/>
                <a:gd name="T83" fmla="*/ 60 h 304"/>
                <a:gd name="T84" fmla="*/ 356 w 442"/>
                <a:gd name="T85" fmla="*/ 56 h 304"/>
                <a:gd name="T86" fmla="*/ 364 w 442"/>
                <a:gd name="T87" fmla="*/ 49 h 304"/>
                <a:gd name="T88" fmla="*/ 373 w 442"/>
                <a:gd name="T89" fmla="*/ 43 h 304"/>
                <a:gd name="T90" fmla="*/ 381 w 442"/>
                <a:gd name="T91" fmla="*/ 38 h 304"/>
                <a:gd name="T92" fmla="*/ 389 w 442"/>
                <a:gd name="T93" fmla="*/ 33 h 304"/>
                <a:gd name="T94" fmla="*/ 398 w 442"/>
                <a:gd name="T95" fmla="*/ 27 h 304"/>
                <a:gd name="T96" fmla="*/ 406 w 442"/>
                <a:gd name="T97" fmla="*/ 21 h 304"/>
                <a:gd name="T98" fmla="*/ 415 w 442"/>
                <a:gd name="T99" fmla="*/ 15 h 304"/>
                <a:gd name="T100" fmla="*/ 424 w 442"/>
                <a:gd name="T101" fmla="*/ 10 h 304"/>
                <a:gd name="T102" fmla="*/ 433 w 442"/>
                <a:gd name="T103" fmla="*/ 7 h 304"/>
                <a:gd name="T104" fmla="*/ 442 w 442"/>
                <a:gd name="T10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42" h="304">
                  <a:moveTo>
                    <a:pt x="0" y="304"/>
                  </a:moveTo>
                  <a:lnTo>
                    <a:pt x="2" y="303"/>
                  </a:lnTo>
                  <a:lnTo>
                    <a:pt x="5" y="301"/>
                  </a:lnTo>
                  <a:lnTo>
                    <a:pt x="8" y="300"/>
                  </a:lnTo>
                  <a:lnTo>
                    <a:pt x="11" y="299"/>
                  </a:lnTo>
                  <a:lnTo>
                    <a:pt x="13" y="297"/>
                  </a:lnTo>
                  <a:lnTo>
                    <a:pt x="16" y="295"/>
                  </a:lnTo>
                  <a:lnTo>
                    <a:pt x="20" y="294"/>
                  </a:lnTo>
                  <a:lnTo>
                    <a:pt x="22" y="291"/>
                  </a:lnTo>
                  <a:lnTo>
                    <a:pt x="25" y="289"/>
                  </a:lnTo>
                  <a:lnTo>
                    <a:pt x="27" y="287"/>
                  </a:lnTo>
                  <a:lnTo>
                    <a:pt x="31" y="285"/>
                  </a:lnTo>
                  <a:lnTo>
                    <a:pt x="33" y="283"/>
                  </a:lnTo>
                  <a:lnTo>
                    <a:pt x="36" y="282"/>
                  </a:lnTo>
                  <a:lnTo>
                    <a:pt x="38" y="280"/>
                  </a:lnTo>
                  <a:lnTo>
                    <a:pt x="41" y="278"/>
                  </a:lnTo>
                  <a:lnTo>
                    <a:pt x="44" y="276"/>
                  </a:lnTo>
                  <a:lnTo>
                    <a:pt x="47" y="274"/>
                  </a:lnTo>
                  <a:lnTo>
                    <a:pt x="50" y="272"/>
                  </a:lnTo>
                  <a:lnTo>
                    <a:pt x="52" y="271"/>
                  </a:lnTo>
                  <a:lnTo>
                    <a:pt x="56" y="269"/>
                  </a:lnTo>
                  <a:lnTo>
                    <a:pt x="58" y="267"/>
                  </a:lnTo>
                  <a:lnTo>
                    <a:pt x="61" y="265"/>
                  </a:lnTo>
                  <a:lnTo>
                    <a:pt x="63" y="263"/>
                  </a:lnTo>
                  <a:lnTo>
                    <a:pt x="67" y="261"/>
                  </a:lnTo>
                  <a:lnTo>
                    <a:pt x="69" y="259"/>
                  </a:lnTo>
                  <a:lnTo>
                    <a:pt x="72" y="257"/>
                  </a:lnTo>
                  <a:lnTo>
                    <a:pt x="74" y="255"/>
                  </a:lnTo>
                  <a:lnTo>
                    <a:pt x="78" y="254"/>
                  </a:lnTo>
                  <a:lnTo>
                    <a:pt x="81" y="252"/>
                  </a:lnTo>
                  <a:lnTo>
                    <a:pt x="83" y="250"/>
                  </a:lnTo>
                  <a:lnTo>
                    <a:pt x="86" y="248"/>
                  </a:lnTo>
                  <a:lnTo>
                    <a:pt x="89" y="245"/>
                  </a:lnTo>
                  <a:lnTo>
                    <a:pt x="92" y="242"/>
                  </a:lnTo>
                  <a:lnTo>
                    <a:pt x="94" y="240"/>
                  </a:lnTo>
                  <a:lnTo>
                    <a:pt x="97" y="238"/>
                  </a:lnTo>
                  <a:lnTo>
                    <a:pt x="99" y="236"/>
                  </a:lnTo>
                  <a:lnTo>
                    <a:pt x="103" y="234"/>
                  </a:lnTo>
                  <a:lnTo>
                    <a:pt x="105" y="232"/>
                  </a:lnTo>
                  <a:lnTo>
                    <a:pt x="108" y="231"/>
                  </a:lnTo>
                  <a:lnTo>
                    <a:pt x="110" y="229"/>
                  </a:lnTo>
                  <a:lnTo>
                    <a:pt x="114" y="227"/>
                  </a:lnTo>
                  <a:lnTo>
                    <a:pt x="117" y="225"/>
                  </a:lnTo>
                  <a:lnTo>
                    <a:pt x="119" y="224"/>
                  </a:lnTo>
                  <a:lnTo>
                    <a:pt x="122" y="221"/>
                  </a:lnTo>
                  <a:lnTo>
                    <a:pt x="125" y="220"/>
                  </a:lnTo>
                  <a:lnTo>
                    <a:pt x="128" y="219"/>
                  </a:lnTo>
                  <a:lnTo>
                    <a:pt x="130" y="216"/>
                  </a:lnTo>
                  <a:lnTo>
                    <a:pt x="133" y="215"/>
                  </a:lnTo>
                  <a:lnTo>
                    <a:pt x="136" y="212"/>
                  </a:lnTo>
                  <a:lnTo>
                    <a:pt x="139" y="211"/>
                  </a:lnTo>
                  <a:lnTo>
                    <a:pt x="141" y="209"/>
                  </a:lnTo>
                  <a:lnTo>
                    <a:pt x="144" y="207"/>
                  </a:lnTo>
                  <a:lnTo>
                    <a:pt x="147" y="205"/>
                  </a:lnTo>
                  <a:lnTo>
                    <a:pt x="150" y="203"/>
                  </a:lnTo>
                  <a:lnTo>
                    <a:pt x="153" y="201"/>
                  </a:lnTo>
                  <a:lnTo>
                    <a:pt x="155" y="198"/>
                  </a:lnTo>
                  <a:lnTo>
                    <a:pt x="159" y="197"/>
                  </a:lnTo>
                  <a:lnTo>
                    <a:pt x="161" y="196"/>
                  </a:lnTo>
                  <a:lnTo>
                    <a:pt x="164" y="192"/>
                  </a:lnTo>
                  <a:lnTo>
                    <a:pt x="166" y="191"/>
                  </a:lnTo>
                  <a:lnTo>
                    <a:pt x="169" y="188"/>
                  </a:lnTo>
                  <a:lnTo>
                    <a:pt x="172" y="186"/>
                  </a:lnTo>
                  <a:lnTo>
                    <a:pt x="175" y="184"/>
                  </a:lnTo>
                  <a:lnTo>
                    <a:pt x="177" y="182"/>
                  </a:lnTo>
                  <a:lnTo>
                    <a:pt x="180" y="180"/>
                  </a:lnTo>
                  <a:lnTo>
                    <a:pt x="184" y="178"/>
                  </a:lnTo>
                  <a:lnTo>
                    <a:pt x="186" y="176"/>
                  </a:lnTo>
                  <a:lnTo>
                    <a:pt x="189" y="173"/>
                  </a:lnTo>
                  <a:lnTo>
                    <a:pt x="191" y="172"/>
                  </a:lnTo>
                  <a:lnTo>
                    <a:pt x="195" y="169"/>
                  </a:lnTo>
                  <a:lnTo>
                    <a:pt x="197" y="166"/>
                  </a:lnTo>
                  <a:lnTo>
                    <a:pt x="200" y="165"/>
                  </a:lnTo>
                  <a:lnTo>
                    <a:pt x="202" y="163"/>
                  </a:lnTo>
                  <a:lnTo>
                    <a:pt x="206" y="161"/>
                  </a:lnTo>
                  <a:lnTo>
                    <a:pt x="208" y="160"/>
                  </a:lnTo>
                  <a:lnTo>
                    <a:pt x="211" y="158"/>
                  </a:lnTo>
                  <a:lnTo>
                    <a:pt x="214" y="157"/>
                  </a:lnTo>
                  <a:lnTo>
                    <a:pt x="217" y="155"/>
                  </a:lnTo>
                  <a:lnTo>
                    <a:pt x="220" y="153"/>
                  </a:lnTo>
                  <a:lnTo>
                    <a:pt x="222" y="150"/>
                  </a:lnTo>
                  <a:lnTo>
                    <a:pt x="225" y="148"/>
                  </a:lnTo>
                  <a:lnTo>
                    <a:pt x="227" y="146"/>
                  </a:lnTo>
                  <a:lnTo>
                    <a:pt x="231" y="142"/>
                  </a:lnTo>
                  <a:lnTo>
                    <a:pt x="233" y="141"/>
                  </a:lnTo>
                  <a:lnTo>
                    <a:pt x="236" y="139"/>
                  </a:lnTo>
                  <a:lnTo>
                    <a:pt x="238" y="136"/>
                  </a:lnTo>
                  <a:lnTo>
                    <a:pt x="242" y="134"/>
                  </a:lnTo>
                  <a:lnTo>
                    <a:pt x="244" y="132"/>
                  </a:lnTo>
                  <a:lnTo>
                    <a:pt x="247" y="130"/>
                  </a:lnTo>
                  <a:lnTo>
                    <a:pt x="250" y="129"/>
                  </a:lnTo>
                  <a:lnTo>
                    <a:pt x="253" y="127"/>
                  </a:lnTo>
                  <a:lnTo>
                    <a:pt x="256" y="125"/>
                  </a:lnTo>
                  <a:lnTo>
                    <a:pt x="258" y="122"/>
                  </a:lnTo>
                  <a:lnTo>
                    <a:pt x="261" y="120"/>
                  </a:lnTo>
                  <a:lnTo>
                    <a:pt x="264" y="119"/>
                  </a:lnTo>
                  <a:lnTo>
                    <a:pt x="267" y="117"/>
                  </a:lnTo>
                  <a:lnTo>
                    <a:pt x="269" y="115"/>
                  </a:lnTo>
                  <a:lnTo>
                    <a:pt x="272" y="113"/>
                  </a:lnTo>
                  <a:lnTo>
                    <a:pt x="275" y="112"/>
                  </a:lnTo>
                  <a:lnTo>
                    <a:pt x="278" y="109"/>
                  </a:lnTo>
                  <a:lnTo>
                    <a:pt x="281" y="106"/>
                  </a:lnTo>
                  <a:lnTo>
                    <a:pt x="283" y="104"/>
                  </a:lnTo>
                  <a:lnTo>
                    <a:pt x="287" y="102"/>
                  </a:lnTo>
                  <a:lnTo>
                    <a:pt x="289" y="100"/>
                  </a:lnTo>
                  <a:lnTo>
                    <a:pt x="292" y="98"/>
                  </a:lnTo>
                  <a:lnTo>
                    <a:pt x="294" y="96"/>
                  </a:lnTo>
                  <a:lnTo>
                    <a:pt x="298" y="93"/>
                  </a:lnTo>
                  <a:lnTo>
                    <a:pt x="300" y="91"/>
                  </a:lnTo>
                  <a:lnTo>
                    <a:pt x="303" y="89"/>
                  </a:lnTo>
                  <a:lnTo>
                    <a:pt x="305" y="87"/>
                  </a:lnTo>
                  <a:lnTo>
                    <a:pt x="308" y="85"/>
                  </a:lnTo>
                  <a:lnTo>
                    <a:pt x="311" y="83"/>
                  </a:lnTo>
                  <a:lnTo>
                    <a:pt x="314" y="82"/>
                  </a:lnTo>
                  <a:lnTo>
                    <a:pt x="317" y="80"/>
                  </a:lnTo>
                  <a:lnTo>
                    <a:pt x="319" y="78"/>
                  </a:lnTo>
                  <a:lnTo>
                    <a:pt x="323" y="77"/>
                  </a:lnTo>
                  <a:lnTo>
                    <a:pt x="325" y="75"/>
                  </a:lnTo>
                  <a:lnTo>
                    <a:pt x="328" y="73"/>
                  </a:lnTo>
                  <a:lnTo>
                    <a:pt x="330" y="71"/>
                  </a:lnTo>
                  <a:lnTo>
                    <a:pt x="334" y="70"/>
                  </a:lnTo>
                  <a:lnTo>
                    <a:pt x="336" y="67"/>
                  </a:lnTo>
                  <a:lnTo>
                    <a:pt x="339" y="66"/>
                  </a:lnTo>
                  <a:lnTo>
                    <a:pt x="341" y="64"/>
                  </a:lnTo>
                  <a:lnTo>
                    <a:pt x="345" y="61"/>
                  </a:lnTo>
                  <a:lnTo>
                    <a:pt x="348" y="60"/>
                  </a:lnTo>
                  <a:lnTo>
                    <a:pt x="350" y="58"/>
                  </a:lnTo>
                  <a:lnTo>
                    <a:pt x="353" y="57"/>
                  </a:lnTo>
                  <a:lnTo>
                    <a:pt x="356" y="56"/>
                  </a:lnTo>
                  <a:lnTo>
                    <a:pt x="359" y="54"/>
                  </a:lnTo>
                  <a:lnTo>
                    <a:pt x="361" y="52"/>
                  </a:lnTo>
                  <a:lnTo>
                    <a:pt x="364" y="49"/>
                  </a:lnTo>
                  <a:lnTo>
                    <a:pt x="366" y="48"/>
                  </a:lnTo>
                  <a:lnTo>
                    <a:pt x="370" y="46"/>
                  </a:lnTo>
                  <a:lnTo>
                    <a:pt x="373" y="43"/>
                  </a:lnTo>
                  <a:lnTo>
                    <a:pt x="375" y="42"/>
                  </a:lnTo>
                  <a:lnTo>
                    <a:pt x="378" y="39"/>
                  </a:lnTo>
                  <a:lnTo>
                    <a:pt x="381" y="38"/>
                  </a:lnTo>
                  <a:lnTo>
                    <a:pt x="384" y="36"/>
                  </a:lnTo>
                  <a:lnTo>
                    <a:pt x="386" y="34"/>
                  </a:lnTo>
                  <a:lnTo>
                    <a:pt x="389" y="33"/>
                  </a:lnTo>
                  <a:lnTo>
                    <a:pt x="392" y="31"/>
                  </a:lnTo>
                  <a:lnTo>
                    <a:pt x="395" y="29"/>
                  </a:lnTo>
                  <a:lnTo>
                    <a:pt x="398" y="27"/>
                  </a:lnTo>
                  <a:lnTo>
                    <a:pt x="400" y="25"/>
                  </a:lnTo>
                  <a:lnTo>
                    <a:pt x="404" y="23"/>
                  </a:lnTo>
                  <a:lnTo>
                    <a:pt x="406" y="21"/>
                  </a:lnTo>
                  <a:lnTo>
                    <a:pt x="409" y="19"/>
                  </a:lnTo>
                  <a:lnTo>
                    <a:pt x="411" y="17"/>
                  </a:lnTo>
                  <a:lnTo>
                    <a:pt x="415" y="15"/>
                  </a:lnTo>
                  <a:lnTo>
                    <a:pt x="418" y="13"/>
                  </a:lnTo>
                  <a:lnTo>
                    <a:pt x="421" y="11"/>
                  </a:lnTo>
                  <a:lnTo>
                    <a:pt x="424" y="10"/>
                  </a:lnTo>
                  <a:lnTo>
                    <a:pt x="428" y="8"/>
                  </a:lnTo>
                  <a:lnTo>
                    <a:pt x="430" y="8"/>
                  </a:lnTo>
                  <a:lnTo>
                    <a:pt x="433" y="7"/>
                  </a:lnTo>
                  <a:lnTo>
                    <a:pt x="436" y="6"/>
                  </a:lnTo>
                  <a:lnTo>
                    <a:pt x="439" y="5"/>
                  </a:lnTo>
                  <a:lnTo>
                    <a:pt x="442" y="0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22" name="Freeform 166"/>
            <p:cNvSpPr>
              <a:spLocks/>
            </p:cNvSpPr>
            <p:nvPr/>
          </p:nvSpPr>
          <p:spPr bwMode="auto">
            <a:xfrm>
              <a:off x="1548" y="1192"/>
              <a:ext cx="1944" cy="1335"/>
            </a:xfrm>
            <a:custGeom>
              <a:avLst/>
              <a:gdLst>
                <a:gd name="T0" fmla="*/ 27 w 1944"/>
                <a:gd name="T1" fmla="*/ 1265 h 1335"/>
                <a:gd name="T2" fmla="*/ 58 w 1944"/>
                <a:gd name="T3" fmla="*/ 1260 h 1335"/>
                <a:gd name="T4" fmla="*/ 88 w 1944"/>
                <a:gd name="T5" fmla="*/ 1249 h 1335"/>
                <a:gd name="T6" fmla="*/ 119 w 1944"/>
                <a:gd name="T7" fmla="*/ 1227 h 1335"/>
                <a:gd name="T8" fmla="*/ 149 w 1944"/>
                <a:gd name="T9" fmla="*/ 1198 h 1335"/>
                <a:gd name="T10" fmla="*/ 180 w 1944"/>
                <a:gd name="T11" fmla="*/ 1151 h 1335"/>
                <a:gd name="T12" fmla="*/ 211 w 1944"/>
                <a:gd name="T13" fmla="*/ 1082 h 1335"/>
                <a:gd name="T14" fmla="*/ 241 w 1944"/>
                <a:gd name="T15" fmla="*/ 990 h 1335"/>
                <a:gd name="T16" fmla="*/ 272 w 1944"/>
                <a:gd name="T17" fmla="*/ 865 h 1335"/>
                <a:gd name="T18" fmla="*/ 303 w 1944"/>
                <a:gd name="T19" fmla="*/ 717 h 1335"/>
                <a:gd name="T20" fmla="*/ 333 w 1944"/>
                <a:gd name="T21" fmla="*/ 564 h 1335"/>
                <a:gd name="T22" fmla="*/ 364 w 1944"/>
                <a:gd name="T23" fmla="*/ 445 h 1335"/>
                <a:gd name="T24" fmla="*/ 395 w 1944"/>
                <a:gd name="T25" fmla="*/ 407 h 1335"/>
                <a:gd name="T26" fmla="*/ 425 w 1944"/>
                <a:gd name="T27" fmla="*/ 414 h 1335"/>
                <a:gd name="T28" fmla="*/ 456 w 1944"/>
                <a:gd name="T29" fmla="*/ 490 h 1335"/>
                <a:gd name="T30" fmla="*/ 486 w 1944"/>
                <a:gd name="T31" fmla="*/ 631 h 1335"/>
                <a:gd name="T32" fmla="*/ 517 w 1944"/>
                <a:gd name="T33" fmla="*/ 800 h 1335"/>
                <a:gd name="T34" fmla="*/ 548 w 1944"/>
                <a:gd name="T35" fmla="*/ 967 h 1335"/>
                <a:gd name="T36" fmla="*/ 578 w 1944"/>
                <a:gd name="T37" fmla="*/ 1106 h 1335"/>
                <a:gd name="T38" fmla="*/ 609 w 1944"/>
                <a:gd name="T39" fmla="*/ 1208 h 1335"/>
                <a:gd name="T40" fmla="*/ 640 w 1944"/>
                <a:gd name="T41" fmla="*/ 1272 h 1335"/>
                <a:gd name="T42" fmla="*/ 670 w 1944"/>
                <a:gd name="T43" fmla="*/ 1310 h 1335"/>
                <a:gd name="T44" fmla="*/ 701 w 1944"/>
                <a:gd name="T45" fmla="*/ 1324 h 1335"/>
                <a:gd name="T46" fmla="*/ 730 w 1944"/>
                <a:gd name="T47" fmla="*/ 1330 h 1335"/>
                <a:gd name="T48" fmla="*/ 761 w 1944"/>
                <a:gd name="T49" fmla="*/ 1333 h 1335"/>
                <a:gd name="T50" fmla="*/ 792 w 1944"/>
                <a:gd name="T51" fmla="*/ 1334 h 1335"/>
                <a:gd name="T52" fmla="*/ 822 w 1944"/>
                <a:gd name="T53" fmla="*/ 1334 h 1335"/>
                <a:gd name="T54" fmla="*/ 853 w 1944"/>
                <a:gd name="T55" fmla="*/ 1334 h 1335"/>
                <a:gd name="T56" fmla="*/ 884 w 1944"/>
                <a:gd name="T57" fmla="*/ 1334 h 1335"/>
                <a:gd name="T58" fmla="*/ 914 w 1944"/>
                <a:gd name="T59" fmla="*/ 1334 h 1335"/>
                <a:gd name="T60" fmla="*/ 945 w 1944"/>
                <a:gd name="T61" fmla="*/ 1334 h 1335"/>
                <a:gd name="T62" fmla="*/ 976 w 1944"/>
                <a:gd name="T63" fmla="*/ 1334 h 1335"/>
                <a:gd name="T64" fmla="*/ 1006 w 1944"/>
                <a:gd name="T65" fmla="*/ 1333 h 1335"/>
                <a:gd name="T66" fmla="*/ 1037 w 1944"/>
                <a:gd name="T67" fmla="*/ 1333 h 1335"/>
                <a:gd name="T68" fmla="*/ 1067 w 1944"/>
                <a:gd name="T69" fmla="*/ 1332 h 1335"/>
                <a:gd name="T70" fmla="*/ 1098 w 1944"/>
                <a:gd name="T71" fmla="*/ 1332 h 1335"/>
                <a:gd name="T72" fmla="*/ 1129 w 1944"/>
                <a:gd name="T73" fmla="*/ 1331 h 1335"/>
                <a:gd name="T74" fmla="*/ 1159 w 1944"/>
                <a:gd name="T75" fmla="*/ 1330 h 1335"/>
                <a:gd name="T76" fmla="*/ 1190 w 1944"/>
                <a:gd name="T77" fmla="*/ 1327 h 1335"/>
                <a:gd name="T78" fmla="*/ 1221 w 1944"/>
                <a:gd name="T79" fmla="*/ 1315 h 1335"/>
                <a:gd name="T80" fmla="*/ 1251 w 1944"/>
                <a:gd name="T81" fmla="*/ 1295 h 1335"/>
                <a:gd name="T82" fmla="*/ 1282 w 1944"/>
                <a:gd name="T83" fmla="*/ 1260 h 1335"/>
                <a:gd name="T84" fmla="*/ 1313 w 1944"/>
                <a:gd name="T85" fmla="*/ 1212 h 1335"/>
                <a:gd name="T86" fmla="*/ 1343 w 1944"/>
                <a:gd name="T87" fmla="*/ 1152 h 1335"/>
                <a:gd name="T88" fmla="*/ 1374 w 1944"/>
                <a:gd name="T89" fmla="*/ 1081 h 1335"/>
                <a:gd name="T90" fmla="*/ 1404 w 1944"/>
                <a:gd name="T91" fmla="*/ 1003 h 1335"/>
                <a:gd name="T92" fmla="*/ 1435 w 1944"/>
                <a:gd name="T93" fmla="*/ 922 h 1335"/>
                <a:gd name="T94" fmla="*/ 1465 w 1944"/>
                <a:gd name="T95" fmla="*/ 850 h 1335"/>
                <a:gd name="T96" fmla="*/ 1495 w 1944"/>
                <a:gd name="T97" fmla="*/ 774 h 1335"/>
                <a:gd name="T98" fmla="*/ 1526 w 1944"/>
                <a:gd name="T99" fmla="*/ 698 h 1335"/>
                <a:gd name="T100" fmla="*/ 1557 w 1944"/>
                <a:gd name="T101" fmla="*/ 619 h 1335"/>
                <a:gd name="T102" fmla="*/ 1587 w 1944"/>
                <a:gd name="T103" fmla="*/ 535 h 1335"/>
                <a:gd name="T104" fmla="*/ 1618 w 1944"/>
                <a:gd name="T105" fmla="*/ 465 h 1335"/>
                <a:gd name="T106" fmla="*/ 1648 w 1944"/>
                <a:gd name="T107" fmla="*/ 404 h 1335"/>
                <a:gd name="T108" fmla="*/ 1679 w 1944"/>
                <a:gd name="T109" fmla="*/ 342 h 1335"/>
                <a:gd name="T110" fmla="*/ 1710 w 1944"/>
                <a:gd name="T111" fmla="*/ 289 h 1335"/>
                <a:gd name="T112" fmla="*/ 1740 w 1944"/>
                <a:gd name="T113" fmla="*/ 242 h 1335"/>
                <a:gd name="T114" fmla="*/ 1771 w 1944"/>
                <a:gd name="T115" fmla="*/ 177 h 1335"/>
                <a:gd name="T116" fmla="*/ 1802 w 1944"/>
                <a:gd name="T117" fmla="*/ 128 h 1335"/>
                <a:gd name="T118" fmla="*/ 1832 w 1944"/>
                <a:gd name="T119" fmla="*/ 88 h 1335"/>
                <a:gd name="T120" fmla="*/ 1863 w 1944"/>
                <a:gd name="T121" fmla="*/ 58 h 1335"/>
                <a:gd name="T122" fmla="*/ 1894 w 1944"/>
                <a:gd name="T123" fmla="*/ 31 h 1335"/>
                <a:gd name="T124" fmla="*/ 1924 w 1944"/>
                <a:gd name="T125" fmla="*/ 5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44" h="1335">
                  <a:moveTo>
                    <a:pt x="0" y="1263"/>
                  </a:moveTo>
                  <a:lnTo>
                    <a:pt x="2" y="1264"/>
                  </a:lnTo>
                  <a:lnTo>
                    <a:pt x="5" y="1264"/>
                  </a:lnTo>
                  <a:lnTo>
                    <a:pt x="8" y="1265"/>
                  </a:lnTo>
                  <a:lnTo>
                    <a:pt x="11" y="1265"/>
                  </a:lnTo>
                  <a:lnTo>
                    <a:pt x="14" y="1265"/>
                  </a:lnTo>
                  <a:lnTo>
                    <a:pt x="16" y="1265"/>
                  </a:lnTo>
                  <a:lnTo>
                    <a:pt x="19" y="1265"/>
                  </a:lnTo>
                  <a:lnTo>
                    <a:pt x="21" y="1265"/>
                  </a:lnTo>
                  <a:lnTo>
                    <a:pt x="25" y="1265"/>
                  </a:lnTo>
                  <a:lnTo>
                    <a:pt x="27" y="1265"/>
                  </a:lnTo>
                  <a:lnTo>
                    <a:pt x="30" y="1265"/>
                  </a:lnTo>
                  <a:lnTo>
                    <a:pt x="32" y="1265"/>
                  </a:lnTo>
                  <a:lnTo>
                    <a:pt x="36" y="1264"/>
                  </a:lnTo>
                  <a:lnTo>
                    <a:pt x="39" y="1264"/>
                  </a:lnTo>
                  <a:lnTo>
                    <a:pt x="41" y="1263"/>
                  </a:lnTo>
                  <a:lnTo>
                    <a:pt x="44" y="1263"/>
                  </a:lnTo>
                  <a:lnTo>
                    <a:pt x="47" y="1263"/>
                  </a:lnTo>
                  <a:lnTo>
                    <a:pt x="50" y="1262"/>
                  </a:lnTo>
                  <a:lnTo>
                    <a:pt x="52" y="1261"/>
                  </a:lnTo>
                  <a:lnTo>
                    <a:pt x="55" y="1261"/>
                  </a:lnTo>
                  <a:lnTo>
                    <a:pt x="58" y="1260"/>
                  </a:lnTo>
                  <a:lnTo>
                    <a:pt x="61" y="1259"/>
                  </a:lnTo>
                  <a:lnTo>
                    <a:pt x="63" y="1258"/>
                  </a:lnTo>
                  <a:lnTo>
                    <a:pt x="66" y="1256"/>
                  </a:lnTo>
                  <a:lnTo>
                    <a:pt x="70" y="1255"/>
                  </a:lnTo>
                  <a:lnTo>
                    <a:pt x="72" y="1254"/>
                  </a:lnTo>
                  <a:lnTo>
                    <a:pt x="75" y="1253"/>
                  </a:lnTo>
                  <a:lnTo>
                    <a:pt x="77" y="1252"/>
                  </a:lnTo>
                  <a:lnTo>
                    <a:pt x="81" y="1251"/>
                  </a:lnTo>
                  <a:lnTo>
                    <a:pt x="83" y="1250"/>
                  </a:lnTo>
                  <a:lnTo>
                    <a:pt x="86" y="1250"/>
                  </a:lnTo>
                  <a:lnTo>
                    <a:pt x="88" y="1249"/>
                  </a:lnTo>
                  <a:lnTo>
                    <a:pt x="91" y="1247"/>
                  </a:lnTo>
                  <a:lnTo>
                    <a:pt x="94" y="1245"/>
                  </a:lnTo>
                  <a:lnTo>
                    <a:pt x="97" y="1243"/>
                  </a:lnTo>
                  <a:lnTo>
                    <a:pt x="99" y="1242"/>
                  </a:lnTo>
                  <a:lnTo>
                    <a:pt x="102" y="1240"/>
                  </a:lnTo>
                  <a:lnTo>
                    <a:pt x="106" y="1237"/>
                  </a:lnTo>
                  <a:lnTo>
                    <a:pt x="108" y="1235"/>
                  </a:lnTo>
                  <a:lnTo>
                    <a:pt x="111" y="1234"/>
                  </a:lnTo>
                  <a:lnTo>
                    <a:pt x="113" y="1232"/>
                  </a:lnTo>
                  <a:lnTo>
                    <a:pt x="117" y="1229"/>
                  </a:lnTo>
                  <a:lnTo>
                    <a:pt x="119" y="1227"/>
                  </a:lnTo>
                  <a:lnTo>
                    <a:pt x="122" y="1225"/>
                  </a:lnTo>
                  <a:lnTo>
                    <a:pt x="124" y="1222"/>
                  </a:lnTo>
                  <a:lnTo>
                    <a:pt x="128" y="1220"/>
                  </a:lnTo>
                  <a:lnTo>
                    <a:pt x="131" y="1218"/>
                  </a:lnTo>
                  <a:lnTo>
                    <a:pt x="133" y="1215"/>
                  </a:lnTo>
                  <a:lnTo>
                    <a:pt x="136" y="1213"/>
                  </a:lnTo>
                  <a:lnTo>
                    <a:pt x="139" y="1210"/>
                  </a:lnTo>
                  <a:lnTo>
                    <a:pt x="142" y="1207"/>
                  </a:lnTo>
                  <a:lnTo>
                    <a:pt x="144" y="1204"/>
                  </a:lnTo>
                  <a:lnTo>
                    <a:pt x="147" y="1201"/>
                  </a:lnTo>
                  <a:lnTo>
                    <a:pt x="149" y="1198"/>
                  </a:lnTo>
                  <a:lnTo>
                    <a:pt x="153" y="1195"/>
                  </a:lnTo>
                  <a:lnTo>
                    <a:pt x="155" y="1191"/>
                  </a:lnTo>
                  <a:lnTo>
                    <a:pt x="158" y="1187"/>
                  </a:lnTo>
                  <a:lnTo>
                    <a:pt x="160" y="1183"/>
                  </a:lnTo>
                  <a:lnTo>
                    <a:pt x="164" y="1179"/>
                  </a:lnTo>
                  <a:lnTo>
                    <a:pt x="166" y="1175"/>
                  </a:lnTo>
                  <a:lnTo>
                    <a:pt x="169" y="1171"/>
                  </a:lnTo>
                  <a:lnTo>
                    <a:pt x="171" y="1166"/>
                  </a:lnTo>
                  <a:lnTo>
                    <a:pt x="175" y="1162"/>
                  </a:lnTo>
                  <a:lnTo>
                    <a:pt x="178" y="1156"/>
                  </a:lnTo>
                  <a:lnTo>
                    <a:pt x="180" y="1151"/>
                  </a:lnTo>
                  <a:lnTo>
                    <a:pt x="183" y="1145"/>
                  </a:lnTo>
                  <a:lnTo>
                    <a:pt x="186" y="1139"/>
                  </a:lnTo>
                  <a:lnTo>
                    <a:pt x="189" y="1133"/>
                  </a:lnTo>
                  <a:lnTo>
                    <a:pt x="191" y="1128"/>
                  </a:lnTo>
                  <a:lnTo>
                    <a:pt x="194" y="1122"/>
                  </a:lnTo>
                  <a:lnTo>
                    <a:pt x="197" y="1116"/>
                  </a:lnTo>
                  <a:lnTo>
                    <a:pt x="200" y="1110"/>
                  </a:lnTo>
                  <a:lnTo>
                    <a:pt x="202" y="1103"/>
                  </a:lnTo>
                  <a:lnTo>
                    <a:pt x="205" y="1097"/>
                  </a:lnTo>
                  <a:lnTo>
                    <a:pt x="209" y="1089"/>
                  </a:lnTo>
                  <a:lnTo>
                    <a:pt x="211" y="1082"/>
                  </a:lnTo>
                  <a:lnTo>
                    <a:pt x="214" y="1075"/>
                  </a:lnTo>
                  <a:lnTo>
                    <a:pt x="216" y="1069"/>
                  </a:lnTo>
                  <a:lnTo>
                    <a:pt x="219" y="1061"/>
                  </a:lnTo>
                  <a:lnTo>
                    <a:pt x="222" y="1054"/>
                  </a:lnTo>
                  <a:lnTo>
                    <a:pt x="225" y="1046"/>
                  </a:lnTo>
                  <a:lnTo>
                    <a:pt x="227" y="1037"/>
                  </a:lnTo>
                  <a:lnTo>
                    <a:pt x="230" y="1029"/>
                  </a:lnTo>
                  <a:lnTo>
                    <a:pt x="233" y="1020"/>
                  </a:lnTo>
                  <a:lnTo>
                    <a:pt x="236" y="1011"/>
                  </a:lnTo>
                  <a:lnTo>
                    <a:pt x="238" y="1002"/>
                  </a:lnTo>
                  <a:lnTo>
                    <a:pt x="241" y="990"/>
                  </a:lnTo>
                  <a:lnTo>
                    <a:pt x="245" y="980"/>
                  </a:lnTo>
                  <a:lnTo>
                    <a:pt x="247" y="970"/>
                  </a:lnTo>
                  <a:lnTo>
                    <a:pt x="250" y="959"/>
                  </a:lnTo>
                  <a:lnTo>
                    <a:pt x="252" y="948"/>
                  </a:lnTo>
                  <a:lnTo>
                    <a:pt x="256" y="936"/>
                  </a:lnTo>
                  <a:lnTo>
                    <a:pt x="258" y="925"/>
                  </a:lnTo>
                  <a:lnTo>
                    <a:pt x="261" y="914"/>
                  </a:lnTo>
                  <a:lnTo>
                    <a:pt x="263" y="902"/>
                  </a:lnTo>
                  <a:lnTo>
                    <a:pt x="267" y="889"/>
                  </a:lnTo>
                  <a:lnTo>
                    <a:pt x="269" y="877"/>
                  </a:lnTo>
                  <a:lnTo>
                    <a:pt x="272" y="865"/>
                  </a:lnTo>
                  <a:lnTo>
                    <a:pt x="275" y="852"/>
                  </a:lnTo>
                  <a:lnTo>
                    <a:pt x="277" y="839"/>
                  </a:lnTo>
                  <a:lnTo>
                    <a:pt x="281" y="826"/>
                  </a:lnTo>
                  <a:lnTo>
                    <a:pt x="283" y="814"/>
                  </a:lnTo>
                  <a:lnTo>
                    <a:pt x="286" y="801"/>
                  </a:lnTo>
                  <a:lnTo>
                    <a:pt x="288" y="786"/>
                  </a:lnTo>
                  <a:lnTo>
                    <a:pt x="292" y="772"/>
                  </a:lnTo>
                  <a:lnTo>
                    <a:pt x="294" y="759"/>
                  </a:lnTo>
                  <a:lnTo>
                    <a:pt x="297" y="745"/>
                  </a:lnTo>
                  <a:lnTo>
                    <a:pt x="299" y="730"/>
                  </a:lnTo>
                  <a:lnTo>
                    <a:pt x="303" y="717"/>
                  </a:lnTo>
                  <a:lnTo>
                    <a:pt x="305" y="703"/>
                  </a:lnTo>
                  <a:lnTo>
                    <a:pt x="308" y="688"/>
                  </a:lnTo>
                  <a:lnTo>
                    <a:pt x="311" y="674"/>
                  </a:lnTo>
                  <a:lnTo>
                    <a:pt x="314" y="659"/>
                  </a:lnTo>
                  <a:lnTo>
                    <a:pt x="317" y="645"/>
                  </a:lnTo>
                  <a:lnTo>
                    <a:pt x="319" y="631"/>
                  </a:lnTo>
                  <a:lnTo>
                    <a:pt x="322" y="617"/>
                  </a:lnTo>
                  <a:lnTo>
                    <a:pt x="325" y="604"/>
                  </a:lnTo>
                  <a:lnTo>
                    <a:pt x="328" y="590"/>
                  </a:lnTo>
                  <a:lnTo>
                    <a:pt x="330" y="577"/>
                  </a:lnTo>
                  <a:lnTo>
                    <a:pt x="333" y="564"/>
                  </a:lnTo>
                  <a:lnTo>
                    <a:pt x="335" y="552"/>
                  </a:lnTo>
                  <a:lnTo>
                    <a:pt x="339" y="538"/>
                  </a:lnTo>
                  <a:lnTo>
                    <a:pt x="342" y="526"/>
                  </a:lnTo>
                  <a:lnTo>
                    <a:pt x="344" y="515"/>
                  </a:lnTo>
                  <a:lnTo>
                    <a:pt x="348" y="504"/>
                  </a:lnTo>
                  <a:lnTo>
                    <a:pt x="350" y="492"/>
                  </a:lnTo>
                  <a:lnTo>
                    <a:pt x="353" y="481"/>
                  </a:lnTo>
                  <a:lnTo>
                    <a:pt x="355" y="472"/>
                  </a:lnTo>
                  <a:lnTo>
                    <a:pt x="358" y="462"/>
                  </a:lnTo>
                  <a:lnTo>
                    <a:pt x="361" y="454"/>
                  </a:lnTo>
                  <a:lnTo>
                    <a:pt x="364" y="445"/>
                  </a:lnTo>
                  <a:lnTo>
                    <a:pt x="366" y="438"/>
                  </a:lnTo>
                  <a:lnTo>
                    <a:pt x="369" y="431"/>
                  </a:lnTo>
                  <a:lnTo>
                    <a:pt x="373" y="424"/>
                  </a:lnTo>
                  <a:lnTo>
                    <a:pt x="375" y="419"/>
                  </a:lnTo>
                  <a:lnTo>
                    <a:pt x="378" y="414"/>
                  </a:lnTo>
                  <a:lnTo>
                    <a:pt x="380" y="410"/>
                  </a:lnTo>
                  <a:lnTo>
                    <a:pt x="384" y="408"/>
                  </a:lnTo>
                  <a:lnTo>
                    <a:pt x="386" y="407"/>
                  </a:lnTo>
                  <a:lnTo>
                    <a:pt x="389" y="406"/>
                  </a:lnTo>
                  <a:lnTo>
                    <a:pt x="391" y="407"/>
                  </a:lnTo>
                  <a:lnTo>
                    <a:pt x="395" y="407"/>
                  </a:lnTo>
                  <a:lnTo>
                    <a:pt x="397" y="406"/>
                  </a:lnTo>
                  <a:lnTo>
                    <a:pt x="400" y="406"/>
                  </a:lnTo>
                  <a:lnTo>
                    <a:pt x="403" y="404"/>
                  </a:lnTo>
                  <a:lnTo>
                    <a:pt x="406" y="403"/>
                  </a:lnTo>
                  <a:lnTo>
                    <a:pt x="409" y="403"/>
                  </a:lnTo>
                  <a:lnTo>
                    <a:pt x="411" y="403"/>
                  </a:lnTo>
                  <a:lnTo>
                    <a:pt x="414" y="403"/>
                  </a:lnTo>
                  <a:lnTo>
                    <a:pt x="416" y="405"/>
                  </a:lnTo>
                  <a:lnTo>
                    <a:pt x="420" y="407"/>
                  </a:lnTo>
                  <a:lnTo>
                    <a:pt x="422" y="410"/>
                  </a:lnTo>
                  <a:lnTo>
                    <a:pt x="425" y="414"/>
                  </a:lnTo>
                  <a:lnTo>
                    <a:pt x="427" y="417"/>
                  </a:lnTo>
                  <a:lnTo>
                    <a:pt x="431" y="422"/>
                  </a:lnTo>
                  <a:lnTo>
                    <a:pt x="433" y="427"/>
                  </a:lnTo>
                  <a:lnTo>
                    <a:pt x="436" y="433"/>
                  </a:lnTo>
                  <a:lnTo>
                    <a:pt x="439" y="439"/>
                  </a:lnTo>
                  <a:lnTo>
                    <a:pt x="442" y="447"/>
                  </a:lnTo>
                  <a:lnTo>
                    <a:pt x="445" y="455"/>
                  </a:lnTo>
                  <a:lnTo>
                    <a:pt x="447" y="463"/>
                  </a:lnTo>
                  <a:lnTo>
                    <a:pt x="450" y="472"/>
                  </a:lnTo>
                  <a:lnTo>
                    <a:pt x="453" y="480"/>
                  </a:lnTo>
                  <a:lnTo>
                    <a:pt x="456" y="490"/>
                  </a:lnTo>
                  <a:lnTo>
                    <a:pt x="458" y="501"/>
                  </a:lnTo>
                  <a:lnTo>
                    <a:pt x="461" y="511"/>
                  </a:lnTo>
                  <a:lnTo>
                    <a:pt x="463" y="522"/>
                  </a:lnTo>
                  <a:lnTo>
                    <a:pt x="467" y="534"/>
                  </a:lnTo>
                  <a:lnTo>
                    <a:pt x="469" y="547"/>
                  </a:lnTo>
                  <a:lnTo>
                    <a:pt x="472" y="560"/>
                  </a:lnTo>
                  <a:lnTo>
                    <a:pt x="476" y="573"/>
                  </a:lnTo>
                  <a:lnTo>
                    <a:pt x="478" y="587"/>
                  </a:lnTo>
                  <a:lnTo>
                    <a:pt x="481" y="602"/>
                  </a:lnTo>
                  <a:lnTo>
                    <a:pt x="483" y="617"/>
                  </a:lnTo>
                  <a:lnTo>
                    <a:pt x="486" y="631"/>
                  </a:lnTo>
                  <a:lnTo>
                    <a:pt x="489" y="647"/>
                  </a:lnTo>
                  <a:lnTo>
                    <a:pt x="492" y="662"/>
                  </a:lnTo>
                  <a:lnTo>
                    <a:pt x="494" y="677"/>
                  </a:lnTo>
                  <a:lnTo>
                    <a:pt x="497" y="692"/>
                  </a:lnTo>
                  <a:lnTo>
                    <a:pt x="501" y="708"/>
                  </a:lnTo>
                  <a:lnTo>
                    <a:pt x="503" y="722"/>
                  </a:lnTo>
                  <a:lnTo>
                    <a:pt x="506" y="737"/>
                  </a:lnTo>
                  <a:lnTo>
                    <a:pt x="508" y="754"/>
                  </a:lnTo>
                  <a:lnTo>
                    <a:pt x="512" y="769"/>
                  </a:lnTo>
                  <a:lnTo>
                    <a:pt x="514" y="784"/>
                  </a:lnTo>
                  <a:lnTo>
                    <a:pt x="517" y="800"/>
                  </a:lnTo>
                  <a:lnTo>
                    <a:pt x="519" y="815"/>
                  </a:lnTo>
                  <a:lnTo>
                    <a:pt x="523" y="829"/>
                  </a:lnTo>
                  <a:lnTo>
                    <a:pt x="525" y="845"/>
                  </a:lnTo>
                  <a:lnTo>
                    <a:pt x="528" y="861"/>
                  </a:lnTo>
                  <a:lnTo>
                    <a:pt x="530" y="876"/>
                  </a:lnTo>
                  <a:lnTo>
                    <a:pt x="534" y="893"/>
                  </a:lnTo>
                  <a:lnTo>
                    <a:pt x="537" y="908"/>
                  </a:lnTo>
                  <a:lnTo>
                    <a:pt x="539" y="923"/>
                  </a:lnTo>
                  <a:lnTo>
                    <a:pt x="542" y="938"/>
                  </a:lnTo>
                  <a:lnTo>
                    <a:pt x="544" y="953"/>
                  </a:lnTo>
                  <a:lnTo>
                    <a:pt x="548" y="967"/>
                  </a:lnTo>
                  <a:lnTo>
                    <a:pt x="550" y="981"/>
                  </a:lnTo>
                  <a:lnTo>
                    <a:pt x="553" y="997"/>
                  </a:lnTo>
                  <a:lnTo>
                    <a:pt x="555" y="1010"/>
                  </a:lnTo>
                  <a:lnTo>
                    <a:pt x="559" y="1023"/>
                  </a:lnTo>
                  <a:lnTo>
                    <a:pt x="561" y="1035"/>
                  </a:lnTo>
                  <a:lnTo>
                    <a:pt x="564" y="1048"/>
                  </a:lnTo>
                  <a:lnTo>
                    <a:pt x="567" y="1060"/>
                  </a:lnTo>
                  <a:lnTo>
                    <a:pt x="570" y="1072"/>
                  </a:lnTo>
                  <a:lnTo>
                    <a:pt x="573" y="1083"/>
                  </a:lnTo>
                  <a:lnTo>
                    <a:pt x="575" y="1095"/>
                  </a:lnTo>
                  <a:lnTo>
                    <a:pt x="578" y="1106"/>
                  </a:lnTo>
                  <a:lnTo>
                    <a:pt x="581" y="1116"/>
                  </a:lnTo>
                  <a:lnTo>
                    <a:pt x="584" y="1126"/>
                  </a:lnTo>
                  <a:lnTo>
                    <a:pt x="586" y="1137"/>
                  </a:lnTo>
                  <a:lnTo>
                    <a:pt x="589" y="1148"/>
                  </a:lnTo>
                  <a:lnTo>
                    <a:pt x="592" y="1157"/>
                  </a:lnTo>
                  <a:lnTo>
                    <a:pt x="595" y="1166"/>
                  </a:lnTo>
                  <a:lnTo>
                    <a:pt x="597" y="1175"/>
                  </a:lnTo>
                  <a:lnTo>
                    <a:pt x="600" y="1184"/>
                  </a:lnTo>
                  <a:lnTo>
                    <a:pt x="602" y="1193"/>
                  </a:lnTo>
                  <a:lnTo>
                    <a:pt x="606" y="1200"/>
                  </a:lnTo>
                  <a:lnTo>
                    <a:pt x="609" y="1208"/>
                  </a:lnTo>
                  <a:lnTo>
                    <a:pt x="611" y="1215"/>
                  </a:lnTo>
                  <a:lnTo>
                    <a:pt x="614" y="1222"/>
                  </a:lnTo>
                  <a:lnTo>
                    <a:pt x="617" y="1228"/>
                  </a:lnTo>
                  <a:lnTo>
                    <a:pt x="620" y="1235"/>
                  </a:lnTo>
                  <a:lnTo>
                    <a:pt x="622" y="1241"/>
                  </a:lnTo>
                  <a:lnTo>
                    <a:pt x="625" y="1247"/>
                  </a:lnTo>
                  <a:lnTo>
                    <a:pt x="628" y="1253"/>
                  </a:lnTo>
                  <a:lnTo>
                    <a:pt x="631" y="1258"/>
                  </a:lnTo>
                  <a:lnTo>
                    <a:pt x="634" y="1263"/>
                  </a:lnTo>
                  <a:lnTo>
                    <a:pt x="636" y="1268"/>
                  </a:lnTo>
                  <a:lnTo>
                    <a:pt x="640" y="1272"/>
                  </a:lnTo>
                  <a:lnTo>
                    <a:pt x="642" y="1277"/>
                  </a:lnTo>
                  <a:lnTo>
                    <a:pt x="645" y="1281"/>
                  </a:lnTo>
                  <a:lnTo>
                    <a:pt x="647" y="1285"/>
                  </a:lnTo>
                  <a:lnTo>
                    <a:pt x="651" y="1288"/>
                  </a:lnTo>
                  <a:lnTo>
                    <a:pt x="653" y="1293"/>
                  </a:lnTo>
                  <a:lnTo>
                    <a:pt x="656" y="1296"/>
                  </a:lnTo>
                  <a:lnTo>
                    <a:pt x="658" y="1299"/>
                  </a:lnTo>
                  <a:lnTo>
                    <a:pt x="662" y="1302"/>
                  </a:lnTo>
                  <a:lnTo>
                    <a:pt x="664" y="1305"/>
                  </a:lnTo>
                  <a:lnTo>
                    <a:pt x="667" y="1307"/>
                  </a:lnTo>
                  <a:lnTo>
                    <a:pt x="670" y="1310"/>
                  </a:lnTo>
                  <a:lnTo>
                    <a:pt x="672" y="1312"/>
                  </a:lnTo>
                  <a:lnTo>
                    <a:pt x="676" y="1313"/>
                  </a:lnTo>
                  <a:lnTo>
                    <a:pt x="678" y="1315"/>
                  </a:lnTo>
                  <a:lnTo>
                    <a:pt x="681" y="1317"/>
                  </a:lnTo>
                  <a:lnTo>
                    <a:pt x="683" y="1318"/>
                  </a:lnTo>
                  <a:lnTo>
                    <a:pt x="687" y="1319"/>
                  </a:lnTo>
                  <a:lnTo>
                    <a:pt x="689" y="1321"/>
                  </a:lnTo>
                  <a:lnTo>
                    <a:pt x="692" y="1322"/>
                  </a:lnTo>
                  <a:lnTo>
                    <a:pt x="695" y="1323"/>
                  </a:lnTo>
                  <a:lnTo>
                    <a:pt x="698" y="1324"/>
                  </a:lnTo>
                  <a:lnTo>
                    <a:pt x="701" y="1324"/>
                  </a:lnTo>
                  <a:lnTo>
                    <a:pt x="703" y="1325"/>
                  </a:lnTo>
                  <a:lnTo>
                    <a:pt x="706" y="1326"/>
                  </a:lnTo>
                  <a:lnTo>
                    <a:pt x="709" y="1326"/>
                  </a:lnTo>
                  <a:lnTo>
                    <a:pt x="712" y="1327"/>
                  </a:lnTo>
                  <a:lnTo>
                    <a:pt x="714" y="1328"/>
                  </a:lnTo>
                  <a:lnTo>
                    <a:pt x="717" y="1328"/>
                  </a:lnTo>
                  <a:lnTo>
                    <a:pt x="720" y="1328"/>
                  </a:lnTo>
                  <a:lnTo>
                    <a:pt x="723" y="1329"/>
                  </a:lnTo>
                  <a:lnTo>
                    <a:pt x="725" y="1330"/>
                  </a:lnTo>
                  <a:lnTo>
                    <a:pt x="728" y="1330"/>
                  </a:lnTo>
                  <a:lnTo>
                    <a:pt x="730" y="1330"/>
                  </a:lnTo>
                  <a:lnTo>
                    <a:pt x="734" y="1331"/>
                  </a:lnTo>
                  <a:lnTo>
                    <a:pt x="736" y="1331"/>
                  </a:lnTo>
                  <a:lnTo>
                    <a:pt x="739" y="1331"/>
                  </a:lnTo>
                  <a:lnTo>
                    <a:pt x="743" y="1331"/>
                  </a:lnTo>
                  <a:lnTo>
                    <a:pt x="745" y="1332"/>
                  </a:lnTo>
                  <a:lnTo>
                    <a:pt x="748" y="1332"/>
                  </a:lnTo>
                  <a:lnTo>
                    <a:pt x="750" y="1332"/>
                  </a:lnTo>
                  <a:lnTo>
                    <a:pt x="753" y="1332"/>
                  </a:lnTo>
                  <a:lnTo>
                    <a:pt x="756" y="1333"/>
                  </a:lnTo>
                  <a:lnTo>
                    <a:pt x="759" y="1333"/>
                  </a:lnTo>
                  <a:lnTo>
                    <a:pt x="761" y="1333"/>
                  </a:lnTo>
                  <a:lnTo>
                    <a:pt x="764" y="1333"/>
                  </a:lnTo>
                  <a:lnTo>
                    <a:pt x="767" y="1333"/>
                  </a:lnTo>
                  <a:lnTo>
                    <a:pt x="770" y="1333"/>
                  </a:lnTo>
                  <a:lnTo>
                    <a:pt x="773" y="1333"/>
                  </a:lnTo>
                  <a:lnTo>
                    <a:pt x="775" y="1334"/>
                  </a:lnTo>
                  <a:lnTo>
                    <a:pt x="779" y="1334"/>
                  </a:lnTo>
                  <a:lnTo>
                    <a:pt x="781" y="1334"/>
                  </a:lnTo>
                  <a:lnTo>
                    <a:pt x="784" y="1334"/>
                  </a:lnTo>
                  <a:lnTo>
                    <a:pt x="786" y="1334"/>
                  </a:lnTo>
                  <a:lnTo>
                    <a:pt x="790" y="1334"/>
                  </a:lnTo>
                  <a:lnTo>
                    <a:pt x="792" y="1334"/>
                  </a:lnTo>
                  <a:lnTo>
                    <a:pt x="795" y="1334"/>
                  </a:lnTo>
                  <a:lnTo>
                    <a:pt x="797" y="1334"/>
                  </a:lnTo>
                  <a:lnTo>
                    <a:pt x="800" y="1335"/>
                  </a:lnTo>
                  <a:lnTo>
                    <a:pt x="804" y="1335"/>
                  </a:lnTo>
                  <a:lnTo>
                    <a:pt x="806" y="1335"/>
                  </a:lnTo>
                  <a:lnTo>
                    <a:pt x="809" y="1334"/>
                  </a:lnTo>
                  <a:lnTo>
                    <a:pt x="811" y="1334"/>
                  </a:lnTo>
                  <a:lnTo>
                    <a:pt x="815" y="1334"/>
                  </a:lnTo>
                  <a:lnTo>
                    <a:pt x="817" y="1334"/>
                  </a:lnTo>
                  <a:lnTo>
                    <a:pt x="820" y="1334"/>
                  </a:lnTo>
                  <a:lnTo>
                    <a:pt x="822" y="1334"/>
                  </a:lnTo>
                  <a:lnTo>
                    <a:pt x="826" y="1334"/>
                  </a:lnTo>
                  <a:lnTo>
                    <a:pt x="828" y="1334"/>
                  </a:lnTo>
                  <a:lnTo>
                    <a:pt x="831" y="1334"/>
                  </a:lnTo>
                  <a:lnTo>
                    <a:pt x="833" y="1334"/>
                  </a:lnTo>
                  <a:lnTo>
                    <a:pt x="837" y="1334"/>
                  </a:lnTo>
                  <a:lnTo>
                    <a:pt x="840" y="1334"/>
                  </a:lnTo>
                  <a:lnTo>
                    <a:pt x="842" y="1334"/>
                  </a:lnTo>
                  <a:lnTo>
                    <a:pt x="845" y="1334"/>
                  </a:lnTo>
                  <a:lnTo>
                    <a:pt x="848" y="1334"/>
                  </a:lnTo>
                  <a:lnTo>
                    <a:pt x="851" y="1334"/>
                  </a:lnTo>
                  <a:lnTo>
                    <a:pt x="853" y="1334"/>
                  </a:lnTo>
                  <a:lnTo>
                    <a:pt x="856" y="1334"/>
                  </a:lnTo>
                  <a:lnTo>
                    <a:pt x="858" y="1334"/>
                  </a:lnTo>
                  <a:lnTo>
                    <a:pt x="862" y="1334"/>
                  </a:lnTo>
                  <a:lnTo>
                    <a:pt x="864" y="1334"/>
                  </a:lnTo>
                  <a:lnTo>
                    <a:pt x="867" y="1334"/>
                  </a:lnTo>
                  <a:lnTo>
                    <a:pt x="871" y="1334"/>
                  </a:lnTo>
                  <a:lnTo>
                    <a:pt x="873" y="1334"/>
                  </a:lnTo>
                  <a:lnTo>
                    <a:pt x="876" y="1335"/>
                  </a:lnTo>
                  <a:lnTo>
                    <a:pt x="878" y="1335"/>
                  </a:lnTo>
                  <a:lnTo>
                    <a:pt x="881" y="1334"/>
                  </a:lnTo>
                  <a:lnTo>
                    <a:pt x="884" y="1334"/>
                  </a:lnTo>
                  <a:lnTo>
                    <a:pt x="887" y="1335"/>
                  </a:lnTo>
                  <a:lnTo>
                    <a:pt x="889" y="1335"/>
                  </a:lnTo>
                  <a:lnTo>
                    <a:pt x="892" y="1334"/>
                  </a:lnTo>
                  <a:lnTo>
                    <a:pt x="895" y="1334"/>
                  </a:lnTo>
                  <a:lnTo>
                    <a:pt x="898" y="1334"/>
                  </a:lnTo>
                  <a:lnTo>
                    <a:pt x="900" y="1334"/>
                  </a:lnTo>
                  <a:lnTo>
                    <a:pt x="903" y="1334"/>
                  </a:lnTo>
                  <a:lnTo>
                    <a:pt x="907" y="1335"/>
                  </a:lnTo>
                  <a:lnTo>
                    <a:pt x="909" y="1334"/>
                  </a:lnTo>
                  <a:lnTo>
                    <a:pt x="912" y="1334"/>
                  </a:lnTo>
                  <a:lnTo>
                    <a:pt x="914" y="1334"/>
                  </a:lnTo>
                  <a:lnTo>
                    <a:pt x="918" y="1334"/>
                  </a:lnTo>
                  <a:lnTo>
                    <a:pt x="920" y="1334"/>
                  </a:lnTo>
                  <a:lnTo>
                    <a:pt x="923" y="1334"/>
                  </a:lnTo>
                  <a:lnTo>
                    <a:pt x="925" y="1334"/>
                  </a:lnTo>
                  <a:lnTo>
                    <a:pt x="929" y="1334"/>
                  </a:lnTo>
                  <a:lnTo>
                    <a:pt x="931" y="1334"/>
                  </a:lnTo>
                  <a:lnTo>
                    <a:pt x="934" y="1334"/>
                  </a:lnTo>
                  <a:lnTo>
                    <a:pt x="937" y="1334"/>
                  </a:lnTo>
                  <a:lnTo>
                    <a:pt x="939" y="1334"/>
                  </a:lnTo>
                  <a:lnTo>
                    <a:pt x="943" y="1334"/>
                  </a:lnTo>
                  <a:lnTo>
                    <a:pt x="945" y="1334"/>
                  </a:lnTo>
                  <a:lnTo>
                    <a:pt x="948" y="1334"/>
                  </a:lnTo>
                  <a:lnTo>
                    <a:pt x="950" y="1334"/>
                  </a:lnTo>
                  <a:lnTo>
                    <a:pt x="954" y="1334"/>
                  </a:lnTo>
                  <a:lnTo>
                    <a:pt x="956" y="1334"/>
                  </a:lnTo>
                  <a:lnTo>
                    <a:pt x="959" y="1334"/>
                  </a:lnTo>
                  <a:lnTo>
                    <a:pt x="961" y="1334"/>
                  </a:lnTo>
                  <a:lnTo>
                    <a:pt x="965" y="1334"/>
                  </a:lnTo>
                  <a:lnTo>
                    <a:pt x="968" y="1334"/>
                  </a:lnTo>
                  <a:lnTo>
                    <a:pt x="970" y="1334"/>
                  </a:lnTo>
                  <a:lnTo>
                    <a:pt x="973" y="1334"/>
                  </a:lnTo>
                  <a:lnTo>
                    <a:pt x="976" y="1334"/>
                  </a:lnTo>
                  <a:lnTo>
                    <a:pt x="979" y="1334"/>
                  </a:lnTo>
                  <a:lnTo>
                    <a:pt x="981" y="1334"/>
                  </a:lnTo>
                  <a:lnTo>
                    <a:pt x="984" y="1334"/>
                  </a:lnTo>
                  <a:lnTo>
                    <a:pt x="987" y="1334"/>
                  </a:lnTo>
                  <a:lnTo>
                    <a:pt x="990" y="1334"/>
                  </a:lnTo>
                  <a:lnTo>
                    <a:pt x="992" y="1334"/>
                  </a:lnTo>
                  <a:lnTo>
                    <a:pt x="995" y="1334"/>
                  </a:lnTo>
                  <a:lnTo>
                    <a:pt x="999" y="1333"/>
                  </a:lnTo>
                  <a:lnTo>
                    <a:pt x="1001" y="1333"/>
                  </a:lnTo>
                  <a:lnTo>
                    <a:pt x="1004" y="1333"/>
                  </a:lnTo>
                  <a:lnTo>
                    <a:pt x="1006" y="1333"/>
                  </a:lnTo>
                  <a:lnTo>
                    <a:pt x="1009" y="1333"/>
                  </a:lnTo>
                  <a:lnTo>
                    <a:pt x="1012" y="1333"/>
                  </a:lnTo>
                  <a:lnTo>
                    <a:pt x="1015" y="1333"/>
                  </a:lnTo>
                  <a:lnTo>
                    <a:pt x="1017" y="1333"/>
                  </a:lnTo>
                  <a:lnTo>
                    <a:pt x="1020" y="1333"/>
                  </a:lnTo>
                  <a:lnTo>
                    <a:pt x="1023" y="1334"/>
                  </a:lnTo>
                  <a:lnTo>
                    <a:pt x="1026" y="1333"/>
                  </a:lnTo>
                  <a:lnTo>
                    <a:pt x="1028" y="1333"/>
                  </a:lnTo>
                  <a:lnTo>
                    <a:pt x="1031" y="1333"/>
                  </a:lnTo>
                  <a:lnTo>
                    <a:pt x="1035" y="1333"/>
                  </a:lnTo>
                  <a:lnTo>
                    <a:pt x="1037" y="1333"/>
                  </a:lnTo>
                  <a:lnTo>
                    <a:pt x="1040" y="1333"/>
                  </a:lnTo>
                  <a:lnTo>
                    <a:pt x="1042" y="1333"/>
                  </a:lnTo>
                  <a:lnTo>
                    <a:pt x="1046" y="1333"/>
                  </a:lnTo>
                  <a:lnTo>
                    <a:pt x="1048" y="1333"/>
                  </a:lnTo>
                  <a:lnTo>
                    <a:pt x="1051" y="1333"/>
                  </a:lnTo>
                  <a:lnTo>
                    <a:pt x="1053" y="1333"/>
                  </a:lnTo>
                  <a:lnTo>
                    <a:pt x="1057" y="1333"/>
                  </a:lnTo>
                  <a:lnTo>
                    <a:pt x="1059" y="1333"/>
                  </a:lnTo>
                  <a:lnTo>
                    <a:pt x="1062" y="1333"/>
                  </a:lnTo>
                  <a:lnTo>
                    <a:pt x="1064" y="1332"/>
                  </a:lnTo>
                  <a:lnTo>
                    <a:pt x="1067" y="1332"/>
                  </a:lnTo>
                  <a:lnTo>
                    <a:pt x="1071" y="1332"/>
                  </a:lnTo>
                  <a:lnTo>
                    <a:pt x="1073" y="1332"/>
                  </a:lnTo>
                  <a:lnTo>
                    <a:pt x="1076" y="1332"/>
                  </a:lnTo>
                  <a:lnTo>
                    <a:pt x="1078" y="1332"/>
                  </a:lnTo>
                  <a:lnTo>
                    <a:pt x="1082" y="1332"/>
                  </a:lnTo>
                  <a:lnTo>
                    <a:pt x="1084" y="1332"/>
                  </a:lnTo>
                  <a:lnTo>
                    <a:pt x="1087" y="1332"/>
                  </a:lnTo>
                  <a:lnTo>
                    <a:pt x="1089" y="1332"/>
                  </a:lnTo>
                  <a:lnTo>
                    <a:pt x="1093" y="1332"/>
                  </a:lnTo>
                  <a:lnTo>
                    <a:pt x="1095" y="1332"/>
                  </a:lnTo>
                  <a:lnTo>
                    <a:pt x="1098" y="1332"/>
                  </a:lnTo>
                  <a:lnTo>
                    <a:pt x="1101" y="1332"/>
                  </a:lnTo>
                  <a:lnTo>
                    <a:pt x="1104" y="1332"/>
                  </a:lnTo>
                  <a:lnTo>
                    <a:pt x="1107" y="1332"/>
                  </a:lnTo>
                  <a:lnTo>
                    <a:pt x="1109" y="1332"/>
                  </a:lnTo>
                  <a:lnTo>
                    <a:pt x="1112" y="1332"/>
                  </a:lnTo>
                  <a:lnTo>
                    <a:pt x="1115" y="1331"/>
                  </a:lnTo>
                  <a:lnTo>
                    <a:pt x="1118" y="1331"/>
                  </a:lnTo>
                  <a:lnTo>
                    <a:pt x="1120" y="1331"/>
                  </a:lnTo>
                  <a:lnTo>
                    <a:pt x="1123" y="1331"/>
                  </a:lnTo>
                  <a:lnTo>
                    <a:pt x="1125" y="1331"/>
                  </a:lnTo>
                  <a:lnTo>
                    <a:pt x="1129" y="1331"/>
                  </a:lnTo>
                  <a:lnTo>
                    <a:pt x="1131" y="1331"/>
                  </a:lnTo>
                  <a:lnTo>
                    <a:pt x="1134" y="1331"/>
                  </a:lnTo>
                  <a:lnTo>
                    <a:pt x="1137" y="1331"/>
                  </a:lnTo>
                  <a:lnTo>
                    <a:pt x="1140" y="1332"/>
                  </a:lnTo>
                  <a:lnTo>
                    <a:pt x="1143" y="1332"/>
                  </a:lnTo>
                  <a:lnTo>
                    <a:pt x="1145" y="1331"/>
                  </a:lnTo>
                  <a:lnTo>
                    <a:pt x="1148" y="1331"/>
                  </a:lnTo>
                  <a:lnTo>
                    <a:pt x="1151" y="1331"/>
                  </a:lnTo>
                  <a:lnTo>
                    <a:pt x="1154" y="1330"/>
                  </a:lnTo>
                  <a:lnTo>
                    <a:pt x="1156" y="1330"/>
                  </a:lnTo>
                  <a:lnTo>
                    <a:pt x="1159" y="1330"/>
                  </a:lnTo>
                  <a:lnTo>
                    <a:pt x="1162" y="1330"/>
                  </a:lnTo>
                  <a:lnTo>
                    <a:pt x="1165" y="1330"/>
                  </a:lnTo>
                  <a:lnTo>
                    <a:pt x="1168" y="1329"/>
                  </a:lnTo>
                  <a:lnTo>
                    <a:pt x="1170" y="1329"/>
                  </a:lnTo>
                  <a:lnTo>
                    <a:pt x="1174" y="1329"/>
                  </a:lnTo>
                  <a:lnTo>
                    <a:pt x="1176" y="1329"/>
                  </a:lnTo>
                  <a:lnTo>
                    <a:pt x="1179" y="1328"/>
                  </a:lnTo>
                  <a:lnTo>
                    <a:pt x="1181" y="1328"/>
                  </a:lnTo>
                  <a:lnTo>
                    <a:pt x="1185" y="1328"/>
                  </a:lnTo>
                  <a:lnTo>
                    <a:pt x="1187" y="1327"/>
                  </a:lnTo>
                  <a:lnTo>
                    <a:pt x="1190" y="1327"/>
                  </a:lnTo>
                  <a:lnTo>
                    <a:pt x="1192" y="1326"/>
                  </a:lnTo>
                  <a:lnTo>
                    <a:pt x="1195" y="1325"/>
                  </a:lnTo>
                  <a:lnTo>
                    <a:pt x="1199" y="1324"/>
                  </a:lnTo>
                  <a:lnTo>
                    <a:pt x="1201" y="1323"/>
                  </a:lnTo>
                  <a:lnTo>
                    <a:pt x="1204" y="1322"/>
                  </a:lnTo>
                  <a:lnTo>
                    <a:pt x="1206" y="1321"/>
                  </a:lnTo>
                  <a:lnTo>
                    <a:pt x="1210" y="1320"/>
                  </a:lnTo>
                  <a:lnTo>
                    <a:pt x="1212" y="1319"/>
                  </a:lnTo>
                  <a:lnTo>
                    <a:pt x="1215" y="1317"/>
                  </a:lnTo>
                  <a:lnTo>
                    <a:pt x="1217" y="1316"/>
                  </a:lnTo>
                  <a:lnTo>
                    <a:pt x="1221" y="1315"/>
                  </a:lnTo>
                  <a:lnTo>
                    <a:pt x="1223" y="1314"/>
                  </a:lnTo>
                  <a:lnTo>
                    <a:pt x="1226" y="1312"/>
                  </a:lnTo>
                  <a:lnTo>
                    <a:pt x="1229" y="1311"/>
                  </a:lnTo>
                  <a:lnTo>
                    <a:pt x="1232" y="1309"/>
                  </a:lnTo>
                  <a:lnTo>
                    <a:pt x="1235" y="1307"/>
                  </a:lnTo>
                  <a:lnTo>
                    <a:pt x="1237" y="1305"/>
                  </a:lnTo>
                  <a:lnTo>
                    <a:pt x="1240" y="1303"/>
                  </a:lnTo>
                  <a:lnTo>
                    <a:pt x="1243" y="1302"/>
                  </a:lnTo>
                  <a:lnTo>
                    <a:pt x="1246" y="1300"/>
                  </a:lnTo>
                  <a:lnTo>
                    <a:pt x="1248" y="1298"/>
                  </a:lnTo>
                  <a:lnTo>
                    <a:pt x="1251" y="1295"/>
                  </a:lnTo>
                  <a:lnTo>
                    <a:pt x="1253" y="1293"/>
                  </a:lnTo>
                  <a:lnTo>
                    <a:pt x="1257" y="1290"/>
                  </a:lnTo>
                  <a:lnTo>
                    <a:pt x="1260" y="1286"/>
                  </a:lnTo>
                  <a:lnTo>
                    <a:pt x="1262" y="1283"/>
                  </a:lnTo>
                  <a:lnTo>
                    <a:pt x="1266" y="1279"/>
                  </a:lnTo>
                  <a:lnTo>
                    <a:pt x="1268" y="1276"/>
                  </a:lnTo>
                  <a:lnTo>
                    <a:pt x="1271" y="1273"/>
                  </a:lnTo>
                  <a:lnTo>
                    <a:pt x="1273" y="1270"/>
                  </a:lnTo>
                  <a:lnTo>
                    <a:pt x="1276" y="1267"/>
                  </a:lnTo>
                  <a:lnTo>
                    <a:pt x="1279" y="1264"/>
                  </a:lnTo>
                  <a:lnTo>
                    <a:pt x="1282" y="1260"/>
                  </a:lnTo>
                  <a:lnTo>
                    <a:pt x="1284" y="1256"/>
                  </a:lnTo>
                  <a:lnTo>
                    <a:pt x="1287" y="1252"/>
                  </a:lnTo>
                  <a:lnTo>
                    <a:pt x="1291" y="1249"/>
                  </a:lnTo>
                  <a:lnTo>
                    <a:pt x="1293" y="1244"/>
                  </a:lnTo>
                  <a:lnTo>
                    <a:pt x="1296" y="1240"/>
                  </a:lnTo>
                  <a:lnTo>
                    <a:pt x="1298" y="1235"/>
                  </a:lnTo>
                  <a:lnTo>
                    <a:pt x="1302" y="1231"/>
                  </a:lnTo>
                  <a:lnTo>
                    <a:pt x="1304" y="1226"/>
                  </a:lnTo>
                  <a:lnTo>
                    <a:pt x="1307" y="1222"/>
                  </a:lnTo>
                  <a:lnTo>
                    <a:pt x="1309" y="1217"/>
                  </a:lnTo>
                  <a:lnTo>
                    <a:pt x="1313" y="1212"/>
                  </a:lnTo>
                  <a:lnTo>
                    <a:pt x="1315" y="1207"/>
                  </a:lnTo>
                  <a:lnTo>
                    <a:pt x="1318" y="1202"/>
                  </a:lnTo>
                  <a:lnTo>
                    <a:pt x="1320" y="1197"/>
                  </a:lnTo>
                  <a:lnTo>
                    <a:pt x="1324" y="1191"/>
                  </a:lnTo>
                  <a:lnTo>
                    <a:pt x="1326" y="1185"/>
                  </a:lnTo>
                  <a:lnTo>
                    <a:pt x="1329" y="1180"/>
                  </a:lnTo>
                  <a:lnTo>
                    <a:pt x="1331" y="1174"/>
                  </a:lnTo>
                  <a:lnTo>
                    <a:pt x="1334" y="1169"/>
                  </a:lnTo>
                  <a:lnTo>
                    <a:pt x="1338" y="1163"/>
                  </a:lnTo>
                  <a:lnTo>
                    <a:pt x="1340" y="1158"/>
                  </a:lnTo>
                  <a:lnTo>
                    <a:pt x="1343" y="1152"/>
                  </a:lnTo>
                  <a:lnTo>
                    <a:pt x="1345" y="1146"/>
                  </a:lnTo>
                  <a:lnTo>
                    <a:pt x="1349" y="1139"/>
                  </a:lnTo>
                  <a:lnTo>
                    <a:pt x="1351" y="1133"/>
                  </a:lnTo>
                  <a:lnTo>
                    <a:pt x="1354" y="1127"/>
                  </a:lnTo>
                  <a:lnTo>
                    <a:pt x="1356" y="1121"/>
                  </a:lnTo>
                  <a:lnTo>
                    <a:pt x="1360" y="1114"/>
                  </a:lnTo>
                  <a:lnTo>
                    <a:pt x="1362" y="1108"/>
                  </a:lnTo>
                  <a:lnTo>
                    <a:pt x="1365" y="1102"/>
                  </a:lnTo>
                  <a:lnTo>
                    <a:pt x="1368" y="1096"/>
                  </a:lnTo>
                  <a:lnTo>
                    <a:pt x="1371" y="1088"/>
                  </a:lnTo>
                  <a:lnTo>
                    <a:pt x="1374" y="1081"/>
                  </a:lnTo>
                  <a:lnTo>
                    <a:pt x="1376" y="1075"/>
                  </a:lnTo>
                  <a:lnTo>
                    <a:pt x="1379" y="1068"/>
                  </a:lnTo>
                  <a:lnTo>
                    <a:pt x="1381" y="1061"/>
                  </a:lnTo>
                  <a:lnTo>
                    <a:pt x="1385" y="1054"/>
                  </a:lnTo>
                  <a:lnTo>
                    <a:pt x="1387" y="1048"/>
                  </a:lnTo>
                  <a:lnTo>
                    <a:pt x="1390" y="1040"/>
                  </a:lnTo>
                  <a:lnTo>
                    <a:pt x="1392" y="1034"/>
                  </a:lnTo>
                  <a:lnTo>
                    <a:pt x="1396" y="1026"/>
                  </a:lnTo>
                  <a:lnTo>
                    <a:pt x="1398" y="1019"/>
                  </a:lnTo>
                  <a:lnTo>
                    <a:pt x="1401" y="1011"/>
                  </a:lnTo>
                  <a:lnTo>
                    <a:pt x="1404" y="1003"/>
                  </a:lnTo>
                  <a:lnTo>
                    <a:pt x="1407" y="995"/>
                  </a:lnTo>
                  <a:lnTo>
                    <a:pt x="1410" y="987"/>
                  </a:lnTo>
                  <a:lnTo>
                    <a:pt x="1412" y="979"/>
                  </a:lnTo>
                  <a:lnTo>
                    <a:pt x="1415" y="972"/>
                  </a:lnTo>
                  <a:lnTo>
                    <a:pt x="1418" y="965"/>
                  </a:lnTo>
                  <a:lnTo>
                    <a:pt x="1421" y="958"/>
                  </a:lnTo>
                  <a:lnTo>
                    <a:pt x="1423" y="951"/>
                  </a:lnTo>
                  <a:lnTo>
                    <a:pt x="1426" y="944"/>
                  </a:lnTo>
                  <a:lnTo>
                    <a:pt x="1429" y="936"/>
                  </a:lnTo>
                  <a:lnTo>
                    <a:pt x="1432" y="929"/>
                  </a:lnTo>
                  <a:lnTo>
                    <a:pt x="1435" y="922"/>
                  </a:lnTo>
                  <a:lnTo>
                    <a:pt x="1437" y="915"/>
                  </a:lnTo>
                  <a:lnTo>
                    <a:pt x="1441" y="909"/>
                  </a:lnTo>
                  <a:lnTo>
                    <a:pt x="1443" y="902"/>
                  </a:lnTo>
                  <a:lnTo>
                    <a:pt x="1446" y="896"/>
                  </a:lnTo>
                  <a:lnTo>
                    <a:pt x="1448" y="888"/>
                  </a:lnTo>
                  <a:lnTo>
                    <a:pt x="1452" y="881"/>
                  </a:lnTo>
                  <a:lnTo>
                    <a:pt x="1454" y="875"/>
                  </a:lnTo>
                  <a:lnTo>
                    <a:pt x="1457" y="869"/>
                  </a:lnTo>
                  <a:lnTo>
                    <a:pt x="1459" y="863"/>
                  </a:lnTo>
                  <a:lnTo>
                    <a:pt x="1462" y="856"/>
                  </a:lnTo>
                  <a:lnTo>
                    <a:pt x="1465" y="850"/>
                  </a:lnTo>
                  <a:lnTo>
                    <a:pt x="1468" y="844"/>
                  </a:lnTo>
                  <a:lnTo>
                    <a:pt x="1471" y="836"/>
                  </a:lnTo>
                  <a:lnTo>
                    <a:pt x="1473" y="829"/>
                  </a:lnTo>
                  <a:lnTo>
                    <a:pt x="1477" y="822"/>
                  </a:lnTo>
                  <a:lnTo>
                    <a:pt x="1479" y="816"/>
                  </a:lnTo>
                  <a:lnTo>
                    <a:pt x="1482" y="809"/>
                  </a:lnTo>
                  <a:lnTo>
                    <a:pt x="1484" y="802"/>
                  </a:lnTo>
                  <a:lnTo>
                    <a:pt x="1488" y="795"/>
                  </a:lnTo>
                  <a:lnTo>
                    <a:pt x="1490" y="787"/>
                  </a:lnTo>
                  <a:lnTo>
                    <a:pt x="1493" y="781"/>
                  </a:lnTo>
                  <a:lnTo>
                    <a:pt x="1495" y="774"/>
                  </a:lnTo>
                  <a:lnTo>
                    <a:pt x="1499" y="767"/>
                  </a:lnTo>
                  <a:lnTo>
                    <a:pt x="1502" y="761"/>
                  </a:lnTo>
                  <a:lnTo>
                    <a:pt x="1504" y="754"/>
                  </a:lnTo>
                  <a:lnTo>
                    <a:pt x="1507" y="747"/>
                  </a:lnTo>
                  <a:lnTo>
                    <a:pt x="1510" y="739"/>
                  </a:lnTo>
                  <a:lnTo>
                    <a:pt x="1513" y="732"/>
                  </a:lnTo>
                  <a:lnTo>
                    <a:pt x="1515" y="725"/>
                  </a:lnTo>
                  <a:lnTo>
                    <a:pt x="1518" y="718"/>
                  </a:lnTo>
                  <a:lnTo>
                    <a:pt x="1520" y="712"/>
                  </a:lnTo>
                  <a:lnTo>
                    <a:pt x="1524" y="705"/>
                  </a:lnTo>
                  <a:lnTo>
                    <a:pt x="1526" y="698"/>
                  </a:lnTo>
                  <a:lnTo>
                    <a:pt x="1529" y="690"/>
                  </a:lnTo>
                  <a:lnTo>
                    <a:pt x="1531" y="684"/>
                  </a:lnTo>
                  <a:lnTo>
                    <a:pt x="1535" y="677"/>
                  </a:lnTo>
                  <a:lnTo>
                    <a:pt x="1538" y="670"/>
                  </a:lnTo>
                  <a:lnTo>
                    <a:pt x="1540" y="663"/>
                  </a:lnTo>
                  <a:lnTo>
                    <a:pt x="1543" y="656"/>
                  </a:lnTo>
                  <a:lnTo>
                    <a:pt x="1546" y="648"/>
                  </a:lnTo>
                  <a:lnTo>
                    <a:pt x="1549" y="640"/>
                  </a:lnTo>
                  <a:lnTo>
                    <a:pt x="1551" y="632"/>
                  </a:lnTo>
                  <a:lnTo>
                    <a:pt x="1554" y="626"/>
                  </a:lnTo>
                  <a:lnTo>
                    <a:pt x="1557" y="619"/>
                  </a:lnTo>
                  <a:lnTo>
                    <a:pt x="1560" y="611"/>
                  </a:lnTo>
                  <a:lnTo>
                    <a:pt x="1562" y="604"/>
                  </a:lnTo>
                  <a:lnTo>
                    <a:pt x="1565" y="596"/>
                  </a:lnTo>
                  <a:lnTo>
                    <a:pt x="1569" y="587"/>
                  </a:lnTo>
                  <a:lnTo>
                    <a:pt x="1571" y="580"/>
                  </a:lnTo>
                  <a:lnTo>
                    <a:pt x="1574" y="573"/>
                  </a:lnTo>
                  <a:lnTo>
                    <a:pt x="1576" y="565"/>
                  </a:lnTo>
                  <a:lnTo>
                    <a:pt x="1580" y="558"/>
                  </a:lnTo>
                  <a:lnTo>
                    <a:pt x="1582" y="550"/>
                  </a:lnTo>
                  <a:lnTo>
                    <a:pt x="1585" y="542"/>
                  </a:lnTo>
                  <a:lnTo>
                    <a:pt x="1587" y="535"/>
                  </a:lnTo>
                  <a:lnTo>
                    <a:pt x="1590" y="527"/>
                  </a:lnTo>
                  <a:lnTo>
                    <a:pt x="1593" y="520"/>
                  </a:lnTo>
                  <a:lnTo>
                    <a:pt x="1596" y="513"/>
                  </a:lnTo>
                  <a:lnTo>
                    <a:pt x="1599" y="507"/>
                  </a:lnTo>
                  <a:lnTo>
                    <a:pt x="1601" y="501"/>
                  </a:lnTo>
                  <a:lnTo>
                    <a:pt x="1605" y="494"/>
                  </a:lnTo>
                  <a:lnTo>
                    <a:pt x="1607" y="487"/>
                  </a:lnTo>
                  <a:lnTo>
                    <a:pt x="1610" y="482"/>
                  </a:lnTo>
                  <a:lnTo>
                    <a:pt x="1612" y="476"/>
                  </a:lnTo>
                  <a:lnTo>
                    <a:pt x="1616" y="470"/>
                  </a:lnTo>
                  <a:lnTo>
                    <a:pt x="1618" y="465"/>
                  </a:lnTo>
                  <a:lnTo>
                    <a:pt x="1621" y="459"/>
                  </a:lnTo>
                  <a:lnTo>
                    <a:pt x="1624" y="454"/>
                  </a:lnTo>
                  <a:lnTo>
                    <a:pt x="1627" y="448"/>
                  </a:lnTo>
                  <a:lnTo>
                    <a:pt x="1630" y="442"/>
                  </a:lnTo>
                  <a:lnTo>
                    <a:pt x="1632" y="437"/>
                  </a:lnTo>
                  <a:lnTo>
                    <a:pt x="1635" y="431"/>
                  </a:lnTo>
                  <a:lnTo>
                    <a:pt x="1638" y="425"/>
                  </a:lnTo>
                  <a:lnTo>
                    <a:pt x="1641" y="419"/>
                  </a:lnTo>
                  <a:lnTo>
                    <a:pt x="1643" y="414"/>
                  </a:lnTo>
                  <a:lnTo>
                    <a:pt x="1646" y="409"/>
                  </a:lnTo>
                  <a:lnTo>
                    <a:pt x="1648" y="404"/>
                  </a:lnTo>
                  <a:lnTo>
                    <a:pt x="1652" y="400"/>
                  </a:lnTo>
                  <a:lnTo>
                    <a:pt x="1654" y="393"/>
                  </a:lnTo>
                  <a:lnTo>
                    <a:pt x="1657" y="387"/>
                  </a:lnTo>
                  <a:lnTo>
                    <a:pt x="1661" y="381"/>
                  </a:lnTo>
                  <a:lnTo>
                    <a:pt x="1663" y="375"/>
                  </a:lnTo>
                  <a:lnTo>
                    <a:pt x="1666" y="369"/>
                  </a:lnTo>
                  <a:lnTo>
                    <a:pt x="1668" y="363"/>
                  </a:lnTo>
                  <a:lnTo>
                    <a:pt x="1671" y="358"/>
                  </a:lnTo>
                  <a:lnTo>
                    <a:pt x="1674" y="353"/>
                  </a:lnTo>
                  <a:lnTo>
                    <a:pt x="1677" y="348"/>
                  </a:lnTo>
                  <a:lnTo>
                    <a:pt x="1679" y="342"/>
                  </a:lnTo>
                  <a:lnTo>
                    <a:pt x="1682" y="337"/>
                  </a:lnTo>
                  <a:lnTo>
                    <a:pt x="1685" y="332"/>
                  </a:lnTo>
                  <a:lnTo>
                    <a:pt x="1688" y="328"/>
                  </a:lnTo>
                  <a:lnTo>
                    <a:pt x="1691" y="323"/>
                  </a:lnTo>
                  <a:lnTo>
                    <a:pt x="1693" y="319"/>
                  </a:lnTo>
                  <a:lnTo>
                    <a:pt x="1697" y="314"/>
                  </a:lnTo>
                  <a:lnTo>
                    <a:pt x="1699" y="309"/>
                  </a:lnTo>
                  <a:lnTo>
                    <a:pt x="1702" y="304"/>
                  </a:lnTo>
                  <a:lnTo>
                    <a:pt x="1704" y="299"/>
                  </a:lnTo>
                  <a:lnTo>
                    <a:pt x="1708" y="294"/>
                  </a:lnTo>
                  <a:lnTo>
                    <a:pt x="1710" y="289"/>
                  </a:lnTo>
                  <a:lnTo>
                    <a:pt x="1713" y="285"/>
                  </a:lnTo>
                  <a:lnTo>
                    <a:pt x="1715" y="281"/>
                  </a:lnTo>
                  <a:lnTo>
                    <a:pt x="1718" y="278"/>
                  </a:lnTo>
                  <a:lnTo>
                    <a:pt x="1722" y="274"/>
                  </a:lnTo>
                  <a:lnTo>
                    <a:pt x="1724" y="270"/>
                  </a:lnTo>
                  <a:lnTo>
                    <a:pt x="1727" y="265"/>
                  </a:lnTo>
                  <a:lnTo>
                    <a:pt x="1729" y="261"/>
                  </a:lnTo>
                  <a:lnTo>
                    <a:pt x="1733" y="257"/>
                  </a:lnTo>
                  <a:lnTo>
                    <a:pt x="1735" y="252"/>
                  </a:lnTo>
                  <a:lnTo>
                    <a:pt x="1738" y="246"/>
                  </a:lnTo>
                  <a:lnTo>
                    <a:pt x="1740" y="242"/>
                  </a:lnTo>
                  <a:lnTo>
                    <a:pt x="1744" y="238"/>
                  </a:lnTo>
                  <a:lnTo>
                    <a:pt x="1746" y="234"/>
                  </a:lnTo>
                  <a:lnTo>
                    <a:pt x="1749" y="230"/>
                  </a:lnTo>
                  <a:lnTo>
                    <a:pt x="1751" y="224"/>
                  </a:lnTo>
                  <a:lnTo>
                    <a:pt x="1755" y="216"/>
                  </a:lnTo>
                  <a:lnTo>
                    <a:pt x="1758" y="208"/>
                  </a:lnTo>
                  <a:lnTo>
                    <a:pt x="1760" y="199"/>
                  </a:lnTo>
                  <a:lnTo>
                    <a:pt x="1763" y="191"/>
                  </a:lnTo>
                  <a:lnTo>
                    <a:pt x="1766" y="186"/>
                  </a:lnTo>
                  <a:lnTo>
                    <a:pt x="1769" y="181"/>
                  </a:lnTo>
                  <a:lnTo>
                    <a:pt x="1771" y="177"/>
                  </a:lnTo>
                  <a:lnTo>
                    <a:pt x="1774" y="172"/>
                  </a:lnTo>
                  <a:lnTo>
                    <a:pt x="1776" y="168"/>
                  </a:lnTo>
                  <a:lnTo>
                    <a:pt x="1780" y="164"/>
                  </a:lnTo>
                  <a:lnTo>
                    <a:pt x="1782" y="159"/>
                  </a:lnTo>
                  <a:lnTo>
                    <a:pt x="1785" y="154"/>
                  </a:lnTo>
                  <a:lnTo>
                    <a:pt x="1789" y="149"/>
                  </a:lnTo>
                  <a:lnTo>
                    <a:pt x="1791" y="144"/>
                  </a:lnTo>
                  <a:lnTo>
                    <a:pt x="1794" y="140"/>
                  </a:lnTo>
                  <a:lnTo>
                    <a:pt x="1796" y="137"/>
                  </a:lnTo>
                  <a:lnTo>
                    <a:pt x="1799" y="133"/>
                  </a:lnTo>
                  <a:lnTo>
                    <a:pt x="1802" y="128"/>
                  </a:lnTo>
                  <a:lnTo>
                    <a:pt x="1805" y="125"/>
                  </a:lnTo>
                  <a:lnTo>
                    <a:pt x="1807" y="121"/>
                  </a:lnTo>
                  <a:lnTo>
                    <a:pt x="1810" y="118"/>
                  </a:lnTo>
                  <a:lnTo>
                    <a:pt x="1813" y="115"/>
                  </a:lnTo>
                  <a:lnTo>
                    <a:pt x="1816" y="112"/>
                  </a:lnTo>
                  <a:lnTo>
                    <a:pt x="1818" y="109"/>
                  </a:lnTo>
                  <a:lnTo>
                    <a:pt x="1821" y="104"/>
                  </a:lnTo>
                  <a:lnTo>
                    <a:pt x="1825" y="100"/>
                  </a:lnTo>
                  <a:lnTo>
                    <a:pt x="1827" y="95"/>
                  </a:lnTo>
                  <a:lnTo>
                    <a:pt x="1830" y="91"/>
                  </a:lnTo>
                  <a:lnTo>
                    <a:pt x="1832" y="88"/>
                  </a:lnTo>
                  <a:lnTo>
                    <a:pt x="1836" y="85"/>
                  </a:lnTo>
                  <a:lnTo>
                    <a:pt x="1838" y="83"/>
                  </a:lnTo>
                  <a:lnTo>
                    <a:pt x="1841" y="81"/>
                  </a:lnTo>
                  <a:lnTo>
                    <a:pt x="1843" y="79"/>
                  </a:lnTo>
                  <a:lnTo>
                    <a:pt x="1847" y="75"/>
                  </a:lnTo>
                  <a:lnTo>
                    <a:pt x="1849" y="72"/>
                  </a:lnTo>
                  <a:lnTo>
                    <a:pt x="1852" y="68"/>
                  </a:lnTo>
                  <a:lnTo>
                    <a:pt x="1855" y="65"/>
                  </a:lnTo>
                  <a:lnTo>
                    <a:pt x="1857" y="62"/>
                  </a:lnTo>
                  <a:lnTo>
                    <a:pt x="1861" y="60"/>
                  </a:lnTo>
                  <a:lnTo>
                    <a:pt x="1863" y="58"/>
                  </a:lnTo>
                  <a:lnTo>
                    <a:pt x="1866" y="56"/>
                  </a:lnTo>
                  <a:lnTo>
                    <a:pt x="1868" y="55"/>
                  </a:lnTo>
                  <a:lnTo>
                    <a:pt x="1872" y="54"/>
                  </a:lnTo>
                  <a:lnTo>
                    <a:pt x="1874" y="52"/>
                  </a:lnTo>
                  <a:lnTo>
                    <a:pt x="1877" y="51"/>
                  </a:lnTo>
                  <a:lnTo>
                    <a:pt x="1879" y="47"/>
                  </a:lnTo>
                  <a:lnTo>
                    <a:pt x="1883" y="44"/>
                  </a:lnTo>
                  <a:lnTo>
                    <a:pt x="1885" y="40"/>
                  </a:lnTo>
                  <a:lnTo>
                    <a:pt x="1888" y="37"/>
                  </a:lnTo>
                  <a:lnTo>
                    <a:pt x="1890" y="34"/>
                  </a:lnTo>
                  <a:lnTo>
                    <a:pt x="1894" y="31"/>
                  </a:lnTo>
                  <a:lnTo>
                    <a:pt x="1897" y="29"/>
                  </a:lnTo>
                  <a:lnTo>
                    <a:pt x="1899" y="26"/>
                  </a:lnTo>
                  <a:lnTo>
                    <a:pt x="1902" y="23"/>
                  </a:lnTo>
                  <a:lnTo>
                    <a:pt x="1905" y="20"/>
                  </a:lnTo>
                  <a:lnTo>
                    <a:pt x="1908" y="17"/>
                  </a:lnTo>
                  <a:lnTo>
                    <a:pt x="1910" y="14"/>
                  </a:lnTo>
                  <a:lnTo>
                    <a:pt x="1913" y="12"/>
                  </a:lnTo>
                  <a:lnTo>
                    <a:pt x="1915" y="10"/>
                  </a:lnTo>
                  <a:lnTo>
                    <a:pt x="1919" y="8"/>
                  </a:lnTo>
                  <a:lnTo>
                    <a:pt x="1921" y="7"/>
                  </a:lnTo>
                  <a:lnTo>
                    <a:pt x="1924" y="5"/>
                  </a:lnTo>
                  <a:lnTo>
                    <a:pt x="1926" y="4"/>
                  </a:lnTo>
                  <a:lnTo>
                    <a:pt x="1930" y="2"/>
                  </a:lnTo>
                  <a:lnTo>
                    <a:pt x="1933" y="1"/>
                  </a:lnTo>
                  <a:lnTo>
                    <a:pt x="1935" y="0"/>
                  </a:lnTo>
                  <a:lnTo>
                    <a:pt x="1938" y="1"/>
                  </a:lnTo>
                  <a:lnTo>
                    <a:pt x="1941" y="2"/>
                  </a:lnTo>
                  <a:lnTo>
                    <a:pt x="1944" y="3"/>
                  </a:lnTo>
                </a:path>
              </a:pathLst>
            </a:custGeom>
            <a:noFill/>
            <a:ln w="317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23" name="Freeform 167"/>
            <p:cNvSpPr>
              <a:spLocks/>
            </p:cNvSpPr>
            <p:nvPr/>
          </p:nvSpPr>
          <p:spPr bwMode="auto">
            <a:xfrm>
              <a:off x="3492" y="1090"/>
              <a:ext cx="442" cy="134"/>
            </a:xfrm>
            <a:custGeom>
              <a:avLst/>
              <a:gdLst>
                <a:gd name="T0" fmla="*/ 5 w 442"/>
                <a:gd name="T1" fmla="*/ 105 h 134"/>
                <a:gd name="T2" fmla="*/ 13 w 442"/>
                <a:gd name="T3" fmla="*/ 104 h 134"/>
                <a:gd name="T4" fmla="*/ 22 w 442"/>
                <a:gd name="T5" fmla="*/ 104 h 134"/>
                <a:gd name="T6" fmla="*/ 31 w 442"/>
                <a:gd name="T7" fmla="*/ 97 h 134"/>
                <a:gd name="T8" fmla="*/ 38 w 442"/>
                <a:gd name="T9" fmla="*/ 82 h 134"/>
                <a:gd name="T10" fmla="*/ 47 w 442"/>
                <a:gd name="T11" fmla="*/ 74 h 134"/>
                <a:gd name="T12" fmla="*/ 56 w 442"/>
                <a:gd name="T13" fmla="*/ 70 h 134"/>
                <a:gd name="T14" fmla="*/ 63 w 442"/>
                <a:gd name="T15" fmla="*/ 69 h 134"/>
                <a:gd name="T16" fmla="*/ 72 w 442"/>
                <a:gd name="T17" fmla="*/ 67 h 134"/>
                <a:gd name="T18" fmla="*/ 81 w 442"/>
                <a:gd name="T19" fmla="*/ 65 h 134"/>
                <a:gd name="T20" fmla="*/ 89 w 442"/>
                <a:gd name="T21" fmla="*/ 61 h 134"/>
                <a:gd name="T22" fmla="*/ 97 w 442"/>
                <a:gd name="T23" fmla="*/ 59 h 134"/>
                <a:gd name="T24" fmla="*/ 105 w 442"/>
                <a:gd name="T25" fmla="*/ 57 h 134"/>
                <a:gd name="T26" fmla="*/ 114 w 442"/>
                <a:gd name="T27" fmla="*/ 53 h 134"/>
                <a:gd name="T28" fmla="*/ 122 w 442"/>
                <a:gd name="T29" fmla="*/ 49 h 134"/>
                <a:gd name="T30" fmla="*/ 130 w 442"/>
                <a:gd name="T31" fmla="*/ 49 h 134"/>
                <a:gd name="T32" fmla="*/ 139 w 442"/>
                <a:gd name="T33" fmla="*/ 50 h 134"/>
                <a:gd name="T34" fmla="*/ 147 w 442"/>
                <a:gd name="T35" fmla="*/ 48 h 134"/>
                <a:gd name="T36" fmla="*/ 155 w 442"/>
                <a:gd name="T37" fmla="*/ 42 h 134"/>
                <a:gd name="T38" fmla="*/ 164 w 442"/>
                <a:gd name="T39" fmla="*/ 38 h 134"/>
                <a:gd name="T40" fmla="*/ 172 w 442"/>
                <a:gd name="T41" fmla="*/ 40 h 134"/>
                <a:gd name="T42" fmla="*/ 180 w 442"/>
                <a:gd name="T43" fmla="*/ 53 h 134"/>
                <a:gd name="T44" fmla="*/ 189 w 442"/>
                <a:gd name="T45" fmla="*/ 57 h 134"/>
                <a:gd name="T46" fmla="*/ 197 w 442"/>
                <a:gd name="T47" fmla="*/ 59 h 134"/>
                <a:gd name="T48" fmla="*/ 206 w 442"/>
                <a:gd name="T49" fmla="*/ 49 h 134"/>
                <a:gd name="T50" fmla="*/ 214 w 442"/>
                <a:gd name="T51" fmla="*/ 37 h 134"/>
                <a:gd name="T52" fmla="*/ 222 w 442"/>
                <a:gd name="T53" fmla="*/ 33 h 134"/>
                <a:gd name="T54" fmla="*/ 231 w 442"/>
                <a:gd name="T55" fmla="*/ 30 h 134"/>
                <a:gd name="T56" fmla="*/ 238 w 442"/>
                <a:gd name="T57" fmla="*/ 24 h 134"/>
                <a:gd name="T58" fmla="*/ 247 w 442"/>
                <a:gd name="T59" fmla="*/ 18 h 134"/>
                <a:gd name="T60" fmla="*/ 256 w 442"/>
                <a:gd name="T61" fmla="*/ 14 h 134"/>
                <a:gd name="T62" fmla="*/ 264 w 442"/>
                <a:gd name="T63" fmla="*/ 9 h 134"/>
                <a:gd name="T64" fmla="*/ 272 w 442"/>
                <a:gd name="T65" fmla="*/ 6 h 134"/>
                <a:gd name="T66" fmla="*/ 281 w 442"/>
                <a:gd name="T67" fmla="*/ 6 h 134"/>
                <a:gd name="T68" fmla="*/ 289 w 442"/>
                <a:gd name="T69" fmla="*/ 4 h 134"/>
                <a:gd name="T70" fmla="*/ 298 w 442"/>
                <a:gd name="T71" fmla="*/ 3 h 134"/>
                <a:gd name="T72" fmla="*/ 305 w 442"/>
                <a:gd name="T73" fmla="*/ 3 h 134"/>
                <a:gd name="T74" fmla="*/ 314 w 442"/>
                <a:gd name="T75" fmla="*/ 0 h 134"/>
                <a:gd name="T76" fmla="*/ 323 w 442"/>
                <a:gd name="T77" fmla="*/ 3 h 134"/>
                <a:gd name="T78" fmla="*/ 330 w 442"/>
                <a:gd name="T79" fmla="*/ 14 h 134"/>
                <a:gd name="T80" fmla="*/ 339 w 442"/>
                <a:gd name="T81" fmla="*/ 23 h 134"/>
                <a:gd name="T82" fmla="*/ 348 w 442"/>
                <a:gd name="T83" fmla="*/ 34 h 134"/>
                <a:gd name="T84" fmla="*/ 356 w 442"/>
                <a:gd name="T85" fmla="*/ 45 h 134"/>
                <a:gd name="T86" fmla="*/ 364 w 442"/>
                <a:gd name="T87" fmla="*/ 50 h 134"/>
                <a:gd name="T88" fmla="*/ 373 w 442"/>
                <a:gd name="T89" fmla="*/ 58 h 134"/>
                <a:gd name="T90" fmla="*/ 381 w 442"/>
                <a:gd name="T91" fmla="*/ 70 h 134"/>
                <a:gd name="T92" fmla="*/ 389 w 442"/>
                <a:gd name="T93" fmla="*/ 84 h 134"/>
                <a:gd name="T94" fmla="*/ 398 w 442"/>
                <a:gd name="T95" fmla="*/ 95 h 134"/>
                <a:gd name="T96" fmla="*/ 406 w 442"/>
                <a:gd name="T97" fmla="*/ 106 h 134"/>
                <a:gd name="T98" fmla="*/ 415 w 442"/>
                <a:gd name="T99" fmla="*/ 116 h 134"/>
                <a:gd name="T100" fmla="*/ 424 w 442"/>
                <a:gd name="T101" fmla="*/ 125 h 134"/>
                <a:gd name="T102" fmla="*/ 433 w 442"/>
                <a:gd name="T103" fmla="*/ 131 h 134"/>
                <a:gd name="T104" fmla="*/ 442 w 442"/>
                <a:gd name="T105" fmla="*/ 9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42" h="134">
                  <a:moveTo>
                    <a:pt x="0" y="105"/>
                  </a:moveTo>
                  <a:lnTo>
                    <a:pt x="2" y="105"/>
                  </a:lnTo>
                  <a:lnTo>
                    <a:pt x="5" y="105"/>
                  </a:lnTo>
                  <a:lnTo>
                    <a:pt x="8" y="104"/>
                  </a:lnTo>
                  <a:lnTo>
                    <a:pt x="11" y="104"/>
                  </a:lnTo>
                  <a:lnTo>
                    <a:pt x="13" y="104"/>
                  </a:lnTo>
                  <a:lnTo>
                    <a:pt x="16" y="102"/>
                  </a:lnTo>
                  <a:lnTo>
                    <a:pt x="20" y="102"/>
                  </a:lnTo>
                  <a:lnTo>
                    <a:pt x="22" y="104"/>
                  </a:lnTo>
                  <a:lnTo>
                    <a:pt x="25" y="103"/>
                  </a:lnTo>
                  <a:lnTo>
                    <a:pt x="27" y="100"/>
                  </a:lnTo>
                  <a:lnTo>
                    <a:pt x="31" y="97"/>
                  </a:lnTo>
                  <a:lnTo>
                    <a:pt x="33" y="93"/>
                  </a:lnTo>
                  <a:lnTo>
                    <a:pt x="36" y="87"/>
                  </a:lnTo>
                  <a:lnTo>
                    <a:pt x="38" y="82"/>
                  </a:lnTo>
                  <a:lnTo>
                    <a:pt x="41" y="78"/>
                  </a:lnTo>
                  <a:lnTo>
                    <a:pt x="44" y="76"/>
                  </a:lnTo>
                  <a:lnTo>
                    <a:pt x="47" y="74"/>
                  </a:lnTo>
                  <a:lnTo>
                    <a:pt x="50" y="72"/>
                  </a:lnTo>
                  <a:lnTo>
                    <a:pt x="52" y="71"/>
                  </a:lnTo>
                  <a:lnTo>
                    <a:pt x="56" y="70"/>
                  </a:lnTo>
                  <a:lnTo>
                    <a:pt x="58" y="70"/>
                  </a:lnTo>
                  <a:lnTo>
                    <a:pt x="61" y="70"/>
                  </a:lnTo>
                  <a:lnTo>
                    <a:pt x="63" y="69"/>
                  </a:lnTo>
                  <a:lnTo>
                    <a:pt x="67" y="69"/>
                  </a:lnTo>
                  <a:lnTo>
                    <a:pt x="69" y="68"/>
                  </a:lnTo>
                  <a:lnTo>
                    <a:pt x="72" y="67"/>
                  </a:lnTo>
                  <a:lnTo>
                    <a:pt x="74" y="66"/>
                  </a:lnTo>
                  <a:lnTo>
                    <a:pt x="78" y="66"/>
                  </a:lnTo>
                  <a:lnTo>
                    <a:pt x="81" y="65"/>
                  </a:lnTo>
                  <a:lnTo>
                    <a:pt x="83" y="64"/>
                  </a:lnTo>
                  <a:lnTo>
                    <a:pt x="86" y="63"/>
                  </a:lnTo>
                  <a:lnTo>
                    <a:pt x="89" y="61"/>
                  </a:lnTo>
                  <a:lnTo>
                    <a:pt x="92" y="60"/>
                  </a:lnTo>
                  <a:lnTo>
                    <a:pt x="94" y="60"/>
                  </a:lnTo>
                  <a:lnTo>
                    <a:pt x="97" y="59"/>
                  </a:lnTo>
                  <a:lnTo>
                    <a:pt x="99" y="59"/>
                  </a:lnTo>
                  <a:lnTo>
                    <a:pt x="103" y="58"/>
                  </a:lnTo>
                  <a:lnTo>
                    <a:pt x="105" y="57"/>
                  </a:lnTo>
                  <a:lnTo>
                    <a:pt x="108" y="56"/>
                  </a:lnTo>
                  <a:lnTo>
                    <a:pt x="110" y="55"/>
                  </a:lnTo>
                  <a:lnTo>
                    <a:pt x="114" y="53"/>
                  </a:lnTo>
                  <a:lnTo>
                    <a:pt x="117" y="50"/>
                  </a:lnTo>
                  <a:lnTo>
                    <a:pt x="119" y="49"/>
                  </a:lnTo>
                  <a:lnTo>
                    <a:pt x="122" y="49"/>
                  </a:lnTo>
                  <a:lnTo>
                    <a:pt x="125" y="49"/>
                  </a:lnTo>
                  <a:lnTo>
                    <a:pt x="128" y="49"/>
                  </a:lnTo>
                  <a:lnTo>
                    <a:pt x="130" y="49"/>
                  </a:lnTo>
                  <a:lnTo>
                    <a:pt x="133" y="49"/>
                  </a:lnTo>
                  <a:lnTo>
                    <a:pt x="136" y="50"/>
                  </a:lnTo>
                  <a:lnTo>
                    <a:pt x="139" y="50"/>
                  </a:lnTo>
                  <a:lnTo>
                    <a:pt x="141" y="50"/>
                  </a:lnTo>
                  <a:lnTo>
                    <a:pt x="144" y="49"/>
                  </a:lnTo>
                  <a:lnTo>
                    <a:pt x="147" y="48"/>
                  </a:lnTo>
                  <a:lnTo>
                    <a:pt x="150" y="46"/>
                  </a:lnTo>
                  <a:lnTo>
                    <a:pt x="153" y="44"/>
                  </a:lnTo>
                  <a:lnTo>
                    <a:pt x="155" y="42"/>
                  </a:lnTo>
                  <a:lnTo>
                    <a:pt x="159" y="40"/>
                  </a:lnTo>
                  <a:lnTo>
                    <a:pt x="161" y="39"/>
                  </a:lnTo>
                  <a:lnTo>
                    <a:pt x="164" y="38"/>
                  </a:lnTo>
                  <a:lnTo>
                    <a:pt x="166" y="39"/>
                  </a:lnTo>
                  <a:lnTo>
                    <a:pt x="169" y="39"/>
                  </a:lnTo>
                  <a:lnTo>
                    <a:pt x="172" y="40"/>
                  </a:lnTo>
                  <a:lnTo>
                    <a:pt x="175" y="43"/>
                  </a:lnTo>
                  <a:lnTo>
                    <a:pt x="177" y="47"/>
                  </a:lnTo>
                  <a:lnTo>
                    <a:pt x="180" y="53"/>
                  </a:lnTo>
                  <a:lnTo>
                    <a:pt x="184" y="57"/>
                  </a:lnTo>
                  <a:lnTo>
                    <a:pt x="186" y="57"/>
                  </a:lnTo>
                  <a:lnTo>
                    <a:pt x="189" y="57"/>
                  </a:lnTo>
                  <a:lnTo>
                    <a:pt x="191" y="58"/>
                  </a:lnTo>
                  <a:lnTo>
                    <a:pt x="195" y="59"/>
                  </a:lnTo>
                  <a:lnTo>
                    <a:pt x="197" y="59"/>
                  </a:lnTo>
                  <a:lnTo>
                    <a:pt x="200" y="57"/>
                  </a:lnTo>
                  <a:lnTo>
                    <a:pt x="202" y="54"/>
                  </a:lnTo>
                  <a:lnTo>
                    <a:pt x="206" y="49"/>
                  </a:lnTo>
                  <a:lnTo>
                    <a:pt x="208" y="44"/>
                  </a:lnTo>
                  <a:lnTo>
                    <a:pt x="211" y="39"/>
                  </a:lnTo>
                  <a:lnTo>
                    <a:pt x="214" y="37"/>
                  </a:lnTo>
                  <a:lnTo>
                    <a:pt x="217" y="36"/>
                  </a:lnTo>
                  <a:lnTo>
                    <a:pt x="220" y="35"/>
                  </a:lnTo>
                  <a:lnTo>
                    <a:pt x="222" y="33"/>
                  </a:lnTo>
                  <a:lnTo>
                    <a:pt x="225" y="32"/>
                  </a:lnTo>
                  <a:lnTo>
                    <a:pt x="227" y="31"/>
                  </a:lnTo>
                  <a:lnTo>
                    <a:pt x="231" y="30"/>
                  </a:lnTo>
                  <a:lnTo>
                    <a:pt x="233" y="29"/>
                  </a:lnTo>
                  <a:lnTo>
                    <a:pt x="236" y="26"/>
                  </a:lnTo>
                  <a:lnTo>
                    <a:pt x="238" y="24"/>
                  </a:lnTo>
                  <a:lnTo>
                    <a:pt x="242" y="22"/>
                  </a:lnTo>
                  <a:lnTo>
                    <a:pt x="244" y="20"/>
                  </a:lnTo>
                  <a:lnTo>
                    <a:pt x="247" y="18"/>
                  </a:lnTo>
                  <a:lnTo>
                    <a:pt x="250" y="17"/>
                  </a:lnTo>
                  <a:lnTo>
                    <a:pt x="253" y="15"/>
                  </a:lnTo>
                  <a:lnTo>
                    <a:pt x="256" y="14"/>
                  </a:lnTo>
                  <a:lnTo>
                    <a:pt x="258" y="12"/>
                  </a:lnTo>
                  <a:lnTo>
                    <a:pt x="261" y="11"/>
                  </a:lnTo>
                  <a:lnTo>
                    <a:pt x="264" y="9"/>
                  </a:lnTo>
                  <a:lnTo>
                    <a:pt x="267" y="7"/>
                  </a:lnTo>
                  <a:lnTo>
                    <a:pt x="269" y="5"/>
                  </a:lnTo>
                  <a:lnTo>
                    <a:pt x="272" y="6"/>
                  </a:lnTo>
                  <a:lnTo>
                    <a:pt x="275" y="5"/>
                  </a:lnTo>
                  <a:lnTo>
                    <a:pt x="278" y="6"/>
                  </a:lnTo>
                  <a:lnTo>
                    <a:pt x="281" y="6"/>
                  </a:lnTo>
                  <a:lnTo>
                    <a:pt x="283" y="5"/>
                  </a:lnTo>
                  <a:lnTo>
                    <a:pt x="287" y="4"/>
                  </a:lnTo>
                  <a:lnTo>
                    <a:pt x="289" y="4"/>
                  </a:lnTo>
                  <a:lnTo>
                    <a:pt x="292" y="3"/>
                  </a:lnTo>
                  <a:lnTo>
                    <a:pt x="294" y="3"/>
                  </a:lnTo>
                  <a:lnTo>
                    <a:pt x="298" y="3"/>
                  </a:lnTo>
                  <a:lnTo>
                    <a:pt x="300" y="3"/>
                  </a:lnTo>
                  <a:lnTo>
                    <a:pt x="303" y="3"/>
                  </a:lnTo>
                  <a:lnTo>
                    <a:pt x="305" y="3"/>
                  </a:lnTo>
                  <a:lnTo>
                    <a:pt x="308" y="3"/>
                  </a:lnTo>
                  <a:lnTo>
                    <a:pt x="311" y="1"/>
                  </a:lnTo>
                  <a:lnTo>
                    <a:pt x="314" y="0"/>
                  </a:lnTo>
                  <a:lnTo>
                    <a:pt x="317" y="0"/>
                  </a:lnTo>
                  <a:lnTo>
                    <a:pt x="319" y="0"/>
                  </a:lnTo>
                  <a:lnTo>
                    <a:pt x="323" y="3"/>
                  </a:lnTo>
                  <a:lnTo>
                    <a:pt x="325" y="6"/>
                  </a:lnTo>
                  <a:lnTo>
                    <a:pt x="328" y="10"/>
                  </a:lnTo>
                  <a:lnTo>
                    <a:pt x="330" y="14"/>
                  </a:lnTo>
                  <a:lnTo>
                    <a:pt x="334" y="17"/>
                  </a:lnTo>
                  <a:lnTo>
                    <a:pt x="336" y="20"/>
                  </a:lnTo>
                  <a:lnTo>
                    <a:pt x="339" y="23"/>
                  </a:lnTo>
                  <a:lnTo>
                    <a:pt x="341" y="26"/>
                  </a:lnTo>
                  <a:lnTo>
                    <a:pt x="345" y="30"/>
                  </a:lnTo>
                  <a:lnTo>
                    <a:pt x="348" y="34"/>
                  </a:lnTo>
                  <a:lnTo>
                    <a:pt x="350" y="38"/>
                  </a:lnTo>
                  <a:lnTo>
                    <a:pt x="353" y="42"/>
                  </a:lnTo>
                  <a:lnTo>
                    <a:pt x="356" y="45"/>
                  </a:lnTo>
                  <a:lnTo>
                    <a:pt x="359" y="46"/>
                  </a:lnTo>
                  <a:lnTo>
                    <a:pt x="361" y="48"/>
                  </a:lnTo>
                  <a:lnTo>
                    <a:pt x="364" y="50"/>
                  </a:lnTo>
                  <a:lnTo>
                    <a:pt x="366" y="54"/>
                  </a:lnTo>
                  <a:lnTo>
                    <a:pt x="370" y="56"/>
                  </a:lnTo>
                  <a:lnTo>
                    <a:pt x="373" y="58"/>
                  </a:lnTo>
                  <a:lnTo>
                    <a:pt x="375" y="62"/>
                  </a:lnTo>
                  <a:lnTo>
                    <a:pt x="378" y="66"/>
                  </a:lnTo>
                  <a:lnTo>
                    <a:pt x="381" y="70"/>
                  </a:lnTo>
                  <a:lnTo>
                    <a:pt x="384" y="74"/>
                  </a:lnTo>
                  <a:lnTo>
                    <a:pt x="386" y="80"/>
                  </a:lnTo>
                  <a:lnTo>
                    <a:pt x="389" y="84"/>
                  </a:lnTo>
                  <a:lnTo>
                    <a:pt x="392" y="88"/>
                  </a:lnTo>
                  <a:lnTo>
                    <a:pt x="395" y="92"/>
                  </a:lnTo>
                  <a:lnTo>
                    <a:pt x="398" y="95"/>
                  </a:lnTo>
                  <a:lnTo>
                    <a:pt x="400" y="98"/>
                  </a:lnTo>
                  <a:lnTo>
                    <a:pt x="404" y="102"/>
                  </a:lnTo>
                  <a:lnTo>
                    <a:pt x="406" y="106"/>
                  </a:lnTo>
                  <a:lnTo>
                    <a:pt x="409" y="109"/>
                  </a:lnTo>
                  <a:lnTo>
                    <a:pt x="411" y="112"/>
                  </a:lnTo>
                  <a:lnTo>
                    <a:pt x="415" y="116"/>
                  </a:lnTo>
                  <a:lnTo>
                    <a:pt x="418" y="120"/>
                  </a:lnTo>
                  <a:lnTo>
                    <a:pt x="421" y="122"/>
                  </a:lnTo>
                  <a:lnTo>
                    <a:pt x="424" y="125"/>
                  </a:lnTo>
                  <a:lnTo>
                    <a:pt x="428" y="128"/>
                  </a:lnTo>
                  <a:lnTo>
                    <a:pt x="430" y="130"/>
                  </a:lnTo>
                  <a:lnTo>
                    <a:pt x="433" y="131"/>
                  </a:lnTo>
                  <a:lnTo>
                    <a:pt x="436" y="133"/>
                  </a:lnTo>
                  <a:lnTo>
                    <a:pt x="439" y="134"/>
                  </a:lnTo>
                  <a:lnTo>
                    <a:pt x="442" y="98"/>
                  </a:lnTo>
                </a:path>
              </a:pathLst>
            </a:custGeom>
            <a:noFill/>
            <a:ln w="317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32" name="Line 176"/>
            <p:cNvSpPr>
              <a:spLocks noChangeShapeType="1"/>
            </p:cNvSpPr>
            <p:nvPr/>
          </p:nvSpPr>
          <p:spPr bwMode="auto">
            <a:xfrm flipV="1">
              <a:off x="1549" y="2628"/>
              <a:ext cx="1" cy="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33" name="Line 177"/>
            <p:cNvSpPr>
              <a:spLocks noChangeShapeType="1"/>
            </p:cNvSpPr>
            <p:nvPr/>
          </p:nvSpPr>
          <p:spPr bwMode="auto">
            <a:xfrm flipV="1">
              <a:off x="2343" y="261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34" name="Line 178"/>
            <p:cNvSpPr>
              <a:spLocks noChangeShapeType="1"/>
            </p:cNvSpPr>
            <p:nvPr/>
          </p:nvSpPr>
          <p:spPr bwMode="auto">
            <a:xfrm flipV="1">
              <a:off x="3138" y="2628"/>
              <a:ext cx="1" cy="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35" name="Line 179"/>
            <p:cNvSpPr>
              <a:spLocks noChangeShapeType="1"/>
            </p:cNvSpPr>
            <p:nvPr/>
          </p:nvSpPr>
          <p:spPr bwMode="auto">
            <a:xfrm flipV="1">
              <a:off x="3933" y="261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36" name="Line 180"/>
            <p:cNvSpPr>
              <a:spLocks noChangeShapeType="1"/>
            </p:cNvSpPr>
            <p:nvPr/>
          </p:nvSpPr>
          <p:spPr bwMode="auto">
            <a:xfrm>
              <a:off x="1549" y="2646"/>
              <a:ext cx="238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37" name="Line 181"/>
            <p:cNvSpPr>
              <a:spLocks noChangeShapeType="1"/>
            </p:cNvSpPr>
            <p:nvPr/>
          </p:nvSpPr>
          <p:spPr bwMode="auto">
            <a:xfrm>
              <a:off x="1549" y="931"/>
              <a:ext cx="238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38" name="Line 182"/>
            <p:cNvSpPr>
              <a:spLocks noChangeShapeType="1"/>
            </p:cNvSpPr>
            <p:nvPr/>
          </p:nvSpPr>
          <p:spPr bwMode="auto">
            <a:xfrm>
              <a:off x="1549" y="2646"/>
              <a:ext cx="3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39" name="Line 183"/>
            <p:cNvSpPr>
              <a:spLocks noChangeShapeType="1"/>
            </p:cNvSpPr>
            <p:nvPr/>
          </p:nvSpPr>
          <p:spPr bwMode="auto">
            <a:xfrm>
              <a:off x="1549" y="2474"/>
              <a:ext cx="1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40" name="Line 184"/>
            <p:cNvSpPr>
              <a:spLocks noChangeShapeType="1"/>
            </p:cNvSpPr>
            <p:nvPr/>
          </p:nvSpPr>
          <p:spPr bwMode="auto">
            <a:xfrm>
              <a:off x="1549" y="2303"/>
              <a:ext cx="3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41" name="Line 185"/>
            <p:cNvSpPr>
              <a:spLocks noChangeShapeType="1"/>
            </p:cNvSpPr>
            <p:nvPr/>
          </p:nvSpPr>
          <p:spPr bwMode="auto">
            <a:xfrm>
              <a:off x="1549" y="2131"/>
              <a:ext cx="1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42" name="Line 186"/>
            <p:cNvSpPr>
              <a:spLocks noChangeShapeType="1"/>
            </p:cNvSpPr>
            <p:nvPr/>
          </p:nvSpPr>
          <p:spPr bwMode="auto">
            <a:xfrm>
              <a:off x="1549" y="1960"/>
              <a:ext cx="3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43" name="Line 187"/>
            <p:cNvSpPr>
              <a:spLocks noChangeShapeType="1"/>
            </p:cNvSpPr>
            <p:nvPr/>
          </p:nvSpPr>
          <p:spPr bwMode="auto">
            <a:xfrm>
              <a:off x="1549" y="1789"/>
              <a:ext cx="1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44" name="Line 188"/>
            <p:cNvSpPr>
              <a:spLocks noChangeShapeType="1"/>
            </p:cNvSpPr>
            <p:nvPr/>
          </p:nvSpPr>
          <p:spPr bwMode="auto">
            <a:xfrm>
              <a:off x="1549" y="1617"/>
              <a:ext cx="3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45" name="Line 189"/>
            <p:cNvSpPr>
              <a:spLocks noChangeShapeType="1"/>
            </p:cNvSpPr>
            <p:nvPr/>
          </p:nvSpPr>
          <p:spPr bwMode="auto">
            <a:xfrm>
              <a:off x="1549" y="1446"/>
              <a:ext cx="1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46" name="Line 190"/>
            <p:cNvSpPr>
              <a:spLocks noChangeShapeType="1"/>
            </p:cNvSpPr>
            <p:nvPr/>
          </p:nvSpPr>
          <p:spPr bwMode="auto">
            <a:xfrm>
              <a:off x="1549" y="1274"/>
              <a:ext cx="3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47" name="Line 191"/>
            <p:cNvSpPr>
              <a:spLocks noChangeShapeType="1"/>
            </p:cNvSpPr>
            <p:nvPr/>
          </p:nvSpPr>
          <p:spPr bwMode="auto">
            <a:xfrm>
              <a:off x="1549" y="1103"/>
              <a:ext cx="1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48" name="Line 192"/>
            <p:cNvSpPr>
              <a:spLocks noChangeShapeType="1"/>
            </p:cNvSpPr>
            <p:nvPr/>
          </p:nvSpPr>
          <p:spPr bwMode="auto">
            <a:xfrm>
              <a:off x="1549" y="931"/>
              <a:ext cx="3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49" name="Line 193"/>
            <p:cNvSpPr>
              <a:spLocks noChangeShapeType="1"/>
            </p:cNvSpPr>
            <p:nvPr/>
          </p:nvSpPr>
          <p:spPr bwMode="auto">
            <a:xfrm flipV="1">
              <a:off x="1549" y="931"/>
              <a:ext cx="1" cy="17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50" name="Rectangle 194"/>
            <p:cNvSpPr>
              <a:spLocks noChangeArrowheads="1"/>
            </p:cNvSpPr>
            <p:nvPr/>
          </p:nvSpPr>
          <p:spPr bwMode="auto">
            <a:xfrm>
              <a:off x="2112" y="2842"/>
              <a:ext cx="124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rtl="1"/>
              <a:r>
                <a:rPr lang="en-US" altLang="en-US" sz="1400" b="0">
                  <a:solidFill>
                    <a:srgbClr val="000000"/>
                  </a:solidFill>
                  <a:latin typeface="Arial" pitchFamily="34" charset="0"/>
                </a:rPr>
                <a:t>Magnetic Field, </a:t>
              </a:r>
              <a:r>
                <a:rPr lang="en-US" altLang="en-US" sz="1400" b="0" i="1">
                  <a:solidFill>
                    <a:srgbClr val="000000"/>
                  </a:solidFill>
                  <a:latin typeface="Arial" pitchFamily="34" charset="0"/>
                </a:rPr>
                <a:t>B</a:t>
              </a:r>
              <a:r>
                <a:rPr lang="en-US" altLang="en-US" sz="1400" b="0">
                  <a:solidFill>
                    <a:srgbClr val="000000"/>
                  </a:solidFill>
                  <a:latin typeface="Arial" pitchFamily="34" charset="0"/>
                </a:rPr>
                <a:t> (Tesla)</a:t>
              </a:r>
              <a:endParaRPr lang="en-US" alt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64" name="Line 208"/>
            <p:cNvSpPr>
              <a:spLocks noChangeShapeType="1"/>
            </p:cNvSpPr>
            <p:nvPr/>
          </p:nvSpPr>
          <p:spPr bwMode="auto">
            <a:xfrm flipH="1">
              <a:off x="3914" y="2646"/>
              <a:ext cx="19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65" name="Line 209"/>
            <p:cNvSpPr>
              <a:spLocks noChangeShapeType="1"/>
            </p:cNvSpPr>
            <p:nvPr/>
          </p:nvSpPr>
          <p:spPr bwMode="auto">
            <a:xfrm flipH="1">
              <a:off x="3896" y="2523"/>
              <a:ext cx="37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66" name="Line 210"/>
            <p:cNvSpPr>
              <a:spLocks noChangeShapeType="1"/>
            </p:cNvSpPr>
            <p:nvPr/>
          </p:nvSpPr>
          <p:spPr bwMode="auto">
            <a:xfrm flipH="1">
              <a:off x="3914" y="2401"/>
              <a:ext cx="19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67" name="Line 211"/>
            <p:cNvSpPr>
              <a:spLocks noChangeShapeType="1"/>
            </p:cNvSpPr>
            <p:nvPr/>
          </p:nvSpPr>
          <p:spPr bwMode="auto">
            <a:xfrm flipH="1">
              <a:off x="3896" y="2278"/>
              <a:ext cx="37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68" name="Line 212"/>
            <p:cNvSpPr>
              <a:spLocks noChangeShapeType="1"/>
            </p:cNvSpPr>
            <p:nvPr/>
          </p:nvSpPr>
          <p:spPr bwMode="auto">
            <a:xfrm flipH="1">
              <a:off x="3914" y="2156"/>
              <a:ext cx="19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69" name="Line 213"/>
            <p:cNvSpPr>
              <a:spLocks noChangeShapeType="1"/>
            </p:cNvSpPr>
            <p:nvPr/>
          </p:nvSpPr>
          <p:spPr bwMode="auto">
            <a:xfrm flipH="1">
              <a:off x="3896" y="2033"/>
              <a:ext cx="37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70" name="Line 214"/>
            <p:cNvSpPr>
              <a:spLocks noChangeShapeType="1"/>
            </p:cNvSpPr>
            <p:nvPr/>
          </p:nvSpPr>
          <p:spPr bwMode="auto">
            <a:xfrm flipH="1">
              <a:off x="3914" y="1911"/>
              <a:ext cx="19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71" name="Line 215"/>
            <p:cNvSpPr>
              <a:spLocks noChangeShapeType="1"/>
            </p:cNvSpPr>
            <p:nvPr/>
          </p:nvSpPr>
          <p:spPr bwMode="auto">
            <a:xfrm flipH="1">
              <a:off x="3896" y="1789"/>
              <a:ext cx="37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72" name="Line 216"/>
            <p:cNvSpPr>
              <a:spLocks noChangeShapeType="1"/>
            </p:cNvSpPr>
            <p:nvPr/>
          </p:nvSpPr>
          <p:spPr bwMode="auto">
            <a:xfrm flipH="1">
              <a:off x="3914" y="1666"/>
              <a:ext cx="19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73" name="Line 217"/>
            <p:cNvSpPr>
              <a:spLocks noChangeShapeType="1"/>
            </p:cNvSpPr>
            <p:nvPr/>
          </p:nvSpPr>
          <p:spPr bwMode="auto">
            <a:xfrm flipH="1">
              <a:off x="3896" y="1544"/>
              <a:ext cx="37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74" name="Line 218"/>
            <p:cNvSpPr>
              <a:spLocks noChangeShapeType="1"/>
            </p:cNvSpPr>
            <p:nvPr/>
          </p:nvSpPr>
          <p:spPr bwMode="auto">
            <a:xfrm flipH="1">
              <a:off x="3914" y="1421"/>
              <a:ext cx="19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75" name="Line 219"/>
            <p:cNvSpPr>
              <a:spLocks noChangeShapeType="1"/>
            </p:cNvSpPr>
            <p:nvPr/>
          </p:nvSpPr>
          <p:spPr bwMode="auto">
            <a:xfrm flipH="1">
              <a:off x="3896" y="1299"/>
              <a:ext cx="37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76" name="Line 220"/>
            <p:cNvSpPr>
              <a:spLocks noChangeShapeType="1"/>
            </p:cNvSpPr>
            <p:nvPr/>
          </p:nvSpPr>
          <p:spPr bwMode="auto">
            <a:xfrm flipH="1">
              <a:off x="3914" y="1176"/>
              <a:ext cx="19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77" name="Line 221"/>
            <p:cNvSpPr>
              <a:spLocks noChangeShapeType="1"/>
            </p:cNvSpPr>
            <p:nvPr/>
          </p:nvSpPr>
          <p:spPr bwMode="auto">
            <a:xfrm flipH="1">
              <a:off x="3896" y="1054"/>
              <a:ext cx="37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78" name="Line 222"/>
            <p:cNvSpPr>
              <a:spLocks noChangeShapeType="1"/>
            </p:cNvSpPr>
            <p:nvPr/>
          </p:nvSpPr>
          <p:spPr bwMode="auto">
            <a:xfrm flipH="1">
              <a:off x="3914" y="931"/>
              <a:ext cx="19" cy="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9679" name="Line 223"/>
            <p:cNvSpPr>
              <a:spLocks noChangeShapeType="1"/>
            </p:cNvSpPr>
            <p:nvPr/>
          </p:nvSpPr>
          <p:spPr bwMode="auto">
            <a:xfrm flipV="1">
              <a:off x="3933" y="931"/>
              <a:ext cx="1" cy="1715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</p:grpSp>
      <p:sp>
        <p:nvSpPr>
          <p:cNvPr id="3" name="Rounded Rectangle 2"/>
          <p:cNvSpPr/>
          <p:nvPr/>
        </p:nvSpPr>
        <p:spPr bwMode="auto">
          <a:xfrm>
            <a:off x="855933" y="5721085"/>
            <a:ext cx="5194036" cy="532993"/>
          </a:xfrm>
          <a:prstGeom prst="roundRect">
            <a:avLst/>
          </a:prstGeom>
          <a:solidFill>
            <a:schemeClr val="bg2">
              <a:lumMod val="40000"/>
              <a:lumOff val="60000"/>
              <a:alpha val="4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635000" dir="13200000" sx="1000" sy="1000" algn="ctr" rotWithShape="0">
              <a:srgbClr val="000000">
                <a:alpha val="43137"/>
              </a:srgbClr>
            </a:outerShdw>
            <a:reflection stA="45000" endPos="46000" dist="50800" dir="5400000" sy="-100000" algn="bl" rotWithShape="0"/>
          </a:effectLst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773825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2276988"/>
              </p:ext>
            </p:extLst>
          </p:nvPr>
        </p:nvGraphicFramePr>
        <p:xfrm>
          <a:off x="6213732" y="2941715"/>
          <a:ext cx="1579563" cy="646113"/>
        </p:xfrm>
        <a:graphic>
          <a:graphicData uri="http://schemas.openxmlformats.org/presentationml/2006/ole">
            <p:oleObj spid="_x0000_s564355" name="Equation" r:id="rId3" imgW="1498600" imgH="622300" progId="Equation.3">
              <p:embed/>
            </p:oleObj>
          </a:graphicData>
        </a:graphic>
      </p:graphicFrame>
      <p:sp>
        <p:nvSpPr>
          <p:cNvPr id="31" name="Freeform 4"/>
          <p:cNvSpPr>
            <a:spLocks/>
          </p:cNvSpPr>
          <p:nvPr/>
        </p:nvSpPr>
        <p:spPr bwMode="auto">
          <a:xfrm>
            <a:off x="1556011" y="3236976"/>
            <a:ext cx="1147763" cy="1195388"/>
          </a:xfrm>
          <a:custGeom>
            <a:avLst/>
            <a:gdLst>
              <a:gd name="T0" fmla="*/ 11 w 722"/>
              <a:gd name="T1" fmla="*/ 752 h 753"/>
              <a:gd name="T2" fmla="*/ 26 w 722"/>
              <a:gd name="T3" fmla="*/ 752 h 753"/>
              <a:gd name="T4" fmla="*/ 39 w 722"/>
              <a:gd name="T5" fmla="*/ 752 h 753"/>
              <a:gd name="T6" fmla="*/ 54 w 722"/>
              <a:gd name="T7" fmla="*/ 749 h 753"/>
              <a:gd name="T8" fmla="*/ 69 w 722"/>
              <a:gd name="T9" fmla="*/ 747 h 753"/>
              <a:gd name="T10" fmla="*/ 82 w 722"/>
              <a:gd name="T11" fmla="*/ 739 h 753"/>
              <a:gd name="T12" fmla="*/ 97 w 722"/>
              <a:gd name="T13" fmla="*/ 729 h 753"/>
              <a:gd name="T14" fmla="*/ 112 w 722"/>
              <a:gd name="T15" fmla="*/ 714 h 753"/>
              <a:gd name="T16" fmla="*/ 126 w 722"/>
              <a:gd name="T17" fmla="*/ 694 h 753"/>
              <a:gd name="T18" fmla="*/ 140 w 722"/>
              <a:gd name="T19" fmla="*/ 670 h 753"/>
              <a:gd name="T20" fmla="*/ 154 w 722"/>
              <a:gd name="T21" fmla="*/ 637 h 753"/>
              <a:gd name="T22" fmla="*/ 169 w 722"/>
              <a:gd name="T23" fmla="*/ 598 h 753"/>
              <a:gd name="T24" fmla="*/ 183 w 722"/>
              <a:gd name="T25" fmla="*/ 551 h 753"/>
              <a:gd name="T26" fmla="*/ 198 w 722"/>
              <a:gd name="T27" fmla="*/ 499 h 753"/>
              <a:gd name="T28" fmla="*/ 212 w 722"/>
              <a:gd name="T29" fmla="*/ 445 h 753"/>
              <a:gd name="T30" fmla="*/ 227 w 722"/>
              <a:gd name="T31" fmla="*/ 385 h 753"/>
              <a:gd name="T32" fmla="*/ 241 w 722"/>
              <a:gd name="T33" fmla="*/ 323 h 753"/>
              <a:gd name="T34" fmla="*/ 256 w 722"/>
              <a:gd name="T35" fmla="*/ 262 h 753"/>
              <a:gd name="T36" fmla="*/ 270 w 722"/>
              <a:gd name="T37" fmla="*/ 205 h 753"/>
              <a:gd name="T38" fmla="*/ 283 w 722"/>
              <a:gd name="T39" fmla="*/ 148 h 753"/>
              <a:gd name="T40" fmla="*/ 298 w 722"/>
              <a:gd name="T41" fmla="*/ 101 h 753"/>
              <a:gd name="T42" fmla="*/ 313 w 722"/>
              <a:gd name="T43" fmla="*/ 59 h 753"/>
              <a:gd name="T44" fmla="*/ 328 w 722"/>
              <a:gd name="T45" fmla="*/ 29 h 753"/>
              <a:gd name="T46" fmla="*/ 341 w 722"/>
              <a:gd name="T47" fmla="*/ 9 h 753"/>
              <a:gd name="T48" fmla="*/ 356 w 722"/>
              <a:gd name="T49" fmla="*/ 0 h 753"/>
              <a:gd name="T50" fmla="*/ 371 w 722"/>
              <a:gd name="T51" fmla="*/ 2 h 753"/>
              <a:gd name="T52" fmla="*/ 386 w 722"/>
              <a:gd name="T53" fmla="*/ 16 h 753"/>
              <a:gd name="T54" fmla="*/ 399 w 722"/>
              <a:gd name="T55" fmla="*/ 44 h 753"/>
              <a:gd name="T56" fmla="*/ 414 w 722"/>
              <a:gd name="T57" fmla="*/ 78 h 753"/>
              <a:gd name="T58" fmla="*/ 429 w 722"/>
              <a:gd name="T59" fmla="*/ 123 h 753"/>
              <a:gd name="T60" fmla="*/ 442 w 722"/>
              <a:gd name="T61" fmla="*/ 175 h 753"/>
              <a:gd name="T62" fmla="*/ 457 w 722"/>
              <a:gd name="T63" fmla="*/ 232 h 753"/>
              <a:gd name="T64" fmla="*/ 472 w 722"/>
              <a:gd name="T65" fmla="*/ 294 h 753"/>
              <a:gd name="T66" fmla="*/ 487 w 722"/>
              <a:gd name="T67" fmla="*/ 353 h 753"/>
              <a:gd name="T68" fmla="*/ 500 w 722"/>
              <a:gd name="T69" fmla="*/ 415 h 753"/>
              <a:gd name="T70" fmla="*/ 515 w 722"/>
              <a:gd name="T71" fmla="*/ 472 h 753"/>
              <a:gd name="T72" fmla="*/ 530 w 722"/>
              <a:gd name="T73" fmla="*/ 526 h 753"/>
              <a:gd name="T74" fmla="*/ 543 w 722"/>
              <a:gd name="T75" fmla="*/ 576 h 753"/>
              <a:gd name="T76" fmla="*/ 558 w 722"/>
              <a:gd name="T77" fmla="*/ 618 h 753"/>
              <a:gd name="T78" fmla="*/ 573 w 722"/>
              <a:gd name="T79" fmla="*/ 652 h 753"/>
              <a:gd name="T80" fmla="*/ 588 w 722"/>
              <a:gd name="T81" fmla="*/ 682 h 753"/>
              <a:gd name="T82" fmla="*/ 601 w 722"/>
              <a:gd name="T83" fmla="*/ 707 h 753"/>
              <a:gd name="T84" fmla="*/ 616 w 722"/>
              <a:gd name="T85" fmla="*/ 724 h 753"/>
              <a:gd name="T86" fmla="*/ 631 w 722"/>
              <a:gd name="T87" fmla="*/ 734 h 753"/>
              <a:gd name="T88" fmla="*/ 644 w 722"/>
              <a:gd name="T89" fmla="*/ 744 h 753"/>
              <a:gd name="T90" fmla="*/ 659 w 722"/>
              <a:gd name="T91" fmla="*/ 749 h 753"/>
              <a:gd name="T92" fmla="*/ 674 w 722"/>
              <a:gd name="T93" fmla="*/ 749 h 753"/>
              <a:gd name="T94" fmla="*/ 689 w 722"/>
              <a:gd name="T95" fmla="*/ 752 h 753"/>
              <a:gd name="T96" fmla="*/ 702 w 722"/>
              <a:gd name="T97" fmla="*/ 752 h 753"/>
              <a:gd name="T98" fmla="*/ 717 w 722"/>
              <a:gd name="T99" fmla="*/ 752 h 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22" h="753">
                <a:moveTo>
                  <a:pt x="0" y="752"/>
                </a:moveTo>
                <a:lnTo>
                  <a:pt x="3" y="752"/>
                </a:lnTo>
                <a:lnTo>
                  <a:pt x="7" y="752"/>
                </a:lnTo>
                <a:lnTo>
                  <a:pt x="11" y="752"/>
                </a:lnTo>
                <a:lnTo>
                  <a:pt x="14" y="752"/>
                </a:lnTo>
                <a:lnTo>
                  <a:pt x="18" y="752"/>
                </a:lnTo>
                <a:lnTo>
                  <a:pt x="22" y="752"/>
                </a:lnTo>
                <a:lnTo>
                  <a:pt x="26" y="752"/>
                </a:lnTo>
                <a:lnTo>
                  <a:pt x="28" y="752"/>
                </a:lnTo>
                <a:lnTo>
                  <a:pt x="31" y="752"/>
                </a:lnTo>
                <a:lnTo>
                  <a:pt x="35" y="752"/>
                </a:lnTo>
                <a:lnTo>
                  <a:pt x="39" y="752"/>
                </a:lnTo>
                <a:lnTo>
                  <a:pt x="43" y="752"/>
                </a:lnTo>
                <a:lnTo>
                  <a:pt x="46" y="749"/>
                </a:lnTo>
                <a:lnTo>
                  <a:pt x="50" y="749"/>
                </a:lnTo>
                <a:lnTo>
                  <a:pt x="54" y="749"/>
                </a:lnTo>
                <a:lnTo>
                  <a:pt x="58" y="749"/>
                </a:lnTo>
                <a:lnTo>
                  <a:pt x="61" y="749"/>
                </a:lnTo>
                <a:lnTo>
                  <a:pt x="65" y="747"/>
                </a:lnTo>
                <a:lnTo>
                  <a:pt x="69" y="747"/>
                </a:lnTo>
                <a:lnTo>
                  <a:pt x="72" y="744"/>
                </a:lnTo>
                <a:lnTo>
                  <a:pt x="76" y="744"/>
                </a:lnTo>
                <a:lnTo>
                  <a:pt x="78" y="742"/>
                </a:lnTo>
                <a:lnTo>
                  <a:pt x="82" y="739"/>
                </a:lnTo>
                <a:lnTo>
                  <a:pt x="86" y="737"/>
                </a:lnTo>
                <a:lnTo>
                  <a:pt x="89" y="734"/>
                </a:lnTo>
                <a:lnTo>
                  <a:pt x="93" y="732"/>
                </a:lnTo>
                <a:lnTo>
                  <a:pt x="97" y="729"/>
                </a:lnTo>
                <a:lnTo>
                  <a:pt x="101" y="727"/>
                </a:lnTo>
                <a:lnTo>
                  <a:pt x="104" y="724"/>
                </a:lnTo>
                <a:lnTo>
                  <a:pt x="108" y="719"/>
                </a:lnTo>
                <a:lnTo>
                  <a:pt x="112" y="714"/>
                </a:lnTo>
                <a:lnTo>
                  <a:pt x="115" y="712"/>
                </a:lnTo>
                <a:lnTo>
                  <a:pt x="119" y="707"/>
                </a:lnTo>
                <a:lnTo>
                  <a:pt x="123" y="702"/>
                </a:lnTo>
                <a:lnTo>
                  <a:pt x="126" y="694"/>
                </a:lnTo>
                <a:lnTo>
                  <a:pt x="128" y="689"/>
                </a:lnTo>
                <a:lnTo>
                  <a:pt x="132" y="682"/>
                </a:lnTo>
                <a:lnTo>
                  <a:pt x="136" y="677"/>
                </a:lnTo>
                <a:lnTo>
                  <a:pt x="140" y="670"/>
                </a:lnTo>
                <a:lnTo>
                  <a:pt x="143" y="662"/>
                </a:lnTo>
                <a:lnTo>
                  <a:pt x="147" y="652"/>
                </a:lnTo>
                <a:lnTo>
                  <a:pt x="151" y="645"/>
                </a:lnTo>
                <a:lnTo>
                  <a:pt x="154" y="637"/>
                </a:lnTo>
                <a:lnTo>
                  <a:pt x="158" y="627"/>
                </a:lnTo>
                <a:lnTo>
                  <a:pt x="162" y="618"/>
                </a:lnTo>
                <a:lnTo>
                  <a:pt x="166" y="608"/>
                </a:lnTo>
                <a:lnTo>
                  <a:pt x="169" y="598"/>
                </a:lnTo>
                <a:lnTo>
                  <a:pt x="173" y="586"/>
                </a:lnTo>
                <a:lnTo>
                  <a:pt x="177" y="576"/>
                </a:lnTo>
                <a:lnTo>
                  <a:pt x="181" y="563"/>
                </a:lnTo>
                <a:lnTo>
                  <a:pt x="183" y="551"/>
                </a:lnTo>
                <a:lnTo>
                  <a:pt x="186" y="539"/>
                </a:lnTo>
                <a:lnTo>
                  <a:pt x="190" y="526"/>
                </a:lnTo>
                <a:lnTo>
                  <a:pt x="194" y="514"/>
                </a:lnTo>
                <a:lnTo>
                  <a:pt x="198" y="499"/>
                </a:lnTo>
                <a:lnTo>
                  <a:pt x="201" y="487"/>
                </a:lnTo>
                <a:lnTo>
                  <a:pt x="205" y="472"/>
                </a:lnTo>
                <a:lnTo>
                  <a:pt x="209" y="457"/>
                </a:lnTo>
                <a:lnTo>
                  <a:pt x="212" y="445"/>
                </a:lnTo>
                <a:lnTo>
                  <a:pt x="216" y="430"/>
                </a:lnTo>
                <a:lnTo>
                  <a:pt x="220" y="415"/>
                </a:lnTo>
                <a:lnTo>
                  <a:pt x="224" y="400"/>
                </a:lnTo>
                <a:lnTo>
                  <a:pt x="227" y="385"/>
                </a:lnTo>
                <a:lnTo>
                  <a:pt x="231" y="370"/>
                </a:lnTo>
                <a:lnTo>
                  <a:pt x="233" y="353"/>
                </a:lnTo>
                <a:lnTo>
                  <a:pt x="237" y="338"/>
                </a:lnTo>
                <a:lnTo>
                  <a:pt x="241" y="323"/>
                </a:lnTo>
                <a:lnTo>
                  <a:pt x="244" y="309"/>
                </a:lnTo>
                <a:lnTo>
                  <a:pt x="248" y="294"/>
                </a:lnTo>
                <a:lnTo>
                  <a:pt x="252" y="276"/>
                </a:lnTo>
                <a:lnTo>
                  <a:pt x="256" y="262"/>
                </a:lnTo>
                <a:lnTo>
                  <a:pt x="259" y="247"/>
                </a:lnTo>
                <a:lnTo>
                  <a:pt x="263" y="232"/>
                </a:lnTo>
                <a:lnTo>
                  <a:pt x="267" y="217"/>
                </a:lnTo>
                <a:lnTo>
                  <a:pt x="270" y="205"/>
                </a:lnTo>
                <a:lnTo>
                  <a:pt x="274" y="190"/>
                </a:lnTo>
                <a:lnTo>
                  <a:pt x="278" y="175"/>
                </a:lnTo>
                <a:lnTo>
                  <a:pt x="281" y="162"/>
                </a:lnTo>
                <a:lnTo>
                  <a:pt x="283" y="148"/>
                </a:lnTo>
                <a:lnTo>
                  <a:pt x="287" y="136"/>
                </a:lnTo>
                <a:lnTo>
                  <a:pt x="291" y="123"/>
                </a:lnTo>
                <a:lnTo>
                  <a:pt x="295" y="111"/>
                </a:lnTo>
                <a:lnTo>
                  <a:pt x="298" y="101"/>
                </a:lnTo>
                <a:lnTo>
                  <a:pt x="302" y="88"/>
                </a:lnTo>
                <a:lnTo>
                  <a:pt x="306" y="78"/>
                </a:lnTo>
                <a:lnTo>
                  <a:pt x="309" y="69"/>
                </a:lnTo>
                <a:lnTo>
                  <a:pt x="313" y="59"/>
                </a:lnTo>
                <a:lnTo>
                  <a:pt x="317" y="51"/>
                </a:lnTo>
                <a:lnTo>
                  <a:pt x="321" y="44"/>
                </a:lnTo>
                <a:lnTo>
                  <a:pt x="324" y="36"/>
                </a:lnTo>
                <a:lnTo>
                  <a:pt x="328" y="29"/>
                </a:lnTo>
                <a:lnTo>
                  <a:pt x="332" y="21"/>
                </a:lnTo>
                <a:lnTo>
                  <a:pt x="334" y="16"/>
                </a:lnTo>
                <a:lnTo>
                  <a:pt x="338" y="11"/>
                </a:lnTo>
                <a:lnTo>
                  <a:pt x="341" y="9"/>
                </a:lnTo>
                <a:lnTo>
                  <a:pt x="345" y="4"/>
                </a:lnTo>
                <a:lnTo>
                  <a:pt x="349" y="2"/>
                </a:lnTo>
                <a:lnTo>
                  <a:pt x="353" y="2"/>
                </a:lnTo>
                <a:lnTo>
                  <a:pt x="356" y="0"/>
                </a:lnTo>
                <a:lnTo>
                  <a:pt x="360" y="0"/>
                </a:lnTo>
                <a:lnTo>
                  <a:pt x="364" y="0"/>
                </a:lnTo>
                <a:lnTo>
                  <a:pt x="367" y="2"/>
                </a:lnTo>
                <a:lnTo>
                  <a:pt x="371" y="2"/>
                </a:lnTo>
                <a:lnTo>
                  <a:pt x="375" y="4"/>
                </a:lnTo>
                <a:lnTo>
                  <a:pt x="379" y="9"/>
                </a:lnTo>
                <a:lnTo>
                  <a:pt x="382" y="11"/>
                </a:lnTo>
                <a:lnTo>
                  <a:pt x="386" y="16"/>
                </a:lnTo>
                <a:lnTo>
                  <a:pt x="388" y="21"/>
                </a:lnTo>
                <a:lnTo>
                  <a:pt x="392" y="29"/>
                </a:lnTo>
                <a:lnTo>
                  <a:pt x="396" y="36"/>
                </a:lnTo>
                <a:lnTo>
                  <a:pt x="399" y="44"/>
                </a:lnTo>
                <a:lnTo>
                  <a:pt x="403" y="51"/>
                </a:lnTo>
                <a:lnTo>
                  <a:pt x="407" y="59"/>
                </a:lnTo>
                <a:lnTo>
                  <a:pt x="411" y="69"/>
                </a:lnTo>
                <a:lnTo>
                  <a:pt x="414" y="78"/>
                </a:lnTo>
                <a:lnTo>
                  <a:pt x="418" y="88"/>
                </a:lnTo>
                <a:lnTo>
                  <a:pt x="422" y="101"/>
                </a:lnTo>
                <a:lnTo>
                  <a:pt x="425" y="111"/>
                </a:lnTo>
                <a:lnTo>
                  <a:pt x="429" y="123"/>
                </a:lnTo>
                <a:lnTo>
                  <a:pt x="433" y="136"/>
                </a:lnTo>
                <a:lnTo>
                  <a:pt x="436" y="148"/>
                </a:lnTo>
                <a:lnTo>
                  <a:pt x="438" y="162"/>
                </a:lnTo>
                <a:lnTo>
                  <a:pt x="442" y="175"/>
                </a:lnTo>
                <a:lnTo>
                  <a:pt x="446" y="190"/>
                </a:lnTo>
                <a:lnTo>
                  <a:pt x="450" y="205"/>
                </a:lnTo>
                <a:lnTo>
                  <a:pt x="453" y="217"/>
                </a:lnTo>
                <a:lnTo>
                  <a:pt x="457" y="232"/>
                </a:lnTo>
                <a:lnTo>
                  <a:pt x="461" y="247"/>
                </a:lnTo>
                <a:lnTo>
                  <a:pt x="464" y="262"/>
                </a:lnTo>
                <a:lnTo>
                  <a:pt x="468" y="276"/>
                </a:lnTo>
                <a:lnTo>
                  <a:pt x="472" y="294"/>
                </a:lnTo>
                <a:lnTo>
                  <a:pt x="476" y="309"/>
                </a:lnTo>
                <a:lnTo>
                  <a:pt x="479" y="323"/>
                </a:lnTo>
                <a:lnTo>
                  <a:pt x="483" y="338"/>
                </a:lnTo>
                <a:lnTo>
                  <a:pt x="487" y="353"/>
                </a:lnTo>
                <a:lnTo>
                  <a:pt x="489" y="370"/>
                </a:lnTo>
                <a:lnTo>
                  <a:pt x="493" y="385"/>
                </a:lnTo>
                <a:lnTo>
                  <a:pt x="496" y="400"/>
                </a:lnTo>
                <a:lnTo>
                  <a:pt x="500" y="415"/>
                </a:lnTo>
                <a:lnTo>
                  <a:pt x="504" y="430"/>
                </a:lnTo>
                <a:lnTo>
                  <a:pt x="508" y="445"/>
                </a:lnTo>
                <a:lnTo>
                  <a:pt x="511" y="457"/>
                </a:lnTo>
                <a:lnTo>
                  <a:pt x="515" y="472"/>
                </a:lnTo>
                <a:lnTo>
                  <a:pt x="519" y="487"/>
                </a:lnTo>
                <a:lnTo>
                  <a:pt x="522" y="499"/>
                </a:lnTo>
                <a:lnTo>
                  <a:pt x="526" y="514"/>
                </a:lnTo>
                <a:lnTo>
                  <a:pt x="530" y="526"/>
                </a:lnTo>
                <a:lnTo>
                  <a:pt x="534" y="539"/>
                </a:lnTo>
                <a:lnTo>
                  <a:pt x="537" y="551"/>
                </a:lnTo>
                <a:lnTo>
                  <a:pt x="541" y="563"/>
                </a:lnTo>
                <a:lnTo>
                  <a:pt x="543" y="576"/>
                </a:lnTo>
                <a:lnTo>
                  <a:pt x="547" y="586"/>
                </a:lnTo>
                <a:lnTo>
                  <a:pt x="551" y="598"/>
                </a:lnTo>
                <a:lnTo>
                  <a:pt x="554" y="608"/>
                </a:lnTo>
                <a:lnTo>
                  <a:pt x="558" y="618"/>
                </a:lnTo>
                <a:lnTo>
                  <a:pt x="562" y="627"/>
                </a:lnTo>
                <a:lnTo>
                  <a:pt x="566" y="637"/>
                </a:lnTo>
                <a:lnTo>
                  <a:pt x="569" y="645"/>
                </a:lnTo>
                <a:lnTo>
                  <a:pt x="573" y="652"/>
                </a:lnTo>
                <a:lnTo>
                  <a:pt x="577" y="662"/>
                </a:lnTo>
                <a:lnTo>
                  <a:pt x="580" y="670"/>
                </a:lnTo>
                <a:lnTo>
                  <a:pt x="584" y="677"/>
                </a:lnTo>
                <a:lnTo>
                  <a:pt x="588" y="682"/>
                </a:lnTo>
                <a:lnTo>
                  <a:pt x="591" y="689"/>
                </a:lnTo>
                <a:lnTo>
                  <a:pt x="593" y="694"/>
                </a:lnTo>
                <a:lnTo>
                  <a:pt x="597" y="702"/>
                </a:lnTo>
                <a:lnTo>
                  <a:pt x="601" y="707"/>
                </a:lnTo>
                <a:lnTo>
                  <a:pt x="604" y="712"/>
                </a:lnTo>
                <a:lnTo>
                  <a:pt x="608" y="714"/>
                </a:lnTo>
                <a:lnTo>
                  <a:pt x="612" y="719"/>
                </a:lnTo>
                <a:lnTo>
                  <a:pt x="616" y="724"/>
                </a:lnTo>
                <a:lnTo>
                  <a:pt x="619" y="727"/>
                </a:lnTo>
                <a:lnTo>
                  <a:pt x="623" y="729"/>
                </a:lnTo>
                <a:lnTo>
                  <a:pt x="627" y="732"/>
                </a:lnTo>
                <a:lnTo>
                  <a:pt x="631" y="734"/>
                </a:lnTo>
                <a:lnTo>
                  <a:pt x="634" y="737"/>
                </a:lnTo>
                <a:lnTo>
                  <a:pt x="638" y="739"/>
                </a:lnTo>
                <a:lnTo>
                  <a:pt x="642" y="742"/>
                </a:lnTo>
                <a:lnTo>
                  <a:pt x="644" y="744"/>
                </a:lnTo>
                <a:lnTo>
                  <a:pt x="648" y="744"/>
                </a:lnTo>
                <a:lnTo>
                  <a:pt x="651" y="747"/>
                </a:lnTo>
                <a:lnTo>
                  <a:pt x="655" y="747"/>
                </a:lnTo>
                <a:lnTo>
                  <a:pt x="659" y="749"/>
                </a:lnTo>
                <a:lnTo>
                  <a:pt x="662" y="749"/>
                </a:lnTo>
                <a:lnTo>
                  <a:pt x="666" y="749"/>
                </a:lnTo>
                <a:lnTo>
                  <a:pt x="670" y="749"/>
                </a:lnTo>
                <a:lnTo>
                  <a:pt x="674" y="749"/>
                </a:lnTo>
                <a:lnTo>
                  <a:pt x="677" y="752"/>
                </a:lnTo>
                <a:lnTo>
                  <a:pt x="681" y="752"/>
                </a:lnTo>
                <a:lnTo>
                  <a:pt x="685" y="752"/>
                </a:lnTo>
                <a:lnTo>
                  <a:pt x="689" y="752"/>
                </a:lnTo>
                <a:lnTo>
                  <a:pt x="692" y="752"/>
                </a:lnTo>
                <a:lnTo>
                  <a:pt x="694" y="752"/>
                </a:lnTo>
                <a:lnTo>
                  <a:pt x="698" y="752"/>
                </a:lnTo>
                <a:lnTo>
                  <a:pt x="702" y="752"/>
                </a:lnTo>
                <a:lnTo>
                  <a:pt x="706" y="752"/>
                </a:lnTo>
                <a:lnTo>
                  <a:pt x="709" y="752"/>
                </a:lnTo>
                <a:lnTo>
                  <a:pt x="713" y="752"/>
                </a:lnTo>
                <a:lnTo>
                  <a:pt x="717" y="752"/>
                </a:lnTo>
                <a:lnTo>
                  <a:pt x="721" y="752"/>
                </a:lnTo>
              </a:path>
            </a:pathLst>
          </a:custGeom>
          <a:solidFill>
            <a:srgbClr val="0066FF"/>
          </a:solidFill>
          <a:ln>
            <a:noFill/>
          </a:ln>
          <a:effectLst/>
          <a:extLst/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2" name="Line 5"/>
          <p:cNvSpPr>
            <a:spLocks noChangeShapeType="1"/>
          </p:cNvSpPr>
          <p:nvPr/>
        </p:nvSpPr>
        <p:spPr bwMode="auto">
          <a:xfrm>
            <a:off x="1557600" y="4541901"/>
            <a:ext cx="35845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3" name="Freeform 6"/>
          <p:cNvSpPr>
            <a:spLocks/>
          </p:cNvSpPr>
          <p:nvPr/>
        </p:nvSpPr>
        <p:spPr bwMode="auto">
          <a:xfrm>
            <a:off x="2622812" y="3224276"/>
            <a:ext cx="1147763" cy="1214438"/>
          </a:xfrm>
          <a:custGeom>
            <a:avLst/>
            <a:gdLst>
              <a:gd name="T0" fmla="*/ 11 w 722"/>
              <a:gd name="T1" fmla="*/ 764 h 765"/>
              <a:gd name="T2" fmla="*/ 26 w 722"/>
              <a:gd name="T3" fmla="*/ 764 h 765"/>
              <a:gd name="T4" fmla="*/ 39 w 722"/>
              <a:gd name="T5" fmla="*/ 764 h 765"/>
              <a:gd name="T6" fmla="*/ 54 w 722"/>
              <a:gd name="T7" fmla="*/ 761 h 765"/>
              <a:gd name="T8" fmla="*/ 69 w 722"/>
              <a:gd name="T9" fmla="*/ 758 h 765"/>
              <a:gd name="T10" fmla="*/ 82 w 722"/>
              <a:gd name="T11" fmla="*/ 751 h 765"/>
              <a:gd name="T12" fmla="*/ 97 w 722"/>
              <a:gd name="T13" fmla="*/ 741 h 765"/>
              <a:gd name="T14" fmla="*/ 112 w 722"/>
              <a:gd name="T15" fmla="*/ 726 h 765"/>
              <a:gd name="T16" fmla="*/ 126 w 722"/>
              <a:gd name="T17" fmla="*/ 706 h 765"/>
              <a:gd name="T18" fmla="*/ 140 w 722"/>
              <a:gd name="T19" fmla="*/ 680 h 765"/>
              <a:gd name="T20" fmla="*/ 154 w 722"/>
              <a:gd name="T21" fmla="*/ 648 h 765"/>
              <a:gd name="T22" fmla="*/ 169 w 722"/>
              <a:gd name="T23" fmla="*/ 608 h 765"/>
              <a:gd name="T24" fmla="*/ 183 w 722"/>
              <a:gd name="T25" fmla="*/ 560 h 765"/>
              <a:gd name="T26" fmla="*/ 198 w 722"/>
              <a:gd name="T27" fmla="*/ 507 h 765"/>
              <a:gd name="T28" fmla="*/ 212 w 722"/>
              <a:gd name="T29" fmla="*/ 452 h 765"/>
              <a:gd name="T30" fmla="*/ 227 w 722"/>
              <a:gd name="T31" fmla="*/ 391 h 765"/>
              <a:gd name="T32" fmla="*/ 241 w 722"/>
              <a:gd name="T33" fmla="*/ 328 h 765"/>
              <a:gd name="T34" fmla="*/ 256 w 722"/>
              <a:gd name="T35" fmla="*/ 266 h 765"/>
              <a:gd name="T36" fmla="*/ 270 w 722"/>
              <a:gd name="T37" fmla="*/ 208 h 765"/>
              <a:gd name="T38" fmla="*/ 283 w 722"/>
              <a:gd name="T39" fmla="*/ 150 h 765"/>
              <a:gd name="T40" fmla="*/ 298 w 722"/>
              <a:gd name="T41" fmla="*/ 102 h 765"/>
              <a:gd name="T42" fmla="*/ 313 w 722"/>
              <a:gd name="T43" fmla="*/ 60 h 765"/>
              <a:gd name="T44" fmla="*/ 328 w 722"/>
              <a:gd name="T45" fmla="*/ 29 h 765"/>
              <a:gd name="T46" fmla="*/ 341 w 722"/>
              <a:gd name="T47" fmla="*/ 9 h 765"/>
              <a:gd name="T48" fmla="*/ 356 w 722"/>
              <a:gd name="T49" fmla="*/ 0 h 765"/>
              <a:gd name="T50" fmla="*/ 371 w 722"/>
              <a:gd name="T51" fmla="*/ 2 h 765"/>
              <a:gd name="T52" fmla="*/ 386 w 722"/>
              <a:gd name="T53" fmla="*/ 17 h 765"/>
              <a:gd name="T54" fmla="*/ 399 w 722"/>
              <a:gd name="T55" fmla="*/ 44 h 765"/>
              <a:gd name="T56" fmla="*/ 414 w 722"/>
              <a:gd name="T57" fmla="*/ 80 h 765"/>
              <a:gd name="T58" fmla="*/ 429 w 722"/>
              <a:gd name="T59" fmla="*/ 125 h 765"/>
              <a:gd name="T60" fmla="*/ 442 w 722"/>
              <a:gd name="T61" fmla="*/ 178 h 765"/>
              <a:gd name="T62" fmla="*/ 457 w 722"/>
              <a:gd name="T63" fmla="*/ 236 h 765"/>
              <a:gd name="T64" fmla="*/ 472 w 722"/>
              <a:gd name="T65" fmla="*/ 299 h 765"/>
              <a:gd name="T66" fmla="*/ 487 w 722"/>
              <a:gd name="T67" fmla="*/ 359 h 765"/>
              <a:gd name="T68" fmla="*/ 500 w 722"/>
              <a:gd name="T69" fmla="*/ 422 h 765"/>
              <a:gd name="T70" fmla="*/ 515 w 722"/>
              <a:gd name="T71" fmla="*/ 479 h 765"/>
              <a:gd name="T72" fmla="*/ 530 w 722"/>
              <a:gd name="T73" fmla="*/ 535 h 765"/>
              <a:gd name="T74" fmla="*/ 543 w 722"/>
              <a:gd name="T75" fmla="*/ 585 h 765"/>
              <a:gd name="T76" fmla="*/ 558 w 722"/>
              <a:gd name="T77" fmla="*/ 628 h 765"/>
              <a:gd name="T78" fmla="*/ 573 w 722"/>
              <a:gd name="T79" fmla="*/ 663 h 765"/>
              <a:gd name="T80" fmla="*/ 588 w 722"/>
              <a:gd name="T81" fmla="*/ 693 h 765"/>
              <a:gd name="T82" fmla="*/ 601 w 722"/>
              <a:gd name="T83" fmla="*/ 718 h 765"/>
              <a:gd name="T84" fmla="*/ 616 w 722"/>
              <a:gd name="T85" fmla="*/ 736 h 765"/>
              <a:gd name="T86" fmla="*/ 631 w 722"/>
              <a:gd name="T87" fmla="*/ 746 h 765"/>
              <a:gd name="T88" fmla="*/ 644 w 722"/>
              <a:gd name="T89" fmla="*/ 756 h 765"/>
              <a:gd name="T90" fmla="*/ 659 w 722"/>
              <a:gd name="T91" fmla="*/ 761 h 765"/>
              <a:gd name="T92" fmla="*/ 674 w 722"/>
              <a:gd name="T93" fmla="*/ 761 h 765"/>
              <a:gd name="T94" fmla="*/ 689 w 722"/>
              <a:gd name="T95" fmla="*/ 764 h 765"/>
              <a:gd name="T96" fmla="*/ 702 w 722"/>
              <a:gd name="T97" fmla="*/ 764 h 765"/>
              <a:gd name="T98" fmla="*/ 717 w 722"/>
              <a:gd name="T99" fmla="*/ 764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22" h="765">
                <a:moveTo>
                  <a:pt x="0" y="764"/>
                </a:moveTo>
                <a:lnTo>
                  <a:pt x="3" y="764"/>
                </a:lnTo>
                <a:lnTo>
                  <a:pt x="7" y="764"/>
                </a:lnTo>
                <a:lnTo>
                  <a:pt x="11" y="764"/>
                </a:lnTo>
                <a:lnTo>
                  <a:pt x="14" y="764"/>
                </a:lnTo>
                <a:lnTo>
                  <a:pt x="18" y="764"/>
                </a:lnTo>
                <a:lnTo>
                  <a:pt x="22" y="764"/>
                </a:lnTo>
                <a:lnTo>
                  <a:pt x="26" y="764"/>
                </a:lnTo>
                <a:lnTo>
                  <a:pt x="28" y="764"/>
                </a:lnTo>
                <a:lnTo>
                  <a:pt x="31" y="764"/>
                </a:lnTo>
                <a:lnTo>
                  <a:pt x="35" y="764"/>
                </a:lnTo>
                <a:lnTo>
                  <a:pt x="39" y="764"/>
                </a:lnTo>
                <a:lnTo>
                  <a:pt x="43" y="764"/>
                </a:lnTo>
                <a:lnTo>
                  <a:pt x="46" y="761"/>
                </a:lnTo>
                <a:lnTo>
                  <a:pt x="50" y="761"/>
                </a:lnTo>
                <a:lnTo>
                  <a:pt x="54" y="761"/>
                </a:lnTo>
                <a:lnTo>
                  <a:pt x="58" y="761"/>
                </a:lnTo>
                <a:lnTo>
                  <a:pt x="61" y="761"/>
                </a:lnTo>
                <a:lnTo>
                  <a:pt x="65" y="758"/>
                </a:lnTo>
                <a:lnTo>
                  <a:pt x="69" y="758"/>
                </a:lnTo>
                <a:lnTo>
                  <a:pt x="72" y="756"/>
                </a:lnTo>
                <a:lnTo>
                  <a:pt x="76" y="756"/>
                </a:lnTo>
                <a:lnTo>
                  <a:pt x="78" y="753"/>
                </a:lnTo>
                <a:lnTo>
                  <a:pt x="82" y="751"/>
                </a:lnTo>
                <a:lnTo>
                  <a:pt x="86" y="748"/>
                </a:lnTo>
                <a:lnTo>
                  <a:pt x="89" y="746"/>
                </a:lnTo>
                <a:lnTo>
                  <a:pt x="93" y="743"/>
                </a:lnTo>
                <a:lnTo>
                  <a:pt x="97" y="741"/>
                </a:lnTo>
                <a:lnTo>
                  <a:pt x="101" y="738"/>
                </a:lnTo>
                <a:lnTo>
                  <a:pt x="104" y="736"/>
                </a:lnTo>
                <a:lnTo>
                  <a:pt x="108" y="731"/>
                </a:lnTo>
                <a:lnTo>
                  <a:pt x="112" y="726"/>
                </a:lnTo>
                <a:lnTo>
                  <a:pt x="115" y="723"/>
                </a:lnTo>
                <a:lnTo>
                  <a:pt x="119" y="718"/>
                </a:lnTo>
                <a:lnTo>
                  <a:pt x="123" y="713"/>
                </a:lnTo>
                <a:lnTo>
                  <a:pt x="126" y="706"/>
                </a:lnTo>
                <a:lnTo>
                  <a:pt x="128" y="700"/>
                </a:lnTo>
                <a:lnTo>
                  <a:pt x="132" y="693"/>
                </a:lnTo>
                <a:lnTo>
                  <a:pt x="136" y="688"/>
                </a:lnTo>
                <a:lnTo>
                  <a:pt x="140" y="680"/>
                </a:lnTo>
                <a:lnTo>
                  <a:pt x="143" y="673"/>
                </a:lnTo>
                <a:lnTo>
                  <a:pt x="147" y="663"/>
                </a:lnTo>
                <a:lnTo>
                  <a:pt x="151" y="655"/>
                </a:lnTo>
                <a:lnTo>
                  <a:pt x="154" y="648"/>
                </a:lnTo>
                <a:lnTo>
                  <a:pt x="158" y="637"/>
                </a:lnTo>
                <a:lnTo>
                  <a:pt x="162" y="628"/>
                </a:lnTo>
                <a:lnTo>
                  <a:pt x="166" y="618"/>
                </a:lnTo>
                <a:lnTo>
                  <a:pt x="169" y="608"/>
                </a:lnTo>
                <a:lnTo>
                  <a:pt x="173" y="595"/>
                </a:lnTo>
                <a:lnTo>
                  <a:pt x="177" y="585"/>
                </a:lnTo>
                <a:lnTo>
                  <a:pt x="181" y="572"/>
                </a:lnTo>
                <a:lnTo>
                  <a:pt x="183" y="560"/>
                </a:lnTo>
                <a:lnTo>
                  <a:pt x="186" y="547"/>
                </a:lnTo>
                <a:lnTo>
                  <a:pt x="190" y="535"/>
                </a:lnTo>
                <a:lnTo>
                  <a:pt x="194" y="522"/>
                </a:lnTo>
                <a:lnTo>
                  <a:pt x="198" y="507"/>
                </a:lnTo>
                <a:lnTo>
                  <a:pt x="201" y="494"/>
                </a:lnTo>
                <a:lnTo>
                  <a:pt x="205" y="479"/>
                </a:lnTo>
                <a:lnTo>
                  <a:pt x="209" y="464"/>
                </a:lnTo>
                <a:lnTo>
                  <a:pt x="212" y="452"/>
                </a:lnTo>
                <a:lnTo>
                  <a:pt x="216" y="437"/>
                </a:lnTo>
                <a:lnTo>
                  <a:pt x="220" y="422"/>
                </a:lnTo>
                <a:lnTo>
                  <a:pt x="224" y="406"/>
                </a:lnTo>
                <a:lnTo>
                  <a:pt x="227" y="391"/>
                </a:lnTo>
                <a:lnTo>
                  <a:pt x="231" y="376"/>
                </a:lnTo>
                <a:lnTo>
                  <a:pt x="233" y="359"/>
                </a:lnTo>
                <a:lnTo>
                  <a:pt x="237" y="343"/>
                </a:lnTo>
                <a:lnTo>
                  <a:pt x="241" y="328"/>
                </a:lnTo>
                <a:lnTo>
                  <a:pt x="244" y="314"/>
                </a:lnTo>
                <a:lnTo>
                  <a:pt x="248" y="299"/>
                </a:lnTo>
                <a:lnTo>
                  <a:pt x="252" y="281"/>
                </a:lnTo>
                <a:lnTo>
                  <a:pt x="256" y="266"/>
                </a:lnTo>
                <a:lnTo>
                  <a:pt x="259" y="251"/>
                </a:lnTo>
                <a:lnTo>
                  <a:pt x="263" y="236"/>
                </a:lnTo>
                <a:lnTo>
                  <a:pt x="267" y="220"/>
                </a:lnTo>
                <a:lnTo>
                  <a:pt x="270" y="208"/>
                </a:lnTo>
                <a:lnTo>
                  <a:pt x="274" y="193"/>
                </a:lnTo>
                <a:lnTo>
                  <a:pt x="278" y="178"/>
                </a:lnTo>
                <a:lnTo>
                  <a:pt x="281" y="165"/>
                </a:lnTo>
                <a:lnTo>
                  <a:pt x="283" y="150"/>
                </a:lnTo>
                <a:lnTo>
                  <a:pt x="287" y="138"/>
                </a:lnTo>
                <a:lnTo>
                  <a:pt x="291" y="125"/>
                </a:lnTo>
                <a:lnTo>
                  <a:pt x="295" y="112"/>
                </a:lnTo>
                <a:lnTo>
                  <a:pt x="298" y="102"/>
                </a:lnTo>
                <a:lnTo>
                  <a:pt x="302" y="90"/>
                </a:lnTo>
                <a:lnTo>
                  <a:pt x="306" y="80"/>
                </a:lnTo>
                <a:lnTo>
                  <a:pt x="309" y="70"/>
                </a:lnTo>
                <a:lnTo>
                  <a:pt x="313" y="60"/>
                </a:lnTo>
                <a:lnTo>
                  <a:pt x="317" y="52"/>
                </a:lnTo>
                <a:lnTo>
                  <a:pt x="321" y="44"/>
                </a:lnTo>
                <a:lnTo>
                  <a:pt x="324" y="37"/>
                </a:lnTo>
                <a:lnTo>
                  <a:pt x="328" y="29"/>
                </a:lnTo>
                <a:lnTo>
                  <a:pt x="332" y="22"/>
                </a:lnTo>
                <a:lnTo>
                  <a:pt x="334" y="17"/>
                </a:lnTo>
                <a:lnTo>
                  <a:pt x="338" y="12"/>
                </a:lnTo>
                <a:lnTo>
                  <a:pt x="341" y="9"/>
                </a:lnTo>
                <a:lnTo>
                  <a:pt x="345" y="5"/>
                </a:lnTo>
                <a:lnTo>
                  <a:pt x="349" y="2"/>
                </a:lnTo>
                <a:lnTo>
                  <a:pt x="353" y="2"/>
                </a:lnTo>
                <a:lnTo>
                  <a:pt x="356" y="0"/>
                </a:lnTo>
                <a:lnTo>
                  <a:pt x="360" y="0"/>
                </a:lnTo>
                <a:lnTo>
                  <a:pt x="364" y="0"/>
                </a:lnTo>
                <a:lnTo>
                  <a:pt x="367" y="2"/>
                </a:lnTo>
                <a:lnTo>
                  <a:pt x="371" y="2"/>
                </a:lnTo>
                <a:lnTo>
                  <a:pt x="375" y="5"/>
                </a:lnTo>
                <a:lnTo>
                  <a:pt x="379" y="9"/>
                </a:lnTo>
                <a:lnTo>
                  <a:pt x="382" y="12"/>
                </a:lnTo>
                <a:lnTo>
                  <a:pt x="386" y="17"/>
                </a:lnTo>
                <a:lnTo>
                  <a:pt x="388" y="22"/>
                </a:lnTo>
                <a:lnTo>
                  <a:pt x="392" y="29"/>
                </a:lnTo>
                <a:lnTo>
                  <a:pt x="396" y="37"/>
                </a:lnTo>
                <a:lnTo>
                  <a:pt x="399" y="44"/>
                </a:lnTo>
                <a:lnTo>
                  <a:pt x="403" y="52"/>
                </a:lnTo>
                <a:lnTo>
                  <a:pt x="407" y="60"/>
                </a:lnTo>
                <a:lnTo>
                  <a:pt x="411" y="70"/>
                </a:lnTo>
                <a:lnTo>
                  <a:pt x="414" y="80"/>
                </a:lnTo>
                <a:lnTo>
                  <a:pt x="418" y="90"/>
                </a:lnTo>
                <a:lnTo>
                  <a:pt x="422" y="102"/>
                </a:lnTo>
                <a:lnTo>
                  <a:pt x="425" y="112"/>
                </a:lnTo>
                <a:lnTo>
                  <a:pt x="429" y="125"/>
                </a:lnTo>
                <a:lnTo>
                  <a:pt x="433" y="138"/>
                </a:lnTo>
                <a:lnTo>
                  <a:pt x="436" y="150"/>
                </a:lnTo>
                <a:lnTo>
                  <a:pt x="438" y="165"/>
                </a:lnTo>
                <a:lnTo>
                  <a:pt x="442" y="178"/>
                </a:lnTo>
                <a:lnTo>
                  <a:pt x="446" y="193"/>
                </a:lnTo>
                <a:lnTo>
                  <a:pt x="450" y="208"/>
                </a:lnTo>
                <a:lnTo>
                  <a:pt x="453" y="220"/>
                </a:lnTo>
                <a:lnTo>
                  <a:pt x="457" y="236"/>
                </a:lnTo>
                <a:lnTo>
                  <a:pt x="461" y="251"/>
                </a:lnTo>
                <a:lnTo>
                  <a:pt x="464" y="266"/>
                </a:lnTo>
                <a:lnTo>
                  <a:pt x="468" y="281"/>
                </a:lnTo>
                <a:lnTo>
                  <a:pt x="472" y="299"/>
                </a:lnTo>
                <a:lnTo>
                  <a:pt x="476" y="314"/>
                </a:lnTo>
                <a:lnTo>
                  <a:pt x="479" y="328"/>
                </a:lnTo>
                <a:lnTo>
                  <a:pt x="483" y="343"/>
                </a:lnTo>
                <a:lnTo>
                  <a:pt x="487" y="359"/>
                </a:lnTo>
                <a:lnTo>
                  <a:pt x="489" y="376"/>
                </a:lnTo>
                <a:lnTo>
                  <a:pt x="493" y="391"/>
                </a:lnTo>
                <a:lnTo>
                  <a:pt x="496" y="406"/>
                </a:lnTo>
                <a:lnTo>
                  <a:pt x="500" y="422"/>
                </a:lnTo>
                <a:lnTo>
                  <a:pt x="504" y="437"/>
                </a:lnTo>
                <a:lnTo>
                  <a:pt x="508" y="452"/>
                </a:lnTo>
                <a:lnTo>
                  <a:pt x="511" y="464"/>
                </a:lnTo>
                <a:lnTo>
                  <a:pt x="515" y="479"/>
                </a:lnTo>
                <a:lnTo>
                  <a:pt x="519" y="494"/>
                </a:lnTo>
                <a:lnTo>
                  <a:pt x="522" y="507"/>
                </a:lnTo>
                <a:lnTo>
                  <a:pt x="526" y="522"/>
                </a:lnTo>
                <a:lnTo>
                  <a:pt x="530" y="535"/>
                </a:lnTo>
                <a:lnTo>
                  <a:pt x="534" y="547"/>
                </a:lnTo>
                <a:lnTo>
                  <a:pt x="537" y="560"/>
                </a:lnTo>
                <a:lnTo>
                  <a:pt x="541" y="572"/>
                </a:lnTo>
                <a:lnTo>
                  <a:pt x="543" y="585"/>
                </a:lnTo>
                <a:lnTo>
                  <a:pt x="547" y="595"/>
                </a:lnTo>
                <a:lnTo>
                  <a:pt x="551" y="608"/>
                </a:lnTo>
                <a:lnTo>
                  <a:pt x="554" y="618"/>
                </a:lnTo>
                <a:lnTo>
                  <a:pt x="558" y="628"/>
                </a:lnTo>
                <a:lnTo>
                  <a:pt x="562" y="637"/>
                </a:lnTo>
                <a:lnTo>
                  <a:pt x="566" y="648"/>
                </a:lnTo>
                <a:lnTo>
                  <a:pt x="569" y="655"/>
                </a:lnTo>
                <a:lnTo>
                  <a:pt x="573" y="663"/>
                </a:lnTo>
                <a:lnTo>
                  <a:pt x="577" y="673"/>
                </a:lnTo>
                <a:lnTo>
                  <a:pt x="580" y="680"/>
                </a:lnTo>
                <a:lnTo>
                  <a:pt x="584" y="688"/>
                </a:lnTo>
                <a:lnTo>
                  <a:pt x="588" y="693"/>
                </a:lnTo>
                <a:lnTo>
                  <a:pt x="591" y="700"/>
                </a:lnTo>
                <a:lnTo>
                  <a:pt x="593" y="706"/>
                </a:lnTo>
                <a:lnTo>
                  <a:pt x="597" y="713"/>
                </a:lnTo>
                <a:lnTo>
                  <a:pt x="601" y="718"/>
                </a:lnTo>
                <a:lnTo>
                  <a:pt x="604" y="723"/>
                </a:lnTo>
                <a:lnTo>
                  <a:pt x="608" y="726"/>
                </a:lnTo>
                <a:lnTo>
                  <a:pt x="612" y="731"/>
                </a:lnTo>
                <a:lnTo>
                  <a:pt x="616" y="736"/>
                </a:lnTo>
                <a:lnTo>
                  <a:pt x="619" y="738"/>
                </a:lnTo>
                <a:lnTo>
                  <a:pt x="623" y="741"/>
                </a:lnTo>
                <a:lnTo>
                  <a:pt x="627" y="743"/>
                </a:lnTo>
                <a:lnTo>
                  <a:pt x="631" y="746"/>
                </a:lnTo>
                <a:lnTo>
                  <a:pt x="634" y="748"/>
                </a:lnTo>
                <a:lnTo>
                  <a:pt x="638" y="751"/>
                </a:lnTo>
                <a:lnTo>
                  <a:pt x="642" y="753"/>
                </a:lnTo>
                <a:lnTo>
                  <a:pt x="644" y="756"/>
                </a:lnTo>
                <a:lnTo>
                  <a:pt x="648" y="756"/>
                </a:lnTo>
                <a:lnTo>
                  <a:pt x="651" y="758"/>
                </a:lnTo>
                <a:lnTo>
                  <a:pt x="655" y="758"/>
                </a:lnTo>
                <a:lnTo>
                  <a:pt x="659" y="761"/>
                </a:lnTo>
                <a:lnTo>
                  <a:pt x="662" y="761"/>
                </a:lnTo>
                <a:lnTo>
                  <a:pt x="666" y="761"/>
                </a:lnTo>
                <a:lnTo>
                  <a:pt x="670" y="761"/>
                </a:lnTo>
                <a:lnTo>
                  <a:pt x="674" y="761"/>
                </a:lnTo>
                <a:lnTo>
                  <a:pt x="677" y="764"/>
                </a:lnTo>
                <a:lnTo>
                  <a:pt x="681" y="764"/>
                </a:lnTo>
                <a:lnTo>
                  <a:pt x="685" y="764"/>
                </a:lnTo>
                <a:lnTo>
                  <a:pt x="689" y="764"/>
                </a:lnTo>
                <a:lnTo>
                  <a:pt x="692" y="764"/>
                </a:lnTo>
                <a:lnTo>
                  <a:pt x="694" y="764"/>
                </a:lnTo>
                <a:lnTo>
                  <a:pt x="698" y="764"/>
                </a:lnTo>
                <a:lnTo>
                  <a:pt x="702" y="764"/>
                </a:lnTo>
                <a:lnTo>
                  <a:pt x="706" y="764"/>
                </a:lnTo>
                <a:lnTo>
                  <a:pt x="709" y="764"/>
                </a:lnTo>
                <a:lnTo>
                  <a:pt x="713" y="764"/>
                </a:lnTo>
                <a:lnTo>
                  <a:pt x="717" y="764"/>
                </a:lnTo>
                <a:lnTo>
                  <a:pt x="721" y="764"/>
                </a:lnTo>
              </a:path>
            </a:pathLst>
          </a:custGeom>
          <a:solidFill>
            <a:srgbClr val="0066FF"/>
          </a:solidFill>
          <a:ln w="12700" cap="rnd" cmpd="sng">
            <a:solidFill>
              <a:srgbClr val="114FFB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1563942" y="4424426"/>
            <a:ext cx="2203450" cy="95250"/>
          </a:xfrm>
          <a:prstGeom prst="rect">
            <a:avLst/>
          </a:prstGeom>
          <a:solidFill>
            <a:srgbClr val="0066FF"/>
          </a:solidFill>
          <a:ln w="12700">
            <a:noFill/>
            <a:miter lim="800000"/>
            <a:headEnd/>
            <a:tailEnd/>
          </a:ln>
          <a:effectLst/>
          <a:extLst/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2097342" y="3224276"/>
            <a:ext cx="57150" cy="1301750"/>
          </a:xfrm>
          <a:prstGeom prst="rect">
            <a:avLst/>
          </a:prstGeom>
          <a:solidFill>
            <a:srgbClr val="00CC00"/>
          </a:solidFill>
          <a:ln w="12700">
            <a:solidFill>
              <a:srgbClr val="114FF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6" name="Line 9"/>
          <p:cNvSpPr>
            <a:spLocks noChangeShapeType="1"/>
          </p:cNvSpPr>
          <p:nvPr/>
        </p:nvSpPr>
        <p:spPr bwMode="auto">
          <a:xfrm flipV="1">
            <a:off x="3773742" y="3135377"/>
            <a:ext cx="0" cy="1390650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7" name="Line 10"/>
          <p:cNvSpPr>
            <a:spLocks noChangeShapeType="1"/>
          </p:cNvSpPr>
          <p:nvPr/>
        </p:nvSpPr>
        <p:spPr bwMode="auto">
          <a:xfrm flipV="1">
            <a:off x="1563942" y="2738501"/>
            <a:ext cx="0" cy="1790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8" name="Rectangle 11"/>
          <p:cNvSpPr>
            <a:spLocks noChangeArrowheads="1"/>
          </p:cNvSpPr>
          <p:nvPr/>
        </p:nvSpPr>
        <p:spPr bwMode="auto">
          <a:xfrm>
            <a:off x="3164142" y="3224276"/>
            <a:ext cx="57150" cy="1301750"/>
          </a:xfrm>
          <a:prstGeom prst="rect">
            <a:avLst/>
          </a:prstGeom>
          <a:solidFill>
            <a:srgbClr val="00CC00"/>
          </a:solidFill>
          <a:ln w="12700">
            <a:solidFill>
              <a:srgbClr val="114FF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9" name="Line 12"/>
          <p:cNvSpPr>
            <a:spLocks noChangeShapeType="1"/>
          </p:cNvSpPr>
          <p:nvPr/>
        </p:nvSpPr>
        <p:spPr bwMode="auto">
          <a:xfrm flipV="1">
            <a:off x="2116392" y="2763914"/>
            <a:ext cx="0" cy="333375"/>
          </a:xfrm>
          <a:prstGeom prst="line">
            <a:avLst/>
          </a:prstGeom>
          <a:noFill/>
          <a:ln w="12700">
            <a:solidFill>
              <a:srgbClr val="00CC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0" name="Line 13"/>
          <p:cNvSpPr>
            <a:spLocks noChangeShapeType="1"/>
          </p:cNvSpPr>
          <p:nvPr/>
        </p:nvSpPr>
        <p:spPr bwMode="auto">
          <a:xfrm flipV="1">
            <a:off x="3192717" y="2744865"/>
            <a:ext cx="0" cy="333375"/>
          </a:xfrm>
          <a:prstGeom prst="line">
            <a:avLst/>
          </a:prstGeom>
          <a:noFill/>
          <a:ln w="12700">
            <a:solidFill>
              <a:srgbClr val="00CC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3745168" y="3086164"/>
            <a:ext cx="615950" cy="37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0" tIns="46035" rIns="92070" bIns="46035">
            <a:spAutoFit/>
          </a:bodyPr>
          <a:lstStyle/>
          <a:p>
            <a:pPr eaLnBrk="0" hangingPunct="0"/>
            <a:r>
              <a:rPr lang="en-US" altLang="en-US" sz="1800" b="0" i="1" dirty="0" err="1">
                <a:solidFill>
                  <a:srgbClr val="FF0000"/>
                </a:solidFill>
                <a:latin typeface="Tahoma"/>
                <a:sym typeface="Symbol" pitchFamily="18" charset="2"/>
              </a:rPr>
              <a:t>E</a:t>
            </a:r>
            <a:r>
              <a:rPr lang="en-US" altLang="en-US" sz="1800" b="0" i="1" baseline="-25000" dirty="0" err="1">
                <a:solidFill>
                  <a:srgbClr val="FF0000"/>
                </a:solidFill>
                <a:latin typeface="Tahoma"/>
              </a:rPr>
              <a:t>F</a:t>
            </a:r>
            <a:endParaRPr lang="en-US" altLang="en-US" sz="1800" b="0" i="1" baseline="-25000" dirty="0">
              <a:solidFill>
                <a:srgbClr val="FF0000"/>
              </a:solidFill>
              <a:latin typeface="Tahoma"/>
            </a:endParaRPr>
          </a:p>
        </p:txBody>
      </p:sp>
      <p:sp>
        <p:nvSpPr>
          <p:cNvPr id="42" name="Rectangle 15"/>
          <p:cNvSpPr>
            <a:spLocks noChangeArrowheads="1"/>
          </p:cNvSpPr>
          <p:nvPr/>
        </p:nvSpPr>
        <p:spPr bwMode="auto">
          <a:xfrm>
            <a:off x="824177" y="2541663"/>
            <a:ext cx="594715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0" tIns="46035" rIns="92070" bIns="46035">
            <a:spAutoFit/>
          </a:bodyPr>
          <a:lstStyle/>
          <a:p>
            <a:pPr eaLnBrk="0" hangingPunct="0"/>
            <a:r>
              <a:rPr lang="en-US" altLang="en-US" sz="2400" b="0" i="1">
                <a:solidFill>
                  <a:srgbClr val="000000"/>
                </a:solidFill>
                <a:latin typeface="Tahoma"/>
              </a:rPr>
              <a:t>N</a:t>
            </a:r>
            <a:r>
              <a:rPr lang="en-US" altLang="en-US" sz="2400" b="0" i="1" baseline="-25000">
                <a:solidFill>
                  <a:srgbClr val="000000"/>
                </a:solidFill>
                <a:latin typeface="Tahoma"/>
              </a:rPr>
              <a:t>e</a:t>
            </a:r>
            <a:r>
              <a:rPr lang="en-US" altLang="en-US" sz="2400" b="0">
                <a:solidFill>
                  <a:srgbClr val="000000"/>
                </a:solidFill>
                <a:latin typeface="Tahoma"/>
              </a:rPr>
              <a:t> </a:t>
            </a:r>
          </a:p>
        </p:txBody>
      </p:sp>
      <p:graphicFrame>
        <p:nvGraphicFramePr>
          <p:cNvPr id="43" name="Objec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2645394"/>
              </p:ext>
            </p:extLst>
          </p:nvPr>
        </p:nvGraphicFramePr>
        <p:xfrm>
          <a:off x="2418024" y="2824238"/>
          <a:ext cx="441325" cy="315913"/>
        </p:xfrm>
        <a:graphic>
          <a:graphicData uri="http://schemas.openxmlformats.org/presentationml/2006/ole">
            <p:oleObj spid="_x0000_s564356" name="Equation" r:id="rId4" imgW="596900" imgH="431800" progId="Equation.3">
              <p:embed/>
            </p:oleObj>
          </a:graphicData>
        </a:graphic>
      </p:graphicFrame>
      <p:sp>
        <p:nvSpPr>
          <p:cNvPr id="44" name="Line 17"/>
          <p:cNvSpPr>
            <a:spLocks noChangeShapeType="1"/>
          </p:cNvSpPr>
          <p:nvPr/>
        </p:nvSpPr>
        <p:spPr bwMode="auto">
          <a:xfrm>
            <a:off x="2908557" y="2955989"/>
            <a:ext cx="277813" cy="0"/>
          </a:xfrm>
          <a:prstGeom prst="line">
            <a:avLst/>
          </a:prstGeom>
          <a:noFill/>
          <a:ln w="12700">
            <a:solidFill>
              <a:srgbClr val="00CC00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5" name="Line 18"/>
          <p:cNvSpPr>
            <a:spLocks noChangeShapeType="1"/>
          </p:cNvSpPr>
          <p:nvPr/>
        </p:nvSpPr>
        <p:spPr bwMode="auto">
          <a:xfrm flipH="1">
            <a:off x="2127511" y="2955989"/>
            <a:ext cx="277813" cy="0"/>
          </a:xfrm>
          <a:prstGeom prst="line">
            <a:avLst/>
          </a:prstGeom>
          <a:noFill/>
          <a:ln w="12700">
            <a:solidFill>
              <a:srgbClr val="00CC00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840048" y="4748277"/>
            <a:ext cx="2095678" cy="51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0" tIns="46035" rIns="92070" bIns="46035">
            <a:spAutoFit/>
          </a:bodyPr>
          <a:lstStyle/>
          <a:p>
            <a:pPr eaLnBrk="0" hangingPunct="0"/>
            <a:r>
              <a:rPr lang="en-US" altLang="en-US" sz="1600" b="0">
                <a:solidFill>
                  <a:srgbClr val="114FFB"/>
                </a:solidFill>
                <a:latin typeface="Tahoma"/>
              </a:rPr>
              <a:t>localized</a:t>
            </a:r>
          </a:p>
          <a:p>
            <a:pPr eaLnBrk="0" hangingPunct="0"/>
            <a:r>
              <a:rPr lang="en-US" altLang="en-US" sz="1100" b="0">
                <a:solidFill>
                  <a:srgbClr val="114FFB"/>
                </a:solidFill>
                <a:latin typeface="Tahoma"/>
              </a:rPr>
              <a:t>does not contribute to current</a:t>
            </a:r>
            <a:endParaRPr lang="en-US" altLang="en-US" sz="1600" b="0">
              <a:solidFill>
                <a:srgbClr val="114FFB"/>
              </a:solidFill>
              <a:latin typeface="Tahoma"/>
            </a:endParaRPr>
          </a:p>
        </p:txBody>
      </p:sp>
      <p:sp>
        <p:nvSpPr>
          <p:cNvPr id="47" name="Rectangle 20"/>
          <p:cNvSpPr>
            <a:spLocks noChangeArrowheads="1"/>
          </p:cNvSpPr>
          <p:nvPr/>
        </p:nvSpPr>
        <p:spPr bwMode="auto">
          <a:xfrm>
            <a:off x="3726125" y="4760977"/>
            <a:ext cx="1563682" cy="51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0" tIns="46035" rIns="92070" bIns="46035">
            <a:spAutoFit/>
          </a:bodyPr>
          <a:lstStyle/>
          <a:p>
            <a:pPr eaLnBrk="0" hangingPunct="0"/>
            <a:r>
              <a:rPr lang="en-US" altLang="en-US" sz="1600" b="0">
                <a:solidFill>
                  <a:srgbClr val="00CC00"/>
                </a:solidFill>
                <a:latin typeface="Tahoma"/>
              </a:rPr>
              <a:t>delocalized</a:t>
            </a:r>
          </a:p>
          <a:p>
            <a:pPr eaLnBrk="0" hangingPunct="0"/>
            <a:r>
              <a:rPr lang="en-US" altLang="en-US" sz="1100" b="0">
                <a:solidFill>
                  <a:srgbClr val="00CC00"/>
                </a:solidFill>
                <a:latin typeface="Tahoma"/>
              </a:rPr>
              <a:t>contributes to current</a:t>
            </a:r>
            <a:endParaRPr lang="en-US" altLang="en-US" sz="1600" b="0">
              <a:solidFill>
                <a:srgbClr val="00CC00"/>
              </a:solidFill>
              <a:latin typeface="Tahoma"/>
            </a:endParaRPr>
          </a:p>
        </p:txBody>
      </p:sp>
      <p:sp>
        <p:nvSpPr>
          <p:cNvPr id="48" name="Arc 21"/>
          <p:cNvSpPr>
            <a:spLocks/>
          </p:cNvSpPr>
          <p:nvPr/>
        </p:nvSpPr>
        <p:spPr bwMode="auto">
          <a:xfrm>
            <a:off x="2191008" y="4572064"/>
            <a:ext cx="512763" cy="4191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noFill/>
          <a:ln w="12700" cap="rnd">
            <a:solidFill>
              <a:srgbClr val="114FFB"/>
            </a:solidFill>
            <a:prstDash val="sysDot"/>
            <a:round/>
            <a:headEnd type="stealth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9" name="Arc 22"/>
          <p:cNvSpPr>
            <a:spLocks/>
          </p:cNvSpPr>
          <p:nvPr/>
        </p:nvSpPr>
        <p:spPr bwMode="auto">
          <a:xfrm rot="10800000">
            <a:off x="3219706" y="4584764"/>
            <a:ext cx="596900" cy="411162"/>
          </a:xfrm>
          <a:custGeom>
            <a:avLst/>
            <a:gdLst>
              <a:gd name="G0" fmla="+- 0 0 0"/>
              <a:gd name="G1" fmla="+- 21224 0 0"/>
              <a:gd name="G2" fmla="+- 21600 0 0"/>
              <a:gd name="T0" fmla="*/ 4012 w 21600"/>
              <a:gd name="T1" fmla="*/ 0 h 21224"/>
              <a:gd name="T2" fmla="*/ 21600 w 21600"/>
              <a:gd name="T3" fmla="*/ 21224 h 21224"/>
              <a:gd name="T4" fmla="*/ 0 w 21600"/>
              <a:gd name="T5" fmla="*/ 21224 h 21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224" fill="none" extrusionOk="0">
                <a:moveTo>
                  <a:pt x="4012" y="-1"/>
                </a:moveTo>
                <a:cubicBezTo>
                  <a:pt x="14213" y="1928"/>
                  <a:pt x="21600" y="10841"/>
                  <a:pt x="21600" y="21224"/>
                </a:cubicBezTo>
              </a:path>
              <a:path w="21600" h="21224" stroke="0" extrusionOk="0">
                <a:moveTo>
                  <a:pt x="4012" y="-1"/>
                </a:moveTo>
                <a:cubicBezTo>
                  <a:pt x="14213" y="1928"/>
                  <a:pt x="21600" y="10841"/>
                  <a:pt x="21600" y="21224"/>
                </a:cubicBezTo>
                <a:lnTo>
                  <a:pt x="0" y="21224"/>
                </a:lnTo>
                <a:close/>
              </a:path>
            </a:pathLst>
          </a:custGeom>
          <a:noFill/>
          <a:ln w="12700" cap="rnd">
            <a:solidFill>
              <a:srgbClr val="00CC00"/>
            </a:solidFill>
            <a:prstDash val="sysDot"/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0" name="Rectangle 23" descr="10%"/>
          <p:cNvSpPr>
            <a:spLocks noChangeArrowheads="1"/>
          </p:cNvSpPr>
          <p:nvPr/>
        </p:nvSpPr>
        <p:spPr bwMode="auto">
          <a:xfrm>
            <a:off x="3778504" y="4410140"/>
            <a:ext cx="1176338" cy="119062"/>
          </a:xfrm>
          <a:prstGeom prst="rect">
            <a:avLst/>
          </a:prstGeom>
          <a:pattFill prst="pct10">
            <a:fgClr>
              <a:srgbClr val="114FFB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1" name="Freeform 24" descr="10%"/>
          <p:cNvSpPr>
            <a:spLocks/>
          </p:cNvSpPr>
          <p:nvPr/>
        </p:nvSpPr>
        <p:spPr bwMode="auto">
          <a:xfrm>
            <a:off x="3795972" y="3230626"/>
            <a:ext cx="1144587" cy="1214438"/>
          </a:xfrm>
          <a:custGeom>
            <a:avLst/>
            <a:gdLst>
              <a:gd name="T0" fmla="*/ 11 w 722"/>
              <a:gd name="T1" fmla="*/ 764 h 765"/>
              <a:gd name="T2" fmla="*/ 26 w 722"/>
              <a:gd name="T3" fmla="*/ 764 h 765"/>
              <a:gd name="T4" fmla="*/ 39 w 722"/>
              <a:gd name="T5" fmla="*/ 764 h 765"/>
              <a:gd name="T6" fmla="*/ 54 w 722"/>
              <a:gd name="T7" fmla="*/ 761 h 765"/>
              <a:gd name="T8" fmla="*/ 69 w 722"/>
              <a:gd name="T9" fmla="*/ 758 h 765"/>
              <a:gd name="T10" fmla="*/ 82 w 722"/>
              <a:gd name="T11" fmla="*/ 751 h 765"/>
              <a:gd name="T12" fmla="*/ 97 w 722"/>
              <a:gd name="T13" fmla="*/ 741 h 765"/>
              <a:gd name="T14" fmla="*/ 112 w 722"/>
              <a:gd name="T15" fmla="*/ 726 h 765"/>
              <a:gd name="T16" fmla="*/ 126 w 722"/>
              <a:gd name="T17" fmla="*/ 706 h 765"/>
              <a:gd name="T18" fmla="*/ 140 w 722"/>
              <a:gd name="T19" fmla="*/ 680 h 765"/>
              <a:gd name="T20" fmla="*/ 154 w 722"/>
              <a:gd name="T21" fmla="*/ 648 h 765"/>
              <a:gd name="T22" fmla="*/ 169 w 722"/>
              <a:gd name="T23" fmla="*/ 608 h 765"/>
              <a:gd name="T24" fmla="*/ 183 w 722"/>
              <a:gd name="T25" fmla="*/ 560 h 765"/>
              <a:gd name="T26" fmla="*/ 198 w 722"/>
              <a:gd name="T27" fmla="*/ 507 h 765"/>
              <a:gd name="T28" fmla="*/ 212 w 722"/>
              <a:gd name="T29" fmla="*/ 452 h 765"/>
              <a:gd name="T30" fmla="*/ 227 w 722"/>
              <a:gd name="T31" fmla="*/ 391 h 765"/>
              <a:gd name="T32" fmla="*/ 241 w 722"/>
              <a:gd name="T33" fmla="*/ 328 h 765"/>
              <a:gd name="T34" fmla="*/ 256 w 722"/>
              <a:gd name="T35" fmla="*/ 266 h 765"/>
              <a:gd name="T36" fmla="*/ 270 w 722"/>
              <a:gd name="T37" fmla="*/ 208 h 765"/>
              <a:gd name="T38" fmla="*/ 283 w 722"/>
              <a:gd name="T39" fmla="*/ 150 h 765"/>
              <a:gd name="T40" fmla="*/ 298 w 722"/>
              <a:gd name="T41" fmla="*/ 102 h 765"/>
              <a:gd name="T42" fmla="*/ 313 w 722"/>
              <a:gd name="T43" fmla="*/ 60 h 765"/>
              <a:gd name="T44" fmla="*/ 328 w 722"/>
              <a:gd name="T45" fmla="*/ 29 h 765"/>
              <a:gd name="T46" fmla="*/ 341 w 722"/>
              <a:gd name="T47" fmla="*/ 9 h 765"/>
              <a:gd name="T48" fmla="*/ 356 w 722"/>
              <a:gd name="T49" fmla="*/ 0 h 765"/>
              <a:gd name="T50" fmla="*/ 371 w 722"/>
              <a:gd name="T51" fmla="*/ 2 h 765"/>
              <a:gd name="T52" fmla="*/ 386 w 722"/>
              <a:gd name="T53" fmla="*/ 17 h 765"/>
              <a:gd name="T54" fmla="*/ 399 w 722"/>
              <a:gd name="T55" fmla="*/ 44 h 765"/>
              <a:gd name="T56" fmla="*/ 414 w 722"/>
              <a:gd name="T57" fmla="*/ 80 h 765"/>
              <a:gd name="T58" fmla="*/ 429 w 722"/>
              <a:gd name="T59" fmla="*/ 125 h 765"/>
              <a:gd name="T60" fmla="*/ 442 w 722"/>
              <a:gd name="T61" fmla="*/ 178 h 765"/>
              <a:gd name="T62" fmla="*/ 457 w 722"/>
              <a:gd name="T63" fmla="*/ 236 h 765"/>
              <a:gd name="T64" fmla="*/ 472 w 722"/>
              <a:gd name="T65" fmla="*/ 299 h 765"/>
              <a:gd name="T66" fmla="*/ 487 w 722"/>
              <a:gd name="T67" fmla="*/ 359 h 765"/>
              <a:gd name="T68" fmla="*/ 500 w 722"/>
              <a:gd name="T69" fmla="*/ 422 h 765"/>
              <a:gd name="T70" fmla="*/ 515 w 722"/>
              <a:gd name="T71" fmla="*/ 479 h 765"/>
              <a:gd name="T72" fmla="*/ 530 w 722"/>
              <a:gd name="T73" fmla="*/ 535 h 765"/>
              <a:gd name="T74" fmla="*/ 543 w 722"/>
              <a:gd name="T75" fmla="*/ 585 h 765"/>
              <a:gd name="T76" fmla="*/ 558 w 722"/>
              <a:gd name="T77" fmla="*/ 628 h 765"/>
              <a:gd name="T78" fmla="*/ 573 w 722"/>
              <a:gd name="T79" fmla="*/ 663 h 765"/>
              <a:gd name="T80" fmla="*/ 588 w 722"/>
              <a:gd name="T81" fmla="*/ 693 h 765"/>
              <a:gd name="T82" fmla="*/ 601 w 722"/>
              <a:gd name="T83" fmla="*/ 718 h 765"/>
              <a:gd name="T84" fmla="*/ 616 w 722"/>
              <a:gd name="T85" fmla="*/ 736 h 765"/>
              <a:gd name="T86" fmla="*/ 631 w 722"/>
              <a:gd name="T87" fmla="*/ 746 h 765"/>
              <a:gd name="T88" fmla="*/ 644 w 722"/>
              <a:gd name="T89" fmla="*/ 756 h 765"/>
              <a:gd name="T90" fmla="*/ 659 w 722"/>
              <a:gd name="T91" fmla="*/ 761 h 765"/>
              <a:gd name="T92" fmla="*/ 674 w 722"/>
              <a:gd name="T93" fmla="*/ 761 h 765"/>
              <a:gd name="T94" fmla="*/ 689 w 722"/>
              <a:gd name="T95" fmla="*/ 764 h 765"/>
              <a:gd name="T96" fmla="*/ 702 w 722"/>
              <a:gd name="T97" fmla="*/ 764 h 765"/>
              <a:gd name="T98" fmla="*/ 717 w 722"/>
              <a:gd name="T99" fmla="*/ 764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22" h="765">
                <a:moveTo>
                  <a:pt x="0" y="764"/>
                </a:moveTo>
                <a:lnTo>
                  <a:pt x="3" y="764"/>
                </a:lnTo>
                <a:lnTo>
                  <a:pt x="7" y="764"/>
                </a:lnTo>
                <a:lnTo>
                  <a:pt x="11" y="764"/>
                </a:lnTo>
                <a:lnTo>
                  <a:pt x="14" y="764"/>
                </a:lnTo>
                <a:lnTo>
                  <a:pt x="18" y="764"/>
                </a:lnTo>
                <a:lnTo>
                  <a:pt x="22" y="764"/>
                </a:lnTo>
                <a:lnTo>
                  <a:pt x="26" y="764"/>
                </a:lnTo>
                <a:lnTo>
                  <a:pt x="28" y="764"/>
                </a:lnTo>
                <a:lnTo>
                  <a:pt x="31" y="764"/>
                </a:lnTo>
                <a:lnTo>
                  <a:pt x="35" y="764"/>
                </a:lnTo>
                <a:lnTo>
                  <a:pt x="39" y="764"/>
                </a:lnTo>
                <a:lnTo>
                  <a:pt x="43" y="764"/>
                </a:lnTo>
                <a:lnTo>
                  <a:pt x="46" y="761"/>
                </a:lnTo>
                <a:lnTo>
                  <a:pt x="50" y="761"/>
                </a:lnTo>
                <a:lnTo>
                  <a:pt x="54" y="761"/>
                </a:lnTo>
                <a:lnTo>
                  <a:pt x="58" y="761"/>
                </a:lnTo>
                <a:lnTo>
                  <a:pt x="61" y="761"/>
                </a:lnTo>
                <a:lnTo>
                  <a:pt x="65" y="758"/>
                </a:lnTo>
                <a:lnTo>
                  <a:pt x="69" y="758"/>
                </a:lnTo>
                <a:lnTo>
                  <a:pt x="72" y="756"/>
                </a:lnTo>
                <a:lnTo>
                  <a:pt x="76" y="756"/>
                </a:lnTo>
                <a:lnTo>
                  <a:pt x="78" y="753"/>
                </a:lnTo>
                <a:lnTo>
                  <a:pt x="82" y="751"/>
                </a:lnTo>
                <a:lnTo>
                  <a:pt x="86" y="748"/>
                </a:lnTo>
                <a:lnTo>
                  <a:pt x="89" y="746"/>
                </a:lnTo>
                <a:lnTo>
                  <a:pt x="93" y="743"/>
                </a:lnTo>
                <a:lnTo>
                  <a:pt x="97" y="741"/>
                </a:lnTo>
                <a:lnTo>
                  <a:pt x="101" y="738"/>
                </a:lnTo>
                <a:lnTo>
                  <a:pt x="104" y="736"/>
                </a:lnTo>
                <a:lnTo>
                  <a:pt x="108" y="731"/>
                </a:lnTo>
                <a:lnTo>
                  <a:pt x="112" y="726"/>
                </a:lnTo>
                <a:lnTo>
                  <a:pt x="115" y="723"/>
                </a:lnTo>
                <a:lnTo>
                  <a:pt x="119" y="718"/>
                </a:lnTo>
                <a:lnTo>
                  <a:pt x="123" y="713"/>
                </a:lnTo>
                <a:lnTo>
                  <a:pt x="126" y="706"/>
                </a:lnTo>
                <a:lnTo>
                  <a:pt x="128" y="700"/>
                </a:lnTo>
                <a:lnTo>
                  <a:pt x="132" y="693"/>
                </a:lnTo>
                <a:lnTo>
                  <a:pt x="136" y="688"/>
                </a:lnTo>
                <a:lnTo>
                  <a:pt x="140" y="680"/>
                </a:lnTo>
                <a:lnTo>
                  <a:pt x="143" y="673"/>
                </a:lnTo>
                <a:lnTo>
                  <a:pt x="147" y="663"/>
                </a:lnTo>
                <a:lnTo>
                  <a:pt x="151" y="655"/>
                </a:lnTo>
                <a:lnTo>
                  <a:pt x="154" y="648"/>
                </a:lnTo>
                <a:lnTo>
                  <a:pt x="158" y="637"/>
                </a:lnTo>
                <a:lnTo>
                  <a:pt x="162" y="628"/>
                </a:lnTo>
                <a:lnTo>
                  <a:pt x="166" y="618"/>
                </a:lnTo>
                <a:lnTo>
                  <a:pt x="169" y="608"/>
                </a:lnTo>
                <a:lnTo>
                  <a:pt x="173" y="595"/>
                </a:lnTo>
                <a:lnTo>
                  <a:pt x="177" y="585"/>
                </a:lnTo>
                <a:lnTo>
                  <a:pt x="181" y="572"/>
                </a:lnTo>
                <a:lnTo>
                  <a:pt x="183" y="560"/>
                </a:lnTo>
                <a:lnTo>
                  <a:pt x="186" y="547"/>
                </a:lnTo>
                <a:lnTo>
                  <a:pt x="190" y="535"/>
                </a:lnTo>
                <a:lnTo>
                  <a:pt x="194" y="522"/>
                </a:lnTo>
                <a:lnTo>
                  <a:pt x="198" y="507"/>
                </a:lnTo>
                <a:lnTo>
                  <a:pt x="201" y="494"/>
                </a:lnTo>
                <a:lnTo>
                  <a:pt x="205" y="479"/>
                </a:lnTo>
                <a:lnTo>
                  <a:pt x="209" y="464"/>
                </a:lnTo>
                <a:lnTo>
                  <a:pt x="212" y="452"/>
                </a:lnTo>
                <a:lnTo>
                  <a:pt x="216" y="437"/>
                </a:lnTo>
                <a:lnTo>
                  <a:pt x="220" y="422"/>
                </a:lnTo>
                <a:lnTo>
                  <a:pt x="224" y="406"/>
                </a:lnTo>
                <a:lnTo>
                  <a:pt x="227" y="391"/>
                </a:lnTo>
                <a:lnTo>
                  <a:pt x="231" y="376"/>
                </a:lnTo>
                <a:lnTo>
                  <a:pt x="233" y="359"/>
                </a:lnTo>
                <a:lnTo>
                  <a:pt x="237" y="343"/>
                </a:lnTo>
                <a:lnTo>
                  <a:pt x="241" y="328"/>
                </a:lnTo>
                <a:lnTo>
                  <a:pt x="244" y="314"/>
                </a:lnTo>
                <a:lnTo>
                  <a:pt x="248" y="299"/>
                </a:lnTo>
                <a:lnTo>
                  <a:pt x="252" y="281"/>
                </a:lnTo>
                <a:lnTo>
                  <a:pt x="256" y="266"/>
                </a:lnTo>
                <a:lnTo>
                  <a:pt x="259" y="251"/>
                </a:lnTo>
                <a:lnTo>
                  <a:pt x="263" y="236"/>
                </a:lnTo>
                <a:lnTo>
                  <a:pt x="267" y="220"/>
                </a:lnTo>
                <a:lnTo>
                  <a:pt x="270" y="208"/>
                </a:lnTo>
                <a:lnTo>
                  <a:pt x="274" y="193"/>
                </a:lnTo>
                <a:lnTo>
                  <a:pt x="278" y="178"/>
                </a:lnTo>
                <a:lnTo>
                  <a:pt x="281" y="165"/>
                </a:lnTo>
                <a:lnTo>
                  <a:pt x="283" y="150"/>
                </a:lnTo>
                <a:lnTo>
                  <a:pt x="287" y="138"/>
                </a:lnTo>
                <a:lnTo>
                  <a:pt x="291" y="125"/>
                </a:lnTo>
                <a:lnTo>
                  <a:pt x="295" y="112"/>
                </a:lnTo>
                <a:lnTo>
                  <a:pt x="298" y="102"/>
                </a:lnTo>
                <a:lnTo>
                  <a:pt x="302" y="90"/>
                </a:lnTo>
                <a:lnTo>
                  <a:pt x="306" y="80"/>
                </a:lnTo>
                <a:lnTo>
                  <a:pt x="309" y="70"/>
                </a:lnTo>
                <a:lnTo>
                  <a:pt x="313" y="60"/>
                </a:lnTo>
                <a:lnTo>
                  <a:pt x="317" y="52"/>
                </a:lnTo>
                <a:lnTo>
                  <a:pt x="321" y="44"/>
                </a:lnTo>
                <a:lnTo>
                  <a:pt x="324" y="37"/>
                </a:lnTo>
                <a:lnTo>
                  <a:pt x="328" y="29"/>
                </a:lnTo>
                <a:lnTo>
                  <a:pt x="332" y="22"/>
                </a:lnTo>
                <a:lnTo>
                  <a:pt x="334" y="17"/>
                </a:lnTo>
                <a:lnTo>
                  <a:pt x="338" y="12"/>
                </a:lnTo>
                <a:lnTo>
                  <a:pt x="341" y="9"/>
                </a:lnTo>
                <a:lnTo>
                  <a:pt x="345" y="5"/>
                </a:lnTo>
                <a:lnTo>
                  <a:pt x="349" y="2"/>
                </a:lnTo>
                <a:lnTo>
                  <a:pt x="353" y="2"/>
                </a:lnTo>
                <a:lnTo>
                  <a:pt x="356" y="0"/>
                </a:lnTo>
                <a:lnTo>
                  <a:pt x="360" y="0"/>
                </a:lnTo>
                <a:lnTo>
                  <a:pt x="364" y="0"/>
                </a:lnTo>
                <a:lnTo>
                  <a:pt x="367" y="2"/>
                </a:lnTo>
                <a:lnTo>
                  <a:pt x="371" y="2"/>
                </a:lnTo>
                <a:lnTo>
                  <a:pt x="375" y="5"/>
                </a:lnTo>
                <a:lnTo>
                  <a:pt x="379" y="9"/>
                </a:lnTo>
                <a:lnTo>
                  <a:pt x="382" y="12"/>
                </a:lnTo>
                <a:lnTo>
                  <a:pt x="386" y="17"/>
                </a:lnTo>
                <a:lnTo>
                  <a:pt x="388" y="22"/>
                </a:lnTo>
                <a:lnTo>
                  <a:pt x="392" y="29"/>
                </a:lnTo>
                <a:lnTo>
                  <a:pt x="396" y="37"/>
                </a:lnTo>
                <a:lnTo>
                  <a:pt x="399" y="44"/>
                </a:lnTo>
                <a:lnTo>
                  <a:pt x="403" y="52"/>
                </a:lnTo>
                <a:lnTo>
                  <a:pt x="407" y="60"/>
                </a:lnTo>
                <a:lnTo>
                  <a:pt x="411" y="70"/>
                </a:lnTo>
                <a:lnTo>
                  <a:pt x="414" y="80"/>
                </a:lnTo>
                <a:lnTo>
                  <a:pt x="418" y="90"/>
                </a:lnTo>
                <a:lnTo>
                  <a:pt x="422" y="102"/>
                </a:lnTo>
                <a:lnTo>
                  <a:pt x="425" y="112"/>
                </a:lnTo>
                <a:lnTo>
                  <a:pt x="429" y="125"/>
                </a:lnTo>
                <a:lnTo>
                  <a:pt x="433" y="138"/>
                </a:lnTo>
                <a:lnTo>
                  <a:pt x="436" y="150"/>
                </a:lnTo>
                <a:lnTo>
                  <a:pt x="438" y="165"/>
                </a:lnTo>
                <a:lnTo>
                  <a:pt x="442" y="178"/>
                </a:lnTo>
                <a:lnTo>
                  <a:pt x="446" y="193"/>
                </a:lnTo>
                <a:lnTo>
                  <a:pt x="450" y="208"/>
                </a:lnTo>
                <a:lnTo>
                  <a:pt x="453" y="220"/>
                </a:lnTo>
                <a:lnTo>
                  <a:pt x="457" y="236"/>
                </a:lnTo>
                <a:lnTo>
                  <a:pt x="461" y="251"/>
                </a:lnTo>
                <a:lnTo>
                  <a:pt x="464" y="266"/>
                </a:lnTo>
                <a:lnTo>
                  <a:pt x="468" y="281"/>
                </a:lnTo>
                <a:lnTo>
                  <a:pt x="472" y="299"/>
                </a:lnTo>
                <a:lnTo>
                  <a:pt x="476" y="314"/>
                </a:lnTo>
                <a:lnTo>
                  <a:pt x="479" y="328"/>
                </a:lnTo>
                <a:lnTo>
                  <a:pt x="483" y="343"/>
                </a:lnTo>
                <a:lnTo>
                  <a:pt x="487" y="359"/>
                </a:lnTo>
                <a:lnTo>
                  <a:pt x="489" y="376"/>
                </a:lnTo>
                <a:lnTo>
                  <a:pt x="493" y="391"/>
                </a:lnTo>
                <a:lnTo>
                  <a:pt x="496" y="406"/>
                </a:lnTo>
                <a:lnTo>
                  <a:pt x="500" y="422"/>
                </a:lnTo>
                <a:lnTo>
                  <a:pt x="504" y="437"/>
                </a:lnTo>
                <a:lnTo>
                  <a:pt x="508" y="452"/>
                </a:lnTo>
                <a:lnTo>
                  <a:pt x="511" y="464"/>
                </a:lnTo>
                <a:lnTo>
                  <a:pt x="515" y="479"/>
                </a:lnTo>
                <a:lnTo>
                  <a:pt x="519" y="494"/>
                </a:lnTo>
                <a:lnTo>
                  <a:pt x="522" y="507"/>
                </a:lnTo>
                <a:lnTo>
                  <a:pt x="526" y="522"/>
                </a:lnTo>
                <a:lnTo>
                  <a:pt x="530" y="535"/>
                </a:lnTo>
                <a:lnTo>
                  <a:pt x="534" y="547"/>
                </a:lnTo>
                <a:lnTo>
                  <a:pt x="537" y="560"/>
                </a:lnTo>
                <a:lnTo>
                  <a:pt x="541" y="572"/>
                </a:lnTo>
                <a:lnTo>
                  <a:pt x="543" y="585"/>
                </a:lnTo>
                <a:lnTo>
                  <a:pt x="547" y="595"/>
                </a:lnTo>
                <a:lnTo>
                  <a:pt x="551" y="608"/>
                </a:lnTo>
                <a:lnTo>
                  <a:pt x="554" y="618"/>
                </a:lnTo>
                <a:lnTo>
                  <a:pt x="558" y="628"/>
                </a:lnTo>
                <a:lnTo>
                  <a:pt x="562" y="637"/>
                </a:lnTo>
                <a:lnTo>
                  <a:pt x="566" y="648"/>
                </a:lnTo>
                <a:lnTo>
                  <a:pt x="569" y="655"/>
                </a:lnTo>
                <a:lnTo>
                  <a:pt x="573" y="663"/>
                </a:lnTo>
                <a:lnTo>
                  <a:pt x="577" y="673"/>
                </a:lnTo>
                <a:lnTo>
                  <a:pt x="580" y="680"/>
                </a:lnTo>
                <a:lnTo>
                  <a:pt x="584" y="688"/>
                </a:lnTo>
                <a:lnTo>
                  <a:pt x="588" y="693"/>
                </a:lnTo>
                <a:lnTo>
                  <a:pt x="591" y="700"/>
                </a:lnTo>
                <a:lnTo>
                  <a:pt x="593" y="706"/>
                </a:lnTo>
                <a:lnTo>
                  <a:pt x="597" y="713"/>
                </a:lnTo>
                <a:lnTo>
                  <a:pt x="601" y="718"/>
                </a:lnTo>
                <a:lnTo>
                  <a:pt x="604" y="723"/>
                </a:lnTo>
                <a:lnTo>
                  <a:pt x="608" y="726"/>
                </a:lnTo>
                <a:lnTo>
                  <a:pt x="612" y="731"/>
                </a:lnTo>
                <a:lnTo>
                  <a:pt x="616" y="736"/>
                </a:lnTo>
                <a:lnTo>
                  <a:pt x="619" y="738"/>
                </a:lnTo>
                <a:lnTo>
                  <a:pt x="623" y="741"/>
                </a:lnTo>
                <a:lnTo>
                  <a:pt x="627" y="743"/>
                </a:lnTo>
                <a:lnTo>
                  <a:pt x="631" y="746"/>
                </a:lnTo>
                <a:lnTo>
                  <a:pt x="634" y="748"/>
                </a:lnTo>
                <a:lnTo>
                  <a:pt x="638" y="751"/>
                </a:lnTo>
                <a:lnTo>
                  <a:pt x="642" y="753"/>
                </a:lnTo>
                <a:lnTo>
                  <a:pt x="644" y="756"/>
                </a:lnTo>
                <a:lnTo>
                  <a:pt x="648" y="756"/>
                </a:lnTo>
                <a:lnTo>
                  <a:pt x="651" y="758"/>
                </a:lnTo>
                <a:lnTo>
                  <a:pt x="655" y="758"/>
                </a:lnTo>
                <a:lnTo>
                  <a:pt x="659" y="761"/>
                </a:lnTo>
                <a:lnTo>
                  <a:pt x="662" y="761"/>
                </a:lnTo>
                <a:lnTo>
                  <a:pt x="666" y="761"/>
                </a:lnTo>
                <a:lnTo>
                  <a:pt x="670" y="761"/>
                </a:lnTo>
                <a:lnTo>
                  <a:pt x="674" y="761"/>
                </a:lnTo>
                <a:lnTo>
                  <a:pt x="677" y="764"/>
                </a:lnTo>
                <a:lnTo>
                  <a:pt x="681" y="764"/>
                </a:lnTo>
                <a:lnTo>
                  <a:pt x="685" y="764"/>
                </a:lnTo>
                <a:lnTo>
                  <a:pt x="689" y="764"/>
                </a:lnTo>
                <a:lnTo>
                  <a:pt x="692" y="764"/>
                </a:lnTo>
                <a:lnTo>
                  <a:pt x="694" y="764"/>
                </a:lnTo>
                <a:lnTo>
                  <a:pt x="698" y="764"/>
                </a:lnTo>
                <a:lnTo>
                  <a:pt x="702" y="764"/>
                </a:lnTo>
                <a:lnTo>
                  <a:pt x="706" y="764"/>
                </a:lnTo>
                <a:lnTo>
                  <a:pt x="709" y="764"/>
                </a:lnTo>
                <a:lnTo>
                  <a:pt x="713" y="764"/>
                </a:lnTo>
                <a:lnTo>
                  <a:pt x="717" y="764"/>
                </a:lnTo>
                <a:lnTo>
                  <a:pt x="721" y="764"/>
                </a:lnTo>
              </a:path>
            </a:pathLst>
          </a:custGeom>
          <a:pattFill prst="pct10">
            <a:fgClr>
              <a:srgbClr val="114FFB"/>
            </a:fgClr>
            <a:bgClr>
              <a:schemeClr val="bg1"/>
            </a:bgClr>
          </a:pattFill>
          <a:ln w="12700" cap="rnd" cmpd="sng">
            <a:solidFill>
              <a:srgbClr val="114FFB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2" name="Rectangle 25" descr="90%"/>
          <p:cNvSpPr>
            <a:spLocks noChangeArrowheads="1"/>
          </p:cNvSpPr>
          <p:nvPr/>
        </p:nvSpPr>
        <p:spPr bwMode="auto">
          <a:xfrm>
            <a:off x="4330956" y="3221101"/>
            <a:ext cx="69850" cy="1314450"/>
          </a:xfrm>
          <a:prstGeom prst="rect">
            <a:avLst/>
          </a:prstGeom>
          <a:pattFill prst="pct90">
            <a:fgClr>
              <a:srgbClr val="00CC00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3" name="Rectangle 26"/>
          <p:cNvSpPr>
            <a:spLocks noChangeArrowheads="1"/>
          </p:cNvSpPr>
          <p:nvPr/>
        </p:nvSpPr>
        <p:spPr bwMode="auto">
          <a:xfrm>
            <a:off x="5097719" y="4389515"/>
            <a:ext cx="347852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0" tIns="46035" rIns="92070" bIns="46035">
            <a:spAutoFit/>
          </a:bodyPr>
          <a:lstStyle/>
          <a:p>
            <a:pPr eaLnBrk="0" hangingPunct="0"/>
            <a:r>
              <a:rPr lang="en-US" altLang="en-US" sz="2400" b="0">
                <a:solidFill>
                  <a:srgbClr val="000000"/>
                </a:solidFill>
                <a:latin typeface="Tahoma"/>
              </a:rPr>
              <a:t>e</a:t>
            </a:r>
          </a:p>
        </p:txBody>
      </p:sp>
      <p:graphicFrame>
        <p:nvGraphicFramePr>
          <p:cNvPr id="54" name="Object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4198516"/>
              </p:ext>
            </p:extLst>
          </p:nvPr>
        </p:nvGraphicFramePr>
        <p:xfrm>
          <a:off x="4694494" y="3714814"/>
          <a:ext cx="512762" cy="247650"/>
        </p:xfrm>
        <a:graphic>
          <a:graphicData uri="http://schemas.openxmlformats.org/presentationml/2006/ole">
            <p:oleObj spid="_x0000_s564357" name="Equation" r:id="rId5" imgW="622300" imgH="330200" progId="Equation.3">
              <p:embed/>
            </p:oleObj>
          </a:graphicData>
        </a:graphic>
      </p:graphicFrame>
      <p:sp>
        <p:nvSpPr>
          <p:cNvPr id="55" name="Rectangle 36"/>
          <p:cNvSpPr>
            <a:spLocks noChangeArrowheads="1"/>
          </p:cNvSpPr>
          <p:nvPr/>
        </p:nvSpPr>
        <p:spPr bwMode="auto">
          <a:xfrm>
            <a:off x="5669225" y="4005340"/>
            <a:ext cx="186013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0" tIns="46035" rIns="92070" bIns="46035">
            <a:spAutoFit/>
          </a:bodyPr>
          <a:lstStyle/>
          <a:p>
            <a:pPr eaLnBrk="0" hangingPunct="0"/>
            <a:endParaRPr lang="en-US" altLang="en-US" sz="2400" b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6" name="Text Box 38"/>
          <p:cNvSpPr txBox="1">
            <a:spLocks noChangeArrowheads="1"/>
          </p:cNvSpPr>
          <p:nvPr/>
        </p:nvSpPr>
        <p:spPr bwMode="auto">
          <a:xfrm>
            <a:off x="7301169" y="3444939"/>
            <a:ext cx="1466324" cy="34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600" b="0">
                <a:solidFill>
                  <a:srgbClr val="000000"/>
                </a:solidFill>
                <a:latin typeface="Tahoma"/>
              </a:rPr>
              <a:t>weak disorder</a:t>
            </a:r>
          </a:p>
        </p:txBody>
      </p:sp>
      <p:sp>
        <p:nvSpPr>
          <p:cNvPr id="57" name="Line 40"/>
          <p:cNvSpPr>
            <a:spLocks noChangeShapeType="1"/>
          </p:cNvSpPr>
          <p:nvPr/>
        </p:nvSpPr>
        <p:spPr bwMode="auto">
          <a:xfrm>
            <a:off x="4107117" y="4103751"/>
            <a:ext cx="533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8" name="Freeform 41"/>
          <p:cNvSpPr>
            <a:spLocks/>
          </p:cNvSpPr>
          <p:nvPr/>
        </p:nvSpPr>
        <p:spPr bwMode="auto">
          <a:xfrm>
            <a:off x="4450025" y="3814826"/>
            <a:ext cx="293687" cy="279400"/>
          </a:xfrm>
          <a:custGeom>
            <a:avLst/>
            <a:gdLst>
              <a:gd name="T0" fmla="*/ 105 w 105"/>
              <a:gd name="T1" fmla="*/ 0 h 160"/>
              <a:gd name="T2" fmla="*/ 17 w 105"/>
              <a:gd name="T3" fmla="*/ 80 h 160"/>
              <a:gd name="T4" fmla="*/ 1 w 105"/>
              <a:gd name="T5" fmla="*/ 16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5" h="160">
                <a:moveTo>
                  <a:pt x="105" y="0"/>
                </a:moveTo>
                <a:cubicBezTo>
                  <a:pt x="69" y="26"/>
                  <a:pt x="34" y="53"/>
                  <a:pt x="17" y="80"/>
                </a:cubicBezTo>
                <a:cubicBezTo>
                  <a:pt x="0" y="107"/>
                  <a:pt x="2" y="147"/>
                  <a:pt x="1" y="16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3" name="Rectangle 50"/>
          <p:cNvSpPr>
            <a:spLocks noChangeArrowheads="1"/>
          </p:cNvSpPr>
          <p:nvPr/>
        </p:nvSpPr>
        <p:spPr bwMode="auto">
          <a:xfrm>
            <a:off x="334647" y="305437"/>
            <a:ext cx="6424964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0" tIns="46035" rIns="92070" bIns="46035">
            <a:spAutoFit/>
          </a:bodyPr>
          <a:lstStyle/>
          <a:p>
            <a:pPr algn="ctr" eaLnBrk="0" hangingPunct="0"/>
            <a:r>
              <a:rPr lang="en-US" altLang="en-US" dirty="0" smtClean="0">
                <a:solidFill>
                  <a:srgbClr val="FFFFFF"/>
                </a:solidFill>
                <a:latin typeface="Tahoma"/>
              </a:rPr>
              <a:t>disordered 2DEG </a:t>
            </a:r>
            <a:r>
              <a:rPr lang="en-US" altLang="en-US" dirty="0" smtClean="0">
                <a:solidFill>
                  <a:srgbClr val="FFFFFF"/>
                </a:solidFill>
                <a:latin typeface="Tahoma"/>
                <a:sym typeface="Symbol"/>
              </a:rPr>
              <a:t></a:t>
            </a:r>
            <a:r>
              <a:rPr lang="en-US" altLang="en-US" dirty="0" smtClean="0">
                <a:solidFill>
                  <a:srgbClr val="FFFFFF"/>
                </a:solidFill>
                <a:latin typeface="Tahoma"/>
              </a:rPr>
              <a:t> </a:t>
            </a:r>
            <a:r>
              <a:rPr lang="en-US" altLang="en-US" sz="2400" b="0" dirty="0">
                <a:solidFill>
                  <a:srgbClr val="FFFF00"/>
                </a:solidFill>
                <a:latin typeface="Tahoma"/>
              </a:rPr>
              <a:t>bulk picture of QHE</a:t>
            </a:r>
            <a:endParaRPr lang="en-US" altLang="en-US" b="0" dirty="0" smtClean="0">
              <a:solidFill>
                <a:srgbClr val="FFFF00"/>
              </a:solidFill>
              <a:latin typeface="Tahom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1892" y="2214838"/>
            <a:ext cx="768159" cy="30777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0" dirty="0"/>
              <a:t>plateau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3219706" y="2541662"/>
            <a:ext cx="1111251" cy="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446926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00025"/>
            <a:ext cx="7772400" cy="698500"/>
          </a:xfrm>
        </p:spPr>
        <p:txBody>
          <a:bodyPr/>
          <a:lstStyle/>
          <a:p>
            <a:r>
              <a:rPr lang="en-US" altLang="en-US" sz="2800" dirty="0" smtClean="0"/>
              <a:t>gauge invariance, </a:t>
            </a:r>
            <a:r>
              <a:rPr lang="en-US" altLang="en-US" sz="2800" b="0" i="1" dirty="0" smtClean="0">
                <a:sym typeface="Symbol" pitchFamily="18" charset="2"/>
              </a:rPr>
              <a:t> </a:t>
            </a:r>
            <a:r>
              <a:rPr lang="en-US" altLang="en-US" sz="2800" b="0" dirty="0">
                <a:sym typeface="Symbol" pitchFamily="18" charset="2"/>
              </a:rPr>
              <a:t>=1/3</a:t>
            </a:r>
            <a:r>
              <a:rPr lang="en-US" altLang="en-US" sz="2800" b="0" dirty="0"/>
              <a:t>…</a:t>
            </a:r>
          </a:p>
        </p:txBody>
      </p:sp>
      <p:graphicFrame>
        <p:nvGraphicFramePr>
          <p:cNvPr id="204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8319168"/>
              </p:ext>
            </p:extLst>
          </p:nvPr>
        </p:nvGraphicFramePr>
        <p:xfrm>
          <a:off x="6102350" y="3000375"/>
          <a:ext cx="2085975" cy="928688"/>
        </p:xfrm>
        <a:graphic>
          <a:graphicData uri="http://schemas.openxmlformats.org/presentationml/2006/ole">
            <p:oleObj spid="_x0000_s508874" name="Equation" r:id="rId3" imgW="914400" imgH="406080" progId="">
              <p:embed/>
            </p:oleObj>
          </a:graphicData>
        </a:graphic>
      </p:graphicFrame>
      <p:grpSp>
        <p:nvGrpSpPr>
          <p:cNvPr id="20524" name="Group 44"/>
          <p:cNvGrpSpPr>
            <a:grpSpLocks/>
          </p:cNvGrpSpPr>
          <p:nvPr/>
        </p:nvGrpSpPr>
        <p:grpSpPr bwMode="auto">
          <a:xfrm>
            <a:off x="1554163" y="5915025"/>
            <a:ext cx="6646862" cy="679450"/>
            <a:chOff x="979" y="3726"/>
            <a:chExt cx="4187" cy="428"/>
          </a:xfrm>
        </p:grpSpPr>
        <p:graphicFrame>
          <p:nvGraphicFramePr>
            <p:cNvPr id="20484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29448535"/>
                </p:ext>
              </p:extLst>
            </p:nvPr>
          </p:nvGraphicFramePr>
          <p:xfrm>
            <a:off x="979" y="3726"/>
            <a:ext cx="3156" cy="428"/>
          </p:xfrm>
          <a:graphic>
            <a:graphicData uri="http://schemas.openxmlformats.org/presentationml/2006/ole">
              <p:oleObj spid="_x0000_s508875" name="משוואה" r:id="rId4" imgW="1498320" imgH="203040" progId="Equation.3">
                <p:embed/>
              </p:oleObj>
            </a:graphicData>
          </a:graphic>
        </p:graphicFrame>
        <p:sp>
          <p:nvSpPr>
            <p:cNvPr id="20485" name="Text Box 5"/>
            <p:cNvSpPr txBox="1">
              <a:spLocks noChangeArrowheads="1"/>
            </p:cNvSpPr>
            <p:nvPr/>
          </p:nvSpPr>
          <p:spPr bwMode="auto">
            <a:xfrm>
              <a:off x="4062" y="3740"/>
              <a:ext cx="1104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3000" b="0" dirty="0">
                  <a:solidFill>
                    <a:srgbClr val="FF0000"/>
                  </a:solidFill>
                </a:rPr>
                <a:t>=</a:t>
              </a:r>
              <a:r>
                <a:rPr lang="en-US" altLang="en-US" sz="3000" b="0" i="1" dirty="0">
                  <a:solidFill>
                    <a:srgbClr val="FF0000"/>
                  </a:solidFill>
                </a:rPr>
                <a:t>e / </a:t>
              </a:r>
              <a:r>
                <a:rPr lang="en-US" altLang="en-US" sz="3000" b="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0523" name="Group 43"/>
          <p:cNvGrpSpPr>
            <a:grpSpLocks/>
          </p:cNvGrpSpPr>
          <p:nvPr/>
        </p:nvGrpSpPr>
        <p:grpSpPr bwMode="auto">
          <a:xfrm>
            <a:off x="1450981" y="4048126"/>
            <a:ext cx="2301875" cy="1463675"/>
            <a:chOff x="914" y="2550"/>
            <a:chExt cx="1450" cy="922"/>
          </a:xfrm>
        </p:grpSpPr>
        <p:graphicFrame>
          <p:nvGraphicFramePr>
            <p:cNvPr id="20489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4544129"/>
                </p:ext>
              </p:extLst>
            </p:nvPr>
          </p:nvGraphicFramePr>
          <p:xfrm>
            <a:off x="914" y="2550"/>
            <a:ext cx="1260" cy="380"/>
          </p:xfrm>
          <a:graphic>
            <a:graphicData uri="http://schemas.openxmlformats.org/presentationml/2006/ole">
              <p:oleObj spid="_x0000_s508876" name="משוואה" r:id="rId5" imgW="799920" imgH="241200" progId="Equation.3">
                <p:embed/>
              </p:oleObj>
            </a:graphicData>
          </a:graphic>
        </p:graphicFrame>
        <p:graphicFrame>
          <p:nvGraphicFramePr>
            <p:cNvPr id="20499" name="Object 19"/>
            <p:cNvGraphicFramePr>
              <a:graphicFrameLocks noChangeAspect="1"/>
            </p:cNvGraphicFramePr>
            <p:nvPr/>
          </p:nvGraphicFramePr>
          <p:xfrm>
            <a:off x="1567" y="2989"/>
            <a:ext cx="797" cy="483"/>
          </p:xfrm>
          <a:graphic>
            <a:graphicData uri="http://schemas.openxmlformats.org/presentationml/2006/ole">
              <p:oleObj spid="_x0000_s508877" name="Equation" r:id="rId6" imgW="838200" imgH="508000" progId="Equation.3">
                <p:embed/>
              </p:oleObj>
            </a:graphicData>
          </a:graphic>
        </p:graphicFrame>
      </p:grpSp>
      <p:sp>
        <p:nvSpPr>
          <p:cNvPr id="20504" name="Oval 24"/>
          <p:cNvSpPr>
            <a:spLocks noChangeArrowheads="1"/>
          </p:cNvSpPr>
          <p:nvPr/>
        </p:nvSpPr>
        <p:spPr bwMode="auto">
          <a:xfrm>
            <a:off x="3025775" y="1697039"/>
            <a:ext cx="3055938" cy="2974975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>
              <a:solidFill>
                <a:srgbClr val="000000"/>
              </a:solidFill>
            </a:endParaRPr>
          </a:p>
        </p:txBody>
      </p:sp>
      <p:sp>
        <p:nvSpPr>
          <p:cNvPr id="20505" name="Oval 25"/>
          <p:cNvSpPr>
            <a:spLocks noChangeArrowheads="1"/>
          </p:cNvSpPr>
          <p:nvPr/>
        </p:nvSpPr>
        <p:spPr bwMode="auto">
          <a:xfrm>
            <a:off x="3303589" y="1971676"/>
            <a:ext cx="2500313" cy="240823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 eaLnBrk="0" hangingPunct="0"/>
            <a:endParaRPr lang="en-US" altLang="en-US" sz="1600" b="0">
              <a:solidFill>
                <a:srgbClr val="000000"/>
              </a:solidFill>
              <a:latin typeface="Times New Roman" pitchFamily="18" charset="0"/>
              <a:cs typeface="Times New Roman (Hebrew)" charset="0"/>
            </a:endParaRPr>
          </a:p>
        </p:txBody>
      </p:sp>
      <p:sp>
        <p:nvSpPr>
          <p:cNvPr id="20506" name="Text Box 26"/>
          <p:cNvSpPr txBox="1">
            <a:spLocks noChangeArrowheads="1"/>
          </p:cNvSpPr>
          <p:nvPr/>
        </p:nvSpPr>
        <p:spPr bwMode="auto">
          <a:xfrm>
            <a:off x="2225675" y="1624014"/>
            <a:ext cx="1466189" cy="34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600" b="0" dirty="0">
                <a:solidFill>
                  <a:srgbClr val="000000"/>
                </a:solidFill>
              </a:rPr>
              <a:t>ohmic contact</a:t>
            </a:r>
          </a:p>
        </p:txBody>
      </p:sp>
      <p:sp>
        <p:nvSpPr>
          <p:cNvPr id="20507" name="Freeform 27"/>
          <p:cNvSpPr>
            <a:spLocks/>
          </p:cNvSpPr>
          <p:nvPr/>
        </p:nvSpPr>
        <p:spPr bwMode="auto">
          <a:xfrm>
            <a:off x="2609851" y="1936751"/>
            <a:ext cx="627063" cy="908050"/>
          </a:xfrm>
          <a:custGeom>
            <a:avLst/>
            <a:gdLst>
              <a:gd name="T0" fmla="*/ 54 w 381"/>
              <a:gd name="T1" fmla="*/ 0 h 427"/>
              <a:gd name="T2" fmla="*/ 54 w 381"/>
              <a:gd name="T3" fmla="*/ 200 h 427"/>
              <a:gd name="T4" fmla="*/ 381 w 381"/>
              <a:gd name="T5" fmla="*/ 427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1" h="427">
                <a:moveTo>
                  <a:pt x="54" y="0"/>
                </a:moveTo>
                <a:cubicBezTo>
                  <a:pt x="27" y="64"/>
                  <a:pt x="0" y="129"/>
                  <a:pt x="54" y="200"/>
                </a:cubicBezTo>
                <a:cubicBezTo>
                  <a:pt x="108" y="271"/>
                  <a:pt x="325" y="389"/>
                  <a:pt x="381" y="427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>
              <a:solidFill>
                <a:srgbClr val="000000"/>
              </a:solidFill>
            </a:endParaRPr>
          </a:p>
        </p:txBody>
      </p:sp>
      <p:sp>
        <p:nvSpPr>
          <p:cNvPr id="20514" name="Oval 34"/>
          <p:cNvSpPr>
            <a:spLocks noChangeArrowheads="1"/>
          </p:cNvSpPr>
          <p:nvPr/>
        </p:nvSpPr>
        <p:spPr bwMode="auto">
          <a:xfrm>
            <a:off x="3975100" y="2608263"/>
            <a:ext cx="1135063" cy="108743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>
              <a:solidFill>
                <a:srgbClr val="000000"/>
              </a:solidFill>
            </a:endParaRPr>
          </a:p>
        </p:txBody>
      </p:sp>
      <p:sp>
        <p:nvSpPr>
          <p:cNvPr id="20516" name="Line 36"/>
          <p:cNvSpPr>
            <a:spLocks noChangeShapeType="1"/>
          </p:cNvSpPr>
          <p:nvPr/>
        </p:nvSpPr>
        <p:spPr bwMode="auto">
          <a:xfrm flipV="1">
            <a:off x="4692651" y="3506789"/>
            <a:ext cx="301625" cy="1889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>
              <a:solidFill>
                <a:srgbClr val="000000"/>
              </a:solidFill>
            </a:endParaRPr>
          </a:p>
        </p:txBody>
      </p:sp>
      <p:sp>
        <p:nvSpPr>
          <p:cNvPr id="20518" name="Line 38"/>
          <p:cNvSpPr>
            <a:spLocks noChangeShapeType="1"/>
          </p:cNvSpPr>
          <p:nvPr/>
        </p:nvSpPr>
        <p:spPr bwMode="auto">
          <a:xfrm flipH="1">
            <a:off x="3894138" y="3352801"/>
            <a:ext cx="330200" cy="2825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>
              <a:solidFill>
                <a:srgbClr val="000000"/>
              </a:solidFill>
            </a:endParaRPr>
          </a:p>
        </p:txBody>
      </p:sp>
      <p:sp>
        <p:nvSpPr>
          <p:cNvPr id="20519" name="Text Box 39"/>
          <p:cNvSpPr txBox="1">
            <a:spLocks noChangeArrowheads="1"/>
          </p:cNvSpPr>
          <p:nvPr/>
        </p:nvSpPr>
        <p:spPr bwMode="auto">
          <a:xfrm>
            <a:off x="3879850" y="3575051"/>
            <a:ext cx="62869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600" b="0" i="1" dirty="0">
                <a:solidFill>
                  <a:srgbClr val="FF0000"/>
                </a:solidFill>
              </a:rPr>
              <a:t>J </a:t>
            </a:r>
            <a:r>
              <a:rPr lang="en-US" altLang="en-US" sz="1600" b="0" dirty="0">
                <a:solidFill>
                  <a:srgbClr val="FF0000"/>
                </a:solidFill>
              </a:rPr>
              <a:t>(</a:t>
            </a:r>
            <a:r>
              <a:rPr lang="en-US" altLang="en-US" sz="1600" b="0" i="1" dirty="0">
                <a:solidFill>
                  <a:srgbClr val="FF0000"/>
                </a:solidFill>
              </a:rPr>
              <a:t>r </a:t>
            </a:r>
            <a:r>
              <a:rPr lang="en-US" altLang="en-US" sz="1600" b="0" dirty="0">
                <a:solidFill>
                  <a:srgbClr val="FF0000"/>
                </a:solidFill>
              </a:rPr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484688" y="1900238"/>
            <a:ext cx="1855788" cy="1335088"/>
            <a:chOff x="4484688" y="1900238"/>
            <a:chExt cx="1855788" cy="1335088"/>
          </a:xfrm>
        </p:grpSpPr>
        <p:sp>
          <p:nvSpPr>
            <p:cNvPr id="20515" name="Freeform 35"/>
            <p:cNvSpPr>
              <a:spLocks/>
            </p:cNvSpPr>
            <p:nvPr/>
          </p:nvSpPr>
          <p:spPr bwMode="auto">
            <a:xfrm>
              <a:off x="4484688" y="1900238"/>
              <a:ext cx="1420813" cy="1335088"/>
            </a:xfrm>
            <a:custGeom>
              <a:avLst/>
              <a:gdLst>
                <a:gd name="T0" fmla="*/ 672 w 672"/>
                <a:gd name="T1" fmla="*/ 72 h 504"/>
                <a:gd name="T2" fmla="*/ 288 w 672"/>
                <a:gd name="T3" fmla="*/ 72 h 504"/>
                <a:gd name="T4" fmla="*/ 0 w 672"/>
                <a:gd name="T5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72" h="504">
                  <a:moveTo>
                    <a:pt x="672" y="72"/>
                  </a:moveTo>
                  <a:cubicBezTo>
                    <a:pt x="536" y="36"/>
                    <a:pt x="400" y="0"/>
                    <a:pt x="288" y="72"/>
                  </a:cubicBezTo>
                  <a:cubicBezTo>
                    <a:pt x="176" y="144"/>
                    <a:pt x="88" y="324"/>
                    <a:pt x="0" y="504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20521" name="Text Box 41"/>
            <p:cNvSpPr txBox="1">
              <a:spLocks noChangeArrowheads="1"/>
            </p:cNvSpPr>
            <p:nvPr/>
          </p:nvSpPr>
          <p:spPr bwMode="auto">
            <a:xfrm>
              <a:off x="5786438" y="1912938"/>
              <a:ext cx="55403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rtl="1"/>
              <a:r>
                <a:rPr lang="en-US" altLang="en-US" sz="2000" b="0" i="1" dirty="0">
                  <a:solidFill>
                    <a:srgbClr val="000000"/>
                  </a:solidFill>
                  <a:sym typeface="Symbol" pitchFamily="18" charset="2"/>
                </a:rPr>
                <a:t></a:t>
              </a:r>
              <a:r>
                <a:rPr lang="en-US" altLang="en-US" sz="2000" b="0" baseline="-25000" dirty="0">
                  <a:solidFill>
                    <a:srgbClr val="000000"/>
                  </a:solidFill>
                  <a:sym typeface="Symbol" pitchFamily="18" charset="2"/>
                </a:rPr>
                <a:t>0</a:t>
              </a:r>
              <a:endParaRPr lang="en-US" altLang="en-US" sz="2000" b="0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 bwMode="auto">
          <a:xfrm flipV="1">
            <a:off x="4553745" y="2844802"/>
            <a:ext cx="440531" cy="30718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4711114" y="2906924"/>
            <a:ext cx="269197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800" b="0" i="1" dirty="0"/>
              <a:t>r</a:t>
            </a:r>
          </a:p>
        </p:txBody>
      </p:sp>
      <p:sp>
        <p:nvSpPr>
          <p:cNvPr id="6" name="Freeform 5"/>
          <p:cNvSpPr/>
          <p:nvPr/>
        </p:nvSpPr>
        <p:spPr bwMode="auto">
          <a:xfrm>
            <a:off x="5575777" y="2667573"/>
            <a:ext cx="131548" cy="948776"/>
          </a:xfrm>
          <a:custGeom>
            <a:avLst/>
            <a:gdLst>
              <a:gd name="connsiteX0" fmla="*/ 0 w 131548"/>
              <a:gd name="connsiteY0" fmla="*/ 0 h 948776"/>
              <a:gd name="connsiteX1" fmla="*/ 82503 w 131548"/>
              <a:gd name="connsiteY1" fmla="*/ 220006 h 948776"/>
              <a:gd name="connsiteX2" fmla="*/ 130629 w 131548"/>
              <a:gd name="connsiteY2" fmla="*/ 543140 h 948776"/>
              <a:gd name="connsiteX3" fmla="*/ 41252 w 131548"/>
              <a:gd name="connsiteY3" fmla="*/ 948776 h 948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48" h="948776">
                <a:moveTo>
                  <a:pt x="0" y="0"/>
                </a:moveTo>
                <a:cubicBezTo>
                  <a:pt x="30365" y="64741"/>
                  <a:pt x="60731" y="129483"/>
                  <a:pt x="82503" y="220006"/>
                </a:cubicBezTo>
                <a:cubicBezTo>
                  <a:pt x="104275" y="310529"/>
                  <a:pt x="137504" y="421678"/>
                  <a:pt x="130629" y="543140"/>
                </a:cubicBezTo>
                <a:cubicBezTo>
                  <a:pt x="123754" y="664602"/>
                  <a:pt x="82503" y="806689"/>
                  <a:pt x="41252" y="948776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/>
        </p:spPr>
        <p:txBody>
          <a:bodyPr vert="horz" wrap="square" lIns="91435" tIns="45718" rIns="91435" bIns="45718" numCol="1" spcCol="0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836784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8" grpId="0" animBg="1"/>
      <p:bldP spid="205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1653" t="9287"/>
          <a:stretch/>
        </p:blipFill>
        <p:spPr bwMode="auto">
          <a:xfrm>
            <a:off x="1469121" y="1943105"/>
            <a:ext cx="6140860" cy="428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89485" y="587544"/>
            <a:ext cx="7523936" cy="77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882" indent="-342882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800" b="0" dirty="0">
                <a:solidFill>
                  <a:srgbClr val="3333FF"/>
                </a:solidFill>
                <a:latin typeface="Tahoma" charset="0"/>
                <a:cs typeface="Tahoma" charset="0"/>
              </a:rPr>
              <a:t>state of the art</a:t>
            </a:r>
            <a:r>
              <a:rPr lang="en-US" dirty="0" smtClean="0">
                <a:solidFill>
                  <a:srgbClr val="3333FF"/>
                </a:solidFill>
                <a:latin typeface="Tahoma" charset="0"/>
                <a:cs typeface="Tahoma" charset="0"/>
              </a:rPr>
              <a:t> QHE states</a:t>
            </a:r>
            <a:endParaRPr lang="en-US" dirty="0">
              <a:solidFill>
                <a:srgbClr val="3333FF"/>
              </a:solidFill>
              <a:latin typeface="Tahoma" charset="0"/>
              <a:cs typeface="Tahoma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73245" y="2288186"/>
            <a:ext cx="43912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353"/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4724405" y="2296165"/>
            <a:ext cx="348338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353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158069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00420" name="Rectangle 4"/>
          <p:cNvSpPr>
            <a:spLocks noChangeArrowheads="1"/>
          </p:cNvSpPr>
          <p:nvPr/>
        </p:nvSpPr>
        <p:spPr bwMode="auto">
          <a:xfrm>
            <a:off x="7620" y="15240"/>
            <a:ext cx="9144000" cy="6858000"/>
          </a:xfrm>
          <a:prstGeom prst="rect">
            <a:avLst/>
          </a:prstGeom>
          <a:gradFill rotWithShape="1">
            <a:gsLst>
              <a:gs pos="0">
                <a:srgbClr val="0033CC"/>
              </a:gs>
              <a:gs pos="100000">
                <a:srgbClr val="99CCFF"/>
              </a:gs>
            </a:gsLst>
            <a:lin ang="5400000" scaled="1"/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/>
            <a:r>
              <a:rPr lang="en-US" altLang="en-US" sz="4400" b="0" dirty="0">
                <a:solidFill>
                  <a:srgbClr val="FFFFFF"/>
                </a:solidFill>
                <a:cs typeface="Times New Roman" pitchFamily="18" charset="0"/>
              </a:rPr>
              <a:t>few basics of </a:t>
            </a:r>
          </a:p>
          <a:p>
            <a:pPr algn="ctr"/>
            <a:endParaRPr lang="en-US" altLang="en-US" sz="4400" b="0" dirty="0">
              <a:solidFill>
                <a:srgbClr val="FFFFFF"/>
              </a:solidFill>
              <a:cs typeface="Times New Roman" pitchFamily="18" charset="0"/>
            </a:endParaRPr>
          </a:p>
          <a:p>
            <a:pPr algn="ctr"/>
            <a:r>
              <a:rPr lang="en-US" altLang="en-US" sz="4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IQHE </a:t>
            </a:r>
            <a:r>
              <a:rPr lang="en-US" altLang="en-US" sz="4400" b="0" dirty="0">
                <a:solidFill>
                  <a:srgbClr val="FFFFFF"/>
                </a:solidFill>
                <a:cs typeface="Times New Roman" pitchFamily="18" charset="0"/>
              </a:rPr>
              <a:t>edge channels</a:t>
            </a:r>
            <a:endParaRPr lang="en-US" altLang="en-US" sz="4400" b="0" dirty="0">
              <a:solidFill>
                <a:srgbClr val="FFFF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489579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43940" y="1843470"/>
            <a:ext cx="6992471" cy="4694246"/>
            <a:chOff x="2151529" y="1843470"/>
            <a:chExt cx="6992471" cy="4694246"/>
          </a:xfrm>
        </p:grpSpPr>
        <p:sp>
          <p:nvSpPr>
            <p:cNvPr id="5" name="Rectangle 4"/>
            <p:cNvSpPr/>
            <p:nvPr/>
          </p:nvSpPr>
          <p:spPr bwMode="auto">
            <a:xfrm>
              <a:off x="2151529" y="1843470"/>
              <a:ext cx="6992471" cy="4694246"/>
            </a:xfrm>
            <a:prstGeom prst="rect">
              <a:avLst/>
            </a:prstGeom>
            <a:solidFill>
              <a:schemeClr val="bg1"/>
            </a:solidFill>
            <a:ln w="12700" cap="sq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defTabSz="914353" rtl="1"/>
              <a:endParaRPr lang="en-US" sz="2000" b="0">
                <a:cs typeface="Times New Roman" pitchFamily="18" charset="0"/>
              </a:endParaRPr>
            </a:p>
          </p:txBody>
        </p:sp>
        <p:sp>
          <p:nvSpPr>
            <p:cNvPr id="701442" name="AutoShape 2"/>
            <p:cNvSpPr>
              <a:spLocks noChangeArrowheads="1"/>
            </p:cNvSpPr>
            <p:nvPr/>
          </p:nvSpPr>
          <p:spPr bwMode="auto">
            <a:xfrm rot="1916250">
              <a:off x="2687643" y="2562225"/>
              <a:ext cx="6091237" cy="2819400"/>
            </a:xfrm>
            <a:prstGeom prst="parallelogram">
              <a:avLst>
                <a:gd name="adj" fmla="val 65814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 rtl="1"/>
              <a:endParaRPr lang="en-US" altLang="en-US" sz="2400" b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2400302" y="2371725"/>
              <a:ext cx="6657975" cy="3800475"/>
              <a:chOff x="2400302" y="2371725"/>
              <a:chExt cx="6657975" cy="3800475"/>
            </a:xfrm>
          </p:grpSpPr>
          <p:sp>
            <p:nvSpPr>
              <p:cNvPr id="701443" name="Freeform 3"/>
              <p:cNvSpPr>
                <a:spLocks/>
              </p:cNvSpPr>
              <p:nvPr/>
            </p:nvSpPr>
            <p:spPr bwMode="auto">
              <a:xfrm>
                <a:off x="2405064" y="3687773"/>
                <a:ext cx="6653212" cy="2243137"/>
              </a:xfrm>
              <a:custGeom>
                <a:avLst/>
                <a:gdLst>
                  <a:gd name="T0" fmla="*/ 0 w 4197"/>
                  <a:gd name="T1" fmla="*/ 0 h 1413"/>
                  <a:gd name="T2" fmla="*/ 2268 w 4197"/>
                  <a:gd name="T3" fmla="*/ 1413 h 1413"/>
                  <a:gd name="T4" fmla="*/ 4197 w 4197"/>
                  <a:gd name="T5" fmla="*/ 525 h 1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97" h="1413">
                    <a:moveTo>
                      <a:pt x="0" y="0"/>
                    </a:moveTo>
                    <a:lnTo>
                      <a:pt x="2268" y="1413"/>
                    </a:lnTo>
                    <a:lnTo>
                      <a:pt x="4197" y="525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701444" name="Freeform 4"/>
              <p:cNvSpPr>
                <a:spLocks/>
              </p:cNvSpPr>
              <p:nvPr/>
            </p:nvSpPr>
            <p:spPr bwMode="auto">
              <a:xfrm>
                <a:off x="2400302" y="3557588"/>
                <a:ext cx="6657975" cy="2614612"/>
              </a:xfrm>
              <a:custGeom>
                <a:avLst/>
                <a:gdLst>
                  <a:gd name="T0" fmla="*/ 4194 w 4194"/>
                  <a:gd name="T1" fmla="*/ 519 h 1647"/>
                  <a:gd name="T2" fmla="*/ 4194 w 4194"/>
                  <a:gd name="T3" fmla="*/ 756 h 1647"/>
                  <a:gd name="T4" fmla="*/ 2262 w 4194"/>
                  <a:gd name="T5" fmla="*/ 1647 h 1647"/>
                  <a:gd name="T6" fmla="*/ 3 w 4194"/>
                  <a:gd name="T7" fmla="*/ 237 h 1647"/>
                  <a:gd name="T8" fmla="*/ 0 w 4194"/>
                  <a:gd name="T9" fmla="*/ 0 h 1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94" h="1647">
                    <a:moveTo>
                      <a:pt x="4194" y="519"/>
                    </a:moveTo>
                    <a:lnTo>
                      <a:pt x="4194" y="756"/>
                    </a:lnTo>
                    <a:lnTo>
                      <a:pt x="2262" y="1647"/>
                    </a:lnTo>
                    <a:lnTo>
                      <a:pt x="3" y="237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701445" name="Line 5"/>
              <p:cNvSpPr>
                <a:spLocks noChangeShapeType="1"/>
              </p:cNvSpPr>
              <p:nvPr/>
            </p:nvSpPr>
            <p:spPr bwMode="auto">
              <a:xfrm>
                <a:off x="5997575" y="5797560"/>
                <a:ext cx="0" cy="3730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701447" name="Oval 7"/>
              <p:cNvSpPr>
                <a:spLocks noChangeArrowheads="1"/>
              </p:cNvSpPr>
              <p:nvPr/>
            </p:nvSpPr>
            <p:spPr bwMode="auto">
              <a:xfrm>
                <a:off x="4806955" y="3494095"/>
                <a:ext cx="1389063" cy="82867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701448" name="Text Box 8"/>
              <p:cNvSpPr txBox="1">
                <a:spLocks noChangeArrowheads="1"/>
              </p:cNvSpPr>
              <p:nvPr/>
            </p:nvSpPr>
            <p:spPr bwMode="auto">
              <a:xfrm>
                <a:off x="5640393" y="4089407"/>
                <a:ext cx="203200" cy="369887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US" altLang="en-US" sz="2400" b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e</a:t>
                </a:r>
              </a:p>
            </p:txBody>
          </p:sp>
          <p:sp>
            <p:nvSpPr>
              <p:cNvPr id="701449" name="Freeform 9"/>
              <p:cNvSpPr>
                <a:spLocks/>
              </p:cNvSpPr>
              <p:nvPr/>
            </p:nvSpPr>
            <p:spPr bwMode="auto">
              <a:xfrm>
                <a:off x="5964243" y="3724282"/>
                <a:ext cx="236538" cy="490537"/>
              </a:xfrm>
              <a:custGeom>
                <a:avLst/>
                <a:gdLst>
                  <a:gd name="T0" fmla="*/ 0 w 149"/>
                  <a:gd name="T1" fmla="*/ 309 h 309"/>
                  <a:gd name="T2" fmla="*/ 87 w 149"/>
                  <a:gd name="T3" fmla="*/ 249 h 309"/>
                  <a:gd name="T4" fmla="*/ 138 w 149"/>
                  <a:gd name="T5" fmla="*/ 171 h 309"/>
                  <a:gd name="T6" fmla="*/ 144 w 149"/>
                  <a:gd name="T7" fmla="*/ 90 h 309"/>
                  <a:gd name="T8" fmla="*/ 105 w 149"/>
                  <a:gd name="T9" fmla="*/ 0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309">
                    <a:moveTo>
                      <a:pt x="0" y="309"/>
                    </a:moveTo>
                    <a:cubicBezTo>
                      <a:pt x="14" y="299"/>
                      <a:pt x="64" y="272"/>
                      <a:pt x="87" y="249"/>
                    </a:cubicBezTo>
                    <a:cubicBezTo>
                      <a:pt x="110" y="226"/>
                      <a:pt x="129" y="197"/>
                      <a:pt x="138" y="171"/>
                    </a:cubicBezTo>
                    <a:cubicBezTo>
                      <a:pt x="147" y="145"/>
                      <a:pt x="149" y="118"/>
                      <a:pt x="144" y="90"/>
                    </a:cubicBezTo>
                    <a:cubicBezTo>
                      <a:pt x="139" y="62"/>
                      <a:pt x="122" y="30"/>
                      <a:pt x="105" y="0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701451" name="Freeform 11"/>
              <p:cNvSpPr>
                <a:spLocks/>
              </p:cNvSpPr>
              <p:nvPr/>
            </p:nvSpPr>
            <p:spPr bwMode="auto">
              <a:xfrm>
                <a:off x="4608518" y="4862513"/>
                <a:ext cx="531812" cy="49213"/>
              </a:xfrm>
              <a:custGeom>
                <a:avLst/>
                <a:gdLst>
                  <a:gd name="T0" fmla="*/ 335 w 335"/>
                  <a:gd name="T1" fmla="*/ 8 h 31"/>
                  <a:gd name="T2" fmla="*/ 218 w 335"/>
                  <a:gd name="T3" fmla="*/ 0 h 31"/>
                  <a:gd name="T4" fmla="*/ 86 w 335"/>
                  <a:gd name="T5" fmla="*/ 8 h 31"/>
                  <a:gd name="T6" fmla="*/ 0 w 335"/>
                  <a:gd name="T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5" h="31">
                    <a:moveTo>
                      <a:pt x="335" y="8"/>
                    </a:moveTo>
                    <a:cubicBezTo>
                      <a:pt x="297" y="4"/>
                      <a:pt x="259" y="0"/>
                      <a:pt x="218" y="0"/>
                    </a:cubicBezTo>
                    <a:cubicBezTo>
                      <a:pt x="177" y="0"/>
                      <a:pt x="122" y="3"/>
                      <a:pt x="86" y="8"/>
                    </a:cubicBezTo>
                    <a:cubicBezTo>
                      <a:pt x="50" y="13"/>
                      <a:pt x="25" y="22"/>
                      <a:pt x="0" y="31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701452" name="Freeform 12"/>
              <p:cNvSpPr>
                <a:spLocks/>
              </p:cNvSpPr>
              <p:nvPr/>
            </p:nvSpPr>
            <p:spPr bwMode="auto">
              <a:xfrm>
                <a:off x="3667130" y="4294188"/>
                <a:ext cx="1009650" cy="620713"/>
              </a:xfrm>
              <a:custGeom>
                <a:avLst/>
                <a:gdLst>
                  <a:gd name="T0" fmla="*/ 582 w 636"/>
                  <a:gd name="T1" fmla="*/ 391 h 391"/>
                  <a:gd name="T2" fmla="*/ 615 w 636"/>
                  <a:gd name="T3" fmla="*/ 334 h 391"/>
                  <a:gd name="T4" fmla="*/ 630 w 636"/>
                  <a:gd name="T5" fmla="*/ 232 h 391"/>
                  <a:gd name="T6" fmla="*/ 579 w 636"/>
                  <a:gd name="T7" fmla="*/ 136 h 391"/>
                  <a:gd name="T8" fmla="*/ 504 w 636"/>
                  <a:gd name="T9" fmla="*/ 79 h 391"/>
                  <a:gd name="T10" fmla="*/ 387 w 636"/>
                  <a:gd name="T11" fmla="*/ 31 h 391"/>
                  <a:gd name="T12" fmla="*/ 243 w 636"/>
                  <a:gd name="T13" fmla="*/ 4 h 391"/>
                  <a:gd name="T14" fmla="*/ 117 w 636"/>
                  <a:gd name="T15" fmla="*/ 7 h 391"/>
                  <a:gd name="T16" fmla="*/ 0 w 636"/>
                  <a:gd name="T17" fmla="*/ 28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6" h="391">
                    <a:moveTo>
                      <a:pt x="582" y="391"/>
                    </a:moveTo>
                    <a:cubicBezTo>
                      <a:pt x="594" y="375"/>
                      <a:pt x="607" y="360"/>
                      <a:pt x="615" y="334"/>
                    </a:cubicBezTo>
                    <a:cubicBezTo>
                      <a:pt x="623" y="308"/>
                      <a:pt x="636" y="265"/>
                      <a:pt x="630" y="232"/>
                    </a:cubicBezTo>
                    <a:cubicBezTo>
                      <a:pt x="624" y="199"/>
                      <a:pt x="600" y="162"/>
                      <a:pt x="579" y="136"/>
                    </a:cubicBezTo>
                    <a:cubicBezTo>
                      <a:pt x="558" y="110"/>
                      <a:pt x="536" y="97"/>
                      <a:pt x="504" y="79"/>
                    </a:cubicBezTo>
                    <a:cubicBezTo>
                      <a:pt x="472" y="61"/>
                      <a:pt x="430" y="43"/>
                      <a:pt x="387" y="31"/>
                    </a:cubicBezTo>
                    <a:cubicBezTo>
                      <a:pt x="344" y="19"/>
                      <a:pt x="288" y="8"/>
                      <a:pt x="243" y="4"/>
                    </a:cubicBezTo>
                    <a:cubicBezTo>
                      <a:pt x="198" y="0"/>
                      <a:pt x="157" y="3"/>
                      <a:pt x="117" y="7"/>
                    </a:cubicBezTo>
                    <a:cubicBezTo>
                      <a:pt x="77" y="11"/>
                      <a:pt x="38" y="19"/>
                      <a:pt x="0" y="28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701453" name="Freeform 13"/>
              <p:cNvSpPr>
                <a:spLocks/>
              </p:cNvSpPr>
              <p:nvPr/>
            </p:nvSpPr>
            <p:spPr bwMode="auto">
              <a:xfrm>
                <a:off x="2728918" y="3717926"/>
                <a:ext cx="1009650" cy="620713"/>
              </a:xfrm>
              <a:custGeom>
                <a:avLst/>
                <a:gdLst>
                  <a:gd name="T0" fmla="*/ 582 w 636"/>
                  <a:gd name="T1" fmla="*/ 391 h 391"/>
                  <a:gd name="T2" fmla="*/ 615 w 636"/>
                  <a:gd name="T3" fmla="*/ 334 h 391"/>
                  <a:gd name="T4" fmla="*/ 630 w 636"/>
                  <a:gd name="T5" fmla="*/ 232 h 391"/>
                  <a:gd name="T6" fmla="*/ 579 w 636"/>
                  <a:gd name="T7" fmla="*/ 136 h 391"/>
                  <a:gd name="T8" fmla="*/ 504 w 636"/>
                  <a:gd name="T9" fmla="*/ 79 h 391"/>
                  <a:gd name="T10" fmla="*/ 387 w 636"/>
                  <a:gd name="T11" fmla="*/ 31 h 391"/>
                  <a:gd name="T12" fmla="*/ 243 w 636"/>
                  <a:gd name="T13" fmla="*/ 4 h 391"/>
                  <a:gd name="T14" fmla="*/ 117 w 636"/>
                  <a:gd name="T15" fmla="*/ 7 h 391"/>
                  <a:gd name="T16" fmla="*/ 0 w 636"/>
                  <a:gd name="T17" fmla="*/ 28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6" h="391">
                    <a:moveTo>
                      <a:pt x="582" y="391"/>
                    </a:moveTo>
                    <a:cubicBezTo>
                      <a:pt x="594" y="375"/>
                      <a:pt x="607" y="360"/>
                      <a:pt x="615" y="334"/>
                    </a:cubicBezTo>
                    <a:cubicBezTo>
                      <a:pt x="623" y="308"/>
                      <a:pt x="636" y="265"/>
                      <a:pt x="630" y="232"/>
                    </a:cubicBezTo>
                    <a:cubicBezTo>
                      <a:pt x="624" y="199"/>
                      <a:pt x="600" y="162"/>
                      <a:pt x="579" y="136"/>
                    </a:cubicBezTo>
                    <a:cubicBezTo>
                      <a:pt x="558" y="110"/>
                      <a:pt x="536" y="97"/>
                      <a:pt x="504" y="79"/>
                    </a:cubicBezTo>
                    <a:cubicBezTo>
                      <a:pt x="472" y="61"/>
                      <a:pt x="430" y="43"/>
                      <a:pt x="387" y="31"/>
                    </a:cubicBezTo>
                    <a:cubicBezTo>
                      <a:pt x="344" y="19"/>
                      <a:pt x="288" y="8"/>
                      <a:pt x="243" y="4"/>
                    </a:cubicBezTo>
                    <a:cubicBezTo>
                      <a:pt x="198" y="0"/>
                      <a:pt x="157" y="3"/>
                      <a:pt x="117" y="7"/>
                    </a:cubicBezTo>
                    <a:cubicBezTo>
                      <a:pt x="77" y="11"/>
                      <a:pt x="38" y="19"/>
                      <a:pt x="0" y="28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701454" name="Freeform 14"/>
              <p:cNvSpPr>
                <a:spLocks/>
              </p:cNvSpPr>
              <p:nvPr/>
            </p:nvSpPr>
            <p:spPr bwMode="auto">
              <a:xfrm>
                <a:off x="2738443" y="3386138"/>
                <a:ext cx="80962" cy="366713"/>
              </a:xfrm>
              <a:custGeom>
                <a:avLst/>
                <a:gdLst>
                  <a:gd name="T0" fmla="*/ 0 w 51"/>
                  <a:gd name="T1" fmla="*/ 231 h 231"/>
                  <a:gd name="T2" fmla="*/ 33 w 51"/>
                  <a:gd name="T3" fmla="*/ 174 h 231"/>
                  <a:gd name="T4" fmla="*/ 48 w 51"/>
                  <a:gd name="T5" fmla="*/ 72 h 231"/>
                  <a:gd name="T6" fmla="*/ 18 w 51"/>
                  <a:gd name="T7" fmla="*/ 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231">
                    <a:moveTo>
                      <a:pt x="0" y="231"/>
                    </a:moveTo>
                    <a:cubicBezTo>
                      <a:pt x="12" y="215"/>
                      <a:pt x="25" y="200"/>
                      <a:pt x="33" y="174"/>
                    </a:cubicBezTo>
                    <a:cubicBezTo>
                      <a:pt x="41" y="148"/>
                      <a:pt x="51" y="101"/>
                      <a:pt x="48" y="72"/>
                    </a:cubicBezTo>
                    <a:cubicBezTo>
                      <a:pt x="45" y="43"/>
                      <a:pt x="24" y="15"/>
                      <a:pt x="18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701455" name="Freeform 15"/>
              <p:cNvSpPr>
                <a:spLocks/>
              </p:cNvSpPr>
              <p:nvPr/>
            </p:nvSpPr>
            <p:spPr bwMode="auto">
              <a:xfrm>
                <a:off x="2776543" y="2909888"/>
                <a:ext cx="1123950" cy="568325"/>
              </a:xfrm>
              <a:custGeom>
                <a:avLst/>
                <a:gdLst>
                  <a:gd name="T0" fmla="*/ 0 w 708"/>
                  <a:gd name="T1" fmla="*/ 300 h 358"/>
                  <a:gd name="T2" fmla="*/ 87 w 708"/>
                  <a:gd name="T3" fmla="*/ 333 h 358"/>
                  <a:gd name="T4" fmla="*/ 258 w 708"/>
                  <a:gd name="T5" fmla="*/ 357 h 358"/>
                  <a:gd name="T6" fmla="*/ 471 w 708"/>
                  <a:gd name="T7" fmla="*/ 324 h 358"/>
                  <a:gd name="T8" fmla="*/ 636 w 708"/>
                  <a:gd name="T9" fmla="*/ 234 h 358"/>
                  <a:gd name="T10" fmla="*/ 702 w 708"/>
                  <a:gd name="T11" fmla="*/ 111 h 358"/>
                  <a:gd name="T12" fmla="*/ 672 w 708"/>
                  <a:gd name="T13" fmla="*/ 0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8" h="358">
                    <a:moveTo>
                      <a:pt x="0" y="300"/>
                    </a:moveTo>
                    <a:cubicBezTo>
                      <a:pt x="22" y="312"/>
                      <a:pt x="44" y="324"/>
                      <a:pt x="87" y="333"/>
                    </a:cubicBezTo>
                    <a:cubicBezTo>
                      <a:pt x="130" y="342"/>
                      <a:pt x="194" y="358"/>
                      <a:pt x="258" y="357"/>
                    </a:cubicBezTo>
                    <a:cubicBezTo>
                      <a:pt x="322" y="356"/>
                      <a:pt x="408" y="344"/>
                      <a:pt x="471" y="324"/>
                    </a:cubicBezTo>
                    <a:cubicBezTo>
                      <a:pt x="534" y="304"/>
                      <a:pt x="598" y="269"/>
                      <a:pt x="636" y="234"/>
                    </a:cubicBezTo>
                    <a:cubicBezTo>
                      <a:pt x="674" y="199"/>
                      <a:pt x="696" y="150"/>
                      <a:pt x="702" y="111"/>
                    </a:cubicBezTo>
                    <a:cubicBezTo>
                      <a:pt x="708" y="72"/>
                      <a:pt x="690" y="36"/>
                      <a:pt x="672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701456" name="Freeform 16"/>
              <p:cNvSpPr>
                <a:spLocks/>
              </p:cNvSpPr>
              <p:nvPr/>
            </p:nvSpPr>
            <p:spPr bwMode="auto">
              <a:xfrm>
                <a:off x="3843343" y="2419350"/>
                <a:ext cx="1123950" cy="568325"/>
              </a:xfrm>
              <a:custGeom>
                <a:avLst/>
                <a:gdLst>
                  <a:gd name="T0" fmla="*/ 0 w 708"/>
                  <a:gd name="T1" fmla="*/ 300 h 358"/>
                  <a:gd name="T2" fmla="*/ 87 w 708"/>
                  <a:gd name="T3" fmla="*/ 333 h 358"/>
                  <a:gd name="T4" fmla="*/ 258 w 708"/>
                  <a:gd name="T5" fmla="*/ 357 h 358"/>
                  <a:gd name="T6" fmla="*/ 471 w 708"/>
                  <a:gd name="T7" fmla="*/ 324 h 358"/>
                  <a:gd name="T8" fmla="*/ 636 w 708"/>
                  <a:gd name="T9" fmla="*/ 234 h 358"/>
                  <a:gd name="T10" fmla="*/ 702 w 708"/>
                  <a:gd name="T11" fmla="*/ 111 h 358"/>
                  <a:gd name="T12" fmla="*/ 672 w 708"/>
                  <a:gd name="T13" fmla="*/ 0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8" h="358">
                    <a:moveTo>
                      <a:pt x="0" y="300"/>
                    </a:moveTo>
                    <a:cubicBezTo>
                      <a:pt x="22" y="312"/>
                      <a:pt x="44" y="324"/>
                      <a:pt x="87" y="333"/>
                    </a:cubicBezTo>
                    <a:cubicBezTo>
                      <a:pt x="130" y="342"/>
                      <a:pt x="194" y="358"/>
                      <a:pt x="258" y="357"/>
                    </a:cubicBezTo>
                    <a:cubicBezTo>
                      <a:pt x="322" y="356"/>
                      <a:pt x="408" y="344"/>
                      <a:pt x="471" y="324"/>
                    </a:cubicBezTo>
                    <a:cubicBezTo>
                      <a:pt x="534" y="304"/>
                      <a:pt x="598" y="269"/>
                      <a:pt x="636" y="234"/>
                    </a:cubicBezTo>
                    <a:cubicBezTo>
                      <a:pt x="674" y="199"/>
                      <a:pt x="696" y="150"/>
                      <a:pt x="702" y="111"/>
                    </a:cubicBezTo>
                    <a:cubicBezTo>
                      <a:pt x="708" y="72"/>
                      <a:pt x="690" y="36"/>
                      <a:pt x="672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701457" name="Freeform 17"/>
              <p:cNvSpPr>
                <a:spLocks/>
              </p:cNvSpPr>
              <p:nvPr/>
            </p:nvSpPr>
            <p:spPr bwMode="auto">
              <a:xfrm>
                <a:off x="4910143" y="2371725"/>
                <a:ext cx="909637" cy="130175"/>
              </a:xfrm>
              <a:custGeom>
                <a:avLst/>
                <a:gdLst>
                  <a:gd name="T0" fmla="*/ 0 w 573"/>
                  <a:gd name="T1" fmla="*/ 24 h 82"/>
                  <a:gd name="T2" fmla="*/ 87 w 573"/>
                  <a:gd name="T3" fmla="*/ 57 h 82"/>
                  <a:gd name="T4" fmla="*/ 258 w 573"/>
                  <a:gd name="T5" fmla="*/ 81 h 82"/>
                  <a:gd name="T6" fmla="*/ 471 w 573"/>
                  <a:gd name="T7" fmla="*/ 48 h 82"/>
                  <a:gd name="T8" fmla="*/ 573 w 573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3" h="82">
                    <a:moveTo>
                      <a:pt x="0" y="24"/>
                    </a:moveTo>
                    <a:cubicBezTo>
                      <a:pt x="22" y="36"/>
                      <a:pt x="44" y="48"/>
                      <a:pt x="87" y="57"/>
                    </a:cubicBezTo>
                    <a:cubicBezTo>
                      <a:pt x="130" y="66"/>
                      <a:pt x="194" y="82"/>
                      <a:pt x="258" y="81"/>
                    </a:cubicBezTo>
                    <a:cubicBezTo>
                      <a:pt x="322" y="80"/>
                      <a:pt x="419" y="61"/>
                      <a:pt x="471" y="48"/>
                    </a:cubicBezTo>
                    <a:cubicBezTo>
                      <a:pt x="523" y="35"/>
                      <a:pt x="552" y="10"/>
                      <a:pt x="573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701458" name="Freeform 18"/>
              <p:cNvSpPr>
                <a:spLocks/>
              </p:cNvSpPr>
              <p:nvPr/>
            </p:nvSpPr>
            <p:spPr bwMode="auto">
              <a:xfrm>
                <a:off x="5583243" y="2371725"/>
                <a:ext cx="1203325" cy="736600"/>
              </a:xfrm>
              <a:custGeom>
                <a:avLst/>
                <a:gdLst>
                  <a:gd name="T0" fmla="*/ 152 w 758"/>
                  <a:gd name="T1" fmla="*/ 0 h 464"/>
                  <a:gd name="T2" fmla="*/ 47 w 758"/>
                  <a:gd name="T3" fmla="*/ 78 h 464"/>
                  <a:gd name="T4" fmla="*/ 2 w 758"/>
                  <a:gd name="T5" fmla="*/ 189 h 464"/>
                  <a:gd name="T6" fmla="*/ 32 w 758"/>
                  <a:gd name="T7" fmla="*/ 291 h 464"/>
                  <a:gd name="T8" fmla="*/ 116 w 758"/>
                  <a:gd name="T9" fmla="*/ 378 h 464"/>
                  <a:gd name="T10" fmla="*/ 269 w 758"/>
                  <a:gd name="T11" fmla="*/ 441 h 464"/>
                  <a:gd name="T12" fmla="*/ 464 w 758"/>
                  <a:gd name="T13" fmla="*/ 462 h 464"/>
                  <a:gd name="T14" fmla="*/ 662 w 758"/>
                  <a:gd name="T15" fmla="*/ 426 h 464"/>
                  <a:gd name="T16" fmla="*/ 758 w 758"/>
                  <a:gd name="T17" fmla="*/ 378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8" h="464">
                    <a:moveTo>
                      <a:pt x="152" y="0"/>
                    </a:moveTo>
                    <a:cubicBezTo>
                      <a:pt x="112" y="23"/>
                      <a:pt x="72" y="47"/>
                      <a:pt x="47" y="78"/>
                    </a:cubicBezTo>
                    <a:cubicBezTo>
                      <a:pt x="22" y="109"/>
                      <a:pt x="4" y="154"/>
                      <a:pt x="2" y="189"/>
                    </a:cubicBezTo>
                    <a:cubicBezTo>
                      <a:pt x="0" y="224"/>
                      <a:pt x="13" y="260"/>
                      <a:pt x="32" y="291"/>
                    </a:cubicBezTo>
                    <a:cubicBezTo>
                      <a:pt x="51" y="322"/>
                      <a:pt x="77" y="353"/>
                      <a:pt x="116" y="378"/>
                    </a:cubicBezTo>
                    <a:cubicBezTo>
                      <a:pt x="155" y="403"/>
                      <a:pt x="211" y="427"/>
                      <a:pt x="269" y="441"/>
                    </a:cubicBezTo>
                    <a:cubicBezTo>
                      <a:pt x="327" y="455"/>
                      <a:pt x="399" y="464"/>
                      <a:pt x="464" y="462"/>
                    </a:cubicBezTo>
                    <a:cubicBezTo>
                      <a:pt x="529" y="460"/>
                      <a:pt x="613" y="440"/>
                      <a:pt x="662" y="426"/>
                    </a:cubicBezTo>
                    <a:cubicBezTo>
                      <a:pt x="711" y="412"/>
                      <a:pt x="734" y="395"/>
                      <a:pt x="758" y="378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701459" name="Freeform 19"/>
              <p:cNvSpPr>
                <a:spLocks/>
              </p:cNvSpPr>
              <p:nvPr/>
            </p:nvSpPr>
            <p:spPr bwMode="auto">
              <a:xfrm>
                <a:off x="6540505" y="2976563"/>
                <a:ext cx="736600" cy="733425"/>
              </a:xfrm>
              <a:custGeom>
                <a:avLst/>
                <a:gdLst>
                  <a:gd name="T0" fmla="*/ 152 w 464"/>
                  <a:gd name="T1" fmla="*/ 0 h 462"/>
                  <a:gd name="T2" fmla="*/ 47 w 464"/>
                  <a:gd name="T3" fmla="*/ 78 h 462"/>
                  <a:gd name="T4" fmla="*/ 2 w 464"/>
                  <a:gd name="T5" fmla="*/ 189 h 462"/>
                  <a:gd name="T6" fmla="*/ 32 w 464"/>
                  <a:gd name="T7" fmla="*/ 291 h 462"/>
                  <a:gd name="T8" fmla="*/ 116 w 464"/>
                  <a:gd name="T9" fmla="*/ 378 h 462"/>
                  <a:gd name="T10" fmla="*/ 269 w 464"/>
                  <a:gd name="T11" fmla="*/ 441 h 462"/>
                  <a:gd name="T12" fmla="*/ 464 w 464"/>
                  <a:gd name="T13" fmla="*/ 462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4" h="462">
                    <a:moveTo>
                      <a:pt x="152" y="0"/>
                    </a:moveTo>
                    <a:cubicBezTo>
                      <a:pt x="112" y="23"/>
                      <a:pt x="72" y="47"/>
                      <a:pt x="47" y="78"/>
                    </a:cubicBezTo>
                    <a:cubicBezTo>
                      <a:pt x="22" y="109"/>
                      <a:pt x="4" y="154"/>
                      <a:pt x="2" y="189"/>
                    </a:cubicBezTo>
                    <a:cubicBezTo>
                      <a:pt x="0" y="224"/>
                      <a:pt x="13" y="260"/>
                      <a:pt x="32" y="291"/>
                    </a:cubicBezTo>
                    <a:cubicBezTo>
                      <a:pt x="51" y="322"/>
                      <a:pt x="77" y="353"/>
                      <a:pt x="116" y="378"/>
                    </a:cubicBezTo>
                    <a:cubicBezTo>
                      <a:pt x="155" y="403"/>
                      <a:pt x="211" y="427"/>
                      <a:pt x="269" y="441"/>
                    </a:cubicBezTo>
                    <a:cubicBezTo>
                      <a:pt x="327" y="455"/>
                      <a:pt x="432" y="459"/>
                      <a:pt x="464" y="462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701460" name="Text Box 20"/>
              <p:cNvSpPr txBox="1">
                <a:spLocks noChangeArrowheads="1"/>
              </p:cNvSpPr>
              <p:nvPr/>
            </p:nvSpPr>
            <p:spPr bwMode="auto">
              <a:xfrm>
                <a:off x="5186368" y="4687888"/>
                <a:ext cx="203200" cy="369888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US" altLang="en-US" sz="2400" b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e</a:t>
                </a:r>
              </a:p>
            </p:txBody>
          </p:sp>
          <p:sp>
            <p:nvSpPr>
              <p:cNvPr id="701461" name="Freeform 21"/>
              <p:cNvSpPr>
                <a:spLocks/>
              </p:cNvSpPr>
              <p:nvPr/>
            </p:nvSpPr>
            <p:spPr bwMode="auto">
              <a:xfrm>
                <a:off x="3654430" y="3956051"/>
                <a:ext cx="80962" cy="366713"/>
              </a:xfrm>
              <a:custGeom>
                <a:avLst/>
                <a:gdLst>
                  <a:gd name="T0" fmla="*/ 0 w 51"/>
                  <a:gd name="T1" fmla="*/ 231 h 231"/>
                  <a:gd name="T2" fmla="*/ 33 w 51"/>
                  <a:gd name="T3" fmla="*/ 174 h 231"/>
                  <a:gd name="T4" fmla="*/ 48 w 51"/>
                  <a:gd name="T5" fmla="*/ 72 h 231"/>
                  <a:gd name="T6" fmla="*/ 18 w 51"/>
                  <a:gd name="T7" fmla="*/ 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231">
                    <a:moveTo>
                      <a:pt x="0" y="231"/>
                    </a:moveTo>
                    <a:cubicBezTo>
                      <a:pt x="12" y="215"/>
                      <a:pt x="25" y="200"/>
                      <a:pt x="33" y="174"/>
                    </a:cubicBezTo>
                    <a:cubicBezTo>
                      <a:pt x="41" y="148"/>
                      <a:pt x="51" y="101"/>
                      <a:pt x="48" y="72"/>
                    </a:cubicBezTo>
                    <a:cubicBezTo>
                      <a:pt x="45" y="43"/>
                      <a:pt x="24" y="15"/>
                      <a:pt x="18" y="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701463" name="Freeform 23"/>
              <p:cNvSpPr>
                <a:spLocks/>
              </p:cNvSpPr>
              <p:nvPr/>
            </p:nvSpPr>
            <p:spPr bwMode="auto">
              <a:xfrm>
                <a:off x="5243514" y="3736978"/>
                <a:ext cx="525462" cy="220663"/>
              </a:xfrm>
              <a:custGeom>
                <a:avLst/>
                <a:gdLst>
                  <a:gd name="T0" fmla="*/ 0 w 331"/>
                  <a:gd name="T1" fmla="*/ 0 h 139"/>
                  <a:gd name="T2" fmla="*/ 165 w 331"/>
                  <a:gd name="T3" fmla="*/ 139 h 139"/>
                  <a:gd name="T4" fmla="*/ 331 w 331"/>
                  <a:gd name="T5" fmla="*/ 7 h 139"/>
                  <a:gd name="T6" fmla="*/ 0 w 331"/>
                  <a:gd name="T7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1" h="139">
                    <a:moveTo>
                      <a:pt x="0" y="0"/>
                    </a:moveTo>
                    <a:lnTo>
                      <a:pt x="165" y="139"/>
                    </a:lnTo>
                    <a:lnTo>
                      <a:pt x="331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701464" name="Oval 24"/>
              <p:cNvSpPr>
                <a:spLocks noChangeArrowheads="1"/>
              </p:cNvSpPr>
              <p:nvPr/>
            </p:nvSpPr>
            <p:spPr bwMode="auto">
              <a:xfrm>
                <a:off x="5248276" y="3651253"/>
                <a:ext cx="533400" cy="15240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701465" name="AutoShape 25"/>
              <p:cNvSpPr>
                <a:spLocks noChangeArrowheads="1"/>
              </p:cNvSpPr>
              <p:nvPr/>
            </p:nvSpPr>
            <p:spPr bwMode="auto">
              <a:xfrm>
                <a:off x="5362576" y="3305178"/>
                <a:ext cx="304800" cy="457200"/>
              </a:xfrm>
              <a:prstGeom prst="can">
                <a:avLst>
                  <a:gd name="adj" fmla="val 375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701466" name="Text Box 26"/>
              <p:cNvSpPr txBox="1">
                <a:spLocks noChangeArrowheads="1"/>
              </p:cNvSpPr>
              <p:nvPr/>
            </p:nvSpPr>
            <p:spPr bwMode="auto">
              <a:xfrm>
                <a:off x="5360988" y="3409954"/>
                <a:ext cx="287258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altLang="en-US" sz="1200" b="0">
                    <a:solidFill>
                      <a:srgbClr val="000000"/>
                    </a:solidFill>
                    <a:latin typeface="Arial" charset="0"/>
                    <a:cs typeface="Times New Roman" pitchFamily="18" charset="0"/>
                  </a:rPr>
                  <a:t>B</a:t>
                </a:r>
              </a:p>
            </p:txBody>
          </p:sp>
        </p:grpSp>
      </p:grpSp>
      <p:sp>
        <p:nvSpPr>
          <p:cNvPr id="701468" name="Rectangle 28"/>
          <p:cNvSpPr>
            <a:spLocks noChangeArrowheads="1"/>
          </p:cNvSpPr>
          <p:nvPr/>
        </p:nvSpPr>
        <p:spPr bwMode="auto">
          <a:xfrm>
            <a:off x="342900" y="215900"/>
            <a:ext cx="710184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 anchor="ctr"/>
          <a:lstStyle>
            <a:lvl1pPr algn="l">
              <a:defRPr sz="3000" b="1">
                <a:solidFill>
                  <a:schemeClr val="bg1"/>
                </a:solidFill>
                <a:latin typeface="Tahoma" pitchFamily="34" charset="0"/>
              </a:defRPr>
            </a:lvl1pPr>
            <a:lvl2pPr algn="l">
              <a:defRPr sz="3000" b="1">
                <a:solidFill>
                  <a:schemeClr val="bg1"/>
                </a:solidFill>
                <a:latin typeface="Tahoma" pitchFamily="34" charset="0"/>
              </a:defRPr>
            </a:lvl2pPr>
            <a:lvl3pPr algn="l">
              <a:defRPr sz="3000" b="1">
                <a:solidFill>
                  <a:schemeClr val="bg1"/>
                </a:solidFill>
                <a:latin typeface="Tahoma" pitchFamily="34" charset="0"/>
              </a:defRPr>
            </a:lvl3pPr>
            <a:lvl4pPr algn="l">
              <a:defRPr sz="3000" b="1">
                <a:solidFill>
                  <a:schemeClr val="bg1"/>
                </a:solidFill>
                <a:latin typeface="Tahoma" pitchFamily="34" charset="0"/>
              </a:defRPr>
            </a:lvl4pPr>
            <a:lvl5pPr algn="l">
              <a:defRPr sz="3000" b="1">
                <a:solidFill>
                  <a:schemeClr val="bg1"/>
                </a:solidFill>
                <a:latin typeface="Tahoma" pitchFamily="34" charset="0"/>
              </a:defRPr>
            </a:lvl5pPr>
            <a:lvl6pPr marL="457200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6pPr>
            <a:lvl7pPr marL="914400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7pPr>
            <a:lvl8pPr marL="1371600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8pPr>
            <a:lvl9pPr marL="1828800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r>
              <a:rPr lang="en-US" altLang="en-US" sz="2800">
                <a:solidFill>
                  <a:srgbClr val="FFFFFF"/>
                </a:solidFill>
                <a:cs typeface="Times New Roman" pitchFamily="18" charset="0"/>
              </a:rPr>
              <a:t>near the edge      skipping orbits </a:t>
            </a:r>
            <a:endParaRPr lang="en-US" altLang="en-US" sz="2800">
              <a:solidFill>
                <a:srgbClr val="0066FF"/>
              </a:solidFill>
              <a:cs typeface="Times New Roman" pitchFamily="18" charset="0"/>
            </a:endParaRPr>
          </a:p>
        </p:txBody>
      </p:sp>
      <p:sp>
        <p:nvSpPr>
          <p:cNvPr id="701470" name="Text Box 30"/>
          <p:cNvSpPr txBox="1">
            <a:spLocks noChangeArrowheads="1"/>
          </p:cNvSpPr>
          <p:nvPr/>
        </p:nvSpPr>
        <p:spPr bwMode="auto">
          <a:xfrm>
            <a:off x="474264" y="3389314"/>
            <a:ext cx="10914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algn="r" rtl="1"/>
            <a:r>
              <a:rPr lang="en-US" altLang="en-US" sz="2000" b="0">
                <a:solidFill>
                  <a:srgbClr val="000000"/>
                </a:solidFill>
                <a:cs typeface="Times New Roman" pitchFamily="18" charset="0"/>
              </a:rPr>
              <a:t>2d layer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3063240" y="511810"/>
            <a:ext cx="350520" cy="181610"/>
          </a:xfrm>
          <a:prstGeom prst="rightArrow">
            <a:avLst/>
          </a:prstGeom>
          <a:solidFill>
            <a:srgbClr val="FFFF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r" defTabSz="914353" rtl="1"/>
            <a:endParaRPr lang="en-US" sz="2000" b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404024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6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7255" t="31950" r="30826" b="35200"/>
          <a:stretch/>
        </p:blipFill>
        <p:spPr bwMode="auto">
          <a:xfrm>
            <a:off x="2135902" y="1577341"/>
            <a:ext cx="3937243" cy="484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89485" y="587544"/>
            <a:ext cx="7523936" cy="77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882" indent="-342882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dirty="0" smtClean="0">
                <a:solidFill>
                  <a:srgbClr val="3333FF"/>
                </a:solidFill>
                <a:latin typeface="Tahoma" charset="0"/>
                <a:cs typeface="Tahoma" charset="0"/>
              </a:rPr>
              <a:t>approaching the edge …</a:t>
            </a:r>
            <a:endParaRPr lang="en-US" dirty="0">
              <a:solidFill>
                <a:srgbClr val="3333FF"/>
              </a:solidFill>
              <a:latin typeface="Tahoma" charset="0"/>
              <a:cs typeface="Tahoma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671066" y="2232661"/>
            <a:ext cx="184731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35" tIns="45718" rIns="91435" bIns="45718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353"/>
            <a:endParaRPr lang="en-US"/>
          </a:p>
        </p:txBody>
      </p:sp>
      <p:cxnSp>
        <p:nvCxnSpPr>
          <p:cNvPr id="17" name="Straight Connector 16"/>
          <p:cNvCxnSpPr/>
          <p:nvPr/>
        </p:nvCxnSpPr>
        <p:spPr bwMode="auto">
          <a:xfrm rot="10800000" flipH="1">
            <a:off x="4450080" y="2164081"/>
            <a:ext cx="213360" cy="24384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4787619" y="5047710"/>
            <a:ext cx="3565400" cy="111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kern="0" dirty="0">
                <a:solidFill>
                  <a:sysClr val="windowText" lastClr="000000"/>
                </a:solidFill>
              </a:rPr>
              <a:t>approaching the edge </a:t>
            </a:r>
            <a:r>
              <a:rPr lang="en-US" sz="1400" b="0" kern="0" dirty="0">
                <a:solidFill>
                  <a:sysClr val="windowText" lastClr="000000"/>
                </a:solidFill>
                <a:sym typeface="Symbol"/>
              </a:rPr>
              <a:t> energy curves up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b="0" kern="0" dirty="0">
              <a:solidFill>
                <a:sysClr val="windowText" lastClr="000000"/>
              </a:solidFill>
            </a:endParaRPr>
          </a:p>
          <a:p>
            <a:pPr algn="ctr" defTabSz="914353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kern="0" dirty="0">
                <a:solidFill>
                  <a:sysClr val="windowText" lastClr="000000"/>
                </a:solidFill>
                <a:sym typeface="Symbol"/>
              </a:rPr>
              <a:t>finite drift velocity</a:t>
            </a:r>
          </a:p>
          <a:p>
            <a:pPr algn="ctr" defTabSz="914353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i="1" kern="0" dirty="0" err="1">
                <a:solidFill>
                  <a:srgbClr val="FF0000"/>
                </a:solidFill>
                <a:sym typeface="Symbol"/>
              </a:rPr>
              <a:t>v</a:t>
            </a:r>
            <a:r>
              <a:rPr lang="en-US" sz="2000" b="0" i="1" kern="0" baseline="-25000" dirty="0" err="1">
                <a:solidFill>
                  <a:srgbClr val="FF0000"/>
                </a:solidFill>
                <a:sym typeface="Symbol"/>
              </a:rPr>
              <a:t>d</a:t>
            </a:r>
            <a:r>
              <a:rPr lang="en-US" sz="2000" b="0" i="1" kern="0" baseline="-25000" dirty="0">
                <a:solidFill>
                  <a:srgbClr val="FF0000"/>
                </a:solidFill>
                <a:sym typeface="Symbol"/>
              </a:rPr>
              <a:t> </a:t>
            </a:r>
            <a:r>
              <a:rPr lang="en-US" sz="2000" b="0" kern="0" dirty="0">
                <a:solidFill>
                  <a:srgbClr val="FF0000"/>
                </a:solidFill>
                <a:sym typeface="Symbol"/>
              </a:rPr>
              <a:t>=</a:t>
            </a:r>
            <a:r>
              <a:rPr lang="en-US" b="0" i="1" kern="0" noProof="0" dirty="0" smtClean="0">
                <a:solidFill>
                  <a:srgbClr val="FF0000"/>
                </a:solidFill>
                <a:sym typeface="Symbol"/>
              </a:rPr>
              <a:t></a:t>
            </a:r>
            <a:r>
              <a:rPr lang="en-US" sz="2000" b="0" kern="0" dirty="0">
                <a:solidFill>
                  <a:srgbClr val="FF0000"/>
                </a:solidFill>
                <a:sym typeface="Symbol"/>
              </a:rPr>
              <a:t>/</a:t>
            </a:r>
            <a:r>
              <a:rPr lang="en-US" sz="2000" b="0" i="1" kern="0" dirty="0">
                <a:solidFill>
                  <a:srgbClr val="FF0000"/>
                </a:solidFill>
                <a:sym typeface="Symbol"/>
              </a:rPr>
              <a:t>B</a:t>
            </a:r>
            <a:endParaRPr lang="en-US" sz="2000" b="0" i="1" kern="0" dirty="0">
              <a:solidFill>
                <a:sysClr val="windowText" lastClr="000000"/>
              </a:solidFill>
              <a:sym typeface="Symbol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681951" y="1932488"/>
            <a:ext cx="1283420" cy="5251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353"/>
            <a:endParaRPr lang="en-US"/>
          </a:p>
        </p:txBody>
      </p:sp>
      <p:sp>
        <p:nvSpPr>
          <p:cNvPr id="18" name="Rounded Rectangle 17"/>
          <p:cNvSpPr/>
          <p:nvPr/>
        </p:nvSpPr>
        <p:spPr bwMode="auto">
          <a:xfrm>
            <a:off x="4603572" y="1943109"/>
            <a:ext cx="2273478" cy="306462"/>
          </a:xfrm>
          <a:prstGeom prst="roundRect">
            <a:avLst/>
          </a:prstGeom>
          <a:noFill/>
          <a:ln>
            <a:noFill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353"/>
            <a:r>
              <a:rPr lang="en-US" sz="1200" b="0" dirty="0" smtClean="0">
                <a:solidFill>
                  <a:srgbClr val="FF0000"/>
                </a:solidFill>
              </a:rPr>
              <a:t> truncated </a:t>
            </a:r>
            <a:r>
              <a:rPr lang="en-US" sz="1200" b="0" dirty="0">
                <a:solidFill>
                  <a:srgbClr val="FF0000"/>
                </a:solidFill>
              </a:rPr>
              <a:t>harmonic oscillator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313214" y="1687286"/>
            <a:ext cx="952500" cy="24621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353"/>
            <a:endParaRPr lang="en-US" sz="1000" b="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115831" y="1774371"/>
            <a:ext cx="3905413" cy="2462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353"/>
            <a:endParaRPr lang="en-US" sz="10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0143112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5201" t="30194" r="44790" b="29541"/>
          <a:stretch/>
        </p:blipFill>
        <p:spPr bwMode="auto">
          <a:xfrm>
            <a:off x="3317944" y="420241"/>
            <a:ext cx="3461657" cy="621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430383" y="3193869"/>
            <a:ext cx="2127827" cy="46166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400" b="0" dirty="0"/>
              <a:t>simplistic view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5712765" y="1979023"/>
            <a:ext cx="2497162" cy="47679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53" eaLnBrk="0" hangingPunct="0"/>
            <a:r>
              <a:rPr lang="en-US" sz="2400" b="0" i="1" dirty="0"/>
              <a:t>B </a:t>
            </a:r>
            <a:r>
              <a:rPr lang="en-US" sz="2400" b="0" dirty="0"/>
              <a:t>&gt;&gt;0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748327" y="5172892"/>
            <a:ext cx="1410789" cy="1149531"/>
            <a:chOff x="4748326" y="5172891"/>
            <a:chExt cx="1410789" cy="1149531"/>
          </a:xfrm>
        </p:grpSpPr>
        <p:sp>
          <p:nvSpPr>
            <p:cNvPr id="3" name="Freeform 2"/>
            <p:cNvSpPr/>
            <p:nvPr/>
          </p:nvSpPr>
          <p:spPr bwMode="auto">
            <a:xfrm>
              <a:off x="4748326" y="5172891"/>
              <a:ext cx="1410789" cy="1149531"/>
            </a:xfrm>
            <a:custGeom>
              <a:avLst/>
              <a:gdLst>
                <a:gd name="connsiteX0" fmla="*/ 0 w 1410789"/>
                <a:gd name="connsiteY0" fmla="*/ 1149531 h 1149531"/>
                <a:gd name="connsiteX1" fmla="*/ 182880 w 1410789"/>
                <a:gd name="connsiteY1" fmla="*/ 653143 h 1149531"/>
                <a:gd name="connsiteX2" fmla="*/ 489858 w 1410789"/>
                <a:gd name="connsiteY2" fmla="*/ 241663 h 1149531"/>
                <a:gd name="connsiteX3" fmla="*/ 907869 w 1410789"/>
                <a:gd name="connsiteY3" fmla="*/ 52251 h 1149531"/>
                <a:gd name="connsiteX4" fmla="*/ 1410789 w 1410789"/>
                <a:gd name="connsiteY4" fmla="*/ 0 h 114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0789" h="1149531">
                  <a:moveTo>
                    <a:pt x="0" y="1149531"/>
                  </a:moveTo>
                  <a:cubicBezTo>
                    <a:pt x="50618" y="976992"/>
                    <a:pt x="101237" y="804454"/>
                    <a:pt x="182880" y="653143"/>
                  </a:cubicBezTo>
                  <a:cubicBezTo>
                    <a:pt x="264523" y="501832"/>
                    <a:pt x="369027" y="341812"/>
                    <a:pt x="489858" y="241663"/>
                  </a:cubicBezTo>
                  <a:cubicBezTo>
                    <a:pt x="610689" y="141514"/>
                    <a:pt x="754381" y="92528"/>
                    <a:pt x="907869" y="52251"/>
                  </a:cubicBezTo>
                  <a:cubicBezTo>
                    <a:pt x="1061357" y="11974"/>
                    <a:pt x="1236073" y="5987"/>
                    <a:pt x="1410789" y="0"/>
                  </a:cubicBezTo>
                </a:path>
              </a:pathLst>
            </a:custGeom>
            <a:noFill/>
            <a:ln w="19050" cap="flat" cmpd="sng" algn="ctr">
              <a:solidFill>
                <a:srgbClr val="3366FF"/>
              </a:solidFill>
              <a:prstDash val="sysDash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3" eaLnBrk="0" hangingPunct="0"/>
              <a:endParaRPr lang="en-US" sz="1000" b="0">
                <a:latin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38629" y="5453742"/>
              <a:ext cx="5180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i="1" dirty="0">
                  <a:solidFill>
                    <a:srgbClr val="3366FF"/>
                  </a:solidFill>
                </a:rPr>
                <a:t>B</a:t>
              </a:r>
              <a:r>
                <a:rPr lang="en-US" sz="1400" b="0" dirty="0">
                  <a:solidFill>
                    <a:srgbClr val="3366FF"/>
                  </a:solidFill>
                </a:rPr>
                <a:t>=0</a:t>
              </a:r>
            </a:p>
          </p:txBody>
        </p:sp>
        <p:cxnSp>
          <p:nvCxnSpPr>
            <p:cNvPr id="17" name="Straight Arrow Connector 16"/>
            <p:cNvCxnSpPr>
              <a:stCxn id="13" idx="0"/>
            </p:cNvCxnSpPr>
            <p:nvPr/>
          </p:nvCxnSpPr>
          <p:spPr bwMode="auto">
            <a:xfrm flipH="1" flipV="1">
              <a:off x="5538630" y="5296991"/>
              <a:ext cx="259045" cy="15675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3366FF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79945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5462" t="13329" r="19863" b="66385"/>
          <a:stretch/>
        </p:blipFill>
        <p:spPr bwMode="auto">
          <a:xfrm>
            <a:off x="586740" y="23918"/>
            <a:ext cx="8001000" cy="184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3382" t="15975" r="19844" b="53830"/>
          <a:stretch/>
        </p:blipFill>
        <p:spPr bwMode="auto">
          <a:xfrm>
            <a:off x="2290902" y="2908916"/>
            <a:ext cx="3817620" cy="306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4229964" y="3869590"/>
            <a:ext cx="1667875" cy="261610"/>
            <a:chOff x="4269149" y="3327519"/>
            <a:chExt cx="1667875" cy="261610"/>
          </a:xfrm>
        </p:grpSpPr>
        <p:sp>
          <p:nvSpPr>
            <p:cNvPr id="2" name="TextBox 1"/>
            <p:cNvSpPr txBox="1"/>
            <p:nvPr/>
          </p:nvSpPr>
          <p:spPr>
            <a:xfrm>
              <a:off x="4835440" y="3327519"/>
              <a:ext cx="11015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dirty="0">
                  <a:solidFill>
                    <a:srgbClr val="FF0000"/>
                  </a:solidFill>
                </a:rPr>
                <a:t>incompressible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 bwMode="auto">
            <a:xfrm flipH="1" flipV="1">
              <a:off x="4269149" y="3389450"/>
              <a:ext cx="546698" cy="6234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" name="Group 18"/>
          <p:cNvGrpSpPr/>
          <p:nvPr/>
        </p:nvGrpSpPr>
        <p:grpSpPr>
          <a:xfrm>
            <a:off x="3462096" y="3046823"/>
            <a:ext cx="1030224" cy="1070633"/>
            <a:chOff x="3501282" y="2504750"/>
            <a:chExt cx="1030224" cy="1070633"/>
          </a:xfrm>
        </p:grpSpPr>
        <p:sp>
          <p:nvSpPr>
            <p:cNvPr id="6" name="TextBox 5"/>
            <p:cNvSpPr txBox="1"/>
            <p:nvPr/>
          </p:nvSpPr>
          <p:spPr>
            <a:xfrm>
              <a:off x="3501282" y="2504750"/>
              <a:ext cx="9909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0" dirty="0">
                  <a:solidFill>
                    <a:srgbClr val="3333FF"/>
                  </a:solidFill>
                </a:rPr>
                <a:t>compressible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H="1">
              <a:off x="3769506" y="2766368"/>
              <a:ext cx="207264" cy="80901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>
              <a:off x="4045978" y="2760274"/>
              <a:ext cx="485528" cy="40450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" name="Group 15"/>
          <p:cNvGrpSpPr/>
          <p:nvPr/>
        </p:nvGrpSpPr>
        <p:grpSpPr>
          <a:xfrm>
            <a:off x="403087" y="4290851"/>
            <a:ext cx="3163076" cy="523220"/>
            <a:chOff x="442273" y="3748780"/>
            <a:chExt cx="3163076" cy="523220"/>
          </a:xfrm>
        </p:grpSpPr>
        <p:sp>
          <p:nvSpPr>
            <p:cNvPr id="12" name="TextBox 11"/>
            <p:cNvSpPr txBox="1"/>
            <p:nvPr/>
          </p:nvSpPr>
          <p:spPr>
            <a:xfrm>
              <a:off x="442273" y="3748780"/>
              <a:ext cx="23326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0" dirty="0"/>
                <a:t>density increasing reaching</a:t>
              </a:r>
            </a:p>
            <a:p>
              <a:pPr algn="ctr"/>
              <a:r>
                <a:rPr lang="en-US" sz="1400" b="0" dirty="0"/>
                <a:t>maximum density of LL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 flipV="1">
              <a:off x="2658291" y="3900749"/>
              <a:ext cx="947058" cy="10964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" name="TextBox 7"/>
          <p:cNvSpPr txBox="1"/>
          <p:nvPr/>
        </p:nvSpPr>
        <p:spPr>
          <a:xfrm>
            <a:off x="2711780" y="4917549"/>
            <a:ext cx="348172" cy="30777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0" i="1" dirty="0" err="1"/>
              <a:t>E</a:t>
            </a:r>
            <a:r>
              <a:rPr lang="en-US" sz="1400" b="0" i="1" baseline="-25000" dirty="0" err="1"/>
              <a:t>F</a:t>
            </a:r>
            <a:endParaRPr lang="en-US" sz="1400" b="0" i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4026386" y="3938054"/>
            <a:ext cx="3470038" cy="1085768"/>
            <a:chOff x="4065571" y="3395981"/>
            <a:chExt cx="3470038" cy="1085768"/>
          </a:xfrm>
        </p:grpSpPr>
        <p:sp>
          <p:nvSpPr>
            <p:cNvPr id="11" name="TextBox 10"/>
            <p:cNvSpPr txBox="1"/>
            <p:nvPr/>
          </p:nvSpPr>
          <p:spPr>
            <a:xfrm>
              <a:off x="4550817" y="3866196"/>
              <a:ext cx="2984792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0" dirty="0"/>
                <a:t>electrons move from </a:t>
              </a:r>
              <a:r>
                <a:rPr lang="en-US" sz="1400" b="0" dirty="0" smtClean="0">
                  <a:solidFill>
                    <a:srgbClr val="FF0000"/>
                  </a:solidFill>
                </a:rPr>
                <a:t>LL</a:t>
              </a:r>
              <a:r>
                <a:rPr lang="en-US" sz="1400" b="0" dirty="0" smtClean="0"/>
                <a:t> </a:t>
              </a:r>
              <a:r>
                <a:rPr lang="en-US" sz="1800" i="1" dirty="0">
                  <a:solidFill>
                    <a:srgbClr val="FF0000"/>
                  </a:solidFill>
                  <a:latin typeface="+mj-lt"/>
                </a:rPr>
                <a:t>n</a:t>
              </a:r>
              <a:r>
                <a:rPr lang="en-US" sz="1800" dirty="0">
                  <a:solidFill>
                    <a:srgbClr val="FF0000"/>
                  </a:solidFill>
                </a:rPr>
                <a:t>+</a:t>
              </a:r>
              <a:r>
                <a:rPr lang="en-US" sz="1400" b="0" dirty="0">
                  <a:solidFill>
                    <a:srgbClr val="FF0000"/>
                  </a:solidFill>
                </a:rPr>
                <a:t>1</a:t>
              </a:r>
              <a:r>
                <a:rPr lang="en-US" sz="1400" b="0" dirty="0"/>
                <a:t> to </a:t>
              </a:r>
              <a:r>
                <a:rPr lang="en-US" sz="2000" i="1" dirty="0">
                  <a:solidFill>
                    <a:srgbClr val="FF0000"/>
                  </a:solidFill>
                  <a:latin typeface="Times New Roman"/>
                </a:rPr>
                <a:t>n</a:t>
              </a:r>
              <a:endParaRPr lang="en-US" sz="1400" dirty="0">
                <a:solidFill>
                  <a:srgbClr val="FF0000"/>
                </a:solidFill>
              </a:endParaRPr>
            </a:p>
            <a:p>
              <a:pPr algn="ctr"/>
              <a:r>
                <a:rPr lang="en-US" sz="1400" b="0" dirty="0"/>
                <a:t>gaining cyclotron (Zeeman) energy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H="1" flipV="1">
              <a:off x="4065571" y="3395981"/>
              <a:ext cx="593465" cy="69269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5919285" y="2847726"/>
            <a:ext cx="2767424" cy="1531332"/>
            <a:chOff x="5958471" y="2305653"/>
            <a:chExt cx="2767424" cy="1531332"/>
          </a:xfrm>
        </p:grpSpPr>
        <p:pic>
          <p:nvPicPr>
            <p:cNvPr id="55705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8816" y="3066410"/>
              <a:ext cx="2040597" cy="77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5958471" y="2305653"/>
              <a:ext cx="276742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0" dirty="0"/>
                <a:t>charge imbalance </a:t>
              </a:r>
            </a:p>
            <a:p>
              <a:pPr algn="ctr"/>
              <a:r>
                <a:rPr lang="en-US" sz="1400" b="0" dirty="0"/>
                <a:t>charging energy</a:t>
              </a:r>
            </a:p>
            <a:p>
              <a:pPr algn="ctr"/>
              <a:r>
                <a:rPr lang="en-US" sz="1400" b="0" dirty="0"/>
                <a:t>competing with cyclotron energy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463689" y="5668952"/>
            <a:ext cx="364202" cy="30777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0" dirty="0"/>
              <a:t>LL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712652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6580604" y="2358213"/>
            <a:ext cx="2317507" cy="17187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23871" y="176213"/>
            <a:ext cx="8899525" cy="6523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r" rtl="1">
              <a:defRPr/>
            </a:pPr>
            <a:endParaRPr lang="en-US" sz="18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384428" y="274002"/>
            <a:ext cx="8077200" cy="89185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r" rtl="1">
              <a:defRPr/>
            </a:pPr>
            <a:endParaRPr lang="en-US" sz="18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0083" name="Text Box 51"/>
          <p:cNvSpPr txBox="1">
            <a:spLocks noChangeArrowheads="1"/>
          </p:cNvSpPr>
          <p:nvPr/>
        </p:nvSpPr>
        <p:spPr bwMode="auto">
          <a:xfrm>
            <a:off x="593422" y="460850"/>
            <a:ext cx="46490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exchange statistics in 3d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171892" y="1946380"/>
            <a:ext cx="4320480" cy="2341760"/>
          </a:xfrm>
          <a:prstGeom prst="roundRect">
            <a:avLst>
              <a:gd name="adj" fmla="val 8913"/>
            </a:avLst>
          </a:prstGeom>
          <a:solidFill>
            <a:srgbClr val="C0C0C0"/>
          </a:solidFill>
          <a:ln w="44450" cap="sq"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FFFF"/>
              </a:solidFill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4636388" y="1946380"/>
            <a:ext cx="4320480" cy="2341760"/>
          </a:xfrm>
          <a:prstGeom prst="roundRect">
            <a:avLst>
              <a:gd name="adj" fmla="val 8913"/>
            </a:avLst>
          </a:prstGeom>
          <a:solidFill>
            <a:srgbClr val="C0C0C0"/>
          </a:solidFill>
          <a:ln w="44450" cap="sq"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FFFF"/>
              </a:solidFill>
            </a:endParaRPr>
          </a:p>
        </p:txBody>
      </p:sp>
      <p:grpSp>
        <p:nvGrpSpPr>
          <p:cNvPr id="126" name="Group 125"/>
          <p:cNvGrpSpPr/>
          <p:nvPr/>
        </p:nvGrpSpPr>
        <p:grpSpPr>
          <a:xfrm>
            <a:off x="5932532" y="1273198"/>
            <a:ext cx="1673436" cy="682576"/>
            <a:chOff x="306276" y="4042568"/>
            <a:chExt cx="4689146" cy="1186632"/>
          </a:xfrm>
        </p:grpSpPr>
        <p:sp>
          <p:nvSpPr>
            <p:cNvPr id="127" name="Rounded Rectangle 126"/>
            <p:cNvSpPr/>
            <p:nvPr/>
          </p:nvSpPr>
          <p:spPr>
            <a:xfrm>
              <a:off x="306276" y="4042568"/>
              <a:ext cx="4677225" cy="1181750"/>
            </a:xfrm>
            <a:prstGeom prst="roundRect">
              <a:avLst>
                <a:gd name="adj" fmla="val 8913"/>
              </a:avLst>
            </a:prstGeom>
            <a:solidFill>
              <a:schemeClr val="bg1"/>
            </a:solidFill>
            <a:ln w="44450" cap="sq"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FFFFFF"/>
                </a:solidFill>
              </a:endParaRPr>
            </a:p>
          </p:txBody>
        </p:sp>
        <p:sp>
          <p:nvSpPr>
            <p:cNvPr id="128" name="Rounded Rectangle 127"/>
            <p:cNvSpPr/>
            <p:nvPr/>
          </p:nvSpPr>
          <p:spPr>
            <a:xfrm>
              <a:off x="318197" y="4047450"/>
              <a:ext cx="4677225" cy="1181750"/>
            </a:xfrm>
            <a:prstGeom prst="roundRect">
              <a:avLst>
                <a:gd name="adj" fmla="val 8913"/>
              </a:avLst>
            </a:prstGeom>
            <a:noFill/>
            <a:ln w="44450" cap="sq">
              <a:solidFill>
                <a:schemeClr val="accent1">
                  <a:lumMod val="2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FFFFFF"/>
                </a:solidFill>
              </a:endParaRPr>
            </a:p>
          </p:txBody>
        </p:sp>
      </p:grpSp>
      <p:sp>
        <p:nvSpPr>
          <p:cNvPr id="129" name="Rectangle 2"/>
          <p:cNvSpPr txBox="1">
            <a:spLocks noChangeArrowheads="1"/>
          </p:cNvSpPr>
          <p:nvPr/>
        </p:nvSpPr>
        <p:spPr bwMode="auto">
          <a:xfrm>
            <a:off x="6168434" y="1316328"/>
            <a:ext cx="1728192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charset="0"/>
                <a:cs typeface="Tahoma" charset="0"/>
              </a:rPr>
              <a:t>fermions</a:t>
            </a:r>
            <a:endParaRPr lang="en-US" sz="2000" dirty="0">
              <a:solidFill>
                <a:srgbClr val="000000"/>
              </a:solidFill>
              <a:latin typeface="Tahoma" charset="0"/>
              <a:cs typeface="Tahoma" charset="0"/>
            </a:endParaRPr>
          </a:p>
        </p:txBody>
      </p:sp>
      <p:grpSp>
        <p:nvGrpSpPr>
          <p:cNvPr id="130" name="Group 129"/>
          <p:cNvGrpSpPr/>
          <p:nvPr/>
        </p:nvGrpSpPr>
        <p:grpSpPr>
          <a:xfrm>
            <a:off x="1376150" y="1275056"/>
            <a:ext cx="1673436" cy="682576"/>
            <a:chOff x="306276" y="4042568"/>
            <a:chExt cx="4689146" cy="1186632"/>
          </a:xfrm>
        </p:grpSpPr>
        <p:sp>
          <p:nvSpPr>
            <p:cNvPr id="131" name="Rounded Rectangle 130"/>
            <p:cNvSpPr/>
            <p:nvPr/>
          </p:nvSpPr>
          <p:spPr>
            <a:xfrm>
              <a:off x="306276" y="4042568"/>
              <a:ext cx="4677225" cy="1181750"/>
            </a:xfrm>
            <a:prstGeom prst="roundRect">
              <a:avLst>
                <a:gd name="adj" fmla="val 8913"/>
              </a:avLst>
            </a:prstGeom>
            <a:solidFill>
              <a:schemeClr val="bg1"/>
            </a:solidFill>
            <a:ln w="44450" cap="sq">
              <a:solidFill>
                <a:schemeClr val="accent1">
                  <a:lumMod val="2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FFFFFF"/>
                </a:solidFill>
              </a:endParaRPr>
            </a:p>
          </p:txBody>
        </p:sp>
        <p:sp>
          <p:nvSpPr>
            <p:cNvPr id="132" name="Rounded Rectangle 131"/>
            <p:cNvSpPr/>
            <p:nvPr/>
          </p:nvSpPr>
          <p:spPr>
            <a:xfrm>
              <a:off x="318197" y="4047450"/>
              <a:ext cx="4677225" cy="1181750"/>
            </a:xfrm>
            <a:prstGeom prst="roundRect">
              <a:avLst>
                <a:gd name="adj" fmla="val 8913"/>
              </a:avLst>
            </a:prstGeom>
            <a:noFill/>
            <a:ln w="44450" cap="sq">
              <a:solidFill>
                <a:schemeClr val="accent1">
                  <a:lumMod val="2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FFFFFF"/>
                </a:solidFill>
              </a:endParaRPr>
            </a:p>
          </p:txBody>
        </p:sp>
      </p:grpSp>
      <p:sp>
        <p:nvSpPr>
          <p:cNvPr id="133" name="Rectangle 2"/>
          <p:cNvSpPr txBox="1">
            <a:spLocks noChangeArrowheads="1"/>
          </p:cNvSpPr>
          <p:nvPr/>
        </p:nvSpPr>
        <p:spPr bwMode="auto">
          <a:xfrm>
            <a:off x="1684060" y="1318186"/>
            <a:ext cx="172819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charset="0"/>
                <a:cs typeface="Tahoma" charset="0"/>
              </a:rPr>
              <a:t>bosons</a:t>
            </a:r>
            <a:endParaRPr lang="en-US" sz="2000" dirty="0">
              <a:solidFill>
                <a:srgbClr val="000000"/>
              </a:solidFill>
              <a:latin typeface="Tahoma" charset="0"/>
              <a:cs typeface="Tahoma" charset="0"/>
            </a:endParaRPr>
          </a:p>
        </p:txBody>
      </p:sp>
      <p:graphicFrame>
        <p:nvGraphicFramePr>
          <p:cNvPr id="13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4433763"/>
              </p:ext>
            </p:extLst>
          </p:nvPr>
        </p:nvGraphicFramePr>
        <p:xfrm>
          <a:off x="315908" y="2957492"/>
          <a:ext cx="373063" cy="412750"/>
        </p:xfrm>
        <a:graphic>
          <a:graphicData uri="http://schemas.openxmlformats.org/presentationml/2006/ole">
            <p:oleObj spid="_x0000_s566418" name="Equation" r:id="rId3" imgW="152280" imgH="164880" progId="">
              <p:embed/>
            </p:oleObj>
          </a:graphicData>
        </a:graphic>
      </p:graphicFrame>
      <p:graphicFrame>
        <p:nvGraphicFramePr>
          <p:cNvPr id="14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3174187"/>
              </p:ext>
            </p:extLst>
          </p:nvPr>
        </p:nvGraphicFramePr>
        <p:xfrm>
          <a:off x="645450" y="2957492"/>
          <a:ext cx="1058862" cy="444500"/>
        </p:xfrm>
        <a:graphic>
          <a:graphicData uri="http://schemas.openxmlformats.org/presentationml/2006/ole">
            <p:oleObj spid="_x0000_s566419" name="Equation" r:id="rId4" imgW="431640" imgH="177480" progId="">
              <p:embed/>
            </p:oleObj>
          </a:graphicData>
        </a:graphic>
      </p:graphicFrame>
      <p:graphicFrame>
        <p:nvGraphicFramePr>
          <p:cNvPr id="14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7590517"/>
              </p:ext>
            </p:extLst>
          </p:nvPr>
        </p:nvGraphicFramePr>
        <p:xfrm>
          <a:off x="4761081" y="2957492"/>
          <a:ext cx="373063" cy="412750"/>
        </p:xfrm>
        <a:graphic>
          <a:graphicData uri="http://schemas.openxmlformats.org/presentationml/2006/ole">
            <p:oleObj spid="_x0000_s566420" name="Equation" r:id="rId5" imgW="152280" imgH="164880" progId="">
              <p:embed/>
            </p:oleObj>
          </a:graphicData>
        </a:graphic>
      </p:graphicFrame>
      <p:graphicFrame>
        <p:nvGraphicFramePr>
          <p:cNvPr id="14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1430229"/>
              </p:ext>
            </p:extLst>
          </p:nvPr>
        </p:nvGraphicFramePr>
        <p:xfrm>
          <a:off x="5089843" y="2973913"/>
          <a:ext cx="1058862" cy="412750"/>
        </p:xfrm>
        <a:graphic>
          <a:graphicData uri="http://schemas.openxmlformats.org/presentationml/2006/ole">
            <p:oleObj spid="_x0000_s566421" name="Equation" r:id="rId6" imgW="431640" imgH="164880" progId="">
              <p:embed/>
            </p:oleObj>
          </a:graphicData>
        </a:graphic>
      </p:graphicFrame>
      <p:sp>
        <p:nvSpPr>
          <p:cNvPr id="6" name="Rounded Rectangle 5"/>
          <p:cNvSpPr/>
          <p:nvPr/>
        </p:nvSpPr>
        <p:spPr bwMode="auto">
          <a:xfrm>
            <a:off x="6176118" y="2067143"/>
            <a:ext cx="2652837" cy="2143707"/>
          </a:xfrm>
          <a:prstGeom prst="roundRect">
            <a:avLst>
              <a:gd name="adj" fmla="val 17954"/>
            </a:avLst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6689052" y="2876360"/>
            <a:ext cx="2006970" cy="540000"/>
            <a:chOff x="6804248" y="5121248"/>
            <a:chExt cx="2006970" cy="540000"/>
          </a:xfrm>
        </p:grpSpPr>
        <p:pic>
          <p:nvPicPr>
            <p:cNvPr id="144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7" cstate="print"/>
            <a:srcRect b="15057"/>
            <a:stretch>
              <a:fillRect/>
            </a:stretch>
          </p:blipFill>
          <p:spPr bwMode="auto">
            <a:xfrm>
              <a:off x="6804248" y="5121248"/>
              <a:ext cx="571437" cy="540000"/>
            </a:xfrm>
            <a:prstGeom prst="rect">
              <a:avLst/>
            </a:prstGeom>
            <a:noFill/>
          </p:spPr>
        </p:pic>
        <p:pic>
          <p:nvPicPr>
            <p:cNvPr id="145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7" cstate="print"/>
            <a:srcRect b="15057"/>
            <a:stretch>
              <a:fillRect/>
            </a:stretch>
          </p:blipFill>
          <p:spPr bwMode="auto">
            <a:xfrm>
              <a:off x="8239781" y="5121248"/>
              <a:ext cx="571437" cy="540000"/>
            </a:xfrm>
            <a:prstGeom prst="rect">
              <a:avLst/>
            </a:prstGeom>
            <a:noFill/>
          </p:spPr>
        </p:pic>
      </p:grpSp>
      <p:sp>
        <p:nvSpPr>
          <p:cNvPr id="146" name="Circular Arrow 145"/>
          <p:cNvSpPr/>
          <p:nvPr/>
        </p:nvSpPr>
        <p:spPr>
          <a:xfrm>
            <a:off x="7030176" y="2350529"/>
            <a:ext cx="1368152" cy="864096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11174964"/>
              <a:gd name="adj5" fmla="val 13582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1770191" y="2067142"/>
            <a:ext cx="2652837" cy="2143707"/>
          </a:xfrm>
          <a:prstGeom prst="roundRect">
            <a:avLst>
              <a:gd name="adj" fmla="val 17954"/>
            </a:avLst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47" name="Circular Arrow 146"/>
          <p:cNvSpPr/>
          <p:nvPr/>
        </p:nvSpPr>
        <p:spPr>
          <a:xfrm flipH="1" flipV="1">
            <a:off x="7044465" y="3056320"/>
            <a:ext cx="1368152" cy="864096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11174964"/>
              <a:gd name="adj5" fmla="val 13582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0000"/>
              </a:solidFill>
            </a:endParaRPr>
          </a:p>
        </p:txBody>
      </p:sp>
      <p:grpSp>
        <p:nvGrpSpPr>
          <p:cNvPr id="134" name="Group 133"/>
          <p:cNvGrpSpPr/>
          <p:nvPr/>
        </p:nvGrpSpPr>
        <p:grpSpPr>
          <a:xfrm>
            <a:off x="2159819" y="2890460"/>
            <a:ext cx="2006970" cy="540000"/>
            <a:chOff x="2349006" y="5121248"/>
            <a:chExt cx="2006970" cy="540000"/>
          </a:xfrm>
        </p:grpSpPr>
        <p:pic>
          <p:nvPicPr>
            <p:cNvPr id="135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7" cstate="print"/>
            <a:srcRect b="15057"/>
            <a:stretch>
              <a:fillRect/>
            </a:stretch>
          </p:blipFill>
          <p:spPr bwMode="auto">
            <a:xfrm>
              <a:off x="2349006" y="5121248"/>
              <a:ext cx="571437" cy="540000"/>
            </a:xfrm>
            <a:prstGeom prst="rect">
              <a:avLst/>
            </a:prstGeom>
            <a:solidFill>
              <a:srgbClr val="C0C0C0"/>
            </a:solidFill>
          </p:spPr>
        </p:pic>
        <p:pic>
          <p:nvPicPr>
            <p:cNvPr id="136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7" cstate="print"/>
            <a:srcRect b="15057"/>
            <a:stretch>
              <a:fillRect/>
            </a:stretch>
          </p:blipFill>
          <p:spPr bwMode="auto">
            <a:xfrm>
              <a:off x="3784539" y="5121248"/>
              <a:ext cx="571437" cy="540000"/>
            </a:xfrm>
            <a:prstGeom prst="rect">
              <a:avLst/>
            </a:prstGeom>
            <a:noFill/>
          </p:spPr>
        </p:pic>
      </p:grpSp>
      <p:sp>
        <p:nvSpPr>
          <p:cNvPr id="137" name="Circular Arrow 136"/>
          <p:cNvSpPr/>
          <p:nvPr/>
        </p:nvSpPr>
        <p:spPr>
          <a:xfrm>
            <a:off x="2500943" y="2364629"/>
            <a:ext cx="1368152" cy="864096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11174964"/>
              <a:gd name="adj5" fmla="val 13582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0000"/>
              </a:solidFill>
            </a:endParaRPr>
          </a:p>
        </p:txBody>
      </p:sp>
      <p:sp>
        <p:nvSpPr>
          <p:cNvPr id="138" name="Circular Arrow 137"/>
          <p:cNvSpPr/>
          <p:nvPr/>
        </p:nvSpPr>
        <p:spPr>
          <a:xfrm flipH="1" flipV="1">
            <a:off x="2515232" y="3070420"/>
            <a:ext cx="1368152" cy="864096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11174964"/>
              <a:gd name="adj5" fmla="val 13582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0000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2617240" y="4581128"/>
            <a:ext cx="4320480" cy="2197744"/>
          </a:xfrm>
          <a:prstGeom prst="roundRect">
            <a:avLst>
              <a:gd name="adj" fmla="val 8913"/>
            </a:avLst>
          </a:prstGeom>
          <a:solidFill>
            <a:schemeClr val="bg1"/>
          </a:solidFill>
          <a:ln w="44450" cap="sq">
            <a:noFill/>
          </a:ln>
          <a:effectLst>
            <a:outerShdw blurRad="330200" dist="23000" dir="5400000" sx="104000" sy="104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94836" y="4459977"/>
            <a:ext cx="1728192" cy="749357"/>
            <a:chOff x="668100" y="4739380"/>
            <a:chExt cx="1728192" cy="749357"/>
          </a:xfrm>
        </p:grpSpPr>
        <p:grpSp>
          <p:nvGrpSpPr>
            <p:cNvPr id="156" name="Group 155"/>
            <p:cNvGrpSpPr/>
            <p:nvPr/>
          </p:nvGrpSpPr>
          <p:grpSpPr>
            <a:xfrm>
              <a:off x="692701" y="4739380"/>
              <a:ext cx="1673436" cy="682576"/>
              <a:chOff x="306276" y="4042568"/>
              <a:chExt cx="4689146" cy="1186632"/>
            </a:xfrm>
            <a:solidFill>
              <a:schemeClr val="bg1"/>
            </a:solidFill>
          </p:grpSpPr>
          <p:sp>
            <p:nvSpPr>
              <p:cNvPr id="157" name="Rounded Rectangle 156"/>
              <p:cNvSpPr/>
              <p:nvPr/>
            </p:nvSpPr>
            <p:spPr>
              <a:xfrm>
                <a:off x="306276" y="4042568"/>
                <a:ext cx="4677225" cy="1181750"/>
              </a:xfrm>
              <a:prstGeom prst="roundRect">
                <a:avLst>
                  <a:gd name="adj" fmla="val 8913"/>
                </a:avLst>
              </a:prstGeom>
              <a:grpFill/>
              <a:ln w="44450" cap="sq">
                <a:solidFill>
                  <a:schemeClr val="accent1">
                    <a:lumMod val="25000"/>
                  </a:schemeClr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rgbClr val="FFFFFF"/>
                  </a:solidFill>
                </a:endParaRPr>
              </a:p>
            </p:txBody>
          </p:sp>
          <p:sp>
            <p:nvSpPr>
              <p:cNvPr id="158" name="Rounded Rectangle 157"/>
              <p:cNvSpPr/>
              <p:nvPr/>
            </p:nvSpPr>
            <p:spPr>
              <a:xfrm>
                <a:off x="318197" y="4047450"/>
                <a:ext cx="4677225" cy="1181750"/>
              </a:xfrm>
              <a:prstGeom prst="roundRect">
                <a:avLst>
                  <a:gd name="adj" fmla="val 8913"/>
                </a:avLst>
              </a:prstGeom>
              <a:grpFill/>
              <a:ln w="44450" cap="sq">
                <a:solidFill>
                  <a:schemeClr val="accent1">
                    <a:lumMod val="25000"/>
                  </a:schemeClr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6" name="Rectangle 2"/>
            <p:cNvSpPr txBox="1">
              <a:spLocks noChangeArrowheads="1"/>
            </p:cNvSpPr>
            <p:nvPr/>
          </p:nvSpPr>
          <p:spPr bwMode="auto">
            <a:xfrm>
              <a:off x="668100" y="4768657"/>
              <a:ext cx="1728192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indent="-342900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000" dirty="0" smtClean="0">
                  <a:solidFill>
                    <a:srgbClr val="000000"/>
                  </a:solidFill>
                  <a:latin typeface="Tahoma" charset="0"/>
                  <a:cs typeface="Tahoma" charset="0"/>
                </a:rPr>
                <a:t>      both</a:t>
              </a:r>
              <a:endParaRPr lang="en-US" sz="2000" dirty="0">
                <a:solidFill>
                  <a:srgbClr val="000000"/>
                </a:solidFill>
                <a:latin typeface="Tahoma" charset="0"/>
                <a:cs typeface="Tahoma" charset="0"/>
              </a:endParaRPr>
            </a:p>
          </p:txBody>
        </p:sp>
      </p:grpSp>
      <p:grpSp>
        <p:nvGrpSpPr>
          <p:cNvPr id="58" name="Group 49"/>
          <p:cNvGrpSpPr/>
          <p:nvPr/>
        </p:nvGrpSpPr>
        <p:grpSpPr>
          <a:xfrm>
            <a:off x="4786734" y="5360487"/>
            <a:ext cx="2006970" cy="540000"/>
            <a:chOff x="2349006" y="5121248"/>
            <a:chExt cx="2006970" cy="540000"/>
          </a:xfrm>
        </p:grpSpPr>
        <p:pic>
          <p:nvPicPr>
            <p:cNvPr id="59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7" cstate="print">
              <a:lum bright="100000" contrast="100000"/>
            </a:blip>
            <a:srcRect b="15057"/>
            <a:stretch>
              <a:fillRect/>
            </a:stretch>
          </p:blipFill>
          <p:spPr bwMode="auto">
            <a:xfrm>
              <a:off x="2349006" y="5121248"/>
              <a:ext cx="571437" cy="540000"/>
            </a:xfrm>
            <a:prstGeom prst="rect">
              <a:avLst/>
            </a:prstGeom>
            <a:noFill/>
          </p:spPr>
        </p:pic>
        <p:pic>
          <p:nvPicPr>
            <p:cNvPr id="60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7" cstate="print"/>
            <a:srcRect b="15057"/>
            <a:stretch>
              <a:fillRect/>
            </a:stretch>
          </p:blipFill>
          <p:spPr bwMode="auto">
            <a:xfrm>
              <a:off x="3784539" y="5121248"/>
              <a:ext cx="571437" cy="540000"/>
            </a:xfrm>
            <a:prstGeom prst="rect">
              <a:avLst/>
            </a:prstGeom>
            <a:noFill/>
          </p:spPr>
        </p:pic>
      </p:grpSp>
      <p:sp>
        <p:nvSpPr>
          <p:cNvPr id="61" name="Circular Arrow 60"/>
          <p:cNvSpPr/>
          <p:nvPr/>
        </p:nvSpPr>
        <p:spPr>
          <a:xfrm>
            <a:off x="5127858" y="4834656"/>
            <a:ext cx="1368152" cy="864096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11174964"/>
              <a:gd name="adj5" fmla="val 13582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0000"/>
              </a:solidFill>
            </a:endParaRPr>
          </a:p>
        </p:txBody>
      </p:sp>
      <p:sp>
        <p:nvSpPr>
          <p:cNvPr id="62" name="Circular Arrow 61"/>
          <p:cNvSpPr/>
          <p:nvPr/>
        </p:nvSpPr>
        <p:spPr>
          <a:xfrm flipH="1" flipV="1">
            <a:off x="5142147" y="5540447"/>
            <a:ext cx="1368152" cy="864096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11174964"/>
              <a:gd name="adj5" fmla="val 13582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0000"/>
              </a:solidFill>
            </a:endParaRPr>
          </a:p>
        </p:txBody>
      </p:sp>
      <p:graphicFrame>
        <p:nvGraphicFramePr>
          <p:cNvPr id="6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728466"/>
              </p:ext>
            </p:extLst>
          </p:nvPr>
        </p:nvGraphicFramePr>
        <p:xfrm>
          <a:off x="2761256" y="5433935"/>
          <a:ext cx="373063" cy="412750"/>
        </p:xfrm>
        <a:graphic>
          <a:graphicData uri="http://schemas.openxmlformats.org/presentationml/2006/ole">
            <p:oleObj spid="_x0000_s566422" name="Equation" r:id="rId8" imgW="152280" imgH="164880" progId="">
              <p:embed/>
            </p:oleObj>
          </a:graphicData>
        </a:graphic>
      </p:graphicFrame>
      <p:graphicFrame>
        <p:nvGraphicFramePr>
          <p:cNvPr id="6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588866"/>
              </p:ext>
            </p:extLst>
          </p:nvPr>
        </p:nvGraphicFramePr>
        <p:xfrm>
          <a:off x="3073597" y="5458514"/>
          <a:ext cx="839787" cy="412750"/>
        </p:xfrm>
        <a:graphic>
          <a:graphicData uri="http://schemas.openxmlformats.org/presentationml/2006/ole">
            <p:oleObj spid="_x0000_s566423" name="Equation" r:id="rId9" imgW="342720" imgH="164880" progId="">
              <p:embed/>
            </p:oleObj>
          </a:graphicData>
        </a:graphic>
      </p:graphicFrame>
      <p:pic>
        <p:nvPicPr>
          <p:cNvPr id="66" name="Picture 12" descr="https://encrypted-tbn2.gstatic.com/images?q=tbn:ANd9GcQeo-2E4fA1RAo0vPDIlqJ1nok3VuBODwlnPGwgDR2-2ACOR9KRYA"/>
          <p:cNvPicPr>
            <a:picLocks noChangeAspect="1" noChangeArrowheads="1"/>
          </p:cNvPicPr>
          <p:nvPr/>
        </p:nvPicPr>
        <p:blipFill>
          <a:blip r:embed="rId7" cstate="print"/>
          <a:srcRect b="15057"/>
          <a:stretch>
            <a:fillRect/>
          </a:stretch>
        </p:blipFill>
        <p:spPr bwMode="auto">
          <a:xfrm>
            <a:off x="5523438" y="5373216"/>
            <a:ext cx="571437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631151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4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 animBg="1"/>
      <p:bldP spid="129" grpId="0"/>
      <p:bldP spid="133" grpId="0"/>
      <p:bldP spid="146" grpId="0" animBg="1"/>
      <p:bldP spid="147" grpId="0" animBg="1"/>
      <p:bldP spid="137" grpId="0" animBg="1"/>
      <p:bldP spid="138" grpId="0" animBg="1"/>
      <p:bldP spid="61" grpId="0" animBg="1"/>
      <p:bldP spid="6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5191" t="29690" r="36528" b="28872"/>
          <a:stretch/>
        </p:blipFill>
        <p:spPr bwMode="auto">
          <a:xfrm>
            <a:off x="1295401" y="1097289"/>
            <a:ext cx="2499360" cy="558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155643" y="199327"/>
            <a:ext cx="4676233" cy="77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882" indent="-342882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dirty="0" smtClean="0">
                <a:solidFill>
                  <a:srgbClr val="3333FF"/>
                </a:solidFill>
                <a:latin typeface="Tahoma" charset="0"/>
                <a:cs typeface="Tahoma" charset="0"/>
              </a:rPr>
              <a:t>proposed edge structure</a:t>
            </a:r>
            <a:endParaRPr lang="en-US" dirty="0">
              <a:solidFill>
                <a:srgbClr val="3333FF"/>
              </a:solidFill>
              <a:latin typeface="Tahoma" charset="0"/>
              <a:cs typeface="Tahom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20244" y="2772525"/>
            <a:ext cx="4218463" cy="1938992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marL="285736" indent="-285736">
              <a:buFont typeface="Arial" panose="020B0604020202020204" pitchFamily="34" charset="0"/>
              <a:buChar char="•"/>
            </a:pPr>
            <a:r>
              <a:rPr lang="en-US" sz="1200" b="0" dirty="0"/>
              <a:t>compressible strips separated by incompressible strips</a:t>
            </a:r>
          </a:p>
          <a:p>
            <a:pPr marL="285736" indent="-285736">
              <a:buFont typeface="Arial" panose="020B0604020202020204" pitchFamily="34" charset="0"/>
              <a:buChar char="•"/>
            </a:pPr>
            <a:endParaRPr lang="en-US" sz="1200" b="0" dirty="0"/>
          </a:p>
          <a:p>
            <a:pPr marL="285736" indent="-285736">
              <a:buFont typeface="Arial" panose="020B0604020202020204" pitchFamily="34" charset="0"/>
              <a:buChar char="•"/>
            </a:pPr>
            <a:r>
              <a:rPr lang="en-US" sz="1200" b="0" dirty="0"/>
              <a:t>where does current flow?</a:t>
            </a:r>
          </a:p>
          <a:p>
            <a:pPr marL="285736" indent="-285736">
              <a:buFont typeface="Arial" panose="020B0604020202020204" pitchFamily="34" charset="0"/>
              <a:buChar char="•"/>
            </a:pPr>
            <a:endParaRPr lang="en-US" sz="1200" b="0" dirty="0"/>
          </a:p>
          <a:p>
            <a:pPr marL="1200088" lvl="2" indent="-285736">
              <a:buFont typeface="Arial" panose="020B0604020202020204" pitchFamily="34" charset="0"/>
              <a:buChar char="•"/>
            </a:pPr>
            <a:r>
              <a:rPr lang="en-US" sz="1200" b="0" dirty="0"/>
              <a:t>in the insulating strips?</a:t>
            </a:r>
          </a:p>
          <a:p>
            <a:pPr marL="1200088" lvl="2" indent="-285736">
              <a:buFont typeface="Arial" panose="020B0604020202020204" pitchFamily="34" charset="0"/>
              <a:buChar char="•"/>
            </a:pPr>
            <a:r>
              <a:rPr lang="en-US" sz="1200" b="0" dirty="0"/>
              <a:t>in the conducting strips?</a:t>
            </a:r>
          </a:p>
          <a:p>
            <a:pPr marL="1200088" lvl="2" indent="-285736">
              <a:buFont typeface="Arial" panose="020B0604020202020204" pitchFamily="34" charset="0"/>
              <a:buChar char="•"/>
            </a:pPr>
            <a:endParaRPr lang="en-US" sz="1200" b="0" dirty="0"/>
          </a:p>
          <a:p>
            <a:pPr lvl="2"/>
            <a:r>
              <a:rPr lang="en-US" sz="1200" b="0" dirty="0">
                <a:solidFill>
                  <a:srgbClr val="FF0000"/>
                </a:solidFill>
              </a:rPr>
              <a:t>arguments continue until today…</a:t>
            </a:r>
          </a:p>
          <a:p>
            <a:pPr lvl="2"/>
            <a:endParaRPr lang="en-US" sz="1200" b="0" dirty="0"/>
          </a:p>
          <a:p>
            <a:pPr marL="288910" lvl="2" indent="-288910">
              <a:buFont typeface="Arial" panose="020B0604020202020204" pitchFamily="34" charset="0"/>
              <a:buChar char="•"/>
            </a:pPr>
            <a:r>
              <a:rPr lang="en-US" sz="1200" b="0" dirty="0"/>
              <a:t>local measurements of current distributions still lacking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508815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47706" y="587544"/>
            <a:ext cx="7909559" cy="5826591"/>
            <a:chOff x="647706" y="587544"/>
            <a:chExt cx="7909559" cy="5826591"/>
          </a:xfrm>
        </p:grpSpPr>
        <p:pic>
          <p:nvPicPr>
            <p:cNvPr id="4935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447" y="1594485"/>
              <a:ext cx="6508750" cy="158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35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867" y="3227070"/>
              <a:ext cx="7194550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647706" y="587544"/>
              <a:ext cx="7909559" cy="776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882" indent="-342882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600" dirty="0">
                  <a:solidFill>
                    <a:srgbClr val="3333FF"/>
                  </a:solidFill>
                  <a:latin typeface="Tahoma" charset="0"/>
                  <a:cs typeface="Tahoma" charset="0"/>
                </a:rPr>
                <a:t>edge channels       immune to back scattering   </a:t>
              </a:r>
            </a:p>
          </p:txBody>
        </p:sp>
        <p:sp>
          <p:nvSpPr>
            <p:cNvPr id="7" name="Right Arrow 6"/>
            <p:cNvSpPr/>
            <p:nvPr/>
          </p:nvSpPr>
          <p:spPr bwMode="auto">
            <a:xfrm>
              <a:off x="3299461" y="900197"/>
              <a:ext cx="350520" cy="181610"/>
            </a:xfrm>
            <a:prstGeom prst="rightArrow">
              <a:avLst/>
            </a:prstGeom>
            <a:solidFill>
              <a:schemeClr val="tx1"/>
            </a:solidFill>
            <a:ln w="12700" cap="sq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algn="r" defTabSz="914353" rtl="1"/>
              <a:endParaRPr lang="en-US" sz="2000" b="0">
                <a:cs typeface="Times New Roman" pitchFamily="18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025968" y="5601335"/>
              <a:ext cx="4572000" cy="812800"/>
              <a:chOff x="2551748" y="5601335"/>
              <a:chExt cx="4572000" cy="812800"/>
            </a:xfrm>
          </p:grpSpPr>
          <p:sp>
            <p:nvSpPr>
              <p:cNvPr id="8" name="Text Box 124"/>
              <p:cNvSpPr txBox="1">
                <a:spLocks noChangeArrowheads="1"/>
              </p:cNvSpPr>
              <p:nvPr/>
            </p:nvSpPr>
            <p:spPr bwMode="auto">
              <a:xfrm>
                <a:off x="2551748" y="5802948"/>
                <a:ext cx="3440365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2000" b="0">
                    <a:solidFill>
                      <a:srgbClr val="000000"/>
                    </a:solidFill>
                    <a:cs typeface="Times New Roman" pitchFamily="18" charset="0"/>
                  </a:rPr>
                  <a:t>     1d edge channel carries  </a:t>
                </a:r>
              </a:p>
            </p:txBody>
          </p:sp>
          <p:graphicFrame>
            <p:nvGraphicFramePr>
              <p:cNvPr id="9" name="Object 12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9230994"/>
                  </p:ext>
                </p:extLst>
              </p:nvPr>
            </p:nvGraphicFramePr>
            <p:xfrm>
              <a:off x="6041073" y="5601335"/>
              <a:ext cx="1082675" cy="812800"/>
            </p:xfrm>
            <a:graphic>
              <a:graphicData uri="http://schemas.openxmlformats.org/presentationml/2006/ole">
                <p:oleObj spid="_x0000_s493833" name="משוואה" r:id="rId5" imgW="558720" imgH="419040" progId="Equation.3">
                  <p:embed/>
                </p:oleObj>
              </a:graphicData>
            </a:graphic>
          </p:graphicFrame>
        </p:grpSp>
        <p:grpSp>
          <p:nvGrpSpPr>
            <p:cNvPr id="3" name="Group 2"/>
            <p:cNvGrpSpPr/>
            <p:nvPr/>
          </p:nvGrpSpPr>
          <p:grpSpPr>
            <a:xfrm>
              <a:off x="4678680" y="3772991"/>
              <a:ext cx="3773080" cy="791677"/>
              <a:chOff x="4678680" y="3772992"/>
              <a:chExt cx="3773080" cy="791678"/>
            </a:xfrm>
          </p:grpSpPr>
          <p:sp>
            <p:nvSpPr>
              <p:cNvPr id="13" name="Rectangle 12"/>
              <p:cNvSpPr/>
              <p:nvPr/>
            </p:nvSpPr>
            <p:spPr bwMode="auto">
              <a:xfrm>
                <a:off x="7499260" y="3772992"/>
                <a:ext cx="952500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353"/>
                <a:r>
                  <a:rPr lang="en-US" sz="1400" b="0" i="1" dirty="0" err="1">
                    <a:solidFill>
                      <a:srgbClr val="FF0000"/>
                    </a:solidFill>
                  </a:rPr>
                  <a:t>E</a:t>
                </a:r>
                <a:r>
                  <a:rPr lang="en-US" sz="1400" b="0" i="1" baseline="-25000" dirty="0" err="1">
                    <a:solidFill>
                      <a:srgbClr val="FF0000"/>
                    </a:solidFill>
                  </a:rPr>
                  <a:t>f</a:t>
                </a:r>
                <a:r>
                  <a:rPr lang="en-US" sz="1400" b="0" i="1" baseline="-25000" dirty="0">
                    <a:solidFill>
                      <a:srgbClr val="FF0000"/>
                    </a:solidFill>
                  </a:rPr>
                  <a:t> </a:t>
                </a:r>
                <a:r>
                  <a:rPr lang="en-US" sz="1400" b="0" dirty="0">
                    <a:solidFill>
                      <a:srgbClr val="FF0000"/>
                    </a:solidFill>
                  </a:rPr>
                  <a:t>+</a:t>
                </a:r>
                <a:r>
                  <a:rPr lang="en-US" sz="1400" b="0" i="1" dirty="0">
                    <a:solidFill>
                      <a:srgbClr val="FF0000"/>
                    </a:solidFill>
                  </a:rPr>
                  <a:t>eV</a:t>
                </a:r>
                <a:endParaRPr lang="en-US" sz="2000" b="0" i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4678680" y="4191001"/>
                <a:ext cx="476250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353"/>
                <a:r>
                  <a:rPr lang="en-US" sz="1400" b="0" i="1" dirty="0" err="1">
                    <a:solidFill>
                      <a:srgbClr val="3366FF"/>
                    </a:solidFill>
                  </a:rPr>
                  <a:t>E</a:t>
                </a:r>
                <a:r>
                  <a:rPr lang="en-US" sz="1400" b="0" i="1" baseline="-25000" dirty="0" err="1">
                    <a:solidFill>
                      <a:srgbClr val="3366FF"/>
                    </a:solidFill>
                  </a:rPr>
                  <a:t>f</a:t>
                </a:r>
                <a:r>
                  <a:rPr lang="en-US" sz="1400" b="0" i="1" baseline="-25000" dirty="0">
                    <a:solidFill>
                      <a:srgbClr val="3366FF"/>
                    </a:solidFill>
                  </a:rPr>
                  <a:t> </a:t>
                </a:r>
                <a:endParaRPr lang="en-US" sz="2000" b="0" i="1" dirty="0">
                  <a:solidFill>
                    <a:srgbClr val="3366FF"/>
                  </a:solidFill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 bwMode="auto">
              <a:xfrm>
                <a:off x="5540189" y="4303060"/>
                <a:ext cx="374836" cy="2616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353"/>
                <a:endParaRPr lang="en-US"/>
              </a:p>
            </p:txBody>
          </p:sp>
        </p:grpSp>
        <p:sp>
          <p:nvSpPr>
            <p:cNvPr id="4" name="Rectangle 3"/>
            <p:cNvSpPr/>
            <p:nvPr/>
          </p:nvSpPr>
          <p:spPr bwMode="auto">
            <a:xfrm>
              <a:off x="1955172" y="4152901"/>
              <a:ext cx="292728" cy="4117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353"/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071613" y="4034642"/>
              <a:ext cx="476250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353"/>
              <a:r>
                <a:rPr lang="en-US" sz="1400" b="0" i="1" dirty="0" err="1">
                  <a:solidFill>
                    <a:srgbClr val="3366FF"/>
                  </a:solidFill>
                </a:rPr>
                <a:t>E</a:t>
              </a:r>
              <a:r>
                <a:rPr lang="en-US" sz="1400" b="0" i="1" baseline="-25000" dirty="0" err="1">
                  <a:solidFill>
                    <a:srgbClr val="3366FF"/>
                  </a:solidFill>
                </a:rPr>
                <a:t>f</a:t>
              </a:r>
              <a:r>
                <a:rPr lang="en-US" sz="1400" b="0" i="1" baseline="-25000" dirty="0">
                  <a:solidFill>
                    <a:srgbClr val="3366FF"/>
                  </a:solidFill>
                </a:rPr>
                <a:t> </a:t>
              </a:r>
              <a:endParaRPr lang="en-US" sz="2000" b="0" i="1" dirty="0">
                <a:solidFill>
                  <a:srgbClr val="3366FF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 bwMode="auto">
            <a:xfrm>
              <a:off x="4876801" y="4509664"/>
              <a:ext cx="778329" cy="0"/>
            </a:xfrm>
            <a:prstGeom prst="line">
              <a:avLst/>
            </a:prstGeom>
            <a:noFill/>
            <a:ln w="9525" cap="flat" cmpd="sng" algn="ctr">
              <a:solidFill>
                <a:srgbClr val="3366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7131869" y="4188536"/>
              <a:ext cx="778329" cy="0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" name="Rectangle 4"/>
            <p:cNvSpPr/>
            <p:nvPr/>
          </p:nvSpPr>
          <p:spPr bwMode="auto">
            <a:xfrm>
              <a:off x="2952750" y="4152901"/>
              <a:ext cx="590550" cy="280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cs typeface="Tahoma" pitchFamily="34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1257301" y="4353895"/>
              <a:ext cx="2917371" cy="0"/>
            </a:xfrm>
            <a:prstGeom prst="line">
              <a:avLst/>
            </a:prstGeom>
            <a:noFill/>
            <a:ln w="9525" cap="flat" cmpd="sng" algn="ctr">
              <a:solidFill>
                <a:srgbClr val="3366FF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Rectangle 9"/>
            <p:cNvSpPr/>
            <p:nvPr/>
          </p:nvSpPr>
          <p:spPr bwMode="auto">
            <a:xfrm>
              <a:off x="6591300" y="4053692"/>
              <a:ext cx="540569" cy="258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080994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2313216" y="1311205"/>
            <a:ext cx="3820886" cy="2123407"/>
            <a:chOff x="2542032" y="2337342"/>
            <a:chExt cx="4258482" cy="2326282"/>
          </a:xfrm>
        </p:grpSpPr>
        <p:pic>
          <p:nvPicPr>
            <p:cNvPr id="5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9983" t="2575" r="8491" b="10633"/>
            <a:stretch/>
          </p:blipFill>
          <p:spPr bwMode="auto">
            <a:xfrm>
              <a:off x="2880360" y="2337342"/>
              <a:ext cx="3920154" cy="1997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" name="Rectangle 59"/>
            <p:cNvSpPr/>
            <p:nvPr/>
          </p:nvSpPr>
          <p:spPr bwMode="auto">
            <a:xfrm>
              <a:off x="2542032" y="3816096"/>
              <a:ext cx="676656" cy="573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353"/>
              <a:endParaRPr lang="en-US"/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3206496" y="4090414"/>
              <a:ext cx="359664" cy="573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353"/>
              <a:endParaRPr lang="en-US"/>
            </a:p>
          </p:txBody>
        </p:sp>
      </p:grpSp>
      <p:pic>
        <p:nvPicPr>
          <p:cNvPr id="504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2105" y="4605839"/>
            <a:ext cx="2857800" cy="223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48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9932" y="3575212"/>
            <a:ext cx="4864609" cy="1029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48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0802" y="4276563"/>
            <a:ext cx="3022848" cy="25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23650" y="1604554"/>
            <a:ext cx="930063" cy="338554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600" b="0" dirty="0">
                <a:solidFill>
                  <a:srgbClr val="FF0000"/>
                </a:solidFill>
              </a:rPr>
              <a:t>hot spot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538316" y="4660306"/>
            <a:ext cx="1229496" cy="34119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600" b="0" dirty="0"/>
              <a:t>He4 bubble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517270" y="6096218"/>
            <a:ext cx="1229496" cy="34119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600" b="0" dirty="0"/>
              <a:t>He4 bubble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47706" y="244635"/>
            <a:ext cx="6336835" cy="77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882" indent="-342882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600" dirty="0">
                <a:solidFill>
                  <a:srgbClr val="3333FF"/>
                </a:solidFill>
                <a:latin typeface="Tahoma" charset="0"/>
                <a:cs typeface="Tahoma" charset="0"/>
              </a:rPr>
              <a:t>ballistic, but with energy dissipation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495425" y="1190625"/>
            <a:ext cx="5915025" cy="564966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193783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00420" name="Rectangle 4"/>
          <p:cNvSpPr>
            <a:spLocks noChangeArrowheads="1"/>
          </p:cNvSpPr>
          <p:nvPr/>
        </p:nvSpPr>
        <p:spPr bwMode="auto">
          <a:xfrm>
            <a:off x="7620" y="15240"/>
            <a:ext cx="9144000" cy="6858000"/>
          </a:xfrm>
          <a:prstGeom prst="rect">
            <a:avLst/>
          </a:prstGeom>
          <a:gradFill rotWithShape="1">
            <a:gsLst>
              <a:gs pos="0">
                <a:srgbClr val="0033CC"/>
              </a:gs>
              <a:gs pos="100000">
                <a:srgbClr val="99CCFF"/>
              </a:gs>
            </a:gsLst>
            <a:lin ang="5400000" scaled="1"/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/>
            <a:endParaRPr lang="en-US" altLang="en-US" sz="3200" b="0" dirty="0">
              <a:solidFill>
                <a:srgbClr val="FFFFFF"/>
              </a:solidFill>
              <a:cs typeface="Times New Roman" pitchFamily="18" charset="0"/>
            </a:endParaRPr>
          </a:p>
          <a:p>
            <a:pPr marL="1371530" lvl="2" indent="-457177">
              <a:buFont typeface="Courier New" panose="02070309020205020404" pitchFamily="49" charset="0"/>
              <a:buChar char="o"/>
            </a:pPr>
            <a:endParaRPr lang="en-US" altLang="en-US" sz="3200" b="0" dirty="0">
              <a:solidFill>
                <a:srgbClr val="FFFF00"/>
              </a:solidFill>
              <a:cs typeface="Times New Roman" pitchFamily="18" charset="0"/>
            </a:endParaRPr>
          </a:p>
          <a:p>
            <a:pPr lvl="2" algn="ctr"/>
            <a:r>
              <a:rPr lang="en-US" altLang="en-US" sz="3200" b="0" dirty="0" smtClean="0">
                <a:solidFill>
                  <a:srgbClr val="FFFF00"/>
                </a:solidFill>
                <a:cs typeface="Times New Roman" pitchFamily="18" charset="0"/>
              </a:rPr>
              <a:t>is the simplistic </a:t>
            </a:r>
            <a:r>
              <a:rPr lang="en-US" altLang="en-US" sz="3200" b="0" dirty="0">
                <a:solidFill>
                  <a:srgbClr val="FFFF00"/>
                </a:solidFill>
                <a:cs typeface="Times New Roman" pitchFamily="18" charset="0"/>
              </a:rPr>
              <a:t>view of non-interacting</a:t>
            </a:r>
          </a:p>
          <a:p>
            <a:pPr lvl="2" algn="ctr"/>
            <a:r>
              <a:rPr lang="en-US" altLang="en-US" sz="3200" b="0" dirty="0">
                <a:solidFill>
                  <a:srgbClr val="FFFF00"/>
                </a:solidFill>
                <a:cs typeface="Times New Roman" pitchFamily="18" charset="0"/>
              </a:rPr>
              <a:t>1d edge </a:t>
            </a:r>
            <a:r>
              <a:rPr lang="en-US" altLang="en-US" sz="3200" b="0" dirty="0" smtClean="0">
                <a:solidFill>
                  <a:srgbClr val="FFFF00"/>
                </a:solidFill>
                <a:cs typeface="Times New Roman" pitchFamily="18" charset="0"/>
              </a:rPr>
              <a:t>channels correct ?</a:t>
            </a:r>
            <a:endParaRPr lang="en-US" altLang="en-US" sz="3200" b="0" dirty="0">
              <a:solidFill>
                <a:srgbClr val="FFFF00"/>
              </a:solidFill>
              <a:cs typeface="Times New Roman" pitchFamily="18" charset="0"/>
            </a:endParaRPr>
          </a:p>
          <a:p>
            <a:pPr lvl="2" algn="ctr"/>
            <a:endParaRPr lang="en-US" altLang="en-US" sz="3200" b="0" dirty="0">
              <a:solidFill>
                <a:srgbClr val="FFFF00"/>
              </a:solidFill>
              <a:cs typeface="Times New Roman" pitchFamily="18" charset="0"/>
            </a:endParaRPr>
          </a:p>
          <a:p>
            <a:pPr marL="3489146" lvl="8" indent="-631793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en-US" sz="2400" b="0" dirty="0">
                <a:solidFill>
                  <a:schemeClr val="bg1"/>
                </a:solidFill>
                <a:cs typeface="Times New Roman" pitchFamily="18" charset="0"/>
              </a:rPr>
              <a:t>inter-channel interaction</a:t>
            </a:r>
          </a:p>
          <a:p>
            <a:pPr marL="3489146" lvl="8" indent="-631793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en-US" sz="2400" b="0" dirty="0">
                <a:solidFill>
                  <a:schemeClr val="bg1"/>
                </a:solidFill>
                <a:cs typeface="Times New Roman" pitchFamily="18" charset="0"/>
              </a:rPr>
              <a:t>intra-channel interaction</a:t>
            </a:r>
          </a:p>
          <a:p>
            <a:pPr algn="ctr"/>
            <a:endParaRPr lang="en-US" altLang="en-US" sz="3200" b="0" dirty="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760493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1" y="196850"/>
            <a:ext cx="3141666" cy="698500"/>
          </a:xfrm>
        </p:spPr>
        <p:txBody>
          <a:bodyPr/>
          <a:lstStyle/>
          <a:p>
            <a:r>
              <a:rPr lang="en-US" sz="2600" dirty="0">
                <a:latin typeface="Tahoma" pitchFamily="34" charset="0"/>
                <a:ea typeface="ＭＳ Ｐゴシック" pitchFamily="34" charset="-128"/>
              </a:rPr>
              <a:t>inter-channel…</a:t>
            </a:r>
          </a:p>
        </p:txBody>
      </p:sp>
      <p:grpSp>
        <p:nvGrpSpPr>
          <p:cNvPr id="379909" name="Group 5"/>
          <p:cNvGrpSpPr>
            <a:grpSpLocks/>
          </p:cNvGrpSpPr>
          <p:nvPr/>
        </p:nvGrpSpPr>
        <p:grpSpPr bwMode="auto">
          <a:xfrm>
            <a:off x="854075" y="1771722"/>
            <a:ext cx="7467600" cy="2111375"/>
            <a:chOff x="538" y="1336"/>
            <a:chExt cx="4704" cy="1330"/>
          </a:xfrm>
        </p:grpSpPr>
        <p:sp>
          <p:nvSpPr>
            <p:cNvPr id="10296" name="Text Box 2"/>
            <p:cNvSpPr txBox="1">
              <a:spLocks noChangeArrowheads="1"/>
            </p:cNvSpPr>
            <p:nvPr/>
          </p:nvSpPr>
          <p:spPr bwMode="auto">
            <a:xfrm>
              <a:off x="538" y="1336"/>
              <a:ext cx="4704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5pPr>
              <a:lvl6pPr marL="25146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6pPr>
              <a:lvl7pPr marL="29718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7pPr>
              <a:lvl8pPr marL="34290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8pPr>
              <a:lvl9pPr marL="38862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Tahoma" pitchFamily="34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b="0" i="1">
                  <a:solidFill>
                    <a:srgbClr val="000000"/>
                  </a:solidFill>
                  <a:sym typeface="Symbol" pitchFamily="18" charset="2"/>
                </a:rPr>
                <a:t></a:t>
              </a:r>
              <a:r>
                <a:rPr lang="en-US" sz="1800" b="0" i="1">
                  <a:solidFill>
                    <a:srgbClr val="000000"/>
                  </a:solidFill>
                  <a:sym typeface="Symbol" pitchFamily="18" charset="2"/>
                </a:rPr>
                <a:t> </a:t>
              </a:r>
              <a:r>
                <a:rPr lang="en-US" sz="1800" b="0">
                  <a:solidFill>
                    <a:srgbClr val="000000"/>
                  </a:solidFill>
                  <a:sym typeface="Symbol" pitchFamily="18" charset="2"/>
                </a:rPr>
                <a:t>=</a:t>
              </a:r>
              <a:r>
                <a:rPr lang="en-US" sz="1800" b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  </a:t>
              </a:r>
              <a:endParaRPr lang="en-US" sz="1800" b="0">
                <a:solidFill>
                  <a:srgbClr val="000000"/>
                </a:solidFill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2000" b="0" i="1" err="1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r>
                <a:rPr lang="en-US" sz="2000" b="0" i="1" baseline="-25000" err="1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Q</a:t>
              </a:r>
              <a:r>
                <a:rPr lang="en-US" sz="2000" b="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= 2 </a:t>
              </a:r>
              <a:r>
                <a:rPr lang="en-US" sz="2000" b="0" i="1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2000" b="0" baseline="3000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000" b="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en-US" sz="2000" b="0" i="1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2000" b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0297" name="Group 7"/>
            <p:cNvGrpSpPr>
              <a:grpSpLocks/>
            </p:cNvGrpSpPr>
            <p:nvPr/>
          </p:nvGrpSpPr>
          <p:grpSpPr bwMode="auto">
            <a:xfrm>
              <a:off x="1044" y="1936"/>
              <a:ext cx="3696" cy="730"/>
              <a:chOff x="1029" y="1547"/>
              <a:chExt cx="3696" cy="730"/>
            </a:xfrm>
          </p:grpSpPr>
          <p:sp>
            <p:nvSpPr>
              <p:cNvPr id="10298" name="Line 4"/>
              <p:cNvSpPr>
                <a:spLocks noChangeShapeType="1"/>
              </p:cNvSpPr>
              <p:nvPr/>
            </p:nvSpPr>
            <p:spPr bwMode="auto">
              <a:xfrm>
                <a:off x="1317" y="2133"/>
                <a:ext cx="2832" cy="0"/>
              </a:xfrm>
              <a:prstGeom prst="line">
                <a:avLst/>
              </a:prstGeom>
              <a:noFill/>
              <a:ln w="1905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rtl="1" eaLnBrk="0" hangingPunct="0"/>
                <a:endParaRPr lang="en-US" sz="1800" b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0299" name="Line 5"/>
              <p:cNvSpPr>
                <a:spLocks noChangeShapeType="1"/>
              </p:cNvSpPr>
              <p:nvPr/>
            </p:nvSpPr>
            <p:spPr bwMode="auto">
              <a:xfrm>
                <a:off x="1605" y="1941"/>
                <a:ext cx="2832" cy="0"/>
              </a:xfrm>
              <a:prstGeom prst="line">
                <a:avLst/>
              </a:prstGeom>
              <a:noFill/>
              <a:ln w="1905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rtl="1" eaLnBrk="0" hangingPunct="0"/>
                <a:endParaRPr lang="en-US" sz="1800" b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0300" name="Line 6"/>
              <p:cNvSpPr>
                <a:spLocks noChangeShapeType="1"/>
              </p:cNvSpPr>
              <p:nvPr/>
            </p:nvSpPr>
            <p:spPr bwMode="auto">
              <a:xfrm>
                <a:off x="1701" y="1893"/>
                <a:ext cx="283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rtl="1" eaLnBrk="0" hangingPunct="0"/>
                <a:endParaRPr lang="en-US" sz="1800" b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0301" name="Line 7"/>
              <p:cNvSpPr>
                <a:spLocks noChangeShapeType="1"/>
              </p:cNvSpPr>
              <p:nvPr/>
            </p:nvSpPr>
            <p:spPr bwMode="auto">
              <a:xfrm>
                <a:off x="1269" y="2181"/>
                <a:ext cx="283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rtl="1" eaLnBrk="0" hangingPunct="0"/>
                <a:endParaRPr lang="en-US" sz="1800" b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grpSp>
            <p:nvGrpSpPr>
              <p:cNvPr id="10302" name="Group 8"/>
              <p:cNvGrpSpPr>
                <a:grpSpLocks/>
              </p:cNvGrpSpPr>
              <p:nvPr/>
            </p:nvGrpSpPr>
            <p:grpSpPr bwMode="auto">
              <a:xfrm>
                <a:off x="1029" y="1845"/>
                <a:ext cx="3696" cy="432"/>
                <a:chOff x="960" y="1056"/>
                <a:chExt cx="3696" cy="432"/>
              </a:xfrm>
            </p:grpSpPr>
            <p:sp>
              <p:nvSpPr>
                <p:cNvPr id="10311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4080" y="1056"/>
                  <a:ext cx="576" cy="384"/>
                </a:xfrm>
                <a:prstGeom prst="line">
                  <a:avLst/>
                </a:prstGeom>
                <a:noFill/>
                <a:ln w="9525">
                  <a:solidFill>
                    <a:srgbClr val="D0D0E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0312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4080" y="1065"/>
                  <a:ext cx="576" cy="384"/>
                </a:xfrm>
                <a:prstGeom prst="line">
                  <a:avLst/>
                </a:prstGeom>
                <a:noFill/>
                <a:ln w="28575">
                  <a:solidFill>
                    <a:srgbClr val="D0D0E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0313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4080" y="1099"/>
                  <a:ext cx="576" cy="384"/>
                </a:xfrm>
                <a:prstGeom prst="line">
                  <a:avLst/>
                </a:prstGeom>
                <a:noFill/>
                <a:ln w="28575">
                  <a:solidFill>
                    <a:srgbClr val="D0D0E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0314" name="Rectangle 12"/>
                <p:cNvSpPr>
                  <a:spLocks noChangeArrowheads="1"/>
                </p:cNvSpPr>
                <p:nvPr/>
              </p:nvSpPr>
              <p:spPr bwMode="auto">
                <a:xfrm>
                  <a:off x="960" y="1440"/>
                  <a:ext cx="3120" cy="48"/>
                </a:xfrm>
                <a:prstGeom prst="rect">
                  <a:avLst/>
                </a:prstGeom>
                <a:solidFill>
                  <a:srgbClr val="B3B3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r" rtl="1"/>
                  <a:endParaRPr lang="en-US" sz="1200" b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0315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960" y="1056"/>
                  <a:ext cx="576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0316" name="Line 14"/>
                <p:cNvSpPr>
                  <a:spLocks noChangeShapeType="1"/>
                </p:cNvSpPr>
                <p:nvPr/>
              </p:nvSpPr>
              <p:spPr bwMode="auto">
                <a:xfrm>
                  <a:off x="1536" y="1056"/>
                  <a:ext cx="31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0317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4080" y="1082"/>
                  <a:ext cx="576" cy="384"/>
                </a:xfrm>
                <a:prstGeom prst="line">
                  <a:avLst/>
                </a:prstGeom>
                <a:noFill/>
                <a:ln w="28575">
                  <a:solidFill>
                    <a:srgbClr val="D0D0E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0318" name="AutoShape 16"/>
                <p:cNvSpPr>
                  <a:spLocks noChangeArrowheads="1"/>
                </p:cNvSpPr>
                <p:nvPr/>
              </p:nvSpPr>
              <p:spPr bwMode="auto">
                <a:xfrm>
                  <a:off x="960" y="1056"/>
                  <a:ext cx="816" cy="384"/>
                </a:xfrm>
                <a:prstGeom prst="parallelogram">
                  <a:avLst>
                    <a:gd name="adj" fmla="val 149478"/>
                  </a:avLst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r" rtl="1"/>
                  <a:endParaRPr lang="en-US" sz="1200" b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0319" name="AutoShape 17"/>
                <p:cNvSpPr>
                  <a:spLocks noChangeArrowheads="1"/>
                </p:cNvSpPr>
                <p:nvPr/>
              </p:nvSpPr>
              <p:spPr bwMode="auto">
                <a:xfrm>
                  <a:off x="3840" y="1056"/>
                  <a:ext cx="816" cy="384"/>
                </a:xfrm>
                <a:prstGeom prst="parallelogram">
                  <a:avLst>
                    <a:gd name="adj" fmla="val 149478"/>
                  </a:avLst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r" rtl="1"/>
                  <a:endParaRPr lang="en-US" sz="1200" b="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10303" name="Line 18"/>
              <p:cNvSpPr>
                <a:spLocks noChangeShapeType="1"/>
              </p:cNvSpPr>
              <p:nvPr/>
            </p:nvSpPr>
            <p:spPr bwMode="auto">
              <a:xfrm>
                <a:off x="2805" y="1893"/>
                <a:ext cx="96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rtl="1" eaLnBrk="0" hangingPunct="0"/>
                <a:endParaRPr lang="en-US" sz="1800" b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0304" name="Line 19"/>
              <p:cNvSpPr>
                <a:spLocks noChangeShapeType="1"/>
              </p:cNvSpPr>
              <p:nvPr/>
            </p:nvSpPr>
            <p:spPr bwMode="auto">
              <a:xfrm>
                <a:off x="2613" y="2181"/>
                <a:ext cx="96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rtl="1" eaLnBrk="0" hangingPunct="0"/>
                <a:endParaRPr lang="en-US" sz="1800" b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0305" name="Line 20"/>
              <p:cNvSpPr>
                <a:spLocks noChangeShapeType="1"/>
              </p:cNvSpPr>
              <p:nvPr/>
            </p:nvSpPr>
            <p:spPr bwMode="auto">
              <a:xfrm>
                <a:off x="2757" y="1941"/>
                <a:ext cx="96" cy="0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rtl="1" eaLnBrk="0" hangingPunct="0"/>
                <a:endParaRPr lang="en-US" sz="1800" b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0306" name="Line 21"/>
              <p:cNvSpPr>
                <a:spLocks noChangeShapeType="1"/>
              </p:cNvSpPr>
              <p:nvPr/>
            </p:nvSpPr>
            <p:spPr bwMode="auto">
              <a:xfrm>
                <a:off x="2661" y="2133"/>
                <a:ext cx="96" cy="0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/>
              <a:lstStyle/>
              <a:p>
                <a:pPr rtl="1" eaLnBrk="0" hangingPunct="0"/>
                <a:endParaRPr lang="en-US" sz="1800" b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0307" name="Text Box 22"/>
              <p:cNvSpPr txBox="1">
                <a:spLocks noChangeArrowheads="1"/>
              </p:cNvSpPr>
              <p:nvPr/>
            </p:nvSpPr>
            <p:spPr bwMode="auto">
              <a:xfrm>
                <a:off x="3525" y="1602"/>
                <a:ext cx="624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bg1"/>
                    </a:solidFill>
                    <a:latin typeface="Tahoma" pitchFamily="34" charset="0"/>
                    <a:ea typeface="ＭＳ Ｐゴシック" pitchFamily="34" charset="-128"/>
                  </a:defRPr>
                </a:lvl1pPr>
                <a:lvl2pPr marL="742950" indent="-285750">
                  <a:defRPr>
                    <a:solidFill>
                      <a:schemeClr val="bg1"/>
                    </a:solidFill>
                    <a:latin typeface="Tahoma" pitchFamily="34" charset="0"/>
                    <a:ea typeface="ＭＳ Ｐゴシック" pitchFamily="34" charset="-128"/>
                  </a:defRPr>
                </a:lvl2pPr>
                <a:lvl3pPr marL="1143000" indent="-228600">
                  <a:defRPr>
                    <a:solidFill>
                      <a:schemeClr val="bg1"/>
                    </a:solidFill>
                    <a:latin typeface="Tahoma" pitchFamily="34" charset="0"/>
                    <a:ea typeface="ＭＳ Ｐゴシック" pitchFamily="34" charset="-128"/>
                  </a:defRPr>
                </a:lvl3pPr>
                <a:lvl4pPr marL="1600200" indent="-228600">
                  <a:defRPr>
                    <a:solidFill>
                      <a:schemeClr val="bg1"/>
                    </a:solidFill>
                    <a:latin typeface="Tahoma" pitchFamily="34" charset="0"/>
                    <a:ea typeface="ＭＳ Ｐゴシック" pitchFamily="34" charset="-128"/>
                  </a:defRPr>
                </a:lvl4pPr>
                <a:lvl5pPr marL="2057400" indent="-228600">
                  <a:defRPr>
                    <a:solidFill>
                      <a:schemeClr val="bg1"/>
                    </a:solidFill>
                    <a:latin typeface="Tahoma" pitchFamily="34" charset="0"/>
                    <a:ea typeface="ＭＳ Ｐゴシック" pitchFamily="34" charset="-128"/>
                  </a:defRPr>
                </a:lvl5pPr>
                <a:lvl6pPr marL="2514600" indent="-228600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Tahoma" pitchFamily="34" charset="0"/>
                    <a:ea typeface="ＭＳ Ｐゴシック" pitchFamily="34" charset="-128"/>
                  </a:defRPr>
                </a:lvl6pPr>
                <a:lvl7pPr marL="2971800" indent="-228600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Tahoma" pitchFamily="34" charset="0"/>
                    <a:ea typeface="ＭＳ Ｐゴシック" pitchFamily="34" charset="-128"/>
                  </a:defRPr>
                </a:lvl7pPr>
                <a:lvl8pPr marL="3429000" indent="-228600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Tahoma" pitchFamily="34" charset="0"/>
                    <a:ea typeface="ＭＳ Ｐゴシック" pitchFamily="34" charset="-128"/>
                  </a:defRPr>
                </a:lvl8pPr>
                <a:lvl9pPr marL="3886200" indent="-228600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Tahoma" pitchFamily="34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500" b="0" i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US" sz="1500" b="0" baseline="30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1500" b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/</a:t>
                </a:r>
                <a:r>
                  <a:rPr lang="en-US" sz="1500" b="0" i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  <p:cxnSp>
            <p:nvCxnSpPr>
              <p:cNvPr id="10308" name="AutoShape 23"/>
              <p:cNvCxnSpPr>
                <a:cxnSpLocks noChangeShapeType="1"/>
              </p:cNvCxnSpPr>
              <p:nvPr/>
            </p:nvCxnSpPr>
            <p:spPr bwMode="auto">
              <a:xfrm rot="5400000">
                <a:off x="3494" y="1812"/>
                <a:ext cx="110" cy="48"/>
              </a:xfrm>
              <a:prstGeom prst="curvedConnector3">
                <a:avLst>
                  <a:gd name="adj1" fmla="val 50000"/>
                </a:avLst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</p:cxnSp>
          <p:cxnSp>
            <p:nvCxnSpPr>
              <p:cNvPr id="10309" name="AutoShape 24"/>
              <p:cNvCxnSpPr>
                <a:cxnSpLocks noChangeShapeType="1"/>
              </p:cNvCxnSpPr>
              <p:nvPr/>
            </p:nvCxnSpPr>
            <p:spPr bwMode="auto">
              <a:xfrm rot="5400000">
                <a:off x="2541" y="1767"/>
                <a:ext cx="240" cy="96"/>
              </a:xfrm>
              <a:prstGeom prst="curvedConnector3">
                <a:avLst>
                  <a:gd name="adj1" fmla="val 50000"/>
                </a:avLst>
              </a:prstGeom>
              <a:noFill/>
              <a:ln w="19050">
                <a:solidFill>
                  <a:srgbClr val="00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</p:cxnSp>
          <p:sp>
            <p:nvSpPr>
              <p:cNvPr id="10310" name="Text Box 25"/>
              <p:cNvSpPr txBox="1">
                <a:spLocks noChangeArrowheads="1"/>
              </p:cNvSpPr>
              <p:nvPr/>
            </p:nvSpPr>
            <p:spPr bwMode="auto">
              <a:xfrm>
                <a:off x="2613" y="1547"/>
                <a:ext cx="624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bg1"/>
                    </a:solidFill>
                    <a:latin typeface="Tahoma" pitchFamily="34" charset="0"/>
                    <a:ea typeface="ＭＳ Ｐゴシック" pitchFamily="34" charset="-128"/>
                  </a:defRPr>
                </a:lvl1pPr>
                <a:lvl2pPr marL="742950" indent="-285750">
                  <a:defRPr>
                    <a:solidFill>
                      <a:schemeClr val="bg1"/>
                    </a:solidFill>
                    <a:latin typeface="Tahoma" pitchFamily="34" charset="0"/>
                    <a:ea typeface="ＭＳ Ｐゴシック" pitchFamily="34" charset="-128"/>
                  </a:defRPr>
                </a:lvl2pPr>
                <a:lvl3pPr marL="1143000" indent="-228600">
                  <a:defRPr>
                    <a:solidFill>
                      <a:schemeClr val="bg1"/>
                    </a:solidFill>
                    <a:latin typeface="Tahoma" pitchFamily="34" charset="0"/>
                    <a:ea typeface="ＭＳ Ｐゴシック" pitchFamily="34" charset="-128"/>
                  </a:defRPr>
                </a:lvl3pPr>
                <a:lvl4pPr marL="1600200" indent="-228600">
                  <a:defRPr>
                    <a:solidFill>
                      <a:schemeClr val="bg1"/>
                    </a:solidFill>
                    <a:latin typeface="Tahoma" pitchFamily="34" charset="0"/>
                    <a:ea typeface="ＭＳ Ｐゴシック" pitchFamily="34" charset="-128"/>
                  </a:defRPr>
                </a:lvl4pPr>
                <a:lvl5pPr marL="2057400" indent="-228600">
                  <a:defRPr>
                    <a:solidFill>
                      <a:schemeClr val="bg1"/>
                    </a:solidFill>
                    <a:latin typeface="Tahoma" pitchFamily="34" charset="0"/>
                    <a:ea typeface="ＭＳ Ｐゴシック" pitchFamily="34" charset="-128"/>
                  </a:defRPr>
                </a:lvl5pPr>
                <a:lvl6pPr marL="2514600" indent="-228600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Tahoma" pitchFamily="34" charset="0"/>
                    <a:ea typeface="ＭＳ Ｐゴシック" pitchFamily="34" charset="-128"/>
                  </a:defRPr>
                </a:lvl6pPr>
                <a:lvl7pPr marL="2971800" indent="-228600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Tahoma" pitchFamily="34" charset="0"/>
                    <a:ea typeface="ＭＳ Ｐゴシック" pitchFamily="34" charset="-128"/>
                  </a:defRPr>
                </a:lvl7pPr>
                <a:lvl8pPr marL="3429000" indent="-228600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Tahoma" pitchFamily="34" charset="0"/>
                    <a:ea typeface="ＭＳ Ｐゴシック" pitchFamily="34" charset="-128"/>
                  </a:defRPr>
                </a:lvl8pPr>
                <a:lvl9pPr marL="3886200" indent="-228600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Tahoma" pitchFamily="34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500" b="0" i="1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US" sz="1500" b="0" baseline="30000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1500" b="0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/</a:t>
                </a:r>
                <a:r>
                  <a:rPr lang="en-US" sz="1500" b="0" i="1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</p:grpSp>
      </p:grpSp>
      <p:grpSp>
        <p:nvGrpSpPr>
          <p:cNvPr id="379993" name="Group 89"/>
          <p:cNvGrpSpPr>
            <a:grpSpLocks/>
          </p:cNvGrpSpPr>
          <p:nvPr/>
        </p:nvGrpSpPr>
        <p:grpSpPr bwMode="auto">
          <a:xfrm>
            <a:off x="1768481" y="5149850"/>
            <a:ext cx="5299071" cy="1339850"/>
            <a:chOff x="1114" y="3244"/>
            <a:chExt cx="3338" cy="844"/>
          </a:xfrm>
        </p:grpSpPr>
        <p:sp>
          <p:nvSpPr>
            <p:cNvPr id="379946" name="Line 42"/>
            <p:cNvSpPr>
              <a:spLocks noChangeShapeType="1"/>
            </p:cNvSpPr>
            <p:nvPr/>
          </p:nvSpPr>
          <p:spPr bwMode="auto">
            <a:xfrm>
              <a:off x="1875" y="3588"/>
              <a:ext cx="18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>
                <a:defRPr/>
              </a:pPr>
              <a:endParaRPr lang="en-US" sz="1000" b="0">
                <a:solidFill>
                  <a:srgbClr val="000000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379947" name="Line 43"/>
            <p:cNvSpPr>
              <a:spLocks noChangeShapeType="1"/>
            </p:cNvSpPr>
            <p:nvPr/>
          </p:nvSpPr>
          <p:spPr bwMode="auto">
            <a:xfrm>
              <a:off x="1881" y="3854"/>
              <a:ext cx="18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>
                <a:defRPr/>
              </a:pPr>
              <a:endParaRPr lang="en-US" sz="1000" b="0">
                <a:solidFill>
                  <a:srgbClr val="000000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379950" name="AutoShape 46"/>
            <p:cNvSpPr>
              <a:spLocks noChangeArrowheads="1"/>
            </p:cNvSpPr>
            <p:nvPr/>
          </p:nvSpPr>
          <p:spPr bwMode="auto">
            <a:xfrm>
              <a:off x="2710" y="3598"/>
              <a:ext cx="173" cy="240"/>
            </a:xfrm>
            <a:prstGeom prst="lightningBol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>
                <a:defRPr/>
              </a:pPr>
              <a:endParaRPr lang="en-US" sz="1000" b="0">
                <a:solidFill>
                  <a:srgbClr val="000000"/>
                </a:solidFill>
                <a:latin typeface="Tahoma" charset="0"/>
                <a:ea typeface="ＭＳ Ｐゴシック" charset="0"/>
              </a:endParaRPr>
            </a:p>
          </p:txBody>
        </p:sp>
        <p:grpSp>
          <p:nvGrpSpPr>
            <p:cNvPr id="10264" name="Group 47"/>
            <p:cNvGrpSpPr>
              <a:grpSpLocks/>
            </p:cNvGrpSpPr>
            <p:nvPr/>
          </p:nvGrpSpPr>
          <p:grpSpPr bwMode="auto">
            <a:xfrm>
              <a:off x="3149" y="3472"/>
              <a:ext cx="287" cy="145"/>
              <a:chOff x="2136" y="3120"/>
              <a:chExt cx="287" cy="145"/>
            </a:xfrm>
          </p:grpSpPr>
          <p:grpSp>
            <p:nvGrpSpPr>
              <p:cNvPr id="10292" name="Group 76"/>
              <p:cNvGrpSpPr>
                <a:grpSpLocks/>
              </p:cNvGrpSpPr>
              <p:nvPr/>
            </p:nvGrpSpPr>
            <p:grpSpPr bwMode="auto">
              <a:xfrm>
                <a:off x="2159" y="3149"/>
                <a:ext cx="264" cy="84"/>
                <a:chOff x="2271" y="3863"/>
                <a:chExt cx="163" cy="204"/>
              </a:xfrm>
            </p:grpSpPr>
            <p:sp>
              <p:nvSpPr>
                <p:cNvPr id="10294" name="Arc 77"/>
                <p:cNvSpPr>
                  <a:spLocks/>
                </p:cNvSpPr>
                <p:nvPr/>
              </p:nvSpPr>
              <p:spPr bwMode="auto">
                <a:xfrm>
                  <a:off x="2271" y="3863"/>
                  <a:ext cx="83" cy="204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</a:path>
                    <a:path w="21600" h="21598" stroke="0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  <a:lnTo>
                        <a:pt x="21600" y="21598"/>
                      </a:lnTo>
                      <a:lnTo>
                        <a:pt x="0" y="2159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0295" name="Arc 78"/>
                <p:cNvSpPr>
                  <a:spLocks/>
                </p:cNvSpPr>
                <p:nvPr/>
              </p:nvSpPr>
              <p:spPr bwMode="auto">
                <a:xfrm>
                  <a:off x="2350" y="3863"/>
                  <a:ext cx="84" cy="204"/>
                </a:xfrm>
                <a:custGeom>
                  <a:avLst/>
                  <a:gdLst>
                    <a:gd name="T0" fmla="*/ 0 w 21860"/>
                    <a:gd name="T1" fmla="*/ 0 h 21600"/>
                    <a:gd name="T2" fmla="*/ 0 w 21860"/>
                    <a:gd name="T3" fmla="*/ 0 h 21600"/>
                    <a:gd name="T4" fmla="*/ 0 w 2186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860"/>
                    <a:gd name="T10" fmla="*/ 0 h 21600"/>
                    <a:gd name="T11" fmla="*/ 21860 w 2186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860" h="21600" fill="none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</a:path>
                    <a:path w="21860" h="21600" stroke="0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  <a:lnTo>
                        <a:pt x="260" y="21600"/>
                      </a:lnTo>
                      <a:lnTo>
                        <a:pt x="-1" y="1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379955" name="Text Box 51"/>
              <p:cNvSpPr txBox="1">
                <a:spLocks noChangeArrowheads="1"/>
              </p:cNvSpPr>
              <p:nvPr/>
            </p:nvSpPr>
            <p:spPr bwMode="auto">
              <a:xfrm>
                <a:off x="2136" y="3120"/>
                <a:ext cx="254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 rtl="1">
                  <a:defRPr/>
                </a:pPr>
                <a:r>
                  <a:rPr lang="en-US" sz="900" b="0" i="1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e</a:t>
                </a:r>
                <a:r>
                  <a:rPr lang="en-US" sz="900" b="0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/2</a:t>
                </a:r>
              </a:p>
            </p:txBody>
          </p:sp>
        </p:grpSp>
        <p:grpSp>
          <p:nvGrpSpPr>
            <p:cNvPr id="10265" name="Group 52"/>
            <p:cNvGrpSpPr>
              <a:grpSpLocks/>
            </p:cNvGrpSpPr>
            <p:nvPr/>
          </p:nvGrpSpPr>
          <p:grpSpPr bwMode="auto">
            <a:xfrm>
              <a:off x="3149" y="3743"/>
              <a:ext cx="287" cy="145"/>
              <a:chOff x="2136" y="3120"/>
              <a:chExt cx="287" cy="145"/>
            </a:xfrm>
          </p:grpSpPr>
          <p:grpSp>
            <p:nvGrpSpPr>
              <p:cNvPr id="10288" name="Group 76"/>
              <p:cNvGrpSpPr>
                <a:grpSpLocks/>
              </p:cNvGrpSpPr>
              <p:nvPr/>
            </p:nvGrpSpPr>
            <p:grpSpPr bwMode="auto">
              <a:xfrm>
                <a:off x="2159" y="3149"/>
                <a:ext cx="264" cy="84"/>
                <a:chOff x="2271" y="3863"/>
                <a:chExt cx="163" cy="204"/>
              </a:xfrm>
            </p:grpSpPr>
            <p:sp>
              <p:nvSpPr>
                <p:cNvPr id="10290" name="Arc 77"/>
                <p:cNvSpPr>
                  <a:spLocks/>
                </p:cNvSpPr>
                <p:nvPr/>
              </p:nvSpPr>
              <p:spPr bwMode="auto">
                <a:xfrm>
                  <a:off x="2271" y="3863"/>
                  <a:ext cx="83" cy="204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</a:path>
                    <a:path w="21600" h="21598" stroke="0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  <a:lnTo>
                        <a:pt x="21600" y="21598"/>
                      </a:lnTo>
                      <a:lnTo>
                        <a:pt x="0" y="2159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0291" name="Arc 78"/>
                <p:cNvSpPr>
                  <a:spLocks/>
                </p:cNvSpPr>
                <p:nvPr/>
              </p:nvSpPr>
              <p:spPr bwMode="auto">
                <a:xfrm>
                  <a:off x="2350" y="3863"/>
                  <a:ext cx="84" cy="204"/>
                </a:xfrm>
                <a:custGeom>
                  <a:avLst/>
                  <a:gdLst>
                    <a:gd name="T0" fmla="*/ 0 w 21860"/>
                    <a:gd name="T1" fmla="*/ 0 h 21600"/>
                    <a:gd name="T2" fmla="*/ 0 w 21860"/>
                    <a:gd name="T3" fmla="*/ 0 h 21600"/>
                    <a:gd name="T4" fmla="*/ 0 w 2186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860"/>
                    <a:gd name="T10" fmla="*/ 0 h 21600"/>
                    <a:gd name="T11" fmla="*/ 21860 w 2186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860" h="21600" fill="none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</a:path>
                    <a:path w="21860" h="21600" stroke="0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  <a:lnTo>
                        <a:pt x="260" y="21600"/>
                      </a:lnTo>
                      <a:lnTo>
                        <a:pt x="-1" y="1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379960" name="Text Box 56"/>
              <p:cNvSpPr txBox="1">
                <a:spLocks noChangeArrowheads="1"/>
              </p:cNvSpPr>
              <p:nvPr/>
            </p:nvSpPr>
            <p:spPr bwMode="auto">
              <a:xfrm>
                <a:off x="2136" y="3120"/>
                <a:ext cx="254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 rtl="1">
                  <a:defRPr/>
                </a:pPr>
                <a:r>
                  <a:rPr lang="en-US" sz="900" b="0" i="1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e</a:t>
                </a:r>
                <a:r>
                  <a:rPr lang="en-US" sz="900" b="0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/2</a:t>
                </a:r>
              </a:p>
            </p:txBody>
          </p:sp>
        </p:grpSp>
        <p:grpSp>
          <p:nvGrpSpPr>
            <p:cNvPr id="10266" name="Group 57"/>
            <p:cNvGrpSpPr>
              <a:grpSpLocks/>
            </p:cNvGrpSpPr>
            <p:nvPr/>
          </p:nvGrpSpPr>
          <p:grpSpPr bwMode="auto">
            <a:xfrm>
              <a:off x="2092" y="3473"/>
              <a:ext cx="287" cy="145"/>
              <a:chOff x="2136" y="3120"/>
              <a:chExt cx="287" cy="145"/>
            </a:xfrm>
          </p:grpSpPr>
          <p:grpSp>
            <p:nvGrpSpPr>
              <p:cNvPr id="10284" name="Group 76"/>
              <p:cNvGrpSpPr>
                <a:grpSpLocks/>
              </p:cNvGrpSpPr>
              <p:nvPr/>
            </p:nvGrpSpPr>
            <p:grpSpPr bwMode="auto">
              <a:xfrm>
                <a:off x="2159" y="3149"/>
                <a:ext cx="264" cy="84"/>
                <a:chOff x="2271" y="3863"/>
                <a:chExt cx="163" cy="204"/>
              </a:xfrm>
            </p:grpSpPr>
            <p:sp>
              <p:nvSpPr>
                <p:cNvPr id="10286" name="Arc 77"/>
                <p:cNvSpPr>
                  <a:spLocks/>
                </p:cNvSpPr>
                <p:nvPr/>
              </p:nvSpPr>
              <p:spPr bwMode="auto">
                <a:xfrm>
                  <a:off x="2271" y="3863"/>
                  <a:ext cx="83" cy="204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</a:path>
                    <a:path w="21600" h="21598" stroke="0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  <a:lnTo>
                        <a:pt x="21600" y="21598"/>
                      </a:lnTo>
                      <a:lnTo>
                        <a:pt x="0" y="2159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0287" name="Arc 78"/>
                <p:cNvSpPr>
                  <a:spLocks/>
                </p:cNvSpPr>
                <p:nvPr/>
              </p:nvSpPr>
              <p:spPr bwMode="auto">
                <a:xfrm>
                  <a:off x="2350" y="3863"/>
                  <a:ext cx="84" cy="204"/>
                </a:xfrm>
                <a:custGeom>
                  <a:avLst/>
                  <a:gdLst>
                    <a:gd name="T0" fmla="*/ 0 w 21860"/>
                    <a:gd name="T1" fmla="*/ 0 h 21600"/>
                    <a:gd name="T2" fmla="*/ 0 w 21860"/>
                    <a:gd name="T3" fmla="*/ 0 h 21600"/>
                    <a:gd name="T4" fmla="*/ 0 w 2186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860"/>
                    <a:gd name="T10" fmla="*/ 0 h 21600"/>
                    <a:gd name="T11" fmla="*/ 21860 w 2186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860" h="21600" fill="none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</a:path>
                    <a:path w="21860" h="21600" stroke="0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  <a:lnTo>
                        <a:pt x="260" y="21600"/>
                      </a:lnTo>
                      <a:lnTo>
                        <a:pt x="-1" y="1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379965" name="Text Box 61"/>
              <p:cNvSpPr txBox="1">
                <a:spLocks noChangeArrowheads="1"/>
              </p:cNvSpPr>
              <p:nvPr/>
            </p:nvSpPr>
            <p:spPr bwMode="auto">
              <a:xfrm>
                <a:off x="2136" y="3120"/>
                <a:ext cx="254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 rtl="1">
                  <a:defRPr/>
                </a:pPr>
                <a:r>
                  <a:rPr lang="en-US" sz="900" b="0" i="1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e</a:t>
                </a:r>
                <a:r>
                  <a:rPr lang="en-US" sz="900" b="0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/2</a:t>
                </a:r>
              </a:p>
            </p:txBody>
          </p:sp>
        </p:grpSp>
        <p:grpSp>
          <p:nvGrpSpPr>
            <p:cNvPr id="10267" name="Group 62"/>
            <p:cNvGrpSpPr>
              <a:grpSpLocks/>
            </p:cNvGrpSpPr>
            <p:nvPr/>
          </p:nvGrpSpPr>
          <p:grpSpPr bwMode="auto">
            <a:xfrm>
              <a:off x="2093" y="3824"/>
              <a:ext cx="287" cy="145"/>
              <a:chOff x="2148" y="3509"/>
              <a:chExt cx="287" cy="145"/>
            </a:xfrm>
          </p:grpSpPr>
          <p:grpSp>
            <p:nvGrpSpPr>
              <p:cNvPr id="10280" name="Group 76"/>
              <p:cNvGrpSpPr>
                <a:grpSpLocks/>
              </p:cNvGrpSpPr>
              <p:nvPr/>
            </p:nvGrpSpPr>
            <p:grpSpPr bwMode="auto">
              <a:xfrm flipV="1">
                <a:off x="2171" y="3540"/>
                <a:ext cx="264" cy="84"/>
                <a:chOff x="2271" y="3863"/>
                <a:chExt cx="163" cy="204"/>
              </a:xfrm>
            </p:grpSpPr>
            <p:sp>
              <p:nvSpPr>
                <p:cNvPr id="10282" name="Arc 77"/>
                <p:cNvSpPr>
                  <a:spLocks/>
                </p:cNvSpPr>
                <p:nvPr/>
              </p:nvSpPr>
              <p:spPr bwMode="auto">
                <a:xfrm>
                  <a:off x="2271" y="3863"/>
                  <a:ext cx="83" cy="204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</a:path>
                    <a:path w="21600" h="21598" stroke="0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  <a:lnTo>
                        <a:pt x="21600" y="21598"/>
                      </a:lnTo>
                      <a:lnTo>
                        <a:pt x="0" y="2159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0283" name="Arc 78"/>
                <p:cNvSpPr>
                  <a:spLocks/>
                </p:cNvSpPr>
                <p:nvPr/>
              </p:nvSpPr>
              <p:spPr bwMode="auto">
                <a:xfrm>
                  <a:off x="2350" y="3863"/>
                  <a:ext cx="84" cy="204"/>
                </a:xfrm>
                <a:custGeom>
                  <a:avLst/>
                  <a:gdLst>
                    <a:gd name="T0" fmla="*/ 0 w 21860"/>
                    <a:gd name="T1" fmla="*/ 0 h 21600"/>
                    <a:gd name="T2" fmla="*/ 0 w 21860"/>
                    <a:gd name="T3" fmla="*/ 0 h 21600"/>
                    <a:gd name="T4" fmla="*/ 0 w 2186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860"/>
                    <a:gd name="T10" fmla="*/ 0 h 21600"/>
                    <a:gd name="T11" fmla="*/ 21860 w 2186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860" h="21600" fill="none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</a:path>
                    <a:path w="21860" h="21600" stroke="0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  <a:lnTo>
                        <a:pt x="260" y="21600"/>
                      </a:lnTo>
                      <a:lnTo>
                        <a:pt x="-1" y="1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379970" name="Text Box 66"/>
              <p:cNvSpPr txBox="1">
                <a:spLocks noChangeArrowheads="1"/>
              </p:cNvSpPr>
              <p:nvPr/>
            </p:nvSpPr>
            <p:spPr bwMode="auto">
              <a:xfrm>
                <a:off x="2148" y="3509"/>
                <a:ext cx="254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 rtl="1">
                  <a:defRPr/>
                </a:pPr>
                <a:r>
                  <a:rPr lang="en-US" sz="900" b="0" i="1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-e</a:t>
                </a:r>
                <a:r>
                  <a:rPr lang="en-US" sz="900" b="0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/2</a:t>
                </a:r>
              </a:p>
            </p:txBody>
          </p:sp>
        </p:grpSp>
        <p:sp>
          <p:nvSpPr>
            <p:cNvPr id="379971" name="Text Box 67"/>
            <p:cNvSpPr txBox="1">
              <a:spLocks noChangeArrowheads="1"/>
            </p:cNvSpPr>
            <p:nvPr/>
          </p:nvSpPr>
          <p:spPr bwMode="auto">
            <a:xfrm>
              <a:off x="2063" y="3643"/>
              <a:ext cx="367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 rtl="1">
                <a:defRPr/>
              </a:pPr>
              <a:r>
                <a:rPr lang="en-US" sz="1000" b="0">
                  <a:solidFill>
                    <a:srgbClr val="000000"/>
                  </a:solidFill>
                  <a:latin typeface="Tahoma" charset="0"/>
                  <a:ea typeface="ＭＳ Ｐゴシック" charset="0"/>
                </a:rPr>
                <a:t>neutral</a:t>
              </a:r>
            </a:p>
          </p:txBody>
        </p:sp>
        <p:sp>
          <p:nvSpPr>
            <p:cNvPr id="379972" name="Text Box 68"/>
            <p:cNvSpPr txBox="1">
              <a:spLocks noChangeArrowheads="1"/>
            </p:cNvSpPr>
            <p:nvPr/>
          </p:nvSpPr>
          <p:spPr bwMode="auto">
            <a:xfrm>
              <a:off x="3138" y="3619"/>
              <a:ext cx="358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 rtl="1">
                <a:defRPr/>
              </a:pPr>
              <a:r>
                <a:rPr lang="en-US" sz="1000" b="0">
                  <a:solidFill>
                    <a:srgbClr val="000000"/>
                  </a:solidFill>
                  <a:latin typeface="Tahoma" charset="0"/>
                  <a:ea typeface="ＭＳ Ｐゴシック" charset="0"/>
                </a:rPr>
                <a:t>charge</a:t>
              </a:r>
            </a:p>
          </p:txBody>
        </p:sp>
        <p:grpSp>
          <p:nvGrpSpPr>
            <p:cNvPr id="10270" name="Group 79"/>
            <p:cNvGrpSpPr>
              <a:grpSpLocks/>
            </p:cNvGrpSpPr>
            <p:nvPr/>
          </p:nvGrpSpPr>
          <p:grpSpPr bwMode="auto">
            <a:xfrm>
              <a:off x="1114" y="3268"/>
              <a:ext cx="1522" cy="820"/>
              <a:chOff x="1114" y="3268"/>
              <a:chExt cx="1522" cy="820"/>
            </a:xfrm>
          </p:grpSpPr>
          <p:grpSp>
            <p:nvGrpSpPr>
              <p:cNvPr id="10276" name="Group 75"/>
              <p:cNvGrpSpPr>
                <a:grpSpLocks/>
              </p:cNvGrpSpPr>
              <p:nvPr/>
            </p:nvGrpSpPr>
            <p:grpSpPr bwMode="auto">
              <a:xfrm>
                <a:off x="1114" y="3268"/>
                <a:ext cx="1390" cy="820"/>
                <a:chOff x="1114" y="3268"/>
                <a:chExt cx="1390" cy="820"/>
              </a:xfrm>
            </p:grpSpPr>
            <p:sp>
              <p:nvSpPr>
                <p:cNvPr id="379974" name="Oval 70"/>
                <p:cNvSpPr>
                  <a:spLocks noChangeArrowheads="1"/>
                </p:cNvSpPr>
                <p:nvPr/>
              </p:nvSpPr>
              <p:spPr bwMode="auto">
                <a:xfrm>
                  <a:off x="1976" y="3332"/>
                  <a:ext cx="528" cy="756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r" rtl="1">
                    <a:defRPr/>
                  </a:pPr>
                  <a:endParaRPr lang="en-US" sz="1000" b="0">
                    <a:solidFill>
                      <a:srgbClr val="000000"/>
                    </a:solidFill>
                    <a:latin typeface="Tahoma" charset="0"/>
                    <a:ea typeface="ＭＳ Ｐゴシック" charset="0"/>
                  </a:endParaRPr>
                </a:p>
              </p:txBody>
            </p:sp>
            <p:sp>
              <p:nvSpPr>
                <p:cNvPr id="379977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1114" y="3268"/>
                  <a:ext cx="946" cy="1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algn="r">
                    <a:defRPr sz="1000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34" charset="-128"/>
                    </a:defRPr>
                  </a:lvl1pPr>
                  <a:lvl2pPr marL="742950" indent="-285750" algn="r">
                    <a:defRPr sz="1000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34" charset="-128"/>
                    </a:defRPr>
                  </a:lvl2pPr>
                  <a:lvl3pPr marL="1143000" indent="-228600" algn="r">
                    <a:defRPr sz="1000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34" charset="-128"/>
                    </a:defRPr>
                  </a:lvl3pPr>
                  <a:lvl4pPr marL="1600200" indent="-228600" algn="r">
                    <a:defRPr sz="1000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34" charset="-128"/>
                    </a:defRPr>
                  </a:lvl4pPr>
                  <a:lvl5pPr marL="2057400" indent="-228600" algn="r">
                    <a:defRPr sz="1000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34" charset="-128"/>
                    </a:defRPr>
                  </a:lvl5pPr>
                  <a:lvl6pPr marL="2514600" indent="-228600" algn="r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34" charset="-128"/>
                    </a:defRPr>
                  </a:lvl6pPr>
                  <a:lvl7pPr marL="2971800" indent="-228600" algn="r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34" charset="-128"/>
                    </a:defRPr>
                  </a:lvl7pPr>
                  <a:lvl8pPr marL="3429000" indent="-228600" algn="r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34" charset="-128"/>
                    </a:defRPr>
                  </a:lvl8pPr>
                  <a:lvl9pPr marL="3886200" indent="-228600" algn="r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34" charset="-128"/>
                    </a:defRPr>
                  </a:lvl9pPr>
                </a:lstStyle>
                <a:p>
                  <a:pPr algn="l">
                    <a:defRPr/>
                  </a:pPr>
                  <a:r>
                    <a:rPr lang="en-US" sz="1200" b="0">
                      <a:solidFill>
                        <a:srgbClr val="000000"/>
                      </a:solidFill>
                    </a:rPr>
                    <a:t>slow </a:t>
                  </a:r>
                  <a:r>
                    <a:rPr lang="en-US" altLang="en-US" sz="1200" b="0">
                      <a:solidFill>
                        <a:srgbClr val="000000"/>
                      </a:solidFill>
                    </a:rPr>
                    <a:t>‘</a:t>
                  </a:r>
                  <a:r>
                    <a:rPr lang="en-US" sz="1200" b="0">
                      <a:solidFill>
                        <a:srgbClr val="000000"/>
                      </a:solidFill>
                    </a:rPr>
                    <a:t>neutral</a:t>
                  </a:r>
                  <a:r>
                    <a:rPr lang="en-US" altLang="en-US" sz="1200" b="0">
                      <a:solidFill>
                        <a:srgbClr val="000000"/>
                      </a:solidFill>
                    </a:rPr>
                    <a:t>’</a:t>
                  </a:r>
                  <a:r>
                    <a:rPr lang="en-US" sz="1200" b="0">
                      <a:solidFill>
                        <a:srgbClr val="000000"/>
                      </a:solidFill>
                    </a:rPr>
                    <a:t> mode</a:t>
                  </a:r>
                </a:p>
              </p:txBody>
            </p:sp>
          </p:grpSp>
          <p:sp>
            <p:nvSpPr>
              <p:cNvPr id="379980" name="Line 76"/>
              <p:cNvSpPr>
                <a:spLocks noChangeShapeType="1"/>
              </p:cNvSpPr>
              <p:nvPr/>
            </p:nvSpPr>
            <p:spPr bwMode="auto">
              <a:xfrm>
                <a:off x="2504" y="3716"/>
                <a:ext cx="1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>
                  <a:defRPr/>
                </a:pPr>
                <a:endParaRPr lang="en-US" sz="1000" b="0">
                  <a:solidFill>
                    <a:srgbClr val="000000"/>
                  </a:solidFill>
                  <a:latin typeface="Tahoma" charset="0"/>
                  <a:ea typeface="ＭＳ Ｐゴシック" charset="0"/>
                </a:endParaRPr>
              </a:p>
            </p:txBody>
          </p:sp>
        </p:grpSp>
        <p:grpSp>
          <p:nvGrpSpPr>
            <p:cNvPr id="10271" name="Group 78"/>
            <p:cNvGrpSpPr>
              <a:grpSpLocks/>
            </p:cNvGrpSpPr>
            <p:nvPr/>
          </p:nvGrpSpPr>
          <p:grpSpPr bwMode="auto">
            <a:xfrm>
              <a:off x="3044" y="3244"/>
              <a:ext cx="1408" cy="844"/>
              <a:chOff x="3044" y="3244"/>
              <a:chExt cx="1408" cy="844"/>
            </a:xfrm>
          </p:grpSpPr>
          <p:grpSp>
            <p:nvGrpSpPr>
              <p:cNvPr id="10272" name="Group 74"/>
              <p:cNvGrpSpPr>
                <a:grpSpLocks/>
              </p:cNvGrpSpPr>
              <p:nvPr/>
            </p:nvGrpSpPr>
            <p:grpSpPr bwMode="auto">
              <a:xfrm>
                <a:off x="3044" y="3244"/>
                <a:ext cx="1408" cy="844"/>
                <a:chOff x="3044" y="3244"/>
                <a:chExt cx="1408" cy="844"/>
              </a:xfrm>
            </p:grpSpPr>
            <p:sp>
              <p:nvSpPr>
                <p:cNvPr id="379975" name="Oval 71"/>
                <p:cNvSpPr>
                  <a:spLocks noChangeArrowheads="1"/>
                </p:cNvSpPr>
                <p:nvPr/>
              </p:nvSpPr>
              <p:spPr bwMode="auto">
                <a:xfrm>
                  <a:off x="3044" y="3332"/>
                  <a:ext cx="528" cy="756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r" rtl="1">
                    <a:defRPr/>
                  </a:pPr>
                  <a:endParaRPr lang="en-US" sz="1000" b="0">
                    <a:solidFill>
                      <a:srgbClr val="000000"/>
                    </a:solidFill>
                    <a:latin typeface="Tahoma" charset="0"/>
                    <a:ea typeface="ＭＳ Ｐゴシック" charset="0"/>
                  </a:endParaRPr>
                </a:p>
              </p:txBody>
            </p:sp>
            <p:sp>
              <p:nvSpPr>
                <p:cNvPr id="379976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3550" y="3244"/>
                  <a:ext cx="902" cy="1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algn="r">
                    <a:defRPr sz="1000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34" charset="-128"/>
                    </a:defRPr>
                  </a:lvl1pPr>
                  <a:lvl2pPr marL="742950" indent="-285750" algn="r">
                    <a:defRPr sz="1000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34" charset="-128"/>
                    </a:defRPr>
                  </a:lvl2pPr>
                  <a:lvl3pPr marL="1143000" indent="-228600" algn="r">
                    <a:defRPr sz="1000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34" charset="-128"/>
                    </a:defRPr>
                  </a:lvl3pPr>
                  <a:lvl4pPr marL="1600200" indent="-228600" algn="r">
                    <a:defRPr sz="1000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34" charset="-128"/>
                    </a:defRPr>
                  </a:lvl4pPr>
                  <a:lvl5pPr marL="2057400" indent="-228600" algn="r">
                    <a:defRPr sz="1000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34" charset="-128"/>
                    </a:defRPr>
                  </a:lvl5pPr>
                  <a:lvl6pPr marL="2514600" indent="-228600" algn="r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34" charset="-128"/>
                    </a:defRPr>
                  </a:lvl6pPr>
                  <a:lvl7pPr marL="2971800" indent="-228600" algn="r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34" charset="-128"/>
                    </a:defRPr>
                  </a:lvl7pPr>
                  <a:lvl8pPr marL="3429000" indent="-228600" algn="r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34" charset="-128"/>
                    </a:defRPr>
                  </a:lvl8pPr>
                  <a:lvl9pPr marL="3886200" indent="-228600" algn="r" rtl="1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>
                      <a:solidFill>
                        <a:schemeClr val="tx1"/>
                      </a:solidFill>
                      <a:latin typeface="Tahoma" pitchFamily="34" charset="0"/>
                      <a:ea typeface="ＭＳ Ｐゴシック" pitchFamily="34" charset="-128"/>
                    </a:defRPr>
                  </a:lvl9pPr>
                </a:lstStyle>
                <a:p>
                  <a:pPr algn="l">
                    <a:defRPr/>
                  </a:pPr>
                  <a:r>
                    <a:rPr lang="en-US" sz="1200" b="0">
                      <a:solidFill>
                        <a:srgbClr val="000000"/>
                      </a:solidFill>
                    </a:rPr>
                    <a:t>fast </a:t>
                  </a:r>
                  <a:r>
                    <a:rPr lang="en-US" altLang="en-US" sz="1200" b="0">
                      <a:solidFill>
                        <a:srgbClr val="000000"/>
                      </a:solidFill>
                    </a:rPr>
                    <a:t>‘</a:t>
                  </a:r>
                  <a:r>
                    <a:rPr lang="en-US" sz="1200" b="0">
                      <a:solidFill>
                        <a:srgbClr val="000000"/>
                      </a:solidFill>
                    </a:rPr>
                    <a:t>charge</a:t>
                  </a:r>
                  <a:r>
                    <a:rPr lang="en-US" altLang="en-US" sz="1200" b="0">
                      <a:solidFill>
                        <a:srgbClr val="000000"/>
                      </a:solidFill>
                    </a:rPr>
                    <a:t>’</a:t>
                  </a:r>
                  <a:r>
                    <a:rPr lang="en-US" sz="1200" b="0">
                      <a:solidFill>
                        <a:srgbClr val="000000"/>
                      </a:solidFill>
                    </a:rPr>
                    <a:t> mode</a:t>
                  </a:r>
                </a:p>
              </p:txBody>
            </p:sp>
          </p:grpSp>
          <p:sp>
            <p:nvSpPr>
              <p:cNvPr id="379981" name="Line 77"/>
              <p:cNvSpPr>
                <a:spLocks noChangeShapeType="1"/>
              </p:cNvSpPr>
              <p:nvPr/>
            </p:nvSpPr>
            <p:spPr bwMode="auto">
              <a:xfrm flipV="1">
                <a:off x="3572" y="3704"/>
                <a:ext cx="3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>
                  <a:defRPr/>
                </a:pPr>
                <a:endParaRPr lang="en-US" sz="1000" b="0">
                  <a:solidFill>
                    <a:srgbClr val="000000"/>
                  </a:solidFill>
                  <a:latin typeface="Tahoma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379988" name="Group 84"/>
          <p:cNvGrpSpPr>
            <a:grpSpLocks/>
          </p:cNvGrpSpPr>
          <p:nvPr/>
        </p:nvGrpSpPr>
        <p:grpSpPr bwMode="auto">
          <a:xfrm>
            <a:off x="2951189" y="4276766"/>
            <a:ext cx="5818187" cy="706439"/>
            <a:chOff x="1859" y="2694"/>
            <a:chExt cx="3665" cy="445"/>
          </a:xfrm>
        </p:grpSpPr>
        <p:sp>
          <p:nvSpPr>
            <p:cNvPr id="379936" name="Line 32"/>
            <p:cNvSpPr>
              <a:spLocks noChangeShapeType="1"/>
            </p:cNvSpPr>
            <p:nvPr/>
          </p:nvSpPr>
          <p:spPr bwMode="auto">
            <a:xfrm>
              <a:off x="1859" y="2787"/>
              <a:ext cx="18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>
                <a:defRPr/>
              </a:pPr>
              <a:endParaRPr lang="en-US" sz="1000" b="0">
                <a:solidFill>
                  <a:srgbClr val="000000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379937" name="Line 33"/>
            <p:cNvSpPr>
              <a:spLocks noChangeShapeType="1"/>
            </p:cNvSpPr>
            <p:nvPr/>
          </p:nvSpPr>
          <p:spPr bwMode="auto">
            <a:xfrm>
              <a:off x="1865" y="3053"/>
              <a:ext cx="18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>
                <a:defRPr/>
              </a:pPr>
              <a:endParaRPr lang="en-US" sz="1000" b="0">
                <a:solidFill>
                  <a:srgbClr val="000000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379941" name="Text Box 37"/>
            <p:cNvSpPr txBox="1">
              <a:spLocks noChangeArrowheads="1"/>
            </p:cNvSpPr>
            <p:nvPr/>
          </p:nvSpPr>
          <p:spPr bwMode="auto">
            <a:xfrm>
              <a:off x="3728" y="2694"/>
              <a:ext cx="249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 rtl="1">
                <a:defRPr/>
              </a:pPr>
              <a:r>
                <a:rPr lang="en-US" sz="1200" b="0">
                  <a:solidFill>
                    <a:srgbClr val="000000"/>
                  </a:solidFill>
                  <a:latin typeface="Tahoma" charset="0"/>
                  <a:ea typeface="ＭＳ Ｐゴシック" charset="0"/>
                </a:rPr>
                <a:t>LL</a:t>
              </a:r>
              <a:r>
                <a:rPr lang="en-US" sz="1200" b="0" baseline="-25000">
                  <a:solidFill>
                    <a:srgbClr val="000000"/>
                  </a:solidFill>
                  <a:latin typeface="Tahoma" charset="0"/>
                  <a:ea typeface="ＭＳ Ｐゴシック" charset="0"/>
                </a:rPr>
                <a:t>1</a:t>
              </a:r>
            </a:p>
          </p:txBody>
        </p:sp>
        <p:sp>
          <p:nvSpPr>
            <p:cNvPr id="379942" name="Text Box 38"/>
            <p:cNvSpPr txBox="1">
              <a:spLocks noChangeArrowheads="1"/>
            </p:cNvSpPr>
            <p:nvPr/>
          </p:nvSpPr>
          <p:spPr bwMode="auto">
            <a:xfrm>
              <a:off x="3728" y="2965"/>
              <a:ext cx="249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 rtl="1">
                <a:defRPr/>
              </a:pPr>
              <a:r>
                <a:rPr lang="en-US" sz="1200" b="0">
                  <a:solidFill>
                    <a:srgbClr val="000000"/>
                  </a:solidFill>
                  <a:latin typeface="Tahoma" charset="0"/>
                  <a:ea typeface="ＭＳ Ｐゴシック" charset="0"/>
                </a:rPr>
                <a:t>LL</a:t>
              </a:r>
              <a:r>
                <a:rPr lang="en-US" sz="1200" b="0" baseline="-25000">
                  <a:solidFill>
                    <a:srgbClr val="000000"/>
                  </a:solidFill>
                  <a:latin typeface="Tahoma" charset="0"/>
                  <a:ea typeface="ＭＳ Ｐゴシック" charset="0"/>
                </a:rPr>
                <a:t>2</a:t>
              </a:r>
            </a:p>
          </p:txBody>
        </p:sp>
        <p:sp>
          <p:nvSpPr>
            <p:cNvPr id="379944" name="Text Box 40"/>
            <p:cNvSpPr txBox="1">
              <a:spLocks noChangeArrowheads="1"/>
            </p:cNvSpPr>
            <p:nvPr/>
          </p:nvSpPr>
          <p:spPr bwMode="auto">
            <a:xfrm>
              <a:off x="4027" y="2829"/>
              <a:ext cx="1497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 rtl="1">
                <a:defRPr/>
              </a:pPr>
              <a:r>
                <a:rPr lang="en-US" sz="1200" b="0">
                  <a:solidFill>
                    <a:srgbClr val="000000"/>
                  </a:solidFill>
                  <a:latin typeface="Tahoma" charset="0"/>
                  <a:ea typeface="ＭＳ Ｐゴシック" charset="0"/>
                </a:rPr>
                <a:t>non interacting </a:t>
              </a:r>
              <a:r>
                <a:rPr lang="en-US" sz="1200" b="0">
                  <a:solidFill>
                    <a:srgbClr val="000000"/>
                  </a:solidFill>
                  <a:latin typeface="Tahoma" charset="0"/>
                  <a:ea typeface="ＭＳ Ｐゴシック" charset="0"/>
                  <a:sym typeface="Symbol" charset="0"/>
                </a:rPr>
                <a:t></a:t>
              </a:r>
              <a:r>
                <a:rPr lang="en-US" sz="1200" b="0">
                  <a:solidFill>
                    <a:srgbClr val="000000"/>
                  </a:solidFill>
                  <a:latin typeface="Tahoma" charset="0"/>
                  <a:ea typeface="ＭＳ Ｐゴシック" charset="0"/>
                </a:rPr>
                <a:t> Landau levels</a:t>
              </a:r>
            </a:p>
          </p:txBody>
        </p:sp>
      </p:grpSp>
      <p:grpSp>
        <p:nvGrpSpPr>
          <p:cNvPr id="379990" name="Group 86"/>
          <p:cNvGrpSpPr>
            <a:grpSpLocks/>
          </p:cNvGrpSpPr>
          <p:nvPr/>
        </p:nvGrpSpPr>
        <p:grpSpPr bwMode="auto">
          <a:xfrm>
            <a:off x="1052514" y="4098995"/>
            <a:ext cx="2705100" cy="469903"/>
            <a:chOff x="663" y="2582"/>
            <a:chExt cx="1704" cy="296"/>
          </a:xfrm>
        </p:grpSpPr>
        <p:grpSp>
          <p:nvGrpSpPr>
            <p:cNvPr id="10251" name="Group 76"/>
            <p:cNvGrpSpPr>
              <a:grpSpLocks/>
            </p:cNvGrpSpPr>
            <p:nvPr/>
          </p:nvGrpSpPr>
          <p:grpSpPr bwMode="auto">
            <a:xfrm>
              <a:off x="2192" y="2582"/>
              <a:ext cx="175" cy="204"/>
              <a:chOff x="2271" y="3863"/>
              <a:chExt cx="163" cy="204"/>
            </a:xfrm>
          </p:grpSpPr>
          <p:sp>
            <p:nvSpPr>
              <p:cNvPr id="10254" name="Arc 77"/>
              <p:cNvSpPr>
                <a:spLocks/>
              </p:cNvSpPr>
              <p:nvPr/>
            </p:nvSpPr>
            <p:spPr bwMode="auto">
              <a:xfrm>
                <a:off x="2271" y="3863"/>
                <a:ext cx="83" cy="204"/>
              </a:xfrm>
              <a:custGeom>
                <a:avLst/>
                <a:gdLst>
                  <a:gd name="T0" fmla="*/ 0 w 21600"/>
                  <a:gd name="T1" fmla="*/ 0 h 21598"/>
                  <a:gd name="T2" fmla="*/ 0 w 21600"/>
                  <a:gd name="T3" fmla="*/ 0 h 21598"/>
                  <a:gd name="T4" fmla="*/ 0 w 21600"/>
                  <a:gd name="T5" fmla="*/ 0 h 2159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8"/>
                  <a:gd name="T11" fmla="*/ 21600 w 21600"/>
                  <a:gd name="T12" fmla="*/ 21598 h 2159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8" fill="none" extrusionOk="0">
                    <a:moveTo>
                      <a:pt x="0" y="21598"/>
                    </a:moveTo>
                    <a:cubicBezTo>
                      <a:pt x="0" y="9770"/>
                      <a:pt x="9511" y="143"/>
                      <a:pt x="21337" y="-1"/>
                    </a:cubicBezTo>
                  </a:path>
                  <a:path w="21600" h="21598" stroke="0" extrusionOk="0">
                    <a:moveTo>
                      <a:pt x="0" y="21598"/>
                    </a:moveTo>
                    <a:cubicBezTo>
                      <a:pt x="0" y="9770"/>
                      <a:pt x="9511" y="143"/>
                      <a:pt x="21337" y="-1"/>
                    </a:cubicBezTo>
                    <a:lnTo>
                      <a:pt x="21600" y="21598"/>
                    </a:lnTo>
                    <a:lnTo>
                      <a:pt x="0" y="215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A9A9"/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rtl="1" eaLnBrk="0" hangingPunct="0"/>
                <a:endParaRPr lang="en-US" sz="1800" b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0255" name="Arc 78"/>
              <p:cNvSpPr>
                <a:spLocks/>
              </p:cNvSpPr>
              <p:nvPr/>
            </p:nvSpPr>
            <p:spPr bwMode="auto">
              <a:xfrm>
                <a:off x="2350" y="3863"/>
                <a:ext cx="84" cy="204"/>
              </a:xfrm>
              <a:custGeom>
                <a:avLst/>
                <a:gdLst>
                  <a:gd name="T0" fmla="*/ 0 w 21860"/>
                  <a:gd name="T1" fmla="*/ 0 h 21600"/>
                  <a:gd name="T2" fmla="*/ 0 w 21860"/>
                  <a:gd name="T3" fmla="*/ 0 h 21600"/>
                  <a:gd name="T4" fmla="*/ 0 w 2186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860"/>
                  <a:gd name="T10" fmla="*/ 0 h 21600"/>
                  <a:gd name="T11" fmla="*/ 21860 w 2186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860" h="21600" fill="none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</a:path>
                  <a:path w="21860" h="21600" stroke="0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  <a:lnTo>
                      <a:pt x="260" y="21600"/>
                    </a:lnTo>
                    <a:lnTo>
                      <a:pt x="-1" y="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A9A9"/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rtl="1" eaLnBrk="0" hangingPunct="0"/>
                <a:endParaRPr lang="en-US" sz="1800" b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379943" name="Text Box 39"/>
            <p:cNvSpPr txBox="1">
              <a:spLocks noChangeArrowheads="1"/>
            </p:cNvSpPr>
            <p:nvPr/>
          </p:nvSpPr>
          <p:spPr bwMode="auto">
            <a:xfrm>
              <a:off x="2190" y="2617"/>
              <a:ext cx="16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 rtl="1">
                <a:defRPr/>
              </a:pPr>
              <a:r>
                <a:rPr lang="en-US" sz="1200" b="0" i="1">
                  <a:solidFill>
                    <a:srgbClr val="000000"/>
                  </a:solidFill>
                  <a:latin typeface="Tahoma" charset="0"/>
                  <a:ea typeface="ＭＳ Ｐゴシック" charset="0"/>
                </a:rPr>
                <a:t>e</a:t>
              </a:r>
            </a:p>
          </p:txBody>
        </p:sp>
        <p:sp>
          <p:nvSpPr>
            <p:cNvPr id="379984" name="Text Box 80"/>
            <p:cNvSpPr txBox="1">
              <a:spLocks noChangeArrowheads="1"/>
            </p:cNvSpPr>
            <p:nvPr/>
          </p:nvSpPr>
          <p:spPr bwMode="auto">
            <a:xfrm>
              <a:off x="663" y="2704"/>
              <a:ext cx="1199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b="0">
                  <a:solidFill>
                    <a:srgbClr val="FF0000"/>
                  </a:solidFill>
                  <a:latin typeface="Tahoma" charset="0"/>
                  <a:ea typeface="ＭＳ Ｐゴシック" charset="0"/>
                  <a:sym typeface="Symbol" charset="0"/>
                </a:rPr>
                <a:t> injecting electrons   &gt;0</a:t>
              </a:r>
            </a:p>
          </p:txBody>
        </p:sp>
      </p:grpSp>
      <p:sp>
        <p:nvSpPr>
          <p:cNvPr id="379985" name="Text Box 81"/>
          <p:cNvSpPr txBox="1">
            <a:spLocks noChangeArrowheads="1"/>
          </p:cNvSpPr>
          <p:nvPr/>
        </p:nvSpPr>
        <p:spPr bwMode="auto">
          <a:xfrm>
            <a:off x="2481263" y="4692724"/>
            <a:ext cx="468378" cy="27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5" tIns="45713" rIns="91425" bIns="45713">
            <a:spAutoFit/>
          </a:bodyPr>
          <a:lstStyle/>
          <a:p>
            <a:pPr>
              <a:defRPr/>
            </a:pPr>
            <a:r>
              <a:rPr lang="en-US" sz="1200" b="0">
                <a:solidFill>
                  <a:srgbClr val="000000"/>
                </a:solidFill>
                <a:latin typeface="Tahoma" charset="0"/>
                <a:ea typeface="ＭＳ Ｐゴシック" charset="0"/>
                <a:sym typeface="Symbol" charset="0"/>
              </a:rPr>
              <a:t>=0</a:t>
            </a:r>
          </a:p>
        </p:txBody>
      </p:sp>
      <p:grpSp>
        <p:nvGrpSpPr>
          <p:cNvPr id="379992" name="Group 88"/>
          <p:cNvGrpSpPr>
            <a:grpSpLocks/>
          </p:cNvGrpSpPr>
          <p:nvPr/>
        </p:nvGrpSpPr>
        <p:grpSpPr bwMode="auto">
          <a:xfrm>
            <a:off x="6538914" y="5768965"/>
            <a:ext cx="2362200" cy="927097"/>
            <a:chOff x="4119" y="3634"/>
            <a:chExt cx="1488" cy="584"/>
          </a:xfrm>
        </p:grpSpPr>
        <p:sp>
          <p:nvSpPr>
            <p:cNvPr id="379973" name="Text Box 69"/>
            <p:cNvSpPr txBox="1">
              <a:spLocks noChangeArrowheads="1"/>
            </p:cNvSpPr>
            <p:nvPr/>
          </p:nvSpPr>
          <p:spPr bwMode="auto">
            <a:xfrm>
              <a:off x="4119" y="3634"/>
              <a:ext cx="1399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0">
                  <a:solidFill>
                    <a:srgbClr val="008000"/>
                  </a:solidFill>
                  <a:latin typeface="Tahoma" charset="0"/>
                  <a:ea typeface="ＭＳ Ｐゴシック" charset="0"/>
                </a:rPr>
                <a:t>with interactions </a:t>
              </a:r>
              <a:r>
                <a:rPr lang="en-US" sz="1200" b="0">
                  <a:solidFill>
                    <a:srgbClr val="008000"/>
                  </a:solidFill>
                  <a:latin typeface="Tahoma" charset="0"/>
                  <a:ea typeface="ＭＳ Ｐゴシック" charset="0"/>
                  <a:sym typeface="Symbol" charset="0"/>
                </a:rPr>
                <a:t></a:t>
              </a:r>
              <a:r>
                <a:rPr lang="en-US" sz="1200" b="0">
                  <a:solidFill>
                    <a:srgbClr val="008000"/>
                  </a:solidFill>
                  <a:latin typeface="Tahoma" charset="0"/>
                  <a:ea typeface="ＭＳ Ｐゴシック" charset="0"/>
                </a:rPr>
                <a:t> new basis</a:t>
              </a:r>
            </a:p>
          </p:txBody>
        </p:sp>
        <p:sp>
          <p:nvSpPr>
            <p:cNvPr id="379991" name="Text Box 87"/>
            <p:cNvSpPr txBox="1">
              <a:spLocks noChangeArrowheads="1"/>
            </p:cNvSpPr>
            <p:nvPr/>
          </p:nvSpPr>
          <p:spPr bwMode="auto">
            <a:xfrm>
              <a:off x="4672" y="4063"/>
              <a:ext cx="935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1000" b="0">
                  <a:solidFill>
                    <a:srgbClr val="000000"/>
                  </a:solidFill>
                  <a:latin typeface="Tahoma" charset="0"/>
                  <a:ea typeface="ＭＳ Ｐゴシック" charset="0"/>
                </a:rPr>
                <a:t>Berg </a:t>
              </a:r>
              <a:r>
                <a:rPr lang="en-US" sz="1000" b="0" i="1">
                  <a:solidFill>
                    <a:srgbClr val="000000"/>
                  </a:solidFill>
                  <a:latin typeface="Tahoma" charset="0"/>
                  <a:ea typeface="ＭＳ Ｐゴシック" charset="0"/>
                </a:rPr>
                <a:t>et al.</a:t>
              </a:r>
              <a:r>
                <a:rPr lang="en-US" sz="1000" b="0">
                  <a:solidFill>
                    <a:srgbClr val="000000"/>
                  </a:solidFill>
                  <a:latin typeface="Tahoma" charset="0"/>
                  <a:ea typeface="ＭＳ Ｐゴシック" charset="0"/>
                </a:rPr>
                <a:t>, PRL (2009)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437927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79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79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9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79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98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77" name="Rectangle 65"/>
          <p:cNvSpPr>
            <a:spLocks noGrp="1" noChangeArrowheads="1"/>
          </p:cNvSpPr>
          <p:nvPr>
            <p:ph type="title" idx="4294967295"/>
          </p:nvPr>
        </p:nvSpPr>
        <p:spPr>
          <a:xfrm>
            <a:off x="359228" y="38099"/>
            <a:ext cx="4892682" cy="751105"/>
          </a:xfrm>
        </p:spPr>
        <p:txBody>
          <a:bodyPr/>
          <a:lstStyle/>
          <a:p>
            <a:r>
              <a:rPr lang="en-US" altLang="en-US" dirty="0" smtClean="0"/>
              <a:t>electronic </a:t>
            </a:r>
            <a:r>
              <a:rPr lang="en-US" altLang="en-US" dirty="0"/>
              <a:t>beam splitter</a:t>
            </a:r>
          </a:p>
        </p:txBody>
      </p:sp>
      <p:sp>
        <p:nvSpPr>
          <p:cNvPr id="38978" name="Text Box 66"/>
          <p:cNvSpPr txBox="1">
            <a:spLocks noChangeArrowheads="1"/>
          </p:cNvSpPr>
          <p:nvPr/>
        </p:nvSpPr>
        <p:spPr bwMode="auto">
          <a:xfrm>
            <a:off x="384629" y="540023"/>
            <a:ext cx="52154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 rtl="1">
              <a:lnSpc>
                <a:spcPct val="140000"/>
              </a:lnSpc>
            </a:pPr>
            <a:r>
              <a:rPr lang="en-US" altLang="en-US" sz="2000" b="0" dirty="0">
                <a:solidFill>
                  <a:srgbClr val="B2B2B2"/>
                </a:solidFill>
                <a:cs typeface="Times New Roman" pitchFamily="18" charset="0"/>
              </a:rPr>
              <a:t>Quantum Point Contact (QPC)</a:t>
            </a:r>
            <a:endParaRPr lang="en-US" altLang="en-US" sz="2000" b="0" dirty="0">
              <a:solidFill>
                <a:srgbClr val="FFFFFF"/>
              </a:solidFill>
              <a:cs typeface="Times New Roman (Hebrew)" charset="0"/>
            </a:endParaRPr>
          </a:p>
        </p:txBody>
      </p:sp>
      <p:grpSp>
        <p:nvGrpSpPr>
          <p:cNvPr id="39028" name="Group 116"/>
          <p:cNvGrpSpPr>
            <a:grpSpLocks/>
          </p:cNvGrpSpPr>
          <p:nvPr/>
        </p:nvGrpSpPr>
        <p:grpSpPr bwMode="auto">
          <a:xfrm>
            <a:off x="900114" y="1535124"/>
            <a:ext cx="6659562" cy="2466975"/>
            <a:chOff x="567" y="967"/>
            <a:chExt cx="4195" cy="1554"/>
          </a:xfrm>
        </p:grpSpPr>
        <p:sp>
          <p:nvSpPr>
            <p:cNvPr id="38991" name="Text Box 79"/>
            <p:cNvSpPr txBox="1">
              <a:spLocks noChangeArrowheads="1"/>
            </p:cNvSpPr>
            <p:nvPr/>
          </p:nvSpPr>
          <p:spPr bwMode="auto">
            <a:xfrm>
              <a:off x="3031" y="967"/>
              <a:ext cx="525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 sz="2600" b="0" i="1" err="1">
                  <a:solidFill>
                    <a:srgbClr val="000000"/>
                  </a:solidFill>
                  <a:latin typeface="Arial" pitchFamily="34" charset="0"/>
                  <a:cs typeface="Times New Roman (Hebrew)" charset="0"/>
                </a:rPr>
                <a:t>V</a:t>
              </a:r>
              <a:r>
                <a:rPr lang="en-US" altLang="en-US" sz="2600" b="0" i="1" baseline="-25000" err="1">
                  <a:solidFill>
                    <a:srgbClr val="000000"/>
                  </a:solidFill>
                  <a:latin typeface="Arial" pitchFamily="34" charset="0"/>
                  <a:cs typeface="Times New Roman (Hebrew)" charset="0"/>
                </a:rPr>
                <a:t>gate</a:t>
              </a:r>
              <a:endParaRPr lang="en-US" altLang="en-US" sz="2600" b="0" i="1">
                <a:solidFill>
                  <a:srgbClr val="000000"/>
                </a:solidFill>
                <a:latin typeface="Arial" pitchFamily="34" charset="0"/>
                <a:cs typeface="Times New Roman (Hebrew)" charset="0"/>
              </a:endParaRPr>
            </a:p>
          </p:txBody>
        </p:sp>
        <p:grpSp>
          <p:nvGrpSpPr>
            <p:cNvPr id="39027" name="Group 115"/>
            <p:cNvGrpSpPr>
              <a:grpSpLocks/>
            </p:cNvGrpSpPr>
            <p:nvPr/>
          </p:nvGrpSpPr>
          <p:grpSpPr bwMode="auto">
            <a:xfrm>
              <a:off x="567" y="1108"/>
              <a:ext cx="4195" cy="1413"/>
              <a:chOff x="567" y="1108"/>
              <a:chExt cx="4195" cy="1413"/>
            </a:xfrm>
          </p:grpSpPr>
          <p:sp>
            <p:nvSpPr>
              <p:cNvPr id="38980" name="Line 68"/>
              <p:cNvSpPr>
                <a:spLocks noChangeShapeType="1"/>
              </p:cNvSpPr>
              <p:nvPr/>
            </p:nvSpPr>
            <p:spPr bwMode="auto">
              <a:xfrm>
                <a:off x="1062" y="2055"/>
                <a:ext cx="128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981" name="Rectangle 69"/>
              <p:cNvSpPr>
                <a:spLocks noChangeArrowheads="1"/>
              </p:cNvSpPr>
              <p:nvPr/>
            </p:nvSpPr>
            <p:spPr bwMode="auto">
              <a:xfrm>
                <a:off x="1675" y="2235"/>
                <a:ext cx="1727" cy="28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12700">
                <a:miter lim="800000"/>
                <a:headEnd type="none" w="sm" len="sm"/>
                <a:tailEnd type="none" w="sm" len="sm"/>
              </a:ln>
              <a:effectLst/>
              <a:scene3d>
                <a:camera prst="legacyObliqueTopRight"/>
                <a:lightRig rig="legacyFlat4" dir="b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982" name="Rectangle 70"/>
              <p:cNvSpPr>
                <a:spLocks noChangeArrowheads="1"/>
              </p:cNvSpPr>
              <p:nvPr/>
            </p:nvSpPr>
            <p:spPr bwMode="auto">
              <a:xfrm>
                <a:off x="1675" y="2122"/>
                <a:ext cx="1727" cy="115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 w="12700">
                <a:miter lim="800000"/>
                <a:headEnd type="none" w="sm" len="sm"/>
                <a:tailEnd type="none" w="sm" len="sm"/>
              </a:ln>
              <a:effectLst/>
              <a:scene3d>
                <a:camera prst="legacyObliqueTopRight"/>
                <a:lightRig rig="legacyFlat4" dir="b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983" name="Rectangle 71"/>
              <p:cNvSpPr>
                <a:spLocks noChangeArrowheads="1"/>
              </p:cNvSpPr>
              <p:nvPr/>
            </p:nvSpPr>
            <p:spPr bwMode="auto">
              <a:xfrm>
                <a:off x="1675" y="2229"/>
                <a:ext cx="1727" cy="6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 w="12700">
                <a:miter lim="800000"/>
                <a:headEnd type="none" w="sm" len="sm"/>
                <a:tailEnd type="none" w="sm" len="sm"/>
              </a:ln>
              <a:effectLst/>
              <a:scene3d>
                <a:camera prst="legacyObliqueTopRight"/>
                <a:lightRig rig="legacyFlat4" dir="b"/>
              </a:scene3d>
              <a:sp3d extrusionH="18018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 eaLnBrk="0" hangingPunct="0"/>
                <a:endParaRPr lang="en-US" altLang="en-US" sz="1200" b="0" i="1">
                  <a:solidFill>
                    <a:srgbClr val="000000"/>
                  </a:solidFill>
                  <a:latin typeface="Times New Roman" pitchFamily="18" charset="0"/>
                  <a:cs typeface="Times New Roman (Hebrew)" charset="0"/>
                </a:endParaRPr>
              </a:p>
            </p:txBody>
          </p:sp>
          <p:sp>
            <p:nvSpPr>
              <p:cNvPr id="38984" name="AutoShape 72"/>
              <p:cNvSpPr>
                <a:spLocks noChangeArrowheads="1"/>
              </p:cNvSpPr>
              <p:nvPr/>
            </p:nvSpPr>
            <p:spPr bwMode="auto">
              <a:xfrm>
                <a:off x="2290" y="1918"/>
                <a:ext cx="443" cy="307"/>
              </a:xfrm>
              <a:prstGeom prst="triangle">
                <a:avLst>
                  <a:gd name="adj" fmla="val 98750"/>
                </a:avLst>
              </a:prstGeom>
              <a:solidFill>
                <a:schemeClr val="bg2"/>
              </a:solidFill>
              <a:ln w="57150" cap="rnd">
                <a:solidFill>
                  <a:schemeClr val="bg2"/>
                </a:solidFill>
                <a:prstDash val="sysDot"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985" name="Rectangle 73"/>
              <p:cNvSpPr>
                <a:spLocks noChangeArrowheads="1"/>
              </p:cNvSpPr>
              <p:nvPr/>
            </p:nvSpPr>
            <p:spPr bwMode="auto">
              <a:xfrm>
                <a:off x="1675" y="2070"/>
                <a:ext cx="1727" cy="5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12700">
                <a:miter lim="800000"/>
                <a:headEnd type="none" w="sm" len="sm"/>
                <a:tailEnd type="none" w="sm" len="sm"/>
              </a:ln>
              <a:effectLst/>
              <a:scene3d>
                <a:camera prst="legacyObliqueTopRight"/>
                <a:lightRig rig="legacyFlat4" dir="b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986" name="AutoShape 74"/>
              <p:cNvSpPr>
                <a:spLocks noChangeArrowheads="1"/>
              </p:cNvSpPr>
              <p:nvPr/>
            </p:nvSpPr>
            <p:spPr bwMode="auto">
              <a:xfrm>
                <a:off x="2439" y="1889"/>
                <a:ext cx="303" cy="193"/>
              </a:xfrm>
              <a:prstGeom prst="triangle">
                <a:avLst>
                  <a:gd name="adj" fmla="val 98750"/>
                </a:avLst>
              </a:prstGeom>
              <a:solidFill>
                <a:srgbClr val="FFFF00"/>
              </a:solidFill>
              <a:ln w="12700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987" name="AutoShape 75"/>
              <p:cNvSpPr>
                <a:spLocks noChangeArrowheads="1"/>
              </p:cNvSpPr>
              <p:nvPr/>
            </p:nvSpPr>
            <p:spPr bwMode="auto">
              <a:xfrm rot="16200000" flipV="1">
                <a:off x="2771" y="1638"/>
                <a:ext cx="195" cy="238"/>
              </a:xfrm>
              <a:prstGeom prst="triangle">
                <a:avLst>
                  <a:gd name="adj" fmla="val 98458"/>
                </a:avLst>
              </a:prstGeom>
              <a:solidFill>
                <a:srgbClr val="FFFF00"/>
              </a:solidFill>
              <a:ln w="12700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988" name="Line 76"/>
              <p:cNvSpPr>
                <a:spLocks noChangeShapeType="1"/>
              </p:cNvSpPr>
              <p:nvPr/>
            </p:nvSpPr>
            <p:spPr bwMode="auto">
              <a:xfrm>
                <a:off x="3581" y="2048"/>
                <a:ext cx="74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989" name="Line 77"/>
              <p:cNvSpPr>
                <a:spLocks noChangeShapeType="1"/>
              </p:cNvSpPr>
              <p:nvPr/>
            </p:nvSpPr>
            <p:spPr bwMode="auto">
              <a:xfrm>
                <a:off x="4319" y="2048"/>
                <a:ext cx="0" cy="1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990" name="Line 78"/>
              <p:cNvSpPr>
                <a:spLocks noChangeShapeType="1"/>
              </p:cNvSpPr>
              <p:nvPr/>
            </p:nvSpPr>
            <p:spPr bwMode="auto">
              <a:xfrm>
                <a:off x="924" y="2054"/>
                <a:ext cx="360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992" name="Text Box 80"/>
              <p:cNvSpPr txBox="1">
                <a:spLocks noChangeArrowheads="1"/>
              </p:cNvSpPr>
              <p:nvPr/>
            </p:nvSpPr>
            <p:spPr bwMode="auto">
              <a:xfrm>
                <a:off x="567" y="1710"/>
                <a:ext cx="717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altLang="en-US" sz="2600" b="0" i="1" dirty="0" err="1">
                    <a:solidFill>
                      <a:srgbClr val="000000"/>
                    </a:solidFill>
                    <a:latin typeface="Arial" pitchFamily="34" charset="0"/>
                    <a:cs typeface="Times New Roman (Hebrew)" charset="0"/>
                  </a:rPr>
                  <a:t>V</a:t>
                </a:r>
                <a:r>
                  <a:rPr lang="en-US" altLang="en-US" sz="2600" b="0" i="1" baseline="-25000" dirty="0" err="1">
                    <a:solidFill>
                      <a:srgbClr val="000000"/>
                    </a:solidFill>
                    <a:latin typeface="Arial" pitchFamily="34" charset="0"/>
                    <a:cs typeface="Times New Roman (Hebrew)" charset="0"/>
                  </a:rPr>
                  <a:t>source</a:t>
                </a:r>
                <a:endParaRPr lang="en-US" altLang="en-US" sz="2600" b="0" i="1" dirty="0">
                  <a:solidFill>
                    <a:srgbClr val="000000"/>
                  </a:solidFill>
                  <a:latin typeface="Arial" pitchFamily="34" charset="0"/>
                  <a:cs typeface="Times New Roman (Hebrew)" charset="0"/>
                </a:endParaRPr>
              </a:p>
            </p:txBody>
          </p:sp>
          <p:sp>
            <p:nvSpPr>
              <p:cNvPr id="38993" name="Oval 81"/>
              <p:cNvSpPr>
                <a:spLocks noChangeArrowheads="1"/>
              </p:cNvSpPr>
              <p:nvPr/>
            </p:nvSpPr>
            <p:spPr bwMode="auto">
              <a:xfrm>
                <a:off x="2879" y="1108"/>
                <a:ext cx="47" cy="5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6699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994" name="Oval 82"/>
              <p:cNvSpPr>
                <a:spLocks noChangeArrowheads="1"/>
              </p:cNvSpPr>
              <p:nvPr/>
            </p:nvSpPr>
            <p:spPr bwMode="auto">
              <a:xfrm>
                <a:off x="880" y="2024"/>
                <a:ext cx="47" cy="5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6699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995" name="Arc 83"/>
              <p:cNvSpPr>
                <a:spLocks/>
              </p:cNvSpPr>
              <p:nvPr/>
            </p:nvSpPr>
            <p:spPr bwMode="auto">
              <a:xfrm rot="5129485" flipH="1" flipV="1">
                <a:off x="2487" y="1155"/>
                <a:ext cx="873" cy="858"/>
              </a:xfrm>
              <a:custGeom>
                <a:avLst/>
                <a:gdLst>
                  <a:gd name="G0" fmla="+- 7463 0 0"/>
                  <a:gd name="G1" fmla="+- 21600 0 0"/>
                  <a:gd name="G2" fmla="+- 21600 0 0"/>
                  <a:gd name="T0" fmla="*/ 0 w 26159"/>
                  <a:gd name="T1" fmla="*/ 1330 h 21600"/>
                  <a:gd name="T2" fmla="*/ 26159 w 26159"/>
                  <a:gd name="T3" fmla="*/ 10782 h 21600"/>
                  <a:gd name="T4" fmla="*/ 7463 w 2615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159" h="21600" fill="none" extrusionOk="0">
                    <a:moveTo>
                      <a:pt x="0" y="1330"/>
                    </a:moveTo>
                    <a:cubicBezTo>
                      <a:pt x="2389" y="450"/>
                      <a:pt x="4916" y="-1"/>
                      <a:pt x="7463" y="0"/>
                    </a:cubicBezTo>
                    <a:cubicBezTo>
                      <a:pt x="15172" y="0"/>
                      <a:pt x="22297" y="4109"/>
                      <a:pt x="26158" y="10782"/>
                    </a:cubicBezTo>
                  </a:path>
                  <a:path w="26159" h="21600" stroke="0" extrusionOk="0">
                    <a:moveTo>
                      <a:pt x="0" y="1330"/>
                    </a:moveTo>
                    <a:cubicBezTo>
                      <a:pt x="2389" y="450"/>
                      <a:pt x="4916" y="-1"/>
                      <a:pt x="7463" y="0"/>
                    </a:cubicBezTo>
                    <a:cubicBezTo>
                      <a:pt x="15172" y="0"/>
                      <a:pt x="22297" y="4109"/>
                      <a:pt x="26158" y="10782"/>
                    </a:cubicBezTo>
                    <a:lnTo>
                      <a:pt x="7463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996" name="Arc 84"/>
              <p:cNvSpPr>
                <a:spLocks/>
              </p:cNvSpPr>
              <p:nvPr/>
            </p:nvSpPr>
            <p:spPr bwMode="auto">
              <a:xfrm rot="5129485" flipH="1" flipV="1">
                <a:off x="3468" y="354"/>
                <a:ext cx="535" cy="2052"/>
              </a:xfrm>
              <a:custGeom>
                <a:avLst/>
                <a:gdLst>
                  <a:gd name="G0" fmla="+- 5960 0 0"/>
                  <a:gd name="G1" fmla="+- 21600 0 0"/>
                  <a:gd name="G2" fmla="+- 21600 0 0"/>
                  <a:gd name="T0" fmla="*/ 0 w 13475"/>
                  <a:gd name="T1" fmla="*/ 839 h 21600"/>
                  <a:gd name="T2" fmla="*/ 13475 w 13475"/>
                  <a:gd name="T3" fmla="*/ 1349 h 21600"/>
                  <a:gd name="T4" fmla="*/ 5960 w 13475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475" h="21600" fill="none" extrusionOk="0">
                    <a:moveTo>
                      <a:pt x="-1" y="838"/>
                    </a:moveTo>
                    <a:cubicBezTo>
                      <a:pt x="1937" y="282"/>
                      <a:pt x="3943" y="-1"/>
                      <a:pt x="5960" y="0"/>
                    </a:cubicBezTo>
                    <a:cubicBezTo>
                      <a:pt x="8525" y="0"/>
                      <a:pt x="11069" y="456"/>
                      <a:pt x="13474" y="1349"/>
                    </a:cubicBezTo>
                  </a:path>
                  <a:path w="13475" h="21600" stroke="0" extrusionOk="0">
                    <a:moveTo>
                      <a:pt x="-1" y="838"/>
                    </a:moveTo>
                    <a:cubicBezTo>
                      <a:pt x="1937" y="282"/>
                      <a:pt x="3943" y="-1"/>
                      <a:pt x="5960" y="0"/>
                    </a:cubicBezTo>
                    <a:cubicBezTo>
                      <a:pt x="8525" y="0"/>
                      <a:pt x="11069" y="456"/>
                      <a:pt x="13474" y="1349"/>
                    </a:cubicBezTo>
                    <a:lnTo>
                      <a:pt x="596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997" name="AutoShape 85"/>
              <p:cNvSpPr>
                <a:spLocks noChangeArrowheads="1"/>
              </p:cNvSpPr>
              <p:nvPr/>
            </p:nvSpPr>
            <p:spPr bwMode="auto">
              <a:xfrm flipV="1">
                <a:off x="4188" y="2178"/>
                <a:ext cx="264" cy="192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8998" name="Group 86"/>
          <p:cNvGrpSpPr>
            <a:grpSpLocks/>
          </p:cNvGrpSpPr>
          <p:nvPr/>
        </p:nvGrpSpPr>
        <p:grpSpPr bwMode="auto">
          <a:xfrm>
            <a:off x="3486157" y="2933701"/>
            <a:ext cx="5122864" cy="3830638"/>
            <a:chOff x="2196" y="1848"/>
            <a:chExt cx="3227" cy="2413"/>
          </a:xfrm>
        </p:grpSpPr>
        <p:sp>
          <p:nvSpPr>
            <p:cNvPr id="38999" name="Text Box 87"/>
            <p:cNvSpPr txBox="1">
              <a:spLocks noChangeArrowheads="1"/>
            </p:cNvSpPr>
            <p:nvPr/>
          </p:nvSpPr>
          <p:spPr bwMode="auto">
            <a:xfrm>
              <a:off x="3830" y="3990"/>
              <a:ext cx="176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200" b="0" i="1">
                  <a:solidFill>
                    <a:srgbClr val="000000"/>
                  </a:solidFill>
                  <a:latin typeface="Arial" pitchFamily="34" charset="0"/>
                  <a:cs typeface="Times New Roman" pitchFamily="18" charset="0"/>
                </a:rPr>
                <a:t>r</a:t>
              </a:r>
              <a:endParaRPr lang="en-US" altLang="en-US" sz="2400" b="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9000" name="Group 88"/>
            <p:cNvGrpSpPr>
              <a:grpSpLocks/>
            </p:cNvGrpSpPr>
            <p:nvPr/>
          </p:nvGrpSpPr>
          <p:grpSpPr bwMode="auto">
            <a:xfrm>
              <a:off x="2196" y="1848"/>
              <a:ext cx="3227" cy="2247"/>
              <a:chOff x="2196" y="1848"/>
              <a:chExt cx="3227" cy="2247"/>
            </a:xfrm>
          </p:grpSpPr>
          <p:sp>
            <p:nvSpPr>
              <p:cNvPr id="39001" name="Freeform 89"/>
              <p:cNvSpPr>
                <a:spLocks/>
              </p:cNvSpPr>
              <p:nvPr/>
            </p:nvSpPr>
            <p:spPr bwMode="auto">
              <a:xfrm>
                <a:off x="2752" y="1848"/>
                <a:ext cx="2160" cy="1920"/>
              </a:xfrm>
              <a:custGeom>
                <a:avLst/>
                <a:gdLst>
                  <a:gd name="T0" fmla="*/ 0 w 2136"/>
                  <a:gd name="T1" fmla="*/ 0 h 1872"/>
                  <a:gd name="T2" fmla="*/ 2136 w 2136"/>
                  <a:gd name="T3" fmla="*/ 1120 h 1872"/>
                  <a:gd name="T4" fmla="*/ 936 w 2136"/>
                  <a:gd name="T5" fmla="*/ 1872 h 1872"/>
                  <a:gd name="T6" fmla="*/ 0 w 2136"/>
                  <a:gd name="T7" fmla="*/ 0 h 1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6" h="1872">
                    <a:moveTo>
                      <a:pt x="0" y="0"/>
                    </a:moveTo>
                    <a:lnTo>
                      <a:pt x="2136" y="1120"/>
                    </a:lnTo>
                    <a:lnTo>
                      <a:pt x="936" y="1872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02" name="Line 90"/>
              <p:cNvSpPr>
                <a:spLocks noChangeShapeType="1"/>
              </p:cNvSpPr>
              <p:nvPr/>
            </p:nvSpPr>
            <p:spPr bwMode="auto">
              <a:xfrm>
                <a:off x="3217" y="2094"/>
                <a:ext cx="1787" cy="95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03" name="Line 91"/>
              <p:cNvSpPr>
                <a:spLocks noChangeShapeType="1"/>
              </p:cNvSpPr>
              <p:nvPr/>
            </p:nvSpPr>
            <p:spPr bwMode="auto">
              <a:xfrm>
                <a:off x="2863" y="2096"/>
                <a:ext cx="820" cy="16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04" name="Line 92"/>
              <p:cNvSpPr>
                <a:spLocks noChangeShapeType="1"/>
              </p:cNvSpPr>
              <p:nvPr/>
            </p:nvSpPr>
            <p:spPr bwMode="auto">
              <a:xfrm>
                <a:off x="2763" y="1889"/>
                <a:ext cx="99" cy="20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05" name="Line 93"/>
              <p:cNvSpPr>
                <a:spLocks noChangeShapeType="1"/>
              </p:cNvSpPr>
              <p:nvPr/>
            </p:nvSpPr>
            <p:spPr bwMode="auto">
              <a:xfrm>
                <a:off x="2799" y="1871"/>
                <a:ext cx="414" cy="2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06" name="Oval 94"/>
              <p:cNvSpPr>
                <a:spLocks noChangeArrowheads="1"/>
              </p:cNvSpPr>
              <p:nvPr/>
            </p:nvSpPr>
            <p:spPr bwMode="auto">
              <a:xfrm>
                <a:off x="3617" y="2955"/>
                <a:ext cx="1806" cy="114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altLang="en-US" sz="1200" b="0" i="1">
                  <a:solidFill>
                    <a:srgbClr val="000000"/>
                  </a:solidFill>
                  <a:latin typeface="Times New Roman" pitchFamily="18" charset="0"/>
                  <a:cs typeface="Times New Roman (Hebrew)" charset="0"/>
                </a:endParaRPr>
              </a:p>
            </p:txBody>
          </p:sp>
          <p:grpSp>
            <p:nvGrpSpPr>
              <p:cNvPr id="39007" name="Group 95"/>
              <p:cNvGrpSpPr>
                <a:grpSpLocks/>
              </p:cNvGrpSpPr>
              <p:nvPr/>
            </p:nvGrpSpPr>
            <p:grpSpPr bwMode="auto">
              <a:xfrm>
                <a:off x="4185" y="3621"/>
                <a:ext cx="660" cy="468"/>
                <a:chOff x="4185" y="3541"/>
                <a:chExt cx="660" cy="468"/>
              </a:xfrm>
            </p:grpSpPr>
            <p:grpSp>
              <p:nvGrpSpPr>
                <p:cNvPr id="39008" name="Group 96"/>
                <p:cNvGrpSpPr>
                  <a:grpSpLocks/>
                </p:cNvGrpSpPr>
                <p:nvPr/>
              </p:nvGrpSpPr>
              <p:grpSpPr bwMode="auto">
                <a:xfrm flipV="1">
                  <a:off x="4185" y="3541"/>
                  <a:ext cx="660" cy="424"/>
                  <a:chOff x="980" y="3221"/>
                  <a:chExt cx="440" cy="426"/>
                </a:xfrm>
              </p:grpSpPr>
              <p:sp>
                <p:nvSpPr>
                  <p:cNvPr id="39009" name="AutoShape 97"/>
                  <p:cNvSpPr>
                    <a:spLocks noChangeArrowheads="1"/>
                  </p:cNvSpPr>
                  <p:nvPr/>
                </p:nvSpPr>
                <p:spPr bwMode="auto">
                  <a:xfrm>
                    <a:off x="980" y="3221"/>
                    <a:ext cx="440" cy="347"/>
                  </a:xfrm>
                  <a:custGeom>
                    <a:avLst/>
                    <a:gdLst>
                      <a:gd name="G0" fmla="+- 5547 0 0"/>
                      <a:gd name="G1" fmla="+- 21600 0 5547"/>
                      <a:gd name="G2" fmla="*/ 5547 1 2"/>
                      <a:gd name="G3" fmla="+- 21600 0 G2"/>
                      <a:gd name="G4" fmla="+/ 5547 21600 2"/>
                      <a:gd name="G5" fmla="+/ G1 0 2"/>
                      <a:gd name="G6" fmla="*/ 21600 21600 5547"/>
                      <a:gd name="G7" fmla="*/ G6 1 2"/>
                      <a:gd name="G8" fmla="+- 21600 0 G7"/>
                      <a:gd name="G9" fmla="*/ 21600 1 2"/>
                      <a:gd name="G10" fmla="+- 5547 0 G9"/>
                      <a:gd name="G11" fmla="?: G10 G8 0"/>
                      <a:gd name="G12" fmla="?: G10 G7 21600"/>
                      <a:gd name="T0" fmla="*/ 18826 w 21600"/>
                      <a:gd name="T1" fmla="*/ 10800 h 21600"/>
                      <a:gd name="T2" fmla="*/ 10800 w 21600"/>
                      <a:gd name="T3" fmla="*/ 21600 h 21600"/>
                      <a:gd name="T4" fmla="*/ 2774 w 21600"/>
                      <a:gd name="T5" fmla="*/ 10800 h 21600"/>
                      <a:gd name="T6" fmla="*/ 10800 w 21600"/>
                      <a:gd name="T7" fmla="*/ 0 h 21600"/>
                      <a:gd name="T8" fmla="*/ 4574 w 21600"/>
                      <a:gd name="T9" fmla="*/ 4574 h 21600"/>
                      <a:gd name="T10" fmla="*/ 17026 w 21600"/>
                      <a:gd name="T11" fmla="*/ 17026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547" y="21600"/>
                        </a:lnTo>
                        <a:lnTo>
                          <a:pt x="16053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r" rtl="1"/>
                    <a:endParaRPr lang="en-US" sz="2000" b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9010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1092" y="3453"/>
                    <a:ext cx="217" cy="194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r" rtl="1"/>
                    <a:endParaRPr lang="en-US" sz="2000" b="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9011" name="Oval 99"/>
                <p:cNvSpPr>
                  <a:spLocks noChangeArrowheads="1"/>
                </p:cNvSpPr>
                <p:nvPr/>
              </p:nvSpPr>
              <p:spPr bwMode="auto">
                <a:xfrm flipV="1">
                  <a:off x="4189" y="3904"/>
                  <a:ext cx="652" cy="10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9012" name="Line 100"/>
              <p:cNvSpPr>
                <a:spLocks noChangeShapeType="1"/>
              </p:cNvSpPr>
              <p:nvPr/>
            </p:nvSpPr>
            <p:spPr bwMode="auto">
              <a:xfrm rot="5400000">
                <a:off x="4440" y="3697"/>
                <a:ext cx="0" cy="9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13" name="Line 101"/>
              <p:cNvSpPr>
                <a:spLocks noChangeShapeType="1"/>
              </p:cNvSpPr>
              <p:nvPr/>
            </p:nvSpPr>
            <p:spPr bwMode="auto">
              <a:xfrm rot="5400000">
                <a:off x="4367" y="3745"/>
                <a:ext cx="5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14" name="Text Box 102"/>
              <p:cNvSpPr txBox="1">
                <a:spLocks noChangeArrowheads="1"/>
              </p:cNvSpPr>
              <p:nvPr/>
            </p:nvSpPr>
            <p:spPr bwMode="auto">
              <a:xfrm>
                <a:off x="4314" y="3709"/>
                <a:ext cx="355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altLang="en-US" sz="2400" b="0">
                    <a:solidFill>
                      <a:srgbClr val="000000"/>
                    </a:solidFill>
                    <a:latin typeface="Symbol" pitchFamily="18" charset="2"/>
                    <a:cs typeface="Times New Roman (Hebrew)" charset="0"/>
                  </a:rPr>
                  <a:t>l</a:t>
                </a:r>
                <a:r>
                  <a:rPr lang="en-US" altLang="en-US" sz="2200" b="0" baseline="-25000">
                    <a:solidFill>
                      <a:srgbClr val="000000"/>
                    </a:solidFill>
                    <a:latin typeface="Arial" pitchFamily="34" charset="0"/>
                    <a:cs typeface="Times New Roman (Hebrew)" charset="0"/>
                  </a:rPr>
                  <a:t>F</a:t>
                </a:r>
                <a:endParaRPr lang="en-US" altLang="en-US" sz="3200" b="0">
                  <a:solidFill>
                    <a:srgbClr val="000000"/>
                  </a:solidFill>
                  <a:latin typeface="Times New Roman" pitchFamily="18" charset="0"/>
                  <a:cs typeface="Times New Roman (Hebrew)" charset="0"/>
                </a:endParaRPr>
              </a:p>
            </p:txBody>
          </p:sp>
          <p:sp>
            <p:nvSpPr>
              <p:cNvPr id="39015" name="Line 103"/>
              <p:cNvSpPr>
                <a:spLocks noChangeShapeType="1"/>
              </p:cNvSpPr>
              <p:nvPr/>
            </p:nvSpPr>
            <p:spPr bwMode="auto">
              <a:xfrm rot="5400000">
                <a:off x="4461" y="3745"/>
                <a:ext cx="5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9016" name="Group 104"/>
              <p:cNvGrpSpPr>
                <a:grpSpLocks/>
              </p:cNvGrpSpPr>
              <p:nvPr/>
            </p:nvGrpSpPr>
            <p:grpSpPr bwMode="auto">
              <a:xfrm flipV="1">
                <a:off x="4185" y="2959"/>
                <a:ext cx="660" cy="468"/>
                <a:chOff x="4185" y="3541"/>
                <a:chExt cx="660" cy="468"/>
              </a:xfrm>
            </p:grpSpPr>
            <p:grpSp>
              <p:nvGrpSpPr>
                <p:cNvPr id="39017" name="Group 105"/>
                <p:cNvGrpSpPr>
                  <a:grpSpLocks/>
                </p:cNvGrpSpPr>
                <p:nvPr/>
              </p:nvGrpSpPr>
              <p:grpSpPr bwMode="auto">
                <a:xfrm flipV="1">
                  <a:off x="4185" y="3541"/>
                  <a:ext cx="660" cy="424"/>
                  <a:chOff x="980" y="3221"/>
                  <a:chExt cx="440" cy="426"/>
                </a:xfrm>
              </p:grpSpPr>
              <p:sp>
                <p:nvSpPr>
                  <p:cNvPr id="39018" name="AutoShape 106"/>
                  <p:cNvSpPr>
                    <a:spLocks noChangeArrowheads="1"/>
                  </p:cNvSpPr>
                  <p:nvPr/>
                </p:nvSpPr>
                <p:spPr bwMode="auto">
                  <a:xfrm>
                    <a:off x="980" y="3221"/>
                    <a:ext cx="440" cy="347"/>
                  </a:xfrm>
                  <a:custGeom>
                    <a:avLst/>
                    <a:gdLst>
                      <a:gd name="G0" fmla="+- 5547 0 0"/>
                      <a:gd name="G1" fmla="+- 21600 0 5547"/>
                      <a:gd name="G2" fmla="*/ 5547 1 2"/>
                      <a:gd name="G3" fmla="+- 21600 0 G2"/>
                      <a:gd name="G4" fmla="+/ 5547 21600 2"/>
                      <a:gd name="G5" fmla="+/ G1 0 2"/>
                      <a:gd name="G6" fmla="*/ 21600 21600 5547"/>
                      <a:gd name="G7" fmla="*/ G6 1 2"/>
                      <a:gd name="G8" fmla="+- 21600 0 G7"/>
                      <a:gd name="G9" fmla="*/ 21600 1 2"/>
                      <a:gd name="G10" fmla="+- 5547 0 G9"/>
                      <a:gd name="G11" fmla="?: G10 G8 0"/>
                      <a:gd name="G12" fmla="?: G10 G7 21600"/>
                      <a:gd name="T0" fmla="*/ 18826 w 21600"/>
                      <a:gd name="T1" fmla="*/ 10800 h 21600"/>
                      <a:gd name="T2" fmla="*/ 10800 w 21600"/>
                      <a:gd name="T3" fmla="*/ 21600 h 21600"/>
                      <a:gd name="T4" fmla="*/ 2774 w 21600"/>
                      <a:gd name="T5" fmla="*/ 10800 h 21600"/>
                      <a:gd name="T6" fmla="*/ 10800 w 21600"/>
                      <a:gd name="T7" fmla="*/ 0 h 21600"/>
                      <a:gd name="T8" fmla="*/ 4574 w 21600"/>
                      <a:gd name="T9" fmla="*/ 4574 h 21600"/>
                      <a:gd name="T10" fmla="*/ 17026 w 21600"/>
                      <a:gd name="T11" fmla="*/ 17026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5547" y="21600"/>
                        </a:lnTo>
                        <a:lnTo>
                          <a:pt x="16053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r" rtl="1"/>
                    <a:endParaRPr lang="en-US" sz="2000" b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9019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1092" y="3453"/>
                    <a:ext cx="217" cy="194"/>
                  </a:xfrm>
                  <a:prstGeom prst="ellipse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r" rtl="1"/>
                    <a:endParaRPr lang="en-US" sz="2000" b="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9020" name="Oval 108"/>
                <p:cNvSpPr>
                  <a:spLocks noChangeArrowheads="1"/>
                </p:cNvSpPr>
                <p:nvPr/>
              </p:nvSpPr>
              <p:spPr bwMode="auto">
                <a:xfrm flipV="1">
                  <a:off x="4189" y="3904"/>
                  <a:ext cx="652" cy="10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9021" name="Freeform 109"/>
              <p:cNvSpPr>
                <a:spLocks/>
              </p:cNvSpPr>
              <p:nvPr/>
            </p:nvSpPr>
            <p:spPr bwMode="auto">
              <a:xfrm>
                <a:off x="3906" y="2968"/>
                <a:ext cx="396" cy="436"/>
              </a:xfrm>
              <a:custGeom>
                <a:avLst/>
                <a:gdLst>
                  <a:gd name="T0" fmla="*/ 0 w 396"/>
                  <a:gd name="T1" fmla="*/ 52 h 436"/>
                  <a:gd name="T2" fmla="*/ 210 w 396"/>
                  <a:gd name="T3" fmla="*/ 64 h 436"/>
                  <a:gd name="T4" fmla="*/ 396 w 396"/>
                  <a:gd name="T5" fmla="*/ 436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6" h="436">
                    <a:moveTo>
                      <a:pt x="0" y="52"/>
                    </a:moveTo>
                    <a:cubicBezTo>
                      <a:pt x="72" y="26"/>
                      <a:pt x="144" y="0"/>
                      <a:pt x="210" y="64"/>
                    </a:cubicBezTo>
                    <a:cubicBezTo>
                      <a:pt x="276" y="128"/>
                      <a:pt x="336" y="282"/>
                      <a:pt x="396" y="436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22" name="Freeform 110"/>
              <p:cNvSpPr>
                <a:spLocks/>
              </p:cNvSpPr>
              <p:nvPr/>
            </p:nvSpPr>
            <p:spPr bwMode="auto">
              <a:xfrm>
                <a:off x="3972" y="3548"/>
                <a:ext cx="348" cy="534"/>
              </a:xfrm>
              <a:custGeom>
                <a:avLst/>
                <a:gdLst>
                  <a:gd name="T0" fmla="*/ 348 w 348"/>
                  <a:gd name="T1" fmla="*/ 0 h 534"/>
                  <a:gd name="T2" fmla="*/ 210 w 348"/>
                  <a:gd name="T3" fmla="*/ 360 h 534"/>
                  <a:gd name="T4" fmla="*/ 0 w 348"/>
                  <a:gd name="T5" fmla="*/ 534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" h="534">
                    <a:moveTo>
                      <a:pt x="348" y="0"/>
                    </a:moveTo>
                    <a:cubicBezTo>
                      <a:pt x="308" y="135"/>
                      <a:pt x="268" y="271"/>
                      <a:pt x="210" y="360"/>
                    </a:cubicBezTo>
                    <a:cubicBezTo>
                      <a:pt x="152" y="449"/>
                      <a:pt x="76" y="491"/>
                      <a:pt x="0" y="534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23" name="Freeform 111"/>
              <p:cNvSpPr>
                <a:spLocks/>
              </p:cNvSpPr>
              <p:nvPr/>
            </p:nvSpPr>
            <p:spPr bwMode="auto">
              <a:xfrm>
                <a:off x="4350" y="3272"/>
                <a:ext cx="480" cy="280"/>
              </a:xfrm>
              <a:custGeom>
                <a:avLst/>
                <a:gdLst>
                  <a:gd name="T0" fmla="*/ 0 w 480"/>
                  <a:gd name="T1" fmla="*/ 222 h 280"/>
                  <a:gd name="T2" fmla="*/ 108 w 480"/>
                  <a:gd name="T3" fmla="*/ 276 h 280"/>
                  <a:gd name="T4" fmla="*/ 330 w 480"/>
                  <a:gd name="T5" fmla="*/ 234 h 280"/>
                  <a:gd name="T6" fmla="*/ 480 w 480"/>
                  <a:gd name="T7" fmla="*/ 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280">
                    <a:moveTo>
                      <a:pt x="0" y="222"/>
                    </a:moveTo>
                    <a:cubicBezTo>
                      <a:pt x="26" y="248"/>
                      <a:pt x="53" y="274"/>
                      <a:pt x="108" y="276"/>
                    </a:cubicBezTo>
                    <a:cubicBezTo>
                      <a:pt x="163" y="278"/>
                      <a:pt x="268" y="280"/>
                      <a:pt x="330" y="234"/>
                    </a:cubicBezTo>
                    <a:cubicBezTo>
                      <a:pt x="392" y="188"/>
                      <a:pt x="436" y="94"/>
                      <a:pt x="480" y="0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24" name="Text Box 112"/>
              <p:cNvSpPr txBox="1">
                <a:spLocks noChangeArrowheads="1"/>
              </p:cNvSpPr>
              <p:nvPr/>
            </p:nvSpPr>
            <p:spPr bwMode="auto">
              <a:xfrm>
                <a:off x="4838" y="3180"/>
                <a:ext cx="166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2200" b="0" i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t</a:t>
                </a:r>
                <a:endParaRPr lang="en-US" altLang="en-US" sz="2400" b="0" i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025" name="Text Box 113"/>
              <p:cNvSpPr txBox="1">
                <a:spLocks noChangeArrowheads="1"/>
              </p:cNvSpPr>
              <p:nvPr/>
            </p:nvSpPr>
            <p:spPr bwMode="auto">
              <a:xfrm>
                <a:off x="4670" y="3448"/>
                <a:ext cx="572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2600" b="0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QPC</a:t>
                </a:r>
              </a:p>
            </p:txBody>
          </p:sp>
          <p:sp>
            <p:nvSpPr>
              <p:cNvPr id="39026" name="Text Box 114"/>
              <p:cNvSpPr txBox="1">
                <a:spLocks noChangeArrowheads="1"/>
              </p:cNvSpPr>
              <p:nvPr/>
            </p:nvSpPr>
            <p:spPr bwMode="auto">
              <a:xfrm>
                <a:off x="2196" y="3403"/>
                <a:ext cx="1126" cy="3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 rtl="1"/>
                <a:r>
                  <a:rPr lang="en-US" altLang="en-US" sz="3400" b="0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0</a:t>
                </a:r>
                <a:r>
                  <a:rPr lang="en-US" altLang="en-US" sz="3400" b="0" i="1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 &lt; t &lt; </a:t>
                </a:r>
                <a:r>
                  <a:rPr lang="en-US" altLang="en-US" sz="3400" b="0">
                    <a:solidFill>
                      <a:srgbClr val="000000"/>
                    </a:solidFill>
                    <a:latin typeface="Arial" pitchFamily="34" charset="0"/>
                    <a:cs typeface="Times New Roman" pitchFamily="18" charset="0"/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076620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18771" y="212725"/>
            <a:ext cx="8406130" cy="698500"/>
          </a:xfrm>
        </p:spPr>
        <p:txBody>
          <a:bodyPr/>
          <a:lstStyle/>
          <a:p>
            <a:r>
              <a:rPr lang="en-US" altLang="en-US" sz="2800"/>
              <a:t>preferential backscattering of edge channels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765427" y="2070100"/>
            <a:ext cx="3944937" cy="3676650"/>
            <a:chOff x="2765426" y="2070100"/>
            <a:chExt cx="3944937" cy="3676650"/>
          </a:xfrm>
        </p:grpSpPr>
        <p:sp>
          <p:nvSpPr>
            <p:cNvPr id="709635" name="Rectangle 3"/>
            <p:cNvSpPr>
              <a:spLocks noChangeArrowheads="1"/>
            </p:cNvSpPr>
            <p:nvPr/>
          </p:nvSpPr>
          <p:spPr bwMode="auto">
            <a:xfrm>
              <a:off x="2779713" y="2292350"/>
              <a:ext cx="3925888" cy="32829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9636" name="AutoShape 4"/>
            <p:cNvSpPr>
              <a:spLocks noChangeArrowheads="1"/>
            </p:cNvSpPr>
            <p:nvPr/>
          </p:nvSpPr>
          <p:spPr bwMode="auto">
            <a:xfrm>
              <a:off x="4406901" y="4737100"/>
              <a:ext cx="654050" cy="1009650"/>
            </a:xfrm>
            <a:prstGeom prst="triangle">
              <a:avLst>
                <a:gd name="adj" fmla="val 50000"/>
              </a:avLst>
            </a:prstGeom>
            <a:solidFill>
              <a:srgbClr val="33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9637" name="AutoShape 5"/>
            <p:cNvSpPr>
              <a:spLocks noChangeArrowheads="1"/>
            </p:cNvSpPr>
            <p:nvPr/>
          </p:nvSpPr>
          <p:spPr bwMode="auto">
            <a:xfrm flipV="1">
              <a:off x="4414838" y="2070100"/>
              <a:ext cx="654050" cy="1006475"/>
            </a:xfrm>
            <a:prstGeom prst="triangle">
              <a:avLst>
                <a:gd name="adj" fmla="val 50000"/>
              </a:avLst>
            </a:prstGeom>
            <a:solidFill>
              <a:srgbClr val="33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9638" name="Freeform 6"/>
            <p:cNvSpPr>
              <a:spLocks/>
            </p:cNvSpPr>
            <p:nvPr/>
          </p:nvSpPr>
          <p:spPr bwMode="auto">
            <a:xfrm>
              <a:off x="2765426" y="2379663"/>
              <a:ext cx="3930650" cy="792162"/>
            </a:xfrm>
            <a:custGeom>
              <a:avLst/>
              <a:gdLst>
                <a:gd name="T0" fmla="*/ 1248 w 1248"/>
                <a:gd name="T1" fmla="*/ 12 h 340"/>
                <a:gd name="T2" fmla="*/ 782 w 1248"/>
                <a:gd name="T3" fmla="*/ 65 h 340"/>
                <a:gd name="T4" fmla="*/ 624 w 1248"/>
                <a:gd name="T5" fmla="*/ 338 h 340"/>
                <a:gd name="T6" fmla="*/ 466 w 1248"/>
                <a:gd name="T7" fmla="*/ 55 h 340"/>
                <a:gd name="T8" fmla="*/ 0 w 1248"/>
                <a:gd name="T9" fmla="*/ 7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8" h="340">
                  <a:moveTo>
                    <a:pt x="1248" y="12"/>
                  </a:moveTo>
                  <a:cubicBezTo>
                    <a:pt x="1170" y="21"/>
                    <a:pt x="886" y="11"/>
                    <a:pt x="782" y="65"/>
                  </a:cubicBezTo>
                  <a:cubicBezTo>
                    <a:pt x="678" y="119"/>
                    <a:pt x="677" y="340"/>
                    <a:pt x="624" y="338"/>
                  </a:cubicBezTo>
                  <a:cubicBezTo>
                    <a:pt x="571" y="336"/>
                    <a:pt x="570" y="110"/>
                    <a:pt x="466" y="55"/>
                  </a:cubicBezTo>
                  <a:cubicBezTo>
                    <a:pt x="362" y="0"/>
                    <a:pt x="97" y="17"/>
                    <a:pt x="0" y="7"/>
                  </a:cubicBezTo>
                </a:path>
              </a:pathLst>
            </a:custGeom>
            <a:noFill/>
            <a:ln w="50800">
              <a:solidFill>
                <a:srgbClr val="1D12B2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9639" name="Freeform 7"/>
            <p:cNvSpPr>
              <a:spLocks/>
            </p:cNvSpPr>
            <p:nvPr/>
          </p:nvSpPr>
          <p:spPr bwMode="auto">
            <a:xfrm flipV="1">
              <a:off x="2779713" y="4349750"/>
              <a:ext cx="3930650" cy="727075"/>
            </a:xfrm>
            <a:custGeom>
              <a:avLst/>
              <a:gdLst>
                <a:gd name="T0" fmla="*/ 1248 w 1248"/>
                <a:gd name="T1" fmla="*/ 12 h 340"/>
                <a:gd name="T2" fmla="*/ 782 w 1248"/>
                <a:gd name="T3" fmla="*/ 65 h 340"/>
                <a:gd name="T4" fmla="*/ 624 w 1248"/>
                <a:gd name="T5" fmla="*/ 338 h 340"/>
                <a:gd name="T6" fmla="*/ 466 w 1248"/>
                <a:gd name="T7" fmla="*/ 55 h 340"/>
                <a:gd name="T8" fmla="*/ 0 w 1248"/>
                <a:gd name="T9" fmla="*/ 7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8" h="340">
                  <a:moveTo>
                    <a:pt x="1248" y="12"/>
                  </a:moveTo>
                  <a:cubicBezTo>
                    <a:pt x="1170" y="21"/>
                    <a:pt x="886" y="11"/>
                    <a:pt x="782" y="65"/>
                  </a:cubicBezTo>
                  <a:cubicBezTo>
                    <a:pt x="678" y="119"/>
                    <a:pt x="677" y="340"/>
                    <a:pt x="624" y="338"/>
                  </a:cubicBezTo>
                  <a:cubicBezTo>
                    <a:pt x="571" y="336"/>
                    <a:pt x="570" y="110"/>
                    <a:pt x="466" y="55"/>
                  </a:cubicBezTo>
                  <a:cubicBezTo>
                    <a:pt x="362" y="0"/>
                    <a:pt x="97" y="17"/>
                    <a:pt x="0" y="7"/>
                  </a:cubicBezTo>
                </a:path>
              </a:pathLst>
            </a:custGeom>
            <a:noFill/>
            <a:ln w="50800">
              <a:solidFill>
                <a:schemeClr val="accent2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grpSp>
          <p:nvGrpSpPr>
            <p:cNvPr id="709847" name="Group 215"/>
            <p:cNvGrpSpPr>
              <a:grpSpLocks/>
            </p:cNvGrpSpPr>
            <p:nvPr/>
          </p:nvGrpSpPr>
          <p:grpSpPr bwMode="auto">
            <a:xfrm>
              <a:off x="2779713" y="2978150"/>
              <a:ext cx="3930650" cy="1870075"/>
              <a:chOff x="3168" y="2016"/>
              <a:chExt cx="2476" cy="1178"/>
            </a:xfrm>
          </p:grpSpPr>
          <p:sp>
            <p:nvSpPr>
              <p:cNvPr id="709848" name="Freeform 216"/>
              <p:cNvSpPr>
                <a:spLocks/>
              </p:cNvSpPr>
              <p:nvPr/>
            </p:nvSpPr>
            <p:spPr bwMode="auto">
              <a:xfrm>
                <a:off x="3168" y="2016"/>
                <a:ext cx="2476" cy="499"/>
              </a:xfrm>
              <a:custGeom>
                <a:avLst/>
                <a:gdLst>
                  <a:gd name="T0" fmla="*/ 1248 w 1248"/>
                  <a:gd name="T1" fmla="*/ 12 h 340"/>
                  <a:gd name="T2" fmla="*/ 782 w 1248"/>
                  <a:gd name="T3" fmla="*/ 65 h 340"/>
                  <a:gd name="T4" fmla="*/ 624 w 1248"/>
                  <a:gd name="T5" fmla="*/ 338 h 340"/>
                  <a:gd name="T6" fmla="*/ 466 w 1248"/>
                  <a:gd name="T7" fmla="*/ 55 h 340"/>
                  <a:gd name="T8" fmla="*/ 0 w 1248"/>
                  <a:gd name="T9" fmla="*/ 7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8" h="340">
                    <a:moveTo>
                      <a:pt x="1248" y="12"/>
                    </a:moveTo>
                    <a:cubicBezTo>
                      <a:pt x="1170" y="21"/>
                      <a:pt x="886" y="11"/>
                      <a:pt x="782" y="65"/>
                    </a:cubicBezTo>
                    <a:cubicBezTo>
                      <a:pt x="678" y="119"/>
                      <a:pt x="677" y="340"/>
                      <a:pt x="624" y="338"/>
                    </a:cubicBezTo>
                    <a:cubicBezTo>
                      <a:pt x="571" y="336"/>
                      <a:pt x="570" y="110"/>
                      <a:pt x="466" y="55"/>
                    </a:cubicBezTo>
                    <a:cubicBezTo>
                      <a:pt x="362" y="0"/>
                      <a:pt x="97" y="17"/>
                      <a:pt x="0" y="7"/>
                    </a:cubicBezTo>
                  </a:path>
                </a:pathLst>
              </a:custGeom>
              <a:noFill/>
              <a:ln w="50800">
                <a:solidFill>
                  <a:schemeClr val="accent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709849" name="Freeform 217"/>
              <p:cNvSpPr>
                <a:spLocks/>
              </p:cNvSpPr>
              <p:nvPr/>
            </p:nvSpPr>
            <p:spPr bwMode="auto">
              <a:xfrm flipV="1">
                <a:off x="3168" y="2736"/>
                <a:ext cx="2476" cy="458"/>
              </a:xfrm>
              <a:custGeom>
                <a:avLst/>
                <a:gdLst>
                  <a:gd name="T0" fmla="*/ 1248 w 1248"/>
                  <a:gd name="T1" fmla="*/ 12 h 340"/>
                  <a:gd name="T2" fmla="*/ 782 w 1248"/>
                  <a:gd name="T3" fmla="*/ 65 h 340"/>
                  <a:gd name="T4" fmla="*/ 624 w 1248"/>
                  <a:gd name="T5" fmla="*/ 338 h 340"/>
                  <a:gd name="T6" fmla="*/ 466 w 1248"/>
                  <a:gd name="T7" fmla="*/ 55 h 340"/>
                  <a:gd name="T8" fmla="*/ 0 w 1248"/>
                  <a:gd name="T9" fmla="*/ 7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8" h="340">
                    <a:moveTo>
                      <a:pt x="1248" y="12"/>
                    </a:moveTo>
                    <a:cubicBezTo>
                      <a:pt x="1170" y="21"/>
                      <a:pt x="886" y="11"/>
                      <a:pt x="782" y="65"/>
                    </a:cubicBezTo>
                    <a:cubicBezTo>
                      <a:pt x="678" y="119"/>
                      <a:pt x="677" y="340"/>
                      <a:pt x="624" y="338"/>
                    </a:cubicBezTo>
                    <a:cubicBezTo>
                      <a:pt x="571" y="336"/>
                      <a:pt x="570" y="110"/>
                      <a:pt x="466" y="55"/>
                    </a:cubicBezTo>
                    <a:cubicBezTo>
                      <a:pt x="362" y="0"/>
                      <a:pt x="97" y="17"/>
                      <a:pt x="0" y="7"/>
                    </a:cubicBezTo>
                  </a:path>
                </a:pathLst>
              </a:custGeom>
              <a:noFill/>
              <a:ln w="50800">
                <a:solidFill>
                  <a:schemeClr val="accent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709850" name="Line 218"/>
              <p:cNvSpPr>
                <a:spLocks noChangeShapeType="1"/>
              </p:cNvSpPr>
              <p:nvPr/>
            </p:nvSpPr>
            <p:spPr bwMode="auto">
              <a:xfrm flipV="1">
                <a:off x="4408" y="2496"/>
                <a:ext cx="0" cy="24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709851" name="Freeform 219"/>
            <p:cNvSpPr>
              <a:spLocks/>
            </p:cNvSpPr>
            <p:nvPr/>
          </p:nvSpPr>
          <p:spPr bwMode="auto">
            <a:xfrm>
              <a:off x="2779713" y="2673350"/>
              <a:ext cx="3930650" cy="792163"/>
            </a:xfrm>
            <a:custGeom>
              <a:avLst/>
              <a:gdLst>
                <a:gd name="T0" fmla="*/ 1248 w 1248"/>
                <a:gd name="T1" fmla="*/ 12 h 340"/>
                <a:gd name="T2" fmla="*/ 782 w 1248"/>
                <a:gd name="T3" fmla="*/ 65 h 340"/>
                <a:gd name="T4" fmla="*/ 624 w 1248"/>
                <a:gd name="T5" fmla="*/ 338 h 340"/>
                <a:gd name="T6" fmla="*/ 466 w 1248"/>
                <a:gd name="T7" fmla="*/ 55 h 340"/>
                <a:gd name="T8" fmla="*/ 0 w 1248"/>
                <a:gd name="T9" fmla="*/ 7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8" h="340">
                  <a:moveTo>
                    <a:pt x="1248" y="12"/>
                  </a:moveTo>
                  <a:cubicBezTo>
                    <a:pt x="1170" y="21"/>
                    <a:pt x="886" y="11"/>
                    <a:pt x="782" y="65"/>
                  </a:cubicBezTo>
                  <a:cubicBezTo>
                    <a:pt x="678" y="119"/>
                    <a:pt x="677" y="340"/>
                    <a:pt x="624" y="338"/>
                  </a:cubicBezTo>
                  <a:cubicBezTo>
                    <a:pt x="571" y="336"/>
                    <a:pt x="570" y="110"/>
                    <a:pt x="466" y="55"/>
                  </a:cubicBezTo>
                  <a:cubicBezTo>
                    <a:pt x="362" y="0"/>
                    <a:pt x="97" y="17"/>
                    <a:pt x="0" y="7"/>
                  </a:cubicBezTo>
                </a:path>
              </a:pathLst>
            </a:custGeom>
            <a:noFill/>
            <a:ln w="50800">
              <a:solidFill>
                <a:schemeClr val="accent2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9852" name="Freeform 220"/>
            <p:cNvSpPr>
              <a:spLocks/>
            </p:cNvSpPr>
            <p:nvPr/>
          </p:nvSpPr>
          <p:spPr bwMode="auto">
            <a:xfrm flipV="1">
              <a:off x="2779713" y="4578350"/>
              <a:ext cx="3930650" cy="727075"/>
            </a:xfrm>
            <a:custGeom>
              <a:avLst/>
              <a:gdLst>
                <a:gd name="T0" fmla="*/ 1248 w 1248"/>
                <a:gd name="T1" fmla="*/ 12 h 340"/>
                <a:gd name="T2" fmla="*/ 782 w 1248"/>
                <a:gd name="T3" fmla="*/ 65 h 340"/>
                <a:gd name="T4" fmla="*/ 624 w 1248"/>
                <a:gd name="T5" fmla="*/ 338 h 340"/>
                <a:gd name="T6" fmla="*/ 466 w 1248"/>
                <a:gd name="T7" fmla="*/ 55 h 340"/>
                <a:gd name="T8" fmla="*/ 0 w 1248"/>
                <a:gd name="T9" fmla="*/ 7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8" h="340">
                  <a:moveTo>
                    <a:pt x="1248" y="12"/>
                  </a:moveTo>
                  <a:cubicBezTo>
                    <a:pt x="1170" y="21"/>
                    <a:pt x="886" y="11"/>
                    <a:pt x="782" y="65"/>
                  </a:cubicBezTo>
                  <a:cubicBezTo>
                    <a:pt x="678" y="119"/>
                    <a:pt x="677" y="340"/>
                    <a:pt x="624" y="338"/>
                  </a:cubicBezTo>
                  <a:cubicBezTo>
                    <a:pt x="571" y="336"/>
                    <a:pt x="570" y="110"/>
                    <a:pt x="466" y="55"/>
                  </a:cubicBezTo>
                  <a:cubicBezTo>
                    <a:pt x="362" y="0"/>
                    <a:pt x="97" y="17"/>
                    <a:pt x="0" y="7"/>
                  </a:cubicBezTo>
                </a:path>
              </a:pathLst>
            </a:custGeom>
            <a:noFill/>
            <a:ln w="50800">
              <a:solidFill>
                <a:srgbClr val="1D12B2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9857" name="Freeform 225"/>
            <p:cNvSpPr>
              <a:spLocks/>
            </p:cNvSpPr>
            <p:nvPr/>
          </p:nvSpPr>
          <p:spPr bwMode="auto">
            <a:xfrm>
              <a:off x="2779713" y="3206750"/>
              <a:ext cx="1219200" cy="1447800"/>
            </a:xfrm>
            <a:custGeom>
              <a:avLst/>
              <a:gdLst>
                <a:gd name="T0" fmla="*/ 0 w 968"/>
                <a:gd name="T1" fmla="*/ 0 h 1176"/>
                <a:gd name="T2" fmla="*/ 480 w 968"/>
                <a:gd name="T3" fmla="*/ 48 h 1176"/>
                <a:gd name="T4" fmla="*/ 864 w 968"/>
                <a:gd name="T5" fmla="*/ 192 h 1176"/>
                <a:gd name="T6" fmla="*/ 960 w 968"/>
                <a:gd name="T7" fmla="*/ 624 h 1176"/>
                <a:gd name="T8" fmla="*/ 816 w 968"/>
                <a:gd name="T9" fmla="*/ 1008 h 1176"/>
                <a:gd name="T10" fmla="*/ 336 w 968"/>
                <a:gd name="T11" fmla="*/ 1152 h 1176"/>
                <a:gd name="T12" fmla="*/ 0 w 968"/>
                <a:gd name="T13" fmla="*/ 1152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8" h="1176">
                  <a:moveTo>
                    <a:pt x="0" y="0"/>
                  </a:moveTo>
                  <a:cubicBezTo>
                    <a:pt x="168" y="8"/>
                    <a:pt x="336" y="16"/>
                    <a:pt x="480" y="48"/>
                  </a:cubicBezTo>
                  <a:cubicBezTo>
                    <a:pt x="624" y="80"/>
                    <a:pt x="784" y="96"/>
                    <a:pt x="864" y="192"/>
                  </a:cubicBezTo>
                  <a:cubicBezTo>
                    <a:pt x="944" y="288"/>
                    <a:pt x="968" y="488"/>
                    <a:pt x="960" y="624"/>
                  </a:cubicBezTo>
                  <a:cubicBezTo>
                    <a:pt x="952" y="760"/>
                    <a:pt x="920" y="920"/>
                    <a:pt x="816" y="1008"/>
                  </a:cubicBezTo>
                  <a:cubicBezTo>
                    <a:pt x="712" y="1096"/>
                    <a:pt x="472" y="1128"/>
                    <a:pt x="336" y="1152"/>
                  </a:cubicBezTo>
                  <a:cubicBezTo>
                    <a:pt x="200" y="1176"/>
                    <a:pt x="100" y="1164"/>
                    <a:pt x="0" y="1152"/>
                  </a:cubicBezTo>
                </a:path>
              </a:pathLst>
            </a:custGeom>
            <a:noFill/>
            <a:ln w="571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9858" name="Freeform 226"/>
            <p:cNvSpPr>
              <a:spLocks/>
            </p:cNvSpPr>
            <p:nvPr/>
          </p:nvSpPr>
          <p:spPr bwMode="auto">
            <a:xfrm flipH="1">
              <a:off x="5446713" y="3130550"/>
              <a:ext cx="1246188" cy="1524000"/>
            </a:xfrm>
            <a:custGeom>
              <a:avLst/>
              <a:gdLst>
                <a:gd name="T0" fmla="*/ 0 w 968"/>
                <a:gd name="T1" fmla="*/ 0 h 1176"/>
                <a:gd name="T2" fmla="*/ 480 w 968"/>
                <a:gd name="T3" fmla="*/ 48 h 1176"/>
                <a:gd name="T4" fmla="*/ 864 w 968"/>
                <a:gd name="T5" fmla="*/ 192 h 1176"/>
                <a:gd name="T6" fmla="*/ 960 w 968"/>
                <a:gd name="T7" fmla="*/ 624 h 1176"/>
                <a:gd name="T8" fmla="*/ 816 w 968"/>
                <a:gd name="T9" fmla="*/ 1008 h 1176"/>
                <a:gd name="T10" fmla="*/ 336 w 968"/>
                <a:gd name="T11" fmla="*/ 1152 h 1176"/>
                <a:gd name="T12" fmla="*/ 0 w 968"/>
                <a:gd name="T13" fmla="*/ 1152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8" h="1176">
                  <a:moveTo>
                    <a:pt x="0" y="0"/>
                  </a:moveTo>
                  <a:cubicBezTo>
                    <a:pt x="168" y="8"/>
                    <a:pt x="336" y="16"/>
                    <a:pt x="480" y="48"/>
                  </a:cubicBezTo>
                  <a:cubicBezTo>
                    <a:pt x="624" y="80"/>
                    <a:pt x="784" y="96"/>
                    <a:pt x="864" y="192"/>
                  </a:cubicBezTo>
                  <a:cubicBezTo>
                    <a:pt x="944" y="288"/>
                    <a:pt x="968" y="488"/>
                    <a:pt x="960" y="624"/>
                  </a:cubicBezTo>
                  <a:cubicBezTo>
                    <a:pt x="952" y="760"/>
                    <a:pt x="920" y="920"/>
                    <a:pt x="816" y="1008"/>
                  </a:cubicBezTo>
                  <a:cubicBezTo>
                    <a:pt x="712" y="1096"/>
                    <a:pt x="472" y="1128"/>
                    <a:pt x="336" y="1152"/>
                  </a:cubicBezTo>
                  <a:cubicBezTo>
                    <a:pt x="200" y="1176"/>
                    <a:pt x="100" y="1164"/>
                    <a:pt x="0" y="1152"/>
                  </a:cubicBezTo>
                </a:path>
              </a:pathLst>
            </a:custGeom>
            <a:noFill/>
            <a:ln w="571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9860" name="Freeform 228"/>
            <p:cNvSpPr>
              <a:spLocks/>
            </p:cNvSpPr>
            <p:nvPr/>
          </p:nvSpPr>
          <p:spPr bwMode="auto">
            <a:xfrm>
              <a:off x="2779713" y="3359150"/>
              <a:ext cx="990600" cy="1143000"/>
            </a:xfrm>
            <a:custGeom>
              <a:avLst/>
              <a:gdLst>
                <a:gd name="T0" fmla="*/ 0 w 968"/>
                <a:gd name="T1" fmla="*/ 0 h 1176"/>
                <a:gd name="T2" fmla="*/ 480 w 968"/>
                <a:gd name="T3" fmla="*/ 48 h 1176"/>
                <a:gd name="T4" fmla="*/ 864 w 968"/>
                <a:gd name="T5" fmla="*/ 192 h 1176"/>
                <a:gd name="T6" fmla="*/ 960 w 968"/>
                <a:gd name="T7" fmla="*/ 624 h 1176"/>
                <a:gd name="T8" fmla="*/ 816 w 968"/>
                <a:gd name="T9" fmla="*/ 1008 h 1176"/>
                <a:gd name="T10" fmla="*/ 336 w 968"/>
                <a:gd name="T11" fmla="*/ 1152 h 1176"/>
                <a:gd name="T12" fmla="*/ 0 w 968"/>
                <a:gd name="T13" fmla="*/ 1152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8" h="1176">
                  <a:moveTo>
                    <a:pt x="0" y="0"/>
                  </a:moveTo>
                  <a:cubicBezTo>
                    <a:pt x="168" y="8"/>
                    <a:pt x="336" y="16"/>
                    <a:pt x="480" y="48"/>
                  </a:cubicBezTo>
                  <a:cubicBezTo>
                    <a:pt x="624" y="80"/>
                    <a:pt x="784" y="96"/>
                    <a:pt x="864" y="192"/>
                  </a:cubicBezTo>
                  <a:cubicBezTo>
                    <a:pt x="944" y="288"/>
                    <a:pt x="968" y="488"/>
                    <a:pt x="960" y="624"/>
                  </a:cubicBezTo>
                  <a:cubicBezTo>
                    <a:pt x="952" y="760"/>
                    <a:pt x="920" y="920"/>
                    <a:pt x="816" y="1008"/>
                  </a:cubicBezTo>
                  <a:cubicBezTo>
                    <a:pt x="712" y="1096"/>
                    <a:pt x="472" y="1128"/>
                    <a:pt x="336" y="1152"/>
                  </a:cubicBezTo>
                  <a:cubicBezTo>
                    <a:pt x="200" y="1176"/>
                    <a:pt x="100" y="1164"/>
                    <a:pt x="0" y="1152"/>
                  </a:cubicBezTo>
                </a:path>
              </a:pathLst>
            </a:custGeom>
            <a:noFill/>
            <a:ln w="571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9861" name="Freeform 229"/>
            <p:cNvSpPr>
              <a:spLocks/>
            </p:cNvSpPr>
            <p:nvPr/>
          </p:nvSpPr>
          <p:spPr bwMode="auto">
            <a:xfrm flipH="1">
              <a:off x="5675313" y="3282950"/>
              <a:ext cx="1017588" cy="1219200"/>
            </a:xfrm>
            <a:custGeom>
              <a:avLst/>
              <a:gdLst>
                <a:gd name="T0" fmla="*/ 0 w 968"/>
                <a:gd name="T1" fmla="*/ 0 h 1176"/>
                <a:gd name="T2" fmla="*/ 480 w 968"/>
                <a:gd name="T3" fmla="*/ 48 h 1176"/>
                <a:gd name="T4" fmla="*/ 864 w 968"/>
                <a:gd name="T5" fmla="*/ 192 h 1176"/>
                <a:gd name="T6" fmla="*/ 960 w 968"/>
                <a:gd name="T7" fmla="*/ 624 h 1176"/>
                <a:gd name="T8" fmla="*/ 816 w 968"/>
                <a:gd name="T9" fmla="*/ 1008 h 1176"/>
                <a:gd name="T10" fmla="*/ 336 w 968"/>
                <a:gd name="T11" fmla="*/ 1152 h 1176"/>
                <a:gd name="T12" fmla="*/ 0 w 968"/>
                <a:gd name="T13" fmla="*/ 1152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8" h="1176">
                  <a:moveTo>
                    <a:pt x="0" y="0"/>
                  </a:moveTo>
                  <a:cubicBezTo>
                    <a:pt x="168" y="8"/>
                    <a:pt x="336" y="16"/>
                    <a:pt x="480" y="48"/>
                  </a:cubicBezTo>
                  <a:cubicBezTo>
                    <a:pt x="624" y="80"/>
                    <a:pt x="784" y="96"/>
                    <a:pt x="864" y="192"/>
                  </a:cubicBezTo>
                  <a:cubicBezTo>
                    <a:pt x="944" y="288"/>
                    <a:pt x="968" y="488"/>
                    <a:pt x="960" y="624"/>
                  </a:cubicBezTo>
                  <a:cubicBezTo>
                    <a:pt x="952" y="760"/>
                    <a:pt x="920" y="920"/>
                    <a:pt x="816" y="1008"/>
                  </a:cubicBezTo>
                  <a:cubicBezTo>
                    <a:pt x="712" y="1096"/>
                    <a:pt x="472" y="1128"/>
                    <a:pt x="336" y="1152"/>
                  </a:cubicBezTo>
                  <a:cubicBezTo>
                    <a:pt x="200" y="1176"/>
                    <a:pt x="100" y="1164"/>
                    <a:pt x="0" y="1152"/>
                  </a:cubicBezTo>
                </a:path>
              </a:pathLst>
            </a:custGeom>
            <a:noFill/>
            <a:ln w="571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86366" y="3189873"/>
            <a:ext cx="1989304" cy="34119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600" b="0"/>
              <a:t>reflected higher LLs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8563" y="2395270"/>
            <a:ext cx="2156837" cy="34119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600" b="0">
                <a:solidFill>
                  <a:srgbClr val="3333FF"/>
                </a:solidFill>
              </a:rPr>
              <a:t>transmitted lower LLs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21961" y="2805480"/>
            <a:ext cx="1444052" cy="34119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600" b="0">
                <a:solidFill>
                  <a:srgbClr val="00B050"/>
                </a:solidFill>
              </a:rPr>
              <a:t>partitioned LL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3573781" y="2409216"/>
            <a:ext cx="327660" cy="29185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3589020" y="2714016"/>
            <a:ext cx="327660" cy="29185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3558540" y="3018815"/>
            <a:ext cx="327660" cy="29185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4747260" y="3862071"/>
            <a:ext cx="0" cy="15240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3032760" y="3224555"/>
            <a:ext cx="327660" cy="29185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2987040" y="3376956"/>
            <a:ext cx="327660" cy="29185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 Box 79"/>
          <p:cNvSpPr txBox="1">
            <a:spLocks noChangeArrowheads="1"/>
          </p:cNvSpPr>
          <p:nvPr/>
        </p:nvSpPr>
        <p:spPr bwMode="auto">
          <a:xfrm>
            <a:off x="5068889" y="1809443"/>
            <a:ext cx="833437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eaLnBrk="0" hangingPunct="0"/>
            <a:r>
              <a:rPr lang="en-US" altLang="en-US" sz="1800" b="0" i="1" err="1">
                <a:solidFill>
                  <a:srgbClr val="000000"/>
                </a:solidFill>
                <a:latin typeface="Arial" pitchFamily="34" charset="0"/>
                <a:cs typeface="Times New Roman (Hebrew)" charset="0"/>
              </a:rPr>
              <a:t>V</a:t>
            </a:r>
            <a:r>
              <a:rPr lang="en-US" altLang="en-US" sz="1800" b="0" i="1" baseline="-25000" err="1">
                <a:solidFill>
                  <a:srgbClr val="000000"/>
                </a:solidFill>
                <a:latin typeface="Arial" pitchFamily="34" charset="0"/>
                <a:cs typeface="Times New Roman (Hebrew)" charset="0"/>
              </a:rPr>
              <a:t>gate</a:t>
            </a:r>
            <a:endParaRPr lang="en-US" altLang="en-US" sz="1800" b="0" i="1">
              <a:solidFill>
                <a:srgbClr val="000000"/>
              </a:solidFill>
              <a:latin typeface="Arial" pitchFamily="34" charset="0"/>
              <a:cs typeface="Times New Roman (Hebrew)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93003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4" name="Text Box 4"/>
          <p:cNvSpPr txBox="1">
            <a:spLocks noChangeArrowheads="1"/>
          </p:cNvSpPr>
          <p:nvPr/>
        </p:nvSpPr>
        <p:spPr bwMode="auto">
          <a:xfrm>
            <a:off x="430253" y="292100"/>
            <a:ext cx="5376773" cy="52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5" tIns="45713" rIns="91425" bIns="45713">
            <a:spAutoFit/>
          </a:bodyPr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  <a:latin typeface="Tahoma" charset="0"/>
                <a:ea typeface="ＭＳ Ｐゴシック" charset="0"/>
              </a:rPr>
              <a:t>how to test ?  </a:t>
            </a:r>
            <a:r>
              <a:rPr lang="en-US" sz="2000" b="0">
                <a:solidFill>
                  <a:srgbClr val="FFFFFF"/>
                </a:solidFill>
                <a:latin typeface="Tahoma" charset="0"/>
                <a:ea typeface="ＭＳ Ｐゴシック" charset="0"/>
              </a:rPr>
              <a:t>injecting and detecting</a:t>
            </a:r>
            <a:endParaRPr lang="en-US" b="0">
              <a:solidFill>
                <a:srgbClr val="FFFFFF"/>
              </a:solidFill>
              <a:latin typeface="Tahoma" charset="0"/>
              <a:ea typeface="ＭＳ Ｐゴシック" charset="0"/>
            </a:endParaRPr>
          </a:p>
        </p:txBody>
      </p:sp>
      <p:grpSp>
        <p:nvGrpSpPr>
          <p:cNvPr id="384073" name="Group 73"/>
          <p:cNvGrpSpPr>
            <a:grpSpLocks/>
          </p:cNvGrpSpPr>
          <p:nvPr/>
        </p:nvGrpSpPr>
        <p:grpSpPr bwMode="auto">
          <a:xfrm>
            <a:off x="568325" y="2907103"/>
            <a:ext cx="3617913" cy="1482725"/>
            <a:chOff x="260" y="2185"/>
            <a:chExt cx="2279" cy="934"/>
          </a:xfrm>
        </p:grpSpPr>
        <p:grpSp>
          <p:nvGrpSpPr>
            <p:cNvPr id="11303" name="Group 68"/>
            <p:cNvGrpSpPr>
              <a:grpSpLocks/>
            </p:cNvGrpSpPr>
            <p:nvPr/>
          </p:nvGrpSpPr>
          <p:grpSpPr bwMode="auto">
            <a:xfrm>
              <a:off x="421" y="2443"/>
              <a:ext cx="2118" cy="557"/>
              <a:chOff x="1376" y="1824"/>
              <a:chExt cx="2118" cy="557"/>
            </a:xfrm>
          </p:grpSpPr>
          <p:sp>
            <p:nvSpPr>
              <p:cNvPr id="384056" name="Line 56"/>
              <p:cNvSpPr>
                <a:spLocks noChangeShapeType="1"/>
              </p:cNvSpPr>
              <p:nvPr/>
            </p:nvSpPr>
            <p:spPr bwMode="auto">
              <a:xfrm>
                <a:off x="1376" y="2029"/>
                <a:ext cx="188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>
                  <a:defRPr/>
                </a:pPr>
                <a:endParaRPr lang="en-US" sz="1000" b="0">
                  <a:solidFill>
                    <a:srgbClr val="000000"/>
                  </a:solidFill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384057" name="Line 57"/>
              <p:cNvSpPr>
                <a:spLocks noChangeShapeType="1"/>
              </p:cNvSpPr>
              <p:nvPr/>
            </p:nvSpPr>
            <p:spPr bwMode="auto">
              <a:xfrm>
                <a:off x="1382" y="2295"/>
                <a:ext cx="188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>
                  <a:defRPr/>
                </a:pPr>
                <a:endParaRPr lang="en-US" sz="1000" b="0">
                  <a:solidFill>
                    <a:srgbClr val="000000"/>
                  </a:solidFill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384058" name="Text Box 58"/>
              <p:cNvSpPr txBox="1">
                <a:spLocks noChangeArrowheads="1"/>
              </p:cNvSpPr>
              <p:nvPr/>
            </p:nvSpPr>
            <p:spPr bwMode="auto">
              <a:xfrm>
                <a:off x="3245" y="1936"/>
                <a:ext cx="249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en-US" sz="1200" b="0" i="1" dirty="0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LL</a:t>
                </a:r>
                <a:r>
                  <a:rPr lang="en-US" sz="1200" b="0" baseline="-25000" dirty="0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1</a:t>
                </a:r>
              </a:p>
            </p:txBody>
          </p:sp>
          <p:sp>
            <p:nvSpPr>
              <p:cNvPr id="384059" name="Text Box 59"/>
              <p:cNvSpPr txBox="1">
                <a:spLocks noChangeArrowheads="1"/>
              </p:cNvSpPr>
              <p:nvPr/>
            </p:nvSpPr>
            <p:spPr bwMode="auto">
              <a:xfrm>
                <a:off x="3245" y="2207"/>
                <a:ext cx="249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en-US" sz="1200" b="0" i="1" dirty="0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LL</a:t>
                </a:r>
                <a:r>
                  <a:rPr lang="en-US" sz="1200" b="0" baseline="-25000" dirty="0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2</a:t>
                </a:r>
              </a:p>
            </p:txBody>
          </p:sp>
          <p:grpSp>
            <p:nvGrpSpPr>
              <p:cNvPr id="11312" name="Group 76"/>
              <p:cNvGrpSpPr>
                <a:grpSpLocks/>
              </p:cNvGrpSpPr>
              <p:nvPr/>
            </p:nvGrpSpPr>
            <p:grpSpPr bwMode="auto">
              <a:xfrm>
                <a:off x="1709" y="1824"/>
                <a:ext cx="175" cy="204"/>
                <a:chOff x="2271" y="3863"/>
                <a:chExt cx="163" cy="204"/>
              </a:xfrm>
            </p:grpSpPr>
            <p:sp>
              <p:nvSpPr>
                <p:cNvPr id="11314" name="Arc 77"/>
                <p:cNvSpPr>
                  <a:spLocks/>
                </p:cNvSpPr>
                <p:nvPr/>
              </p:nvSpPr>
              <p:spPr bwMode="auto">
                <a:xfrm>
                  <a:off x="2271" y="3863"/>
                  <a:ext cx="83" cy="204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</a:path>
                    <a:path w="21600" h="21598" stroke="0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  <a:lnTo>
                        <a:pt x="21600" y="21598"/>
                      </a:lnTo>
                      <a:lnTo>
                        <a:pt x="0" y="2159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1315" name="Arc 78"/>
                <p:cNvSpPr>
                  <a:spLocks/>
                </p:cNvSpPr>
                <p:nvPr/>
              </p:nvSpPr>
              <p:spPr bwMode="auto">
                <a:xfrm>
                  <a:off x="2350" y="3863"/>
                  <a:ext cx="84" cy="204"/>
                </a:xfrm>
                <a:custGeom>
                  <a:avLst/>
                  <a:gdLst>
                    <a:gd name="T0" fmla="*/ 0 w 21860"/>
                    <a:gd name="T1" fmla="*/ 0 h 21600"/>
                    <a:gd name="T2" fmla="*/ 0 w 21860"/>
                    <a:gd name="T3" fmla="*/ 0 h 21600"/>
                    <a:gd name="T4" fmla="*/ 0 w 2186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860"/>
                    <a:gd name="T10" fmla="*/ 0 h 21600"/>
                    <a:gd name="T11" fmla="*/ 21860 w 2186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860" h="21600" fill="none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</a:path>
                    <a:path w="21860" h="21600" stroke="0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  <a:lnTo>
                        <a:pt x="260" y="21600"/>
                      </a:lnTo>
                      <a:lnTo>
                        <a:pt x="-1" y="1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384065" name="Text Box 65"/>
              <p:cNvSpPr txBox="1">
                <a:spLocks noChangeArrowheads="1"/>
              </p:cNvSpPr>
              <p:nvPr/>
            </p:nvSpPr>
            <p:spPr bwMode="auto">
              <a:xfrm>
                <a:off x="1722" y="1859"/>
                <a:ext cx="168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en-US" sz="1200" b="0" i="1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e</a:t>
                </a:r>
              </a:p>
            </p:txBody>
          </p:sp>
        </p:grpSp>
        <p:grpSp>
          <p:nvGrpSpPr>
            <p:cNvPr id="11304" name="Group 69"/>
            <p:cNvGrpSpPr>
              <a:grpSpLocks/>
            </p:cNvGrpSpPr>
            <p:nvPr/>
          </p:nvGrpSpPr>
          <p:grpSpPr bwMode="auto">
            <a:xfrm>
              <a:off x="260" y="2185"/>
              <a:ext cx="144" cy="934"/>
              <a:chOff x="3375" y="1473"/>
              <a:chExt cx="276" cy="1525"/>
            </a:xfrm>
          </p:grpSpPr>
          <p:sp>
            <p:nvSpPr>
              <p:cNvPr id="384070" name="Freeform 70"/>
              <p:cNvSpPr>
                <a:spLocks/>
              </p:cNvSpPr>
              <p:nvPr/>
            </p:nvSpPr>
            <p:spPr bwMode="auto">
              <a:xfrm>
                <a:off x="3375" y="2302"/>
                <a:ext cx="276" cy="696"/>
              </a:xfrm>
              <a:custGeom>
                <a:avLst/>
                <a:gdLst>
                  <a:gd name="T0" fmla="*/ 118 w 336"/>
                  <a:gd name="T1" fmla="*/ 0 h 720"/>
                  <a:gd name="T2" fmla="*/ 0 w 336"/>
                  <a:gd name="T3" fmla="*/ 696 h 720"/>
                  <a:gd name="T4" fmla="*/ 276 w 336"/>
                  <a:gd name="T5" fmla="*/ 696 h 720"/>
                  <a:gd name="T6" fmla="*/ 118 w 336"/>
                  <a:gd name="T7" fmla="*/ 0 h 72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36" h="720">
                    <a:moveTo>
                      <a:pt x="144" y="0"/>
                    </a:moveTo>
                    <a:lnTo>
                      <a:pt x="0" y="720"/>
                    </a:lnTo>
                    <a:lnTo>
                      <a:pt x="336" y="720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99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rtl="1" eaLnBrk="0" hangingPunct="0">
                  <a:defRPr/>
                </a:pPr>
                <a:endParaRPr lang="en-US" sz="1800" b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84071" name="Freeform 71"/>
              <p:cNvSpPr>
                <a:spLocks/>
              </p:cNvSpPr>
              <p:nvPr/>
            </p:nvSpPr>
            <p:spPr bwMode="auto">
              <a:xfrm flipV="1">
                <a:off x="3375" y="1473"/>
                <a:ext cx="276" cy="696"/>
              </a:xfrm>
              <a:custGeom>
                <a:avLst/>
                <a:gdLst>
                  <a:gd name="T0" fmla="*/ 118 w 336"/>
                  <a:gd name="T1" fmla="*/ 0 h 720"/>
                  <a:gd name="T2" fmla="*/ 0 w 336"/>
                  <a:gd name="T3" fmla="*/ 696 h 720"/>
                  <a:gd name="T4" fmla="*/ 276 w 336"/>
                  <a:gd name="T5" fmla="*/ 696 h 720"/>
                  <a:gd name="T6" fmla="*/ 118 w 336"/>
                  <a:gd name="T7" fmla="*/ 0 h 72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36" h="720">
                    <a:moveTo>
                      <a:pt x="144" y="0"/>
                    </a:moveTo>
                    <a:lnTo>
                      <a:pt x="0" y="720"/>
                    </a:lnTo>
                    <a:lnTo>
                      <a:pt x="336" y="720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rtl="1" eaLnBrk="0" hangingPunct="0">
                  <a:defRPr/>
                </a:pPr>
                <a:endParaRPr lang="en-US" sz="1800" b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384072" name="Text Box 72"/>
            <p:cNvSpPr txBox="1">
              <a:spLocks noChangeArrowheads="1"/>
            </p:cNvSpPr>
            <p:nvPr/>
          </p:nvSpPr>
          <p:spPr bwMode="auto">
            <a:xfrm>
              <a:off x="451" y="2252"/>
              <a:ext cx="1571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rgbClr val="000000"/>
                  </a:solidFill>
                  <a:latin typeface="Tahoma" charset="0"/>
                  <a:ea typeface="ＭＳ Ｐゴシック" charset="0"/>
                </a:rPr>
                <a:t>inducing noise in </a:t>
              </a:r>
              <a:r>
                <a:rPr lang="en-US" sz="1000" b="0" i="1" dirty="0">
                  <a:solidFill>
                    <a:srgbClr val="000000"/>
                  </a:solidFill>
                  <a:latin typeface="Tahoma" charset="0"/>
                  <a:ea typeface="ＭＳ Ｐゴシック" charset="0"/>
                </a:rPr>
                <a:t>LL</a:t>
              </a:r>
              <a:r>
                <a:rPr lang="en-US" sz="1000" b="0" baseline="-25000" dirty="0">
                  <a:solidFill>
                    <a:srgbClr val="000000"/>
                  </a:solidFill>
                  <a:latin typeface="Tahoma" charset="0"/>
                  <a:ea typeface="ＭＳ Ｐゴシック" charset="0"/>
                </a:rPr>
                <a:t>1 </a:t>
              </a:r>
              <a:r>
                <a:rPr lang="en-US" sz="1000" b="0" dirty="0">
                  <a:solidFill>
                    <a:srgbClr val="CC0000"/>
                  </a:solidFill>
                  <a:latin typeface="Tahoma" charset="0"/>
                  <a:ea typeface="ＭＳ Ｐゴシック" charset="0"/>
                </a:rPr>
                <a:t>(</a:t>
              </a:r>
              <a:r>
                <a:rPr lang="en-US" sz="1000" b="0" i="1" dirty="0">
                  <a:solidFill>
                    <a:srgbClr val="CC0000"/>
                  </a:solidFill>
                  <a:latin typeface="Tahoma" charset="0"/>
                  <a:ea typeface="ＭＳ Ｐゴシック" charset="0"/>
                </a:rPr>
                <a:t>hot mode</a:t>
              </a:r>
              <a:r>
                <a:rPr lang="en-US" sz="1000" b="0" dirty="0">
                  <a:solidFill>
                    <a:srgbClr val="CC0000"/>
                  </a:solidFill>
                  <a:latin typeface="Tahoma" charset="0"/>
                  <a:ea typeface="ＭＳ Ｐゴシック" charset="0"/>
                </a:rPr>
                <a:t>)</a:t>
              </a:r>
              <a:r>
                <a:rPr lang="en-US" sz="1000" b="0" dirty="0">
                  <a:solidFill>
                    <a:srgbClr val="000000"/>
                  </a:solidFill>
                  <a:latin typeface="Tahoma" charset="0"/>
                  <a:ea typeface="ＭＳ Ｐゴシック" charset="0"/>
                </a:rPr>
                <a:t> via QPC</a:t>
              </a:r>
            </a:p>
          </p:txBody>
        </p:sp>
      </p:grpSp>
      <p:grpSp>
        <p:nvGrpSpPr>
          <p:cNvPr id="384081" name="Group 81"/>
          <p:cNvGrpSpPr>
            <a:grpSpLocks/>
          </p:cNvGrpSpPr>
          <p:nvPr/>
        </p:nvGrpSpPr>
        <p:grpSpPr bwMode="auto">
          <a:xfrm>
            <a:off x="4921252" y="3211830"/>
            <a:ext cx="3005138" cy="1200150"/>
            <a:chOff x="3207" y="2377"/>
            <a:chExt cx="1893" cy="756"/>
          </a:xfrm>
        </p:grpSpPr>
        <p:sp>
          <p:nvSpPr>
            <p:cNvPr id="384007" name="Line 7"/>
            <p:cNvSpPr>
              <a:spLocks noChangeShapeType="1"/>
            </p:cNvSpPr>
            <p:nvPr/>
          </p:nvSpPr>
          <p:spPr bwMode="auto">
            <a:xfrm>
              <a:off x="3207" y="2633"/>
              <a:ext cx="18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>
                <a:defRPr/>
              </a:pPr>
              <a:endParaRPr lang="en-US" sz="1000" b="0">
                <a:solidFill>
                  <a:srgbClr val="000000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384008" name="Line 8"/>
            <p:cNvSpPr>
              <a:spLocks noChangeShapeType="1"/>
            </p:cNvSpPr>
            <p:nvPr/>
          </p:nvSpPr>
          <p:spPr bwMode="auto">
            <a:xfrm>
              <a:off x="3213" y="2899"/>
              <a:ext cx="18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>
                <a:defRPr/>
              </a:pPr>
              <a:endParaRPr lang="en-US" sz="1000" b="0">
                <a:solidFill>
                  <a:srgbClr val="000000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384011" name="AutoShape 11"/>
            <p:cNvSpPr>
              <a:spLocks noChangeArrowheads="1"/>
            </p:cNvSpPr>
            <p:nvPr/>
          </p:nvSpPr>
          <p:spPr bwMode="auto">
            <a:xfrm>
              <a:off x="4042" y="2643"/>
              <a:ext cx="173" cy="240"/>
            </a:xfrm>
            <a:prstGeom prst="lightningBol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>
                <a:defRPr/>
              </a:pPr>
              <a:endParaRPr lang="en-US" sz="1000" b="0">
                <a:solidFill>
                  <a:srgbClr val="000000"/>
                </a:solidFill>
                <a:latin typeface="Tahoma" charset="0"/>
                <a:ea typeface="ＭＳ Ｐゴシック" charset="0"/>
              </a:endParaRPr>
            </a:p>
          </p:txBody>
        </p:sp>
        <p:grpSp>
          <p:nvGrpSpPr>
            <p:cNvPr id="11278" name="Group 12"/>
            <p:cNvGrpSpPr>
              <a:grpSpLocks/>
            </p:cNvGrpSpPr>
            <p:nvPr/>
          </p:nvGrpSpPr>
          <p:grpSpPr bwMode="auto">
            <a:xfrm>
              <a:off x="4481" y="2517"/>
              <a:ext cx="287" cy="145"/>
              <a:chOff x="2136" y="3120"/>
              <a:chExt cx="287" cy="145"/>
            </a:xfrm>
          </p:grpSpPr>
          <p:grpSp>
            <p:nvGrpSpPr>
              <p:cNvPr id="11299" name="Group 76"/>
              <p:cNvGrpSpPr>
                <a:grpSpLocks/>
              </p:cNvGrpSpPr>
              <p:nvPr/>
            </p:nvGrpSpPr>
            <p:grpSpPr bwMode="auto">
              <a:xfrm>
                <a:off x="2159" y="3149"/>
                <a:ext cx="264" cy="84"/>
                <a:chOff x="2271" y="3863"/>
                <a:chExt cx="163" cy="204"/>
              </a:xfrm>
            </p:grpSpPr>
            <p:sp>
              <p:nvSpPr>
                <p:cNvPr id="11301" name="Arc 77"/>
                <p:cNvSpPr>
                  <a:spLocks/>
                </p:cNvSpPr>
                <p:nvPr/>
              </p:nvSpPr>
              <p:spPr bwMode="auto">
                <a:xfrm>
                  <a:off x="2271" y="3863"/>
                  <a:ext cx="83" cy="204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</a:path>
                    <a:path w="21600" h="21598" stroke="0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  <a:lnTo>
                        <a:pt x="21600" y="21598"/>
                      </a:lnTo>
                      <a:lnTo>
                        <a:pt x="0" y="2159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1302" name="Arc 78"/>
                <p:cNvSpPr>
                  <a:spLocks/>
                </p:cNvSpPr>
                <p:nvPr/>
              </p:nvSpPr>
              <p:spPr bwMode="auto">
                <a:xfrm>
                  <a:off x="2350" y="3863"/>
                  <a:ext cx="84" cy="204"/>
                </a:xfrm>
                <a:custGeom>
                  <a:avLst/>
                  <a:gdLst>
                    <a:gd name="T0" fmla="*/ 0 w 21860"/>
                    <a:gd name="T1" fmla="*/ 0 h 21600"/>
                    <a:gd name="T2" fmla="*/ 0 w 21860"/>
                    <a:gd name="T3" fmla="*/ 0 h 21600"/>
                    <a:gd name="T4" fmla="*/ 0 w 2186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860"/>
                    <a:gd name="T10" fmla="*/ 0 h 21600"/>
                    <a:gd name="T11" fmla="*/ 21860 w 2186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860" h="21600" fill="none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</a:path>
                    <a:path w="21860" h="21600" stroke="0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  <a:lnTo>
                        <a:pt x="260" y="21600"/>
                      </a:lnTo>
                      <a:lnTo>
                        <a:pt x="-1" y="1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384016" name="Text Box 16"/>
              <p:cNvSpPr txBox="1">
                <a:spLocks noChangeArrowheads="1"/>
              </p:cNvSpPr>
              <p:nvPr/>
            </p:nvSpPr>
            <p:spPr bwMode="auto">
              <a:xfrm>
                <a:off x="2136" y="3120"/>
                <a:ext cx="254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 rtl="1">
                  <a:defRPr/>
                </a:pPr>
                <a:r>
                  <a:rPr lang="en-US" sz="900" b="0" i="1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e</a:t>
                </a:r>
                <a:r>
                  <a:rPr lang="en-US" sz="900" b="0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/2</a:t>
                </a:r>
              </a:p>
            </p:txBody>
          </p:sp>
        </p:grpSp>
        <p:grpSp>
          <p:nvGrpSpPr>
            <p:cNvPr id="11279" name="Group 17"/>
            <p:cNvGrpSpPr>
              <a:grpSpLocks/>
            </p:cNvGrpSpPr>
            <p:nvPr/>
          </p:nvGrpSpPr>
          <p:grpSpPr bwMode="auto">
            <a:xfrm>
              <a:off x="4481" y="2788"/>
              <a:ext cx="287" cy="145"/>
              <a:chOff x="2136" y="3120"/>
              <a:chExt cx="287" cy="145"/>
            </a:xfrm>
          </p:grpSpPr>
          <p:grpSp>
            <p:nvGrpSpPr>
              <p:cNvPr id="11295" name="Group 76"/>
              <p:cNvGrpSpPr>
                <a:grpSpLocks/>
              </p:cNvGrpSpPr>
              <p:nvPr/>
            </p:nvGrpSpPr>
            <p:grpSpPr bwMode="auto">
              <a:xfrm>
                <a:off x="2159" y="3149"/>
                <a:ext cx="264" cy="84"/>
                <a:chOff x="2271" y="3863"/>
                <a:chExt cx="163" cy="204"/>
              </a:xfrm>
            </p:grpSpPr>
            <p:sp>
              <p:nvSpPr>
                <p:cNvPr id="11297" name="Arc 77"/>
                <p:cNvSpPr>
                  <a:spLocks/>
                </p:cNvSpPr>
                <p:nvPr/>
              </p:nvSpPr>
              <p:spPr bwMode="auto">
                <a:xfrm>
                  <a:off x="2271" y="3863"/>
                  <a:ext cx="83" cy="204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</a:path>
                    <a:path w="21600" h="21598" stroke="0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  <a:lnTo>
                        <a:pt x="21600" y="21598"/>
                      </a:lnTo>
                      <a:lnTo>
                        <a:pt x="0" y="2159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1298" name="Arc 78"/>
                <p:cNvSpPr>
                  <a:spLocks/>
                </p:cNvSpPr>
                <p:nvPr/>
              </p:nvSpPr>
              <p:spPr bwMode="auto">
                <a:xfrm>
                  <a:off x="2350" y="3863"/>
                  <a:ext cx="84" cy="204"/>
                </a:xfrm>
                <a:custGeom>
                  <a:avLst/>
                  <a:gdLst>
                    <a:gd name="T0" fmla="*/ 0 w 21860"/>
                    <a:gd name="T1" fmla="*/ 0 h 21600"/>
                    <a:gd name="T2" fmla="*/ 0 w 21860"/>
                    <a:gd name="T3" fmla="*/ 0 h 21600"/>
                    <a:gd name="T4" fmla="*/ 0 w 2186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860"/>
                    <a:gd name="T10" fmla="*/ 0 h 21600"/>
                    <a:gd name="T11" fmla="*/ 21860 w 2186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860" h="21600" fill="none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</a:path>
                    <a:path w="21860" h="21600" stroke="0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  <a:lnTo>
                        <a:pt x="260" y="21600"/>
                      </a:lnTo>
                      <a:lnTo>
                        <a:pt x="-1" y="1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384021" name="Text Box 21"/>
              <p:cNvSpPr txBox="1">
                <a:spLocks noChangeArrowheads="1"/>
              </p:cNvSpPr>
              <p:nvPr/>
            </p:nvSpPr>
            <p:spPr bwMode="auto">
              <a:xfrm>
                <a:off x="2136" y="3120"/>
                <a:ext cx="254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 rtl="1">
                  <a:defRPr/>
                </a:pPr>
                <a:r>
                  <a:rPr lang="en-US" sz="900" b="0" i="1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e</a:t>
                </a:r>
                <a:r>
                  <a:rPr lang="en-US" sz="900" b="0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/2</a:t>
                </a:r>
              </a:p>
            </p:txBody>
          </p:sp>
        </p:grpSp>
        <p:grpSp>
          <p:nvGrpSpPr>
            <p:cNvPr id="11280" name="Group 22"/>
            <p:cNvGrpSpPr>
              <a:grpSpLocks/>
            </p:cNvGrpSpPr>
            <p:nvPr/>
          </p:nvGrpSpPr>
          <p:grpSpPr bwMode="auto">
            <a:xfrm>
              <a:off x="3424" y="2518"/>
              <a:ext cx="287" cy="145"/>
              <a:chOff x="2136" y="3120"/>
              <a:chExt cx="287" cy="145"/>
            </a:xfrm>
          </p:grpSpPr>
          <p:grpSp>
            <p:nvGrpSpPr>
              <p:cNvPr id="11291" name="Group 76"/>
              <p:cNvGrpSpPr>
                <a:grpSpLocks/>
              </p:cNvGrpSpPr>
              <p:nvPr/>
            </p:nvGrpSpPr>
            <p:grpSpPr bwMode="auto">
              <a:xfrm>
                <a:off x="2159" y="3149"/>
                <a:ext cx="264" cy="84"/>
                <a:chOff x="2271" y="3863"/>
                <a:chExt cx="163" cy="204"/>
              </a:xfrm>
            </p:grpSpPr>
            <p:sp>
              <p:nvSpPr>
                <p:cNvPr id="11293" name="Arc 77"/>
                <p:cNvSpPr>
                  <a:spLocks/>
                </p:cNvSpPr>
                <p:nvPr/>
              </p:nvSpPr>
              <p:spPr bwMode="auto">
                <a:xfrm>
                  <a:off x="2271" y="3863"/>
                  <a:ext cx="83" cy="204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</a:path>
                    <a:path w="21600" h="21598" stroke="0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  <a:lnTo>
                        <a:pt x="21600" y="21598"/>
                      </a:lnTo>
                      <a:lnTo>
                        <a:pt x="0" y="2159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1294" name="Arc 78"/>
                <p:cNvSpPr>
                  <a:spLocks/>
                </p:cNvSpPr>
                <p:nvPr/>
              </p:nvSpPr>
              <p:spPr bwMode="auto">
                <a:xfrm>
                  <a:off x="2350" y="3863"/>
                  <a:ext cx="84" cy="204"/>
                </a:xfrm>
                <a:custGeom>
                  <a:avLst/>
                  <a:gdLst>
                    <a:gd name="T0" fmla="*/ 0 w 21860"/>
                    <a:gd name="T1" fmla="*/ 0 h 21600"/>
                    <a:gd name="T2" fmla="*/ 0 w 21860"/>
                    <a:gd name="T3" fmla="*/ 0 h 21600"/>
                    <a:gd name="T4" fmla="*/ 0 w 2186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860"/>
                    <a:gd name="T10" fmla="*/ 0 h 21600"/>
                    <a:gd name="T11" fmla="*/ 21860 w 2186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860" h="21600" fill="none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</a:path>
                    <a:path w="21860" h="21600" stroke="0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  <a:lnTo>
                        <a:pt x="260" y="21600"/>
                      </a:lnTo>
                      <a:lnTo>
                        <a:pt x="-1" y="1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384026" name="Text Box 26"/>
              <p:cNvSpPr txBox="1">
                <a:spLocks noChangeArrowheads="1"/>
              </p:cNvSpPr>
              <p:nvPr/>
            </p:nvSpPr>
            <p:spPr bwMode="auto">
              <a:xfrm>
                <a:off x="2136" y="3120"/>
                <a:ext cx="254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 rtl="1">
                  <a:defRPr/>
                </a:pPr>
                <a:r>
                  <a:rPr lang="en-US" sz="900" b="0" i="1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e</a:t>
                </a:r>
                <a:r>
                  <a:rPr lang="en-US" sz="900" b="0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/2</a:t>
                </a:r>
              </a:p>
            </p:txBody>
          </p:sp>
        </p:grpSp>
        <p:grpSp>
          <p:nvGrpSpPr>
            <p:cNvPr id="11281" name="Group 27"/>
            <p:cNvGrpSpPr>
              <a:grpSpLocks/>
            </p:cNvGrpSpPr>
            <p:nvPr/>
          </p:nvGrpSpPr>
          <p:grpSpPr bwMode="auto">
            <a:xfrm>
              <a:off x="3425" y="2869"/>
              <a:ext cx="287" cy="145"/>
              <a:chOff x="2148" y="3509"/>
              <a:chExt cx="287" cy="145"/>
            </a:xfrm>
          </p:grpSpPr>
          <p:grpSp>
            <p:nvGrpSpPr>
              <p:cNvPr id="11287" name="Group 76"/>
              <p:cNvGrpSpPr>
                <a:grpSpLocks/>
              </p:cNvGrpSpPr>
              <p:nvPr/>
            </p:nvGrpSpPr>
            <p:grpSpPr bwMode="auto">
              <a:xfrm flipV="1">
                <a:off x="2171" y="3540"/>
                <a:ext cx="264" cy="84"/>
                <a:chOff x="2271" y="3863"/>
                <a:chExt cx="163" cy="204"/>
              </a:xfrm>
            </p:grpSpPr>
            <p:sp>
              <p:nvSpPr>
                <p:cNvPr id="11289" name="Arc 77"/>
                <p:cNvSpPr>
                  <a:spLocks/>
                </p:cNvSpPr>
                <p:nvPr/>
              </p:nvSpPr>
              <p:spPr bwMode="auto">
                <a:xfrm>
                  <a:off x="2271" y="3863"/>
                  <a:ext cx="83" cy="204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</a:path>
                    <a:path w="21600" h="21598" stroke="0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  <a:lnTo>
                        <a:pt x="21600" y="21598"/>
                      </a:lnTo>
                      <a:lnTo>
                        <a:pt x="0" y="2159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1290" name="Arc 78"/>
                <p:cNvSpPr>
                  <a:spLocks/>
                </p:cNvSpPr>
                <p:nvPr/>
              </p:nvSpPr>
              <p:spPr bwMode="auto">
                <a:xfrm>
                  <a:off x="2350" y="3863"/>
                  <a:ext cx="84" cy="204"/>
                </a:xfrm>
                <a:custGeom>
                  <a:avLst/>
                  <a:gdLst>
                    <a:gd name="T0" fmla="*/ 0 w 21860"/>
                    <a:gd name="T1" fmla="*/ 0 h 21600"/>
                    <a:gd name="T2" fmla="*/ 0 w 21860"/>
                    <a:gd name="T3" fmla="*/ 0 h 21600"/>
                    <a:gd name="T4" fmla="*/ 0 w 2186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860"/>
                    <a:gd name="T10" fmla="*/ 0 h 21600"/>
                    <a:gd name="T11" fmla="*/ 21860 w 2186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860" h="21600" fill="none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</a:path>
                    <a:path w="21860" h="21600" stroke="0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  <a:lnTo>
                        <a:pt x="260" y="21600"/>
                      </a:lnTo>
                      <a:lnTo>
                        <a:pt x="-1" y="1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384031" name="Text Box 31"/>
              <p:cNvSpPr txBox="1">
                <a:spLocks noChangeArrowheads="1"/>
              </p:cNvSpPr>
              <p:nvPr/>
            </p:nvSpPr>
            <p:spPr bwMode="auto">
              <a:xfrm>
                <a:off x="2148" y="3509"/>
                <a:ext cx="254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 rtl="1">
                  <a:defRPr/>
                </a:pPr>
                <a:r>
                  <a:rPr lang="en-US" sz="900" b="0" i="1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-e</a:t>
                </a:r>
                <a:r>
                  <a:rPr lang="en-US" sz="900" b="0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/2</a:t>
                </a:r>
              </a:p>
            </p:txBody>
          </p:sp>
        </p:grpSp>
        <p:sp>
          <p:nvSpPr>
            <p:cNvPr id="384032" name="Text Box 32"/>
            <p:cNvSpPr txBox="1">
              <a:spLocks noChangeArrowheads="1"/>
            </p:cNvSpPr>
            <p:nvPr/>
          </p:nvSpPr>
          <p:spPr bwMode="auto">
            <a:xfrm>
              <a:off x="3395" y="2688"/>
              <a:ext cx="367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 rtl="1">
                <a:defRPr/>
              </a:pPr>
              <a:r>
                <a:rPr lang="en-US" sz="1000" b="0">
                  <a:solidFill>
                    <a:srgbClr val="000000"/>
                  </a:solidFill>
                  <a:latin typeface="Tahoma" charset="0"/>
                  <a:ea typeface="ＭＳ Ｐゴシック" charset="0"/>
                </a:rPr>
                <a:t>neutral</a:t>
              </a:r>
            </a:p>
          </p:txBody>
        </p:sp>
        <p:sp>
          <p:nvSpPr>
            <p:cNvPr id="384033" name="Text Box 33"/>
            <p:cNvSpPr txBox="1">
              <a:spLocks noChangeArrowheads="1"/>
            </p:cNvSpPr>
            <p:nvPr/>
          </p:nvSpPr>
          <p:spPr bwMode="auto">
            <a:xfrm>
              <a:off x="4470" y="2664"/>
              <a:ext cx="358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 rtl="1">
                <a:defRPr/>
              </a:pPr>
              <a:r>
                <a:rPr lang="en-US" sz="1000" b="0">
                  <a:solidFill>
                    <a:srgbClr val="000000"/>
                  </a:solidFill>
                  <a:latin typeface="Tahoma" charset="0"/>
                  <a:ea typeface="ＭＳ Ｐゴシック" charset="0"/>
                </a:rPr>
                <a:t>charge</a:t>
              </a:r>
            </a:p>
          </p:txBody>
        </p:sp>
        <p:sp>
          <p:nvSpPr>
            <p:cNvPr id="384037" name="Oval 37"/>
            <p:cNvSpPr>
              <a:spLocks noChangeArrowheads="1"/>
            </p:cNvSpPr>
            <p:nvPr/>
          </p:nvSpPr>
          <p:spPr bwMode="auto">
            <a:xfrm>
              <a:off x="3308" y="2377"/>
              <a:ext cx="528" cy="75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>
                <a:defRPr/>
              </a:pPr>
              <a:endParaRPr lang="en-US" sz="1000" b="0">
                <a:solidFill>
                  <a:srgbClr val="000000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384039" name="Line 39"/>
            <p:cNvSpPr>
              <a:spLocks noChangeShapeType="1"/>
            </p:cNvSpPr>
            <p:nvPr/>
          </p:nvSpPr>
          <p:spPr bwMode="auto">
            <a:xfrm>
              <a:off x="3836" y="2761"/>
              <a:ext cx="1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>
                <a:defRPr/>
              </a:pPr>
              <a:endParaRPr lang="en-US" sz="1000" b="0">
                <a:solidFill>
                  <a:srgbClr val="000000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384042" name="Oval 42"/>
            <p:cNvSpPr>
              <a:spLocks noChangeArrowheads="1"/>
            </p:cNvSpPr>
            <p:nvPr/>
          </p:nvSpPr>
          <p:spPr bwMode="auto">
            <a:xfrm>
              <a:off x="4376" y="2377"/>
              <a:ext cx="528" cy="75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>
                <a:defRPr/>
              </a:pPr>
              <a:endParaRPr lang="en-US" sz="1000" b="0">
                <a:solidFill>
                  <a:srgbClr val="000000"/>
                </a:solidFill>
                <a:latin typeface="Tahoma" charset="0"/>
                <a:ea typeface="ＭＳ Ｐゴシック" charset="0"/>
              </a:endParaRPr>
            </a:p>
          </p:txBody>
        </p:sp>
      </p:grpSp>
      <p:grpSp>
        <p:nvGrpSpPr>
          <p:cNvPr id="384048" name="Group 48"/>
          <p:cNvGrpSpPr>
            <a:grpSpLocks/>
          </p:cNvGrpSpPr>
          <p:nvPr/>
        </p:nvGrpSpPr>
        <p:grpSpPr bwMode="auto">
          <a:xfrm>
            <a:off x="8004175" y="3308993"/>
            <a:ext cx="228600" cy="1482725"/>
            <a:chOff x="3375" y="1473"/>
            <a:chExt cx="276" cy="1525"/>
          </a:xfrm>
        </p:grpSpPr>
        <p:sp>
          <p:nvSpPr>
            <p:cNvPr id="384046" name="Freeform 46"/>
            <p:cNvSpPr>
              <a:spLocks/>
            </p:cNvSpPr>
            <p:nvPr/>
          </p:nvSpPr>
          <p:spPr bwMode="auto">
            <a:xfrm>
              <a:off x="3375" y="2302"/>
              <a:ext cx="276" cy="696"/>
            </a:xfrm>
            <a:custGeom>
              <a:avLst/>
              <a:gdLst>
                <a:gd name="T0" fmla="*/ 118 w 336"/>
                <a:gd name="T1" fmla="*/ 0 h 720"/>
                <a:gd name="T2" fmla="*/ 0 w 336"/>
                <a:gd name="T3" fmla="*/ 696 h 720"/>
                <a:gd name="T4" fmla="*/ 276 w 336"/>
                <a:gd name="T5" fmla="*/ 696 h 720"/>
                <a:gd name="T6" fmla="*/ 118 w 336"/>
                <a:gd name="T7" fmla="*/ 0 h 7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36" h="720">
                  <a:moveTo>
                    <a:pt x="144" y="0"/>
                  </a:moveTo>
                  <a:lnTo>
                    <a:pt x="0" y="720"/>
                  </a:lnTo>
                  <a:lnTo>
                    <a:pt x="336" y="720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rtl="1" eaLnBrk="0" hangingPunct="0">
                <a:defRPr/>
              </a:pPr>
              <a:endParaRPr lang="en-US" sz="1800" b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84047" name="Freeform 47"/>
            <p:cNvSpPr>
              <a:spLocks/>
            </p:cNvSpPr>
            <p:nvPr/>
          </p:nvSpPr>
          <p:spPr bwMode="auto">
            <a:xfrm flipV="1">
              <a:off x="3375" y="1473"/>
              <a:ext cx="276" cy="696"/>
            </a:xfrm>
            <a:custGeom>
              <a:avLst/>
              <a:gdLst>
                <a:gd name="T0" fmla="*/ 118 w 336"/>
                <a:gd name="T1" fmla="*/ 0 h 720"/>
                <a:gd name="T2" fmla="*/ 0 w 336"/>
                <a:gd name="T3" fmla="*/ 696 h 720"/>
                <a:gd name="T4" fmla="*/ 276 w 336"/>
                <a:gd name="T5" fmla="*/ 696 h 720"/>
                <a:gd name="T6" fmla="*/ 118 w 336"/>
                <a:gd name="T7" fmla="*/ 0 h 7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36" h="720">
                  <a:moveTo>
                    <a:pt x="144" y="0"/>
                  </a:moveTo>
                  <a:lnTo>
                    <a:pt x="0" y="720"/>
                  </a:lnTo>
                  <a:lnTo>
                    <a:pt x="336" y="720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rtl="1" eaLnBrk="0" hangingPunct="0">
                <a:defRPr/>
              </a:pPr>
              <a:endParaRPr lang="en-US" sz="1800" b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384074" name="Text Box 74"/>
          <p:cNvSpPr txBox="1">
            <a:spLocks noChangeArrowheads="1"/>
          </p:cNvSpPr>
          <p:nvPr/>
        </p:nvSpPr>
        <p:spPr bwMode="auto">
          <a:xfrm>
            <a:off x="6278565" y="4469202"/>
            <a:ext cx="172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5" tIns="45713" rIns="91425" bIns="45713">
            <a:spAutoFit/>
          </a:bodyPr>
          <a:lstStyle/>
          <a:p>
            <a:pPr>
              <a:defRPr/>
            </a:pPr>
            <a:r>
              <a:rPr lang="en-US" sz="1000" b="0" dirty="0">
                <a:solidFill>
                  <a:srgbClr val="000000"/>
                </a:solidFill>
                <a:latin typeface="Tahoma" charset="0"/>
                <a:ea typeface="ＭＳ Ｐゴシック" charset="0"/>
              </a:rPr>
              <a:t>projecting via QPC to </a:t>
            </a:r>
            <a:r>
              <a:rPr lang="en-US" sz="1000" b="0" i="1" dirty="0">
                <a:solidFill>
                  <a:srgbClr val="000000"/>
                </a:solidFill>
                <a:latin typeface="Tahoma" charset="0"/>
                <a:ea typeface="ＭＳ Ｐゴシック" charset="0"/>
              </a:rPr>
              <a:t>LL</a:t>
            </a:r>
            <a:r>
              <a:rPr lang="en-US" sz="1000" b="0" baseline="-25000" dirty="0">
                <a:solidFill>
                  <a:srgbClr val="000000"/>
                </a:solidFill>
                <a:latin typeface="Tahoma" charset="0"/>
                <a:ea typeface="ＭＳ Ｐゴシック" charset="0"/>
              </a:rPr>
              <a:t>2</a:t>
            </a:r>
          </a:p>
          <a:p>
            <a:pPr>
              <a:defRPr/>
            </a:pPr>
            <a:r>
              <a:rPr lang="en-US" sz="1000" b="0" dirty="0">
                <a:solidFill>
                  <a:srgbClr val="000000"/>
                </a:solidFill>
                <a:latin typeface="Tahoma" charset="0"/>
                <a:ea typeface="ＭＳ Ｐゴシック" charset="0"/>
              </a:rPr>
              <a:t>               </a:t>
            </a:r>
            <a:r>
              <a:rPr lang="en-US" sz="1000" b="0" dirty="0">
                <a:solidFill>
                  <a:srgbClr val="0066FF"/>
                </a:solidFill>
                <a:latin typeface="Tahoma" charset="0"/>
                <a:ea typeface="ＭＳ Ｐゴシック" charset="0"/>
              </a:rPr>
              <a:t> (</a:t>
            </a:r>
            <a:r>
              <a:rPr lang="en-US" sz="1000" b="0" i="1" dirty="0">
                <a:solidFill>
                  <a:srgbClr val="0066FF"/>
                </a:solidFill>
                <a:latin typeface="Tahoma" charset="0"/>
                <a:ea typeface="ＭＳ Ｐゴシック" charset="0"/>
              </a:rPr>
              <a:t>cold </a:t>
            </a:r>
            <a:r>
              <a:rPr lang="en-US" sz="1000" b="0" dirty="0">
                <a:solidFill>
                  <a:srgbClr val="0066FF"/>
                </a:solidFill>
                <a:latin typeface="Tahoma" charset="0"/>
                <a:ea typeface="ＭＳ Ｐゴシック" charset="0"/>
              </a:rPr>
              <a:t> </a:t>
            </a:r>
            <a:r>
              <a:rPr lang="en-US" sz="1000" b="0" i="1" dirty="0">
                <a:solidFill>
                  <a:srgbClr val="0066FF"/>
                </a:solidFill>
                <a:latin typeface="Tahoma" charset="0"/>
                <a:ea typeface="ＭＳ Ｐゴシック" charset="0"/>
              </a:rPr>
              <a:t>mode</a:t>
            </a:r>
            <a:r>
              <a:rPr lang="en-US" sz="1000" b="0" dirty="0">
                <a:solidFill>
                  <a:srgbClr val="0066FF"/>
                </a:solidFill>
                <a:latin typeface="Tahoma" charset="0"/>
                <a:ea typeface="ＭＳ Ｐゴシック" charset="0"/>
              </a:rPr>
              <a:t>)</a:t>
            </a:r>
          </a:p>
        </p:txBody>
      </p:sp>
      <p:sp>
        <p:nvSpPr>
          <p:cNvPr id="384076" name="Oval 76"/>
          <p:cNvSpPr>
            <a:spLocks noChangeArrowheads="1"/>
          </p:cNvSpPr>
          <p:nvPr/>
        </p:nvSpPr>
        <p:spPr bwMode="auto">
          <a:xfrm>
            <a:off x="682625" y="3267150"/>
            <a:ext cx="3486150" cy="511174"/>
          </a:xfrm>
          <a:prstGeom prst="ellipse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5" tIns="45713" rIns="91425" bIns="45713" anchor="ctr"/>
          <a:lstStyle/>
          <a:p>
            <a:pPr algn="r" rtl="1">
              <a:defRPr/>
            </a:pPr>
            <a:r>
              <a:rPr lang="en-US" sz="1000" b="0">
                <a:solidFill>
                  <a:srgbClr val="000000"/>
                </a:solidFill>
                <a:latin typeface="Tahoma" charset="0"/>
                <a:ea typeface="ＭＳ Ｐゴシック" charset="0"/>
              </a:rPr>
              <a:t>v</a:t>
            </a:r>
          </a:p>
        </p:txBody>
      </p:sp>
      <p:sp>
        <p:nvSpPr>
          <p:cNvPr id="53" name="Oval 76"/>
          <p:cNvSpPr>
            <a:spLocks noChangeArrowheads="1"/>
          </p:cNvSpPr>
          <p:nvPr/>
        </p:nvSpPr>
        <p:spPr bwMode="auto">
          <a:xfrm>
            <a:off x="4945063" y="3891928"/>
            <a:ext cx="3486150" cy="314325"/>
          </a:xfrm>
          <a:prstGeom prst="ellipse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5" tIns="45713" rIns="91425" bIns="45713" anchor="ctr"/>
          <a:lstStyle/>
          <a:p>
            <a:pPr algn="r" rtl="1">
              <a:defRPr/>
            </a:pPr>
            <a:r>
              <a:rPr lang="en-US" sz="1000" b="0">
                <a:solidFill>
                  <a:srgbClr val="000000"/>
                </a:solidFill>
                <a:latin typeface="Tahoma" charset="0"/>
                <a:ea typeface="ＭＳ Ｐゴシック" charset="0"/>
              </a:rPr>
              <a:t>v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800232" y="5488186"/>
            <a:ext cx="2922417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800" b="0" dirty="0">
                <a:latin typeface="+mj-lt"/>
                <a:cs typeface="Arial" pitchFamily="34" charset="0"/>
              </a:rPr>
              <a:t>injecting electrons into LL</a:t>
            </a:r>
            <a:r>
              <a:rPr lang="en-US" sz="1800" b="0" baseline="-25000" dirty="0">
                <a:latin typeface="+mj-lt"/>
                <a:cs typeface="Arial" pitchFamily="34" charset="0"/>
              </a:rPr>
              <a:t>1</a:t>
            </a:r>
          </a:p>
        </p:txBody>
      </p:sp>
      <p:sp>
        <p:nvSpPr>
          <p:cNvPr id="54" name="TextBox 53"/>
          <p:cNvSpPr txBox="1"/>
          <p:nvPr/>
        </p:nvSpPr>
        <p:spPr bwMode="auto">
          <a:xfrm>
            <a:off x="5178911" y="5488186"/>
            <a:ext cx="3149570" cy="64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800" b="0" dirty="0">
                <a:latin typeface="+mj-lt"/>
                <a:cs typeface="Arial" pitchFamily="34" charset="0"/>
              </a:rPr>
              <a:t>looking for fluctuations in </a:t>
            </a:r>
            <a:r>
              <a:rPr lang="en-US" sz="1800" b="0" dirty="0" smtClean="0">
                <a:latin typeface="+mj-lt"/>
                <a:cs typeface="Arial" pitchFamily="34" charset="0"/>
              </a:rPr>
              <a:t>LL</a:t>
            </a:r>
            <a:r>
              <a:rPr lang="en-US" sz="1800" b="0" baseline="-25000" dirty="0" smtClean="0">
                <a:latin typeface="+mj-lt"/>
                <a:cs typeface="Arial" pitchFamily="34" charset="0"/>
              </a:rPr>
              <a:t>2</a:t>
            </a:r>
          </a:p>
          <a:p>
            <a:pPr algn="ctr">
              <a:spcBef>
                <a:spcPts val="0"/>
              </a:spcBef>
            </a:pPr>
            <a:r>
              <a:rPr lang="en-US" sz="1800" b="0" dirty="0" smtClean="0">
                <a:latin typeface="+mj-lt"/>
                <a:cs typeface="Arial" pitchFamily="34" charset="0"/>
              </a:rPr>
              <a:t>with no net current</a:t>
            </a:r>
            <a:endParaRPr lang="en-US" sz="1800" b="0" dirty="0">
              <a:latin typeface="+mj-lt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430253" y="3570748"/>
            <a:ext cx="366672" cy="150223"/>
          </a:xfrm>
          <a:prstGeom prst="rightArrow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91435" tIns="45718" rIns="91435" bIns="45718" rtlCol="0" anchor="ctr"/>
          <a:lstStyle/>
          <a:p>
            <a:pPr algn="ctr" rtl="0" eaLnBrk="1" hangingPunct="1"/>
            <a:endParaRPr lang="en-US" sz="1400" dirty="0">
              <a:solidFill>
                <a:srgbClr val="6666FF"/>
              </a:solidFill>
            </a:endParaRPr>
          </a:p>
        </p:txBody>
      </p:sp>
      <p:sp>
        <p:nvSpPr>
          <p:cNvPr id="55" name="Right Arrow 54"/>
          <p:cNvSpPr/>
          <p:nvPr/>
        </p:nvSpPr>
        <p:spPr bwMode="auto">
          <a:xfrm>
            <a:off x="7948201" y="3971019"/>
            <a:ext cx="366672" cy="150223"/>
          </a:xfrm>
          <a:prstGeom prst="rightArrow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91435" tIns="45718" rIns="91435" bIns="45718" rtlCol="0" anchor="ctr"/>
          <a:lstStyle/>
          <a:p>
            <a:pPr algn="ctr" rtl="0" eaLnBrk="1" hangingPunct="1"/>
            <a:endParaRPr lang="en-US" sz="1400" dirty="0">
              <a:solidFill>
                <a:srgbClr val="66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063955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Tahoma" pitchFamily="34" charset="0"/>
              <a:ea typeface="ＭＳ Ｐゴシック" pitchFamily="34" charset="-128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47718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5" tIns="45713" rIns="91425" bIns="45713" anchor="ctr"/>
          <a:lstStyle/>
          <a:p>
            <a:pPr algn="ctr">
              <a:defRPr/>
            </a:pPr>
            <a:endParaRPr lang="en-US" sz="3600" b="0" i="1" dirty="0">
              <a:solidFill>
                <a:srgbClr val="FFFFFF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algn="ctr">
              <a:defRPr/>
            </a:pPr>
            <a:endParaRPr lang="en-US" sz="3600" b="0" i="1" dirty="0">
              <a:solidFill>
                <a:srgbClr val="FFFFFF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algn="ctr">
              <a:defRPr/>
            </a:pPr>
            <a:endParaRPr lang="en-US" sz="3600" b="0" dirty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>
              <a:defRPr/>
            </a:pPr>
            <a:endParaRPr lang="en-US" sz="3600" b="0" dirty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>
              <a:defRPr/>
            </a:pPr>
            <a:endParaRPr lang="en-US" sz="3600" b="0" dirty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>
              <a:defRPr/>
            </a:pPr>
            <a:endParaRPr lang="en-US" sz="3600" b="0" dirty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>
              <a:defRPr/>
            </a:pPr>
            <a:endParaRPr lang="en-US" sz="3600" b="0" dirty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>
              <a:defRPr/>
            </a:pPr>
            <a:endParaRPr lang="en-US" sz="3600" b="0" dirty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>
              <a:defRPr/>
            </a:pPr>
            <a:r>
              <a:rPr lang="en-US" sz="3600" b="0" dirty="0">
                <a:solidFill>
                  <a:srgbClr val="FFFFFF"/>
                </a:solidFill>
                <a:ea typeface="ＭＳ Ｐゴシック" pitchFamily="34" charset="-128"/>
              </a:rPr>
              <a:t>current fluctuations</a:t>
            </a:r>
          </a:p>
          <a:p>
            <a:pPr algn="ctr">
              <a:defRPr/>
            </a:pPr>
            <a:endParaRPr lang="en-US" sz="3600" b="0" dirty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>
              <a:defRPr/>
            </a:pPr>
            <a:r>
              <a:rPr lang="en-US" sz="3600" b="0" dirty="0">
                <a:solidFill>
                  <a:srgbClr val="FFFF00"/>
                </a:solidFill>
                <a:ea typeface="ＭＳ Ｐゴシック" pitchFamily="34" charset="-128"/>
              </a:rPr>
              <a:t>shot noise</a:t>
            </a:r>
          </a:p>
          <a:p>
            <a:pPr algn="ctr" rtl="1">
              <a:defRPr/>
            </a:pPr>
            <a:endParaRPr lang="en-US" sz="3600" b="0" dirty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 rtl="1">
              <a:defRPr/>
            </a:pPr>
            <a:endParaRPr lang="en-US" sz="3600" b="0" dirty="0">
              <a:solidFill>
                <a:srgbClr val="0066FF"/>
              </a:solidFill>
              <a:ea typeface="ＭＳ Ｐゴシック" pitchFamily="34" charset="-128"/>
            </a:endParaRPr>
          </a:p>
          <a:p>
            <a:pPr algn="ctr" rtl="1">
              <a:defRPr/>
            </a:pPr>
            <a:endParaRPr lang="en-US" sz="3600" b="0" dirty="0">
              <a:solidFill>
                <a:srgbClr val="0066FF"/>
              </a:solidFill>
              <a:ea typeface="ＭＳ Ｐゴシック" pitchFamily="34" charset="-128"/>
            </a:endParaRPr>
          </a:p>
          <a:p>
            <a:pPr algn="ctr">
              <a:defRPr/>
            </a:pPr>
            <a:endParaRPr lang="en-US" sz="3600" b="0" dirty="0">
              <a:solidFill>
                <a:srgbClr val="0066FF"/>
              </a:solidFill>
              <a:ea typeface="ＭＳ Ｐゴシック" pitchFamily="34" charset="-128"/>
            </a:endParaRPr>
          </a:p>
          <a:p>
            <a:pPr algn="ctr">
              <a:defRPr/>
            </a:pPr>
            <a:endParaRPr lang="en-US" sz="4000" b="0" dirty="0">
              <a:solidFill>
                <a:srgbClr val="0066FF"/>
              </a:solidFill>
              <a:ea typeface="ＭＳ Ｐゴシック" pitchFamily="34" charset="-128"/>
            </a:endParaRPr>
          </a:p>
          <a:p>
            <a:pPr algn="ctr" rtl="1">
              <a:defRPr/>
            </a:pPr>
            <a:endParaRPr lang="en-US" sz="3600" b="0" dirty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 rtl="1">
              <a:defRPr/>
            </a:pPr>
            <a:endParaRPr lang="en-US" sz="3600" b="0" dirty="0">
              <a:solidFill>
                <a:srgbClr val="FFFFFF"/>
              </a:solidFill>
              <a:ea typeface="ＭＳ Ｐゴシック" pitchFamily="34" charset="-128"/>
            </a:endParaRPr>
          </a:p>
          <a:p>
            <a:pPr algn="ctr" rtl="1">
              <a:defRPr/>
            </a:pPr>
            <a:endParaRPr lang="en-US" sz="3600" b="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6362728" y="5902326"/>
            <a:ext cx="184710" cy="52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5" tIns="45713" rIns="91425" bIns="45713">
            <a:spAutoFit/>
          </a:bodyPr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rtl="1" eaLnBrk="0" hangingPunct="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762246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39" name="Group 47"/>
          <p:cNvGrpSpPr>
            <a:grpSpLocks/>
          </p:cNvGrpSpPr>
          <p:nvPr/>
        </p:nvGrpSpPr>
        <p:grpSpPr bwMode="auto">
          <a:xfrm>
            <a:off x="2405060" y="4140210"/>
            <a:ext cx="4075110" cy="2035176"/>
            <a:chOff x="2938" y="1172"/>
            <a:chExt cx="2567" cy="1282"/>
          </a:xfrm>
        </p:grpSpPr>
        <p:sp>
          <p:nvSpPr>
            <p:cNvPr id="33803" name="AutoShape 11"/>
            <p:cNvSpPr>
              <a:spLocks noChangeArrowheads="1"/>
            </p:cNvSpPr>
            <p:nvPr/>
          </p:nvSpPr>
          <p:spPr bwMode="auto">
            <a:xfrm rot="16200000" flipV="1">
              <a:off x="4012" y="1000"/>
              <a:ext cx="704" cy="1784"/>
            </a:xfrm>
            <a:prstGeom prst="can">
              <a:avLst>
                <a:gd name="adj" fmla="val 63352"/>
              </a:avLst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33804" name="AutoShape 12"/>
            <p:cNvSpPr>
              <a:spLocks noChangeArrowheads="1"/>
            </p:cNvSpPr>
            <p:nvPr/>
          </p:nvSpPr>
          <p:spPr bwMode="auto">
            <a:xfrm>
              <a:off x="3540" y="1760"/>
              <a:ext cx="296" cy="216"/>
            </a:xfrm>
            <a:prstGeom prst="sun">
              <a:avLst>
                <a:gd name="adj" fmla="val 25000"/>
              </a:avLst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33805" name="Oval 13"/>
            <p:cNvSpPr>
              <a:spLocks noChangeArrowheads="1"/>
            </p:cNvSpPr>
            <p:nvPr/>
          </p:nvSpPr>
          <p:spPr bwMode="auto">
            <a:xfrm>
              <a:off x="3684" y="1624"/>
              <a:ext cx="224" cy="51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33806" name="Oval 14"/>
            <p:cNvSpPr>
              <a:spLocks noChangeArrowheads="1"/>
            </p:cNvSpPr>
            <p:nvPr/>
          </p:nvSpPr>
          <p:spPr bwMode="auto">
            <a:xfrm>
              <a:off x="4932" y="1632"/>
              <a:ext cx="224" cy="51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33809" name="Text Box 17"/>
            <p:cNvSpPr txBox="1">
              <a:spLocks noChangeArrowheads="1"/>
            </p:cNvSpPr>
            <p:nvPr/>
          </p:nvSpPr>
          <p:spPr bwMode="auto">
            <a:xfrm>
              <a:off x="2938" y="1502"/>
              <a:ext cx="57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0">
                  <a:solidFill>
                    <a:srgbClr val="000000"/>
                  </a:solidFill>
                </a:rPr>
                <a:t>hot</a:t>
              </a:r>
            </a:p>
            <a:p>
              <a:r>
                <a:rPr lang="en-US" altLang="en-US" sz="1600" b="0">
                  <a:solidFill>
                    <a:srgbClr val="000000"/>
                  </a:solidFill>
                </a:rPr>
                <a:t>filament</a:t>
              </a:r>
            </a:p>
          </p:txBody>
        </p:sp>
        <p:sp>
          <p:nvSpPr>
            <p:cNvPr id="33810" name="Line 18"/>
            <p:cNvSpPr>
              <a:spLocks noChangeShapeType="1"/>
            </p:cNvSpPr>
            <p:nvPr/>
          </p:nvSpPr>
          <p:spPr bwMode="auto">
            <a:xfrm>
              <a:off x="3380" y="1824"/>
              <a:ext cx="28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33811" name="Text Box 19"/>
            <p:cNvSpPr txBox="1">
              <a:spLocks noChangeArrowheads="1"/>
            </p:cNvSpPr>
            <p:nvPr/>
          </p:nvSpPr>
          <p:spPr bwMode="auto">
            <a:xfrm>
              <a:off x="3610" y="1252"/>
              <a:ext cx="51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0">
                  <a:solidFill>
                    <a:srgbClr val="000000"/>
                  </a:solidFill>
                </a:rPr>
                <a:t>cathode</a:t>
              </a:r>
            </a:p>
          </p:txBody>
        </p:sp>
        <p:sp>
          <p:nvSpPr>
            <p:cNvPr id="33812" name="Line 20"/>
            <p:cNvSpPr>
              <a:spLocks noChangeShapeType="1"/>
            </p:cNvSpPr>
            <p:nvPr/>
          </p:nvSpPr>
          <p:spPr bwMode="auto">
            <a:xfrm>
              <a:off x="3716" y="1392"/>
              <a:ext cx="48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33813" name="Text Box 21"/>
            <p:cNvSpPr txBox="1">
              <a:spLocks noChangeArrowheads="1"/>
            </p:cNvSpPr>
            <p:nvPr/>
          </p:nvSpPr>
          <p:spPr bwMode="auto">
            <a:xfrm>
              <a:off x="4906" y="1300"/>
              <a:ext cx="42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0">
                  <a:solidFill>
                    <a:srgbClr val="000000"/>
                  </a:solidFill>
                </a:rPr>
                <a:t>anode</a:t>
              </a:r>
            </a:p>
          </p:txBody>
        </p:sp>
        <p:sp>
          <p:nvSpPr>
            <p:cNvPr id="33814" name="Line 22"/>
            <p:cNvSpPr>
              <a:spLocks noChangeShapeType="1"/>
            </p:cNvSpPr>
            <p:nvPr/>
          </p:nvSpPr>
          <p:spPr bwMode="auto">
            <a:xfrm>
              <a:off x="5012" y="1488"/>
              <a:ext cx="4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33824" name="Text Box 32"/>
            <p:cNvSpPr txBox="1">
              <a:spLocks noChangeArrowheads="1"/>
            </p:cNvSpPr>
            <p:nvPr/>
          </p:nvSpPr>
          <p:spPr bwMode="auto">
            <a:xfrm>
              <a:off x="5230" y="1252"/>
              <a:ext cx="27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>
                  <a:solidFill>
                    <a:srgbClr val="000000"/>
                  </a:solidFill>
                </a:rPr>
                <a:t>+</a:t>
              </a:r>
            </a:p>
          </p:txBody>
        </p:sp>
        <p:sp>
          <p:nvSpPr>
            <p:cNvPr id="33825" name="Text Box 33"/>
            <p:cNvSpPr txBox="1">
              <a:spLocks noChangeArrowheads="1"/>
            </p:cNvSpPr>
            <p:nvPr/>
          </p:nvSpPr>
          <p:spPr bwMode="auto">
            <a:xfrm>
              <a:off x="4078" y="1172"/>
              <a:ext cx="20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>
                  <a:solidFill>
                    <a:srgbClr val="000000"/>
                  </a:solidFill>
                </a:rPr>
                <a:t>-</a:t>
              </a:r>
            </a:p>
          </p:txBody>
        </p:sp>
        <p:grpSp>
          <p:nvGrpSpPr>
            <p:cNvPr id="33826" name="Group 34"/>
            <p:cNvGrpSpPr>
              <a:grpSpLocks/>
            </p:cNvGrpSpPr>
            <p:nvPr/>
          </p:nvGrpSpPr>
          <p:grpSpPr bwMode="auto">
            <a:xfrm>
              <a:off x="3828" y="1648"/>
              <a:ext cx="1624" cy="806"/>
              <a:chOff x="2484" y="921"/>
              <a:chExt cx="1624" cy="806"/>
            </a:xfrm>
          </p:grpSpPr>
          <p:sp>
            <p:nvSpPr>
              <p:cNvPr id="33827" name="Line 35"/>
              <p:cNvSpPr>
                <a:spLocks noChangeShapeType="1"/>
              </p:cNvSpPr>
              <p:nvPr/>
            </p:nvSpPr>
            <p:spPr bwMode="auto">
              <a:xfrm>
                <a:off x="2500" y="1217"/>
                <a:ext cx="872" cy="0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3828" name="Group 36"/>
              <p:cNvGrpSpPr>
                <a:grpSpLocks/>
              </p:cNvGrpSpPr>
              <p:nvPr/>
            </p:nvGrpSpPr>
            <p:grpSpPr bwMode="auto">
              <a:xfrm>
                <a:off x="2484" y="921"/>
                <a:ext cx="1624" cy="806"/>
                <a:chOff x="2224" y="1120"/>
                <a:chExt cx="1624" cy="806"/>
              </a:xfrm>
            </p:grpSpPr>
            <p:sp>
              <p:nvSpPr>
                <p:cNvPr id="33829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2248" y="1120"/>
                  <a:ext cx="888" cy="128"/>
                </a:xfrm>
                <a:prstGeom prst="line">
                  <a:avLst/>
                </a:prstGeom>
                <a:noFill/>
                <a:ln w="9525">
                  <a:solidFill>
                    <a:srgbClr val="CC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830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2240" y="1304"/>
                  <a:ext cx="872" cy="40"/>
                </a:xfrm>
                <a:prstGeom prst="line">
                  <a:avLst/>
                </a:prstGeom>
                <a:noFill/>
                <a:ln w="9525">
                  <a:solidFill>
                    <a:srgbClr val="CC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831" name="Line 39"/>
                <p:cNvSpPr>
                  <a:spLocks noChangeShapeType="1"/>
                </p:cNvSpPr>
                <p:nvPr/>
              </p:nvSpPr>
              <p:spPr bwMode="auto">
                <a:xfrm>
                  <a:off x="2224" y="1480"/>
                  <a:ext cx="904" cy="80"/>
                </a:xfrm>
                <a:prstGeom prst="line">
                  <a:avLst/>
                </a:prstGeom>
                <a:noFill/>
                <a:ln w="9525">
                  <a:solidFill>
                    <a:srgbClr val="CC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832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2870" y="1732"/>
                  <a:ext cx="978" cy="1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1400" b="0">
                      <a:solidFill>
                        <a:srgbClr val="000000"/>
                      </a:solidFill>
                    </a:rPr>
                    <a:t>emitted electrons</a:t>
                  </a:r>
                </a:p>
              </p:txBody>
            </p:sp>
            <p:sp>
              <p:nvSpPr>
                <p:cNvPr id="33833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2832" y="1392"/>
                  <a:ext cx="96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33866" name="Group 74"/>
          <p:cNvGrpSpPr>
            <a:grpSpLocks/>
          </p:cNvGrpSpPr>
          <p:nvPr/>
        </p:nvGrpSpPr>
        <p:grpSpPr bwMode="auto">
          <a:xfrm>
            <a:off x="104777" y="1874838"/>
            <a:ext cx="7869240" cy="1868488"/>
            <a:chOff x="66" y="1181"/>
            <a:chExt cx="4957" cy="1177"/>
          </a:xfrm>
        </p:grpSpPr>
        <p:sp>
          <p:nvSpPr>
            <p:cNvPr id="33800" name="Text Box 8"/>
            <p:cNvSpPr txBox="1">
              <a:spLocks noChangeArrowheads="1"/>
            </p:cNvSpPr>
            <p:nvPr/>
          </p:nvSpPr>
          <p:spPr bwMode="auto">
            <a:xfrm>
              <a:off x="2758" y="1718"/>
              <a:ext cx="2265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 b="0" dirty="0">
                  <a:solidFill>
                    <a:srgbClr val="3333CC"/>
                  </a:solidFill>
                </a:rPr>
                <a:t>noisy current in </a:t>
              </a:r>
              <a:r>
                <a:rPr lang="en-US" altLang="en-US" sz="2000" b="0" dirty="0">
                  <a:solidFill>
                    <a:srgbClr val="3333CC"/>
                  </a:solidFill>
                  <a:sym typeface="Symbol" pitchFamily="18" charset="2"/>
                </a:rPr>
                <a:t>vacuum tubes</a:t>
              </a:r>
            </a:p>
            <a:p>
              <a:pPr algn="ctr"/>
              <a:endParaRPr lang="en-US" altLang="en-US" sz="2000" b="0" dirty="0">
                <a:solidFill>
                  <a:srgbClr val="3333CC"/>
                </a:solidFill>
                <a:sym typeface="Symbol" pitchFamily="18" charset="2"/>
              </a:endParaRPr>
            </a:p>
            <a:p>
              <a:pPr algn="ctr"/>
              <a:r>
                <a:rPr lang="en-US" altLang="en-US" sz="2000" b="0" dirty="0">
                  <a:sym typeface="Symbol" pitchFamily="18" charset="2"/>
                </a:rPr>
                <a:t>classical </a:t>
              </a:r>
              <a:r>
                <a:rPr lang="en-US" altLang="en-US" sz="2000" b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shot noise</a:t>
              </a:r>
              <a:r>
                <a:rPr lang="en-US" altLang="en-US" sz="2000" b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  <p:pic>
          <p:nvPicPr>
            <p:cNvPr id="33835" name="Picture 43" descr="C:\Moty talk\crookes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" y="1181"/>
              <a:ext cx="2016" cy="1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856" name="Text Box 64"/>
            <p:cNvSpPr txBox="1">
              <a:spLocks noChangeArrowheads="1"/>
            </p:cNvSpPr>
            <p:nvPr/>
          </p:nvSpPr>
          <p:spPr bwMode="auto">
            <a:xfrm>
              <a:off x="3267" y="1325"/>
              <a:ext cx="116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 b="0" dirty="0">
                  <a:solidFill>
                    <a:srgbClr val="3333CC"/>
                  </a:solidFill>
                </a:rPr>
                <a:t>Schottky, 1918</a:t>
              </a:r>
            </a:p>
          </p:txBody>
        </p:sp>
      </p:grpSp>
      <p:sp>
        <p:nvSpPr>
          <p:cNvPr id="33859" name="Rectangle 6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rtl="0"/>
            <a:r>
              <a:rPr lang="en-US" altLang="en-US" smtClean="0"/>
              <a:t>it started with - noise </a:t>
            </a:r>
            <a:r>
              <a:rPr lang="en-US" altLang="en-US"/>
              <a:t>in vacuum </a:t>
            </a:r>
            <a:r>
              <a:rPr lang="en-US" altLang="en-US" smtClean="0"/>
              <a:t>tubes</a:t>
            </a:r>
            <a:endParaRPr lang="en-US" altLang="en-US" b="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31591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14300" y="176213"/>
            <a:ext cx="8899525" cy="6523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r" rtl="1">
              <a:defRPr/>
            </a:pPr>
            <a:endParaRPr lang="en-US" sz="18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384428" y="274002"/>
            <a:ext cx="8077200" cy="89185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r" rtl="1">
              <a:defRPr/>
            </a:pPr>
            <a:endParaRPr lang="en-US" sz="1800" b="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932532" y="1832442"/>
            <a:ext cx="1964094" cy="763210"/>
            <a:chOff x="5932532" y="1832442"/>
            <a:chExt cx="1964094" cy="763210"/>
          </a:xfrm>
        </p:grpSpPr>
        <p:grpSp>
          <p:nvGrpSpPr>
            <p:cNvPr id="126" name="Group 125"/>
            <p:cNvGrpSpPr/>
            <p:nvPr/>
          </p:nvGrpSpPr>
          <p:grpSpPr>
            <a:xfrm>
              <a:off x="5932532" y="1832442"/>
              <a:ext cx="1673436" cy="682576"/>
              <a:chOff x="306276" y="4042568"/>
              <a:chExt cx="4689146" cy="1186632"/>
            </a:xfrm>
            <a:solidFill>
              <a:schemeClr val="bg1"/>
            </a:solidFill>
          </p:grpSpPr>
          <p:sp>
            <p:nvSpPr>
              <p:cNvPr id="127" name="Rounded Rectangle 126"/>
              <p:cNvSpPr/>
              <p:nvPr/>
            </p:nvSpPr>
            <p:spPr>
              <a:xfrm>
                <a:off x="306276" y="4042568"/>
                <a:ext cx="4677225" cy="1181750"/>
              </a:xfrm>
              <a:prstGeom prst="roundRect">
                <a:avLst>
                  <a:gd name="adj" fmla="val 8913"/>
                </a:avLst>
              </a:prstGeom>
              <a:grpFill/>
              <a:ln w="44450" cap="sq">
                <a:solidFill>
                  <a:schemeClr val="accent1">
                    <a:lumMod val="25000"/>
                  </a:schemeClr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Rounded Rectangle 127"/>
              <p:cNvSpPr/>
              <p:nvPr/>
            </p:nvSpPr>
            <p:spPr>
              <a:xfrm>
                <a:off x="318197" y="4047450"/>
                <a:ext cx="4677225" cy="1181750"/>
              </a:xfrm>
              <a:prstGeom prst="roundRect">
                <a:avLst>
                  <a:gd name="adj" fmla="val 8913"/>
                </a:avLst>
              </a:prstGeom>
              <a:grpFill/>
              <a:ln w="44450" cap="sq">
                <a:solidFill>
                  <a:schemeClr val="accent1">
                    <a:lumMod val="25000"/>
                  </a:schemeClr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9" name="Rectangle 2"/>
            <p:cNvSpPr txBox="1">
              <a:spLocks noChangeArrowheads="1"/>
            </p:cNvSpPr>
            <p:nvPr/>
          </p:nvSpPr>
          <p:spPr bwMode="auto">
            <a:xfrm>
              <a:off x="6168434" y="1875572"/>
              <a:ext cx="1728192" cy="72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indent="-342900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000" dirty="0" smtClean="0">
                  <a:solidFill>
                    <a:srgbClr val="000000"/>
                  </a:solidFill>
                  <a:latin typeface="Tahoma" charset="0"/>
                  <a:cs typeface="Tahoma" charset="0"/>
                </a:rPr>
                <a:t>fermions</a:t>
              </a:r>
              <a:endParaRPr lang="en-US" sz="2000" dirty="0">
                <a:solidFill>
                  <a:srgbClr val="000000"/>
                </a:solidFill>
                <a:latin typeface="Tahoma" charset="0"/>
                <a:cs typeface="Tahoma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76150" y="1841984"/>
            <a:ext cx="2036102" cy="763210"/>
            <a:chOff x="1376150" y="1841984"/>
            <a:chExt cx="2036102" cy="763210"/>
          </a:xfrm>
        </p:grpSpPr>
        <p:grpSp>
          <p:nvGrpSpPr>
            <p:cNvPr id="130" name="Group 129"/>
            <p:cNvGrpSpPr/>
            <p:nvPr/>
          </p:nvGrpSpPr>
          <p:grpSpPr>
            <a:xfrm>
              <a:off x="1376150" y="1841984"/>
              <a:ext cx="1673436" cy="682576"/>
              <a:chOff x="306276" y="4042568"/>
              <a:chExt cx="4689146" cy="1186632"/>
            </a:xfrm>
            <a:noFill/>
          </p:grpSpPr>
          <p:sp>
            <p:nvSpPr>
              <p:cNvPr id="131" name="Rounded Rectangle 130"/>
              <p:cNvSpPr/>
              <p:nvPr/>
            </p:nvSpPr>
            <p:spPr>
              <a:xfrm>
                <a:off x="306276" y="4042568"/>
                <a:ext cx="4677225" cy="1181750"/>
              </a:xfrm>
              <a:prstGeom prst="roundRect">
                <a:avLst>
                  <a:gd name="adj" fmla="val 8913"/>
                </a:avLst>
              </a:prstGeom>
              <a:grpFill/>
              <a:ln w="44450" cap="sq">
                <a:solidFill>
                  <a:schemeClr val="accent5">
                    <a:lumMod val="25000"/>
                  </a:schemeClr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Rounded Rectangle 131"/>
              <p:cNvSpPr/>
              <p:nvPr/>
            </p:nvSpPr>
            <p:spPr>
              <a:xfrm>
                <a:off x="318197" y="4047450"/>
                <a:ext cx="4677225" cy="1181750"/>
              </a:xfrm>
              <a:prstGeom prst="roundRect">
                <a:avLst>
                  <a:gd name="adj" fmla="val 8913"/>
                </a:avLst>
              </a:prstGeom>
              <a:grpFill/>
              <a:ln w="44450" cap="sq">
                <a:solidFill>
                  <a:schemeClr val="accent5">
                    <a:lumMod val="25000"/>
                  </a:schemeClr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33" name="Rectangle 2"/>
            <p:cNvSpPr txBox="1">
              <a:spLocks noChangeArrowheads="1"/>
            </p:cNvSpPr>
            <p:nvPr/>
          </p:nvSpPr>
          <p:spPr bwMode="auto">
            <a:xfrm>
              <a:off x="1684060" y="1885114"/>
              <a:ext cx="1728192" cy="72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indent="-342900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2000" dirty="0" smtClean="0">
                  <a:solidFill>
                    <a:srgbClr val="000000"/>
                  </a:solidFill>
                  <a:latin typeface="Tahoma" charset="0"/>
                  <a:cs typeface="Tahoma" charset="0"/>
                </a:rPr>
                <a:t>bosons</a:t>
              </a:r>
              <a:endParaRPr lang="en-US" sz="2000" dirty="0">
                <a:solidFill>
                  <a:srgbClr val="000000"/>
                </a:solidFill>
                <a:latin typeface="Tahoma" charset="0"/>
                <a:cs typeface="Tahoma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95666" y="3579218"/>
            <a:ext cx="4320480" cy="2125736"/>
            <a:chOff x="195666" y="4493187"/>
            <a:chExt cx="4320480" cy="2125736"/>
          </a:xfrm>
          <a:solidFill>
            <a:srgbClr val="C0C0C0"/>
          </a:solidFill>
        </p:grpSpPr>
        <p:sp>
          <p:nvSpPr>
            <p:cNvPr id="52" name="Rounded Rectangle 51"/>
            <p:cNvSpPr/>
            <p:nvPr/>
          </p:nvSpPr>
          <p:spPr>
            <a:xfrm>
              <a:off x="195666" y="4493187"/>
              <a:ext cx="4320480" cy="2125736"/>
            </a:xfrm>
            <a:prstGeom prst="roundRect">
              <a:avLst>
                <a:gd name="adj" fmla="val 8913"/>
              </a:avLst>
            </a:prstGeom>
            <a:grpFill/>
            <a:ln w="44450" cap="sq">
              <a:noFill/>
            </a:ln>
            <a:effectLst>
              <a:outerShdw blurRad="63500" dist="50800" dir="5400000" algn="tl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>
              <a:bevelT w="152400" h="25400"/>
            </a:sp3d>
          </p:spPr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 sz="1800" b="0" kern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pic>
          <p:nvPicPr>
            <p:cNvPr id="53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 r="57707"/>
            <a:stretch>
              <a:fillRect/>
            </a:stretch>
          </p:blipFill>
          <p:spPr bwMode="auto">
            <a:xfrm>
              <a:off x="326714" y="4713928"/>
              <a:ext cx="1728192" cy="18000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54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6992944"/>
                </p:ext>
              </p:extLst>
            </p:nvPr>
          </p:nvGraphicFramePr>
          <p:xfrm>
            <a:off x="2385472" y="4652372"/>
            <a:ext cx="1585148" cy="720080"/>
          </p:xfrm>
          <a:graphic>
            <a:graphicData uri="http://schemas.openxmlformats.org/presentationml/2006/ole">
              <p:oleObj spid="_x0000_s567346" name="Equation" r:id="rId4" imgW="1054080" imgH="469800" progId="">
                <p:embed/>
              </p:oleObj>
            </a:graphicData>
          </a:graphic>
        </p:graphicFrame>
        <p:pic>
          <p:nvPicPr>
            <p:cNvPr id="56" name="Picture 15" descr="http://upload.wikimedia.org/wikipedia/commons/thumb/5/55/Meissner_effect_p1390048.jpg/220px-Meissner_effect_p1390048.jpg"/>
            <p:cNvPicPr>
              <a:picLocks noChangeAspect="1" noChangeArrowheads="1"/>
            </p:cNvPicPr>
            <p:nvPr/>
          </p:nvPicPr>
          <p:blipFill>
            <a:blip r:embed="rId5" cstate="print"/>
            <a:srcRect t="28891"/>
            <a:stretch>
              <a:fillRect/>
            </a:stretch>
          </p:blipFill>
          <p:spPr bwMode="auto">
            <a:xfrm>
              <a:off x="2157401" y="5458171"/>
              <a:ext cx="2095501" cy="1063377"/>
            </a:xfrm>
            <a:prstGeom prst="rect">
              <a:avLst/>
            </a:prstGeom>
            <a:grpFill/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4636388" y="3579218"/>
            <a:ext cx="4320480" cy="2125736"/>
            <a:chOff x="4644008" y="4581128"/>
            <a:chExt cx="4320480" cy="2125736"/>
          </a:xfrm>
          <a:solidFill>
            <a:srgbClr val="C0C0C0"/>
          </a:solidFill>
        </p:grpSpPr>
        <p:sp>
          <p:nvSpPr>
            <p:cNvPr id="43" name="Rounded Rectangle 42"/>
            <p:cNvSpPr/>
            <p:nvPr/>
          </p:nvSpPr>
          <p:spPr>
            <a:xfrm>
              <a:off x="4644008" y="4581128"/>
              <a:ext cx="4320480" cy="2125736"/>
            </a:xfrm>
            <a:prstGeom prst="roundRect">
              <a:avLst>
                <a:gd name="adj" fmla="val 8913"/>
              </a:avLst>
            </a:prstGeom>
            <a:grpFill/>
            <a:ln w="44450" cap="sq">
              <a:noFill/>
            </a:ln>
            <a:effectLst>
              <a:outerShdw blurRad="63500" dist="50800" dir="5400000" algn="tl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>
              <a:bevelT w="152400" h="25400"/>
            </a:sp3d>
          </p:spPr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 sz="1800" b="0" kern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grpSp>
          <p:nvGrpSpPr>
            <p:cNvPr id="44" name="Group 49"/>
            <p:cNvGrpSpPr/>
            <p:nvPr/>
          </p:nvGrpSpPr>
          <p:grpSpPr>
            <a:xfrm>
              <a:off x="5316959" y="5360487"/>
              <a:ext cx="1271265" cy="557252"/>
              <a:chOff x="3084711" y="5121248"/>
              <a:chExt cx="1271265" cy="557252"/>
            </a:xfrm>
            <a:grpFill/>
          </p:grpSpPr>
          <p:pic>
            <p:nvPicPr>
              <p:cNvPr id="45" name="Picture 12" descr="https://encrypted-tbn2.gstatic.com/images?q=tbn:ANd9GcQeo-2E4fA1RAo0vPDIlqJ1nok3VuBODwlnPGwgDR2-2ACOR9KRYA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b="15057"/>
              <a:stretch>
                <a:fillRect/>
              </a:stretch>
            </p:blipFill>
            <p:spPr bwMode="auto">
              <a:xfrm>
                <a:off x="3084711" y="5138500"/>
                <a:ext cx="571437" cy="540000"/>
              </a:xfrm>
              <a:prstGeom prst="rect">
                <a:avLst/>
              </a:prstGeom>
              <a:grpFill/>
            </p:spPr>
          </p:pic>
          <p:pic>
            <p:nvPicPr>
              <p:cNvPr id="46" name="Picture 12" descr="https://encrypted-tbn2.gstatic.com/images?q=tbn:ANd9GcQeo-2E4fA1RAo0vPDIlqJ1nok3VuBODwlnPGwgDR2-2ACOR9KRYA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b="15057"/>
              <a:stretch>
                <a:fillRect/>
              </a:stretch>
            </p:blipFill>
            <p:spPr bwMode="auto">
              <a:xfrm>
                <a:off x="3784539" y="5121248"/>
                <a:ext cx="571437" cy="540000"/>
              </a:xfrm>
              <a:prstGeom prst="rect">
                <a:avLst/>
              </a:prstGeom>
              <a:grpFill/>
            </p:spPr>
          </p:pic>
        </p:grpSp>
        <p:sp>
          <p:nvSpPr>
            <p:cNvPr id="47" name="Circular Arrow 46"/>
            <p:cNvSpPr/>
            <p:nvPr/>
          </p:nvSpPr>
          <p:spPr>
            <a:xfrm>
              <a:off x="4922378" y="4834656"/>
              <a:ext cx="1368152" cy="864096"/>
            </a:xfrm>
            <a:prstGeom prst="circularArrow">
              <a:avLst>
                <a:gd name="adj1" fmla="val 3164"/>
                <a:gd name="adj2" fmla="val 1029895"/>
                <a:gd name="adj3" fmla="val 20491201"/>
                <a:gd name="adj4" fmla="val 11174964"/>
                <a:gd name="adj5" fmla="val 13582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 sz="1800" b="0" kern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8" name="Circular Arrow 47"/>
            <p:cNvSpPr/>
            <p:nvPr/>
          </p:nvSpPr>
          <p:spPr>
            <a:xfrm flipH="1" flipV="1">
              <a:off x="4936667" y="5540447"/>
              <a:ext cx="1368152" cy="864096"/>
            </a:xfrm>
            <a:prstGeom prst="circularArrow">
              <a:avLst>
                <a:gd name="adj1" fmla="val 3164"/>
                <a:gd name="adj2" fmla="val 1029895"/>
                <a:gd name="adj3" fmla="val 20491201"/>
                <a:gd name="adj4" fmla="val 11174964"/>
                <a:gd name="adj5" fmla="val 13582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 sz="1800" b="0" kern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49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 l="45817"/>
            <a:stretch>
              <a:fillRect/>
            </a:stretch>
          </p:blipFill>
          <p:spPr bwMode="auto">
            <a:xfrm>
              <a:off x="4716016" y="4751632"/>
              <a:ext cx="2214034" cy="18000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55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6877671"/>
                </p:ext>
              </p:extLst>
            </p:nvPr>
          </p:nvGraphicFramePr>
          <p:xfrm>
            <a:off x="7164288" y="4743812"/>
            <a:ext cx="1584325" cy="720725"/>
          </p:xfrm>
          <a:graphic>
            <a:graphicData uri="http://schemas.openxmlformats.org/presentationml/2006/ole">
              <p:oleObj spid="_x0000_s567347" name="Equation" r:id="rId7" imgW="1054080" imgH="469800" progId="">
                <p:embed/>
              </p:oleObj>
            </a:graphicData>
          </a:graphic>
        </p:graphicFrame>
        <p:pic>
          <p:nvPicPr>
            <p:cNvPr id="57" name="Picture 17" descr="http://testech.ru/wp-content/uploads/2012/09/Intel-chip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138822" y="5524256"/>
              <a:ext cx="1626894" cy="1062000"/>
            </a:xfrm>
            <a:prstGeom prst="rect">
              <a:avLst/>
            </a:prstGeom>
            <a:grpFill/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50" name="Text Box 51"/>
          <p:cNvSpPr txBox="1">
            <a:spLocks noChangeArrowheads="1"/>
          </p:cNvSpPr>
          <p:nvPr/>
        </p:nvSpPr>
        <p:spPr bwMode="auto">
          <a:xfrm>
            <a:off x="593422" y="460850"/>
            <a:ext cx="30428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consequences…</a:t>
            </a:r>
            <a:endParaRPr lang="en-US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723478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46" name="Rectangle 412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classical shot noise</a:t>
            </a:r>
            <a:endParaRPr lang="en-US" altLang="en-US" b="0" i="1">
              <a:solidFill>
                <a:srgbClr val="FF0000"/>
              </a:solidFill>
            </a:endParaRPr>
          </a:p>
        </p:txBody>
      </p:sp>
      <p:sp>
        <p:nvSpPr>
          <p:cNvPr id="188451" name="Text Box 4131"/>
          <p:cNvSpPr txBox="1">
            <a:spLocks noChangeArrowheads="1"/>
          </p:cNvSpPr>
          <p:nvPr/>
        </p:nvSpPr>
        <p:spPr bwMode="auto">
          <a:xfrm>
            <a:off x="2491745" y="4583469"/>
            <a:ext cx="472821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>
              <a:buClr>
                <a:srgbClr val="0066FF"/>
              </a:buClr>
              <a:buFont typeface="Wingdings" pitchFamily="2" charset="2"/>
              <a:buChar char="Ø"/>
            </a:pPr>
            <a:r>
              <a:rPr lang="en-US" altLang="en-US" sz="2000" b="0" dirty="0">
                <a:solidFill>
                  <a:srgbClr val="000000"/>
                </a:solidFill>
              </a:rPr>
              <a:t>   large number of impinging electrons </a:t>
            </a:r>
          </a:p>
          <a:p>
            <a:pPr>
              <a:buClr>
                <a:srgbClr val="0066FF"/>
              </a:buClr>
              <a:buFont typeface="Wingdings" pitchFamily="2" charset="2"/>
              <a:buChar char="Ø"/>
            </a:pPr>
            <a:endParaRPr lang="en-US" altLang="en-US" sz="2000" b="0" dirty="0">
              <a:solidFill>
                <a:srgbClr val="000000"/>
              </a:solidFill>
            </a:endParaRPr>
          </a:p>
          <a:p>
            <a:pPr>
              <a:buClr>
                <a:srgbClr val="0066FF"/>
              </a:buClr>
              <a:buFont typeface="Wingdings" pitchFamily="2" charset="2"/>
              <a:buChar char="Ø"/>
            </a:pPr>
            <a:r>
              <a:rPr lang="en-US" altLang="en-US" sz="2000" b="0" dirty="0">
                <a:solidFill>
                  <a:srgbClr val="000000"/>
                </a:solidFill>
              </a:rPr>
              <a:t>   very small escape probability</a:t>
            </a:r>
          </a:p>
        </p:txBody>
      </p:sp>
      <p:grpSp>
        <p:nvGrpSpPr>
          <p:cNvPr id="188515" name="Group 4195"/>
          <p:cNvGrpSpPr>
            <a:grpSpLocks/>
          </p:cNvGrpSpPr>
          <p:nvPr/>
        </p:nvGrpSpPr>
        <p:grpSpPr bwMode="auto">
          <a:xfrm>
            <a:off x="1658938" y="1414474"/>
            <a:ext cx="5656262" cy="2852737"/>
            <a:chOff x="756" y="2546"/>
            <a:chExt cx="4151" cy="1797"/>
          </a:xfrm>
        </p:grpSpPr>
        <p:grpSp>
          <p:nvGrpSpPr>
            <p:cNvPr id="188484" name="Group 4164"/>
            <p:cNvGrpSpPr>
              <a:grpSpLocks/>
            </p:cNvGrpSpPr>
            <p:nvPr/>
          </p:nvGrpSpPr>
          <p:grpSpPr bwMode="auto">
            <a:xfrm>
              <a:off x="1140" y="3629"/>
              <a:ext cx="3767" cy="714"/>
              <a:chOff x="1099" y="3157"/>
              <a:chExt cx="3869" cy="1163"/>
            </a:xfrm>
          </p:grpSpPr>
          <p:sp>
            <p:nvSpPr>
              <p:cNvPr id="188485" name="Line 4165"/>
              <p:cNvSpPr>
                <a:spLocks noChangeShapeType="1"/>
              </p:cNvSpPr>
              <p:nvPr/>
            </p:nvSpPr>
            <p:spPr bwMode="auto">
              <a:xfrm>
                <a:off x="1494" y="3157"/>
                <a:ext cx="0" cy="7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486" name="Line 4166"/>
              <p:cNvSpPr>
                <a:spLocks noChangeShapeType="1"/>
              </p:cNvSpPr>
              <p:nvPr/>
            </p:nvSpPr>
            <p:spPr bwMode="auto">
              <a:xfrm>
                <a:off x="1458" y="3833"/>
                <a:ext cx="288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487" name="Rectangle 4167"/>
              <p:cNvSpPr>
                <a:spLocks noChangeArrowheads="1"/>
              </p:cNvSpPr>
              <p:nvPr/>
            </p:nvSpPr>
            <p:spPr bwMode="auto">
              <a:xfrm>
                <a:off x="4332" y="3703"/>
                <a:ext cx="636" cy="4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rtl="1" eaLnBrk="0" hangingPunct="0"/>
                <a:r>
                  <a:rPr lang="en-US" altLang="en-US" sz="2400" b="0" i="1">
                    <a:solidFill>
                      <a:srgbClr val="000000"/>
                    </a:solidFill>
                  </a:rPr>
                  <a:t>time</a:t>
                </a:r>
              </a:p>
            </p:txBody>
          </p:sp>
          <p:graphicFrame>
            <p:nvGraphicFramePr>
              <p:cNvPr id="188488" name="Object 4168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1099" y="3271"/>
              <a:ext cx="701" cy="377"/>
            </p:xfrm>
            <a:graphic>
              <a:graphicData uri="http://schemas.openxmlformats.org/presentationml/2006/ole">
                <p:oleObj spid="_x0000_s511926" name="Equation" r:id="rId3" imgW="1206500" imgH="673100" progId="Equation.2">
                  <p:embed/>
                </p:oleObj>
              </a:graphicData>
            </a:graphic>
          </p:graphicFrame>
          <p:sp>
            <p:nvSpPr>
              <p:cNvPr id="188489" name="Freeform 4169"/>
              <p:cNvSpPr>
                <a:spLocks/>
              </p:cNvSpPr>
              <p:nvPr/>
            </p:nvSpPr>
            <p:spPr bwMode="auto">
              <a:xfrm>
                <a:off x="1498" y="3245"/>
                <a:ext cx="2363" cy="525"/>
              </a:xfrm>
              <a:custGeom>
                <a:avLst/>
                <a:gdLst>
                  <a:gd name="T0" fmla="*/ 48 w 2363"/>
                  <a:gd name="T1" fmla="*/ 216 h 525"/>
                  <a:gd name="T2" fmla="*/ 106 w 2363"/>
                  <a:gd name="T3" fmla="*/ 188 h 525"/>
                  <a:gd name="T4" fmla="*/ 154 w 2363"/>
                  <a:gd name="T5" fmla="*/ 240 h 525"/>
                  <a:gd name="T6" fmla="*/ 212 w 2363"/>
                  <a:gd name="T7" fmla="*/ 250 h 525"/>
                  <a:gd name="T8" fmla="*/ 269 w 2363"/>
                  <a:gd name="T9" fmla="*/ 212 h 525"/>
                  <a:gd name="T10" fmla="*/ 293 w 2363"/>
                  <a:gd name="T11" fmla="*/ 154 h 525"/>
                  <a:gd name="T12" fmla="*/ 336 w 2363"/>
                  <a:gd name="T13" fmla="*/ 202 h 525"/>
                  <a:gd name="T14" fmla="*/ 384 w 2363"/>
                  <a:gd name="T15" fmla="*/ 245 h 525"/>
                  <a:gd name="T16" fmla="*/ 461 w 2363"/>
                  <a:gd name="T17" fmla="*/ 212 h 525"/>
                  <a:gd name="T18" fmla="*/ 543 w 2363"/>
                  <a:gd name="T19" fmla="*/ 226 h 525"/>
                  <a:gd name="T20" fmla="*/ 600 w 2363"/>
                  <a:gd name="T21" fmla="*/ 245 h 525"/>
                  <a:gd name="T22" fmla="*/ 672 w 2363"/>
                  <a:gd name="T23" fmla="*/ 197 h 525"/>
                  <a:gd name="T24" fmla="*/ 725 w 2363"/>
                  <a:gd name="T25" fmla="*/ 264 h 525"/>
                  <a:gd name="T26" fmla="*/ 802 w 2363"/>
                  <a:gd name="T27" fmla="*/ 240 h 525"/>
                  <a:gd name="T28" fmla="*/ 831 w 2363"/>
                  <a:gd name="T29" fmla="*/ 188 h 525"/>
                  <a:gd name="T30" fmla="*/ 860 w 2363"/>
                  <a:gd name="T31" fmla="*/ 188 h 525"/>
                  <a:gd name="T32" fmla="*/ 884 w 2363"/>
                  <a:gd name="T33" fmla="*/ 250 h 525"/>
                  <a:gd name="T34" fmla="*/ 893 w 2363"/>
                  <a:gd name="T35" fmla="*/ 312 h 525"/>
                  <a:gd name="T36" fmla="*/ 912 w 2363"/>
                  <a:gd name="T37" fmla="*/ 370 h 525"/>
                  <a:gd name="T38" fmla="*/ 941 w 2363"/>
                  <a:gd name="T39" fmla="*/ 428 h 525"/>
                  <a:gd name="T40" fmla="*/ 1008 w 2363"/>
                  <a:gd name="T41" fmla="*/ 380 h 525"/>
                  <a:gd name="T42" fmla="*/ 1052 w 2363"/>
                  <a:gd name="T43" fmla="*/ 312 h 525"/>
                  <a:gd name="T44" fmla="*/ 1061 w 2363"/>
                  <a:gd name="T45" fmla="*/ 250 h 525"/>
                  <a:gd name="T46" fmla="*/ 1071 w 2363"/>
                  <a:gd name="T47" fmla="*/ 192 h 525"/>
                  <a:gd name="T48" fmla="*/ 1104 w 2363"/>
                  <a:gd name="T49" fmla="*/ 250 h 525"/>
                  <a:gd name="T50" fmla="*/ 1133 w 2363"/>
                  <a:gd name="T51" fmla="*/ 312 h 525"/>
                  <a:gd name="T52" fmla="*/ 1186 w 2363"/>
                  <a:gd name="T53" fmla="*/ 284 h 525"/>
                  <a:gd name="T54" fmla="*/ 1224 w 2363"/>
                  <a:gd name="T55" fmla="*/ 240 h 525"/>
                  <a:gd name="T56" fmla="*/ 1311 w 2363"/>
                  <a:gd name="T57" fmla="*/ 308 h 525"/>
                  <a:gd name="T58" fmla="*/ 1359 w 2363"/>
                  <a:gd name="T59" fmla="*/ 216 h 525"/>
                  <a:gd name="T60" fmla="*/ 1407 w 2363"/>
                  <a:gd name="T61" fmla="*/ 154 h 525"/>
                  <a:gd name="T62" fmla="*/ 1445 w 2363"/>
                  <a:gd name="T63" fmla="*/ 96 h 525"/>
                  <a:gd name="T64" fmla="*/ 1498 w 2363"/>
                  <a:gd name="T65" fmla="*/ 29 h 525"/>
                  <a:gd name="T66" fmla="*/ 1536 w 2363"/>
                  <a:gd name="T67" fmla="*/ 82 h 525"/>
                  <a:gd name="T68" fmla="*/ 1565 w 2363"/>
                  <a:gd name="T69" fmla="*/ 255 h 525"/>
                  <a:gd name="T70" fmla="*/ 1594 w 2363"/>
                  <a:gd name="T71" fmla="*/ 428 h 525"/>
                  <a:gd name="T72" fmla="*/ 1623 w 2363"/>
                  <a:gd name="T73" fmla="*/ 495 h 525"/>
                  <a:gd name="T74" fmla="*/ 1661 w 2363"/>
                  <a:gd name="T75" fmla="*/ 399 h 525"/>
                  <a:gd name="T76" fmla="*/ 1680 w 2363"/>
                  <a:gd name="T77" fmla="*/ 308 h 525"/>
                  <a:gd name="T78" fmla="*/ 1733 w 2363"/>
                  <a:gd name="T79" fmla="*/ 207 h 525"/>
                  <a:gd name="T80" fmla="*/ 1767 w 2363"/>
                  <a:gd name="T81" fmla="*/ 207 h 525"/>
                  <a:gd name="T82" fmla="*/ 1839 w 2363"/>
                  <a:gd name="T83" fmla="*/ 207 h 525"/>
                  <a:gd name="T84" fmla="*/ 1940 w 2363"/>
                  <a:gd name="T85" fmla="*/ 322 h 525"/>
                  <a:gd name="T86" fmla="*/ 2036 w 2363"/>
                  <a:gd name="T87" fmla="*/ 269 h 525"/>
                  <a:gd name="T88" fmla="*/ 2122 w 2363"/>
                  <a:gd name="T89" fmla="*/ 279 h 525"/>
                  <a:gd name="T90" fmla="*/ 2218 w 2363"/>
                  <a:gd name="T91" fmla="*/ 269 h 525"/>
                  <a:gd name="T92" fmla="*/ 2304 w 2363"/>
                  <a:gd name="T93" fmla="*/ 202 h 525"/>
                  <a:gd name="T94" fmla="*/ 2348 w 2363"/>
                  <a:gd name="T95" fmla="*/ 231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63" h="525">
                    <a:moveTo>
                      <a:pt x="0" y="231"/>
                    </a:moveTo>
                    <a:lnTo>
                      <a:pt x="20" y="226"/>
                    </a:lnTo>
                    <a:lnTo>
                      <a:pt x="34" y="221"/>
                    </a:lnTo>
                    <a:lnTo>
                      <a:pt x="48" y="216"/>
                    </a:lnTo>
                    <a:lnTo>
                      <a:pt x="63" y="212"/>
                    </a:lnTo>
                    <a:lnTo>
                      <a:pt x="77" y="202"/>
                    </a:lnTo>
                    <a:lnTo>
                      <a:pt x="92" y="197"/>
                    </a:lnTo>
                    <a:lnTo>
                      <a:pt x="106" y="188"/>
                    </a:lnTo>
                    <a:lnTo>
                      <a:pt x="125" y="188"/>
                    </a:lnTo>
                    <a:lnTo>
                      <a:pt x="135" y="207"/>
                    </a:lnTo>
                    <a:lnTo>
                      <a:pt x="144" y="221"/>
                    </a:lnTo>
                    <a:lnTo>
                      <a:pt x="154" y="240"/>
                    </a:lnTo>
                    <a:lnTo>
                      <a:pt x="164" y="255"/>
                    </a:lnTo>
                    <a:lnTo>
                      <a:pt x="183" y="255"/>
                    </a:lnTo>
                    <a:lnTo>
                      <a:pt x="197" y="255"/>
                    </a:lnTo>
                    <a:lnTo>
                      <a:pt x="212" y="250"/>
                    </a:lnTo>
                    <a:lnTo>
                      <a:pt x="226" y="245"/>
                    </a:lnTo>
                    <a:lnTo>
                      <a:pt x="240" y="236"/>
                    </a:lnTo>
                    <a:lnTo>
                      <a:pt x="255" y="226"/>
                    </a:lnTo>
                    <a:lnTo>
                      <a:pt x="269" y="212"/>
                    </a:lnTo>
                    <a:lnTo>
                      <a:pt x="274" y="197"/>
                    </a:lnTo>
                    <a:lnTo>
                      <a:pt x="279" y="183"/>
                    </a:lnTo>
                    <a:lnTo>
                      <a:pt x="288" y="168"/>
                    </a:lnTo>
                    <a:lnTo>
                      <a:pt x="293" y="154"/>
                    </a:lnTo>
                    <a:lnTo>
                      <a:pt x="308" y="164"/>
                    </a:lnTo>
                    <a:lnTo>
                      <a:pt x="322" y="173"/>
                    </a:lnTo>
                    <a:lnTo>
                      <a:pt x="327" y="188"/>
                    </a:lnTo>
                    <a:lnTo>
                      <a:pt x="336" y="202"/>
                    </a:lnTo>
                    <a:lnTo>
                      <a:pt x="346" y="216"/>
                    </a:lnTo>
                    <a:lnTo>
                      <a:pt x="351" y="231"/>
                    </a:lnTo>
                    <a:lnTo>
                      <a:pt x="365" y="240"/>
                    </a:lnTo>
                    <a:lnTo>
                      <a:pt x="384" y="245"/>
                    </a:lnTo>
                    <a:lnTo>
                      <a:pt x="413" y="240"/>
                    </a:lnTo>
                    <a:lnTo>
                      <a:pt x="428" y="236"/>
                    </a:lnTo>
                    <a:lnTo>
                      <a:pt x="447" y="221"/>
                    </a:lnTo>
                    <a:lnTo>
                      <a:pt x="461" y="212"/>
                    </a:lnTo>
                    <a:lnTo>
                      <a:pt x="476" y="207"/>
                    </a:lnTo>
                    <a:lnTo>
                      <a:pt x="490" y="192"/>
                    </a:lnTo>
                    <a:lnTo>
                      <a:pt x="504" y="188"/>
                    </a:lnTo>
                    <a:lnTo>
                      <a:pt x="543" y="226"/>
                    </a:lnTo>
                    <a:lnTo>
                      <a:pt x="552" y="240"/>
                    </a:lnTo>
                    <a:lnTo>
                      <a:pt x="557" y="255"/>
                    </a:lnTo>
                    <a:lnTo>
                      <a:pt x="572" y="255"/>
                    </a:lnTo>
                    <a:lnTo>
                      <a:pt x="600" y="245"/>
                    </a:lnTo>
                    <a:lnTo>
                      <a:pt x="620" y="236"/>
                    </a:lnTo>
                    <a:lnTo>
                      <a:pt x="639" y="221"/>
                    </a:lnTo>
                    <a:lnTo>
                      <a:pt x="658" y="207"/>
                    </a:lnTo>
                    <a:lnTo>
                      <a:pt x="672" y="197"/>
                    </a:lnTo>
                    <a:lnTo>
                      <a:pt x="687" y="216"/>
                    </a:lnTo>
                    <a:lnTo>
                      <a:pt x="701" y="236"/>
                    </a:lnTo>
                    <a:lnTo>
                      <a:pt x="716" y="250"/>
                    </a:lnTo>
                    <a:lnTo>
                      <a:pt x="725" y="264"/>
                    </a:lnTo>
                    <a:lnTo>
                      <a:pt x="744" y="260"/>
                    </a:lnTo>
                    <a:lnTo>
                      <a:pt x="773" y="260"/>
                    </a:lnTo>
                    <a:lnTo>
                      <a:pt x="788" y="250"/>
                    </a:lnTo>
                    <a:lnTo>
                      <a:pt x="802" y="240"/>
                    </a:lnTo>
                    <a:lnTo>
                      <a:pt x="816" y="231"/>
                    </a:lnTo>
                    <a:lnTo>
                      <a:pt x="826" y="216"/>
                    </a:lnTo>
                    <a:lnTo>
                      <a:pt x="831" y="202"/>
                    </a:lnTo>
                    <a:lnTo>
                      <a:pt x="831" y="188"/>
                    </a:lnTo>
                    <a:lnTo>
                      <a:pt x="836" y="173"/>
                    </a:lnTo>
                    <a:lnTo>
                      <a:pt x="840" y="159"/>
                    </a:lnTo>
                    <a:lnTo>
                      <a:pt x="850" y="173"/>
                    </a:lnTo>
                    <a:lnTo>
                      <a:pt x="860" y="188"/>
                    </a:lnTo>
                    <a:lnTo>
                      <a:pt x="864" y="202"/>
                    </a:lnTo>
                    <a:lnTo>
                      <a:pt x="869" y="221"/>
                    </a:lnTo>
                    <a:lnTo>
                      <a:pt x="874" y="236"/>
                    </a:lnTo>
                    <a:lnTo>
                      <a:pt x="884" y="250"/>
                    </a:lnTo>
                    <a:lnTo>
                      <a:pt x="884" y="269"/>
                    </a:lnTo>
                    <a:lnTo>
                      <a:pt x="888" y="284"/>
                    </a:lnTo>
                    <a:lnTo>
                      <a:pt x="893" y="298"/>
                    </a:lnTo>
                    <a:lnTo>
                      <a:pt x="893" y="312"/>
                    </a:lnTo>
                    <a:lnTo>
                      <a:pt x="903" y="327"/>
                    </a:lnTo>
                    <a:lnTo>
                      <a:pt x="903" y="341"/>
                    </a:lnTo>
                    <a:lnTo>
                      <a:pt x="908" y="356"/>
                    </a:lnTo>
                    <a:lnTo>
                      <a:pt x="912" y="370"/>
                    </a:lnTo>
                    <a:lnTo>
                      <a:pt x="922" y="384"/>
                    </a:lnTo>
                    <a:lnTo>
                      <a:pt x="927" y="399"/>
                    </a:lnTo>
                    <a:lnTo>
                      <a:pt x="936" y="413"/>
                    </a:lnTo>
                    <a:lnTo>
                      <a:pt x="941" y="428"/>
                    </a:lnTo>
                    <a:lnTo>
                      <a:pt x="956" y="428"/>
                    </a:lnTo>
                    <a:lnTo>
                      <a:pt x="980" y="408"/>
                    </a:lnTo>
                    <a:lnTo>
                      <a:pt x="994" y="394"/>
                    </a:lnTo>
                    <a:lnTo>
                      <a:pt x="1008" y="380"/>
                    </a:lnTo>
                    <a:lnTo>
                      <a:pt x="1028" y="360"/>
                    </a:lnTo>
                    <a:lnTo>
                      <a:pt x="1037" y="346"/>
                    </a:lnTo>
                    <a:lnTo>
                      <a:pt x="1047" y="327"/>
                    </a:lnTo>
                    <a:lnTo>
                      <a:pt x="1052" y="312"/>
                    </a:lnTo>
                    <a:lnTo>
                      <a:pt x="1056" y="298"/>
                    </a:lnTo>
                    <a:lnTo>
                      <a:pt x="1056" y="284"/>
                    </a:lnTo>
                    <a:lnTo>
                      <a:pt x="1061" y="264"/>
                    </a:lnTo>
                    <a:lnTo>
                      <a:pt x="1061" y="250"/>
                    </a:lnTo>
                    <a:lnTo>
                      <a:pt x="1061" y="236"/>
                    </a:lnTo>
                    <a:lnTo>
                      <a:pt x="1061" y="221"/>
                    </a:lnTo>
                    <a:lnTo>
                      <a:pt x="1066" y="207"/>
                    </a:lnTo>
                    <a:lnTo>
                      <a:pt x="1071" y="192"/>
                    </a:lnTo>
                    <a:lnTo>
                      <a:pt x="1085" y="188"/>
                    </a:lnTo>
                    <a:lnTo>
                      <a:pt x="1090" y="202"/>
                    </a:lnTo>
                    <a:lnTo>
                      <a:pt x="1095" y="236"/>
                    </a:lnTo>
                    <a:lnTo>
                      <a:pt x="1104" y="250"/>
                    </a:lnTo>
                    <a:lnTo>
                      <a:pt x="1114" y="264"/>
                    </a:lnTo>
                    <a:lnTo>
                      <a:pt x="1119" y="279"/>
                    </a:lnTo>
                    <a:lnTo>
                      <a:pt x="1128" y="298"/>
                    </a:lnTo>
                    <a:lnTo>
                      <a:pt x="1133" y="312"/>
                    </a:lnTo>
                    <a:lnTo>
                      <a:pt x="1143" y="327"/>
                    </a:lnTo>
                    <a:lnTo>
                      <a:pt x="1162" y="312"/>
                    </a:lnTo>
                    <a:lnTo>
                      <a:pt x="1172" y="298"/>
                    </a:lnTo>
                    <a:lnTo>
                      <a:pt x="1186" y="284"/>
                    </a:lnTo>
                    <a:lnTo>
                      <a:pt x="1196" y="264"/>
                    </a:lnTo>
                    <a:lnTo>
                      <a:pt x="1205" y="250"/>
                    </a:lnTo>
                    <a:lnTo>
                      <a:pt x="1210" y="236"/>
                    </a:lnTo>
                    <a:lnTo>
                      <a:pt x="1224" y="240"/>
                    </a:lnTo>
                    <a:lnTo>
                      <a:pt x="1253" y="269"/>
                    </a:lnTo>
                    <a:lnTo>
                      <a:pt x="1282" y="279"/>
                    </a:lnTo>
                    <a:lnTo>
                      <a:pt x="1292" y="293"/>
                    </a:lnTo>
                    <a:lnTo>
                      <a:pt x="1311" y="308"/>
                    </a:lnTo>
                    <a:lnTo>
                      <a:pt x="1325" y="288"/>
                    </a:lnTo>
                    <a:lnTo>
                      <a:pt x="1340" y="264"/>
                    </a:lnTo>
                    <a:lnTo>
                      <a:pt x="1354" y="245"/>
                    </a:lnTo>
                    <a:lnTo>
                      <a:pt x="1359" y="216"/>
                    </a:lnTo>
                    <a:lnTo>
                      <a:pt x="1373" y="202"/>
                    </a:lnTo>
                    <a:lnTo>
                      <a:pt x="1383" y="188"/>
                    </a:lnTo>
                    <a:lnTo>
                      <a:pt x="1392" y="168"/>
                    </a:lnTo>
                    <a:lnTo>
                      <a:pt x="1407" y="154"/>
                    </a:lnTo>
                    <a:lnTo>
                      <a:pt x="1416" y="140"/>
                    </a:lnTo>
                    <a:lnTo>
                      <a:pt x="1426" y="125"/>
                    </a:lnTo>
                    <a:lnTo>
                      <a:pt x="1436" y="111"/>
                    </a:lnTo>
                    <a:lnTo>
                      <a:pt x="1445" y="96"/>
                    </a:lnTo>
                    <a:lnTo>
                      <a:pt x="1460" y="77"/>
                    </a:lnTo>
                    <a:lnTo>
                      <a:pt x="1474" y="63"/>
                    </a:lnTo>
                    <a:lnTo>
                      <a:pt x="1484" y="48"/>
                    </a:lnTo>
                    <a:lnTo>
                      <a:pt x="1498" y="29"/>
                    </a:lnTo>
                    <a:lnTo>
                      <a:pt x="1508" y="15"/>
                    </a:lnTo>
                    <a:lnTo>
                      <a:pt x="1517" y="0"/>
                    </a:lnTo>
                    <a:lnTo>
                      <a:pt x="1527" y="34"/>
                    </a:lnTo>
                    <a:lnTo>
                      <a:pt x="1536" y="82"/>
                    </a:lnTo>
                    <a:lnTo>
                      <a:pt x="1541" y="120"/>
                    </a:lnTo>
                    <a:lnTo>
                      <a:pt x="1551" y="168"/>
                    </a:lnTo>
                    <a:lnTo>
                      <a:pt x="1556" y="216"/>
                    </a:lnTo>
                    <a:lnTo>
                      <a:pt x="1565" y="255"/>
                    </a:lnTo>
                    <a:lnTo>
                      <a:pt x="1570" y="303"/>
                    </a:lnTo>
                    <a:lnTo>
                      <a:pt x="1580" y="351"/>
                    </a:lnTo>
                    <a:lnTo>
                      <a:pt x="1584" y="389"/>
                    </a:lnTo>
                    <a:lnTo>
                      <a:pt x="1594" y="428"/>
                    </a:lnTo>
                    <a:lnTo>
                      <a:pt x="1599" y="466"/>
                    </a:lnTo>
                    <a:lnTo>
                      <a:pt x="1608" y="504"/>
                    </a:lnTo>
                    <a:lnTo>
                      <a:pt x="1618" y="524"/>
                    </a:lnTo>
                    <a:lnTo>
                      <a:pt x="1623" y="495"/>
                    </a:lnTo>
                    <a:lnTo>
                      <a:pt x="1632" y="466"/>
                    </a:lnTo>
                    <a:lnTo>
                      <a:pt x="1642" y="437"/>
                    </a:lnTo>
                    <a:lnTo>
                      <a:pt x="1652" y="418"/>
                    </a:lnTo>
                    <a:lnTo>
                      <a:pt x="1661" y="399"/>
                    </a:lnTo>
                    <a:lnTo>
                      <a:pt x="1666" y="380"/>
                    </a:lnTo>
                    <a:lnTo>
                      <a:pt x="1671" y="365"/>
                    </a:lnTo>
                    <a:lnTo>
                      <a:pt x="1676" y="336"/>
                    </a:lnTo>
                    <a:lnTo>
                      <a:pt x="1680" y="308"/>
                    </a:lnTo>
                    <a:lnTo>
                      <a:pt x="1709" y="279"/>
                    </a:lnTo>
                    <a:lnTo>
                      <a:pt x="1714" y="250"/>
                    </a:lnTo>
                    <a:lnTo>
                      <a:pt x="1724" y="221"/>
                    </a:lnTo>
                    <a:lnTo>
                      <a:pt x="1733" y="207"/>
                    </a:lnTo>
                    <a:lnTo>
                      <a:pt x="1743" y="192"/>
                    </a:lnTo>
                    <a:lnTo>
                      <a:pt x="1748" y="178"/>
                    </a:lnTo>
                    <a:lnTo>
                      <a:pt x="1762" y="192"/>
                    </a:lnTo>
                    <a:lnTo>
                      <a:pt x="1767" y="207"/>
                    </a:lnTo>
                    <a:lnTo>
                      <a:pt x="1776" y="221"/>
                    </a:lnTo>
                    <a:lnTo>
                      <a:pt x="1791" y="231"/>
                    </a:lnTo>
                    <a:lnTo>
                      <a:pt x="1824" y="221"/>
                    </a:lnTo>
                    <a:lnTo>
                      <a:pt x="1839" y="207"/>
                    </a:lnTo>
                    <a:lnTo>
                      <a:pt x="1853" y="197"/>
                    </a:lnTo>
                    <a:lnTo>
                      <a:pt x="1872" y="226"/>
                    </a:lnTo>
                    <a:lnTo>
                      <a:pt x="1911" y="274"/>
                    </a:lnTo>
                    <a:lnTo>
                      <a:pt x="1940" y="322"/>
                    </a:lnTo>
                    <a:lnTo>
                      <a:pt x="1968" y="351"/>
                    </a:lnTo>
                    <a:lnTo>
                      <a:pt x="2007" y="317"/>
                    </a:lnTo>
                    <a:lnTo>
                      <a:pt x="2016" y="288"/>
                    </a:lnTo>
                    <a:lnTo>
                      <a:pt x="2036" y="269"/>
                    </a:lnTo>
                    <a:lnTo>
                      <a:pt x="2074" y="322"/>
                    </a:lnTo>
                    <a:lnTo>
                      <a:pt x="2084" y="351"/>
                    </a:lnTo>
                    <a:lnTo>
                      <a:pt x="2093" y="317"/>
                    </a:lnTo>
                    <a:lnTo>
                      <a:pt x="2122" y="279"/>
                    </a:lnTo>
                    <a:lnTo>
                      <a:pt x="2132" y="250"/>
                    </a:lnTo>
                    <a:lnTo>
                      <a:pt x="2141" y="274"/>
                    </a:lnTo>
                    <a:lnTo>
                      <a:pt x="2170" y="312"/>
                    </a:lnTo>
                    <a:lnTo>
                      <a:pt x="2218" y="269"/>
                    </a:lnTo>
                    <a:lnTo>
                      <a:pt x="2247" y="231"/>
                    </a:lnTo>
                    <a:lnTo>
                      <a:pt x="2276" y="202"/>
                    </a:lnTo>
                    <a:lnTo>
                      <a:pt x="2290" y="240"/>
                    </a:lnTo>
                    <a:lnTo>
                      <a:pt x="2304" y="202"/>
                    </a:lnTo>
                    <a:lnTo>
                      <a:pt x="2309" y="188"/>
                    </a:lnTo>
                    <a:lnTo>
                      <a:pt x="2324" y="202"/>
                    </a:lnTo>
                    <a:lnTo>
                      <a:pt x="2338" y="216"/>
                    </a:lnTo>
                    <a:lnTo>
                      <a:pt x="2348" y="231"/>
                    </a:lnTo>
                    <a:lnTo>
                      <a:pt x="2362" y="240"/>
                    </a:lnTo>
                  </a:path>
                </a:pathLst>
              </a:custGeom>
              <a:noFill/>
              <a:ln w="38100" cap="rnd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490" name="Freeform 4170"/>
              <p:cNvSpPr>
                <a:spLocks/>
              </p:cNvSpPr>
              <p:nvPr/>
            </p:nvSpPr>
            <p:spPr bwMode="auto">
              <a:xfrm>
                <a:off x="1494" y="3481"/>
                <a:ext cx="2497" cy="1"/>
              </a:xfrm>
              <a:custGeom>
                <a:avLst/>
                <a:gdLst>
                  <a:gd name="T0" fmla="*/ 0 w 2497"/>
                  <a:gd name="T1" fmla="*/ 0 h 1"/>
                  <a:gd name="T2" fmla="*/ 2496 w 2497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497" h="1">
                    <a:moveTo>
                      <a:pt x="0" y="0"/>
                    </a:moveTo>
                    <a:lnTo>
                      <a:pt x="2496" y="0"/>
                    </a:lnTo>
                  </a:path>
                </a:pathLst>
              </a:custGeom>
              <a:noFill/>
              <a:ln w="12700" cap="rnd" cmpd="sng">
                <a:solidFill>
                  <a:srgbClr val="0000CC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491" name="Line 4171"/>
              <p:cNvSpPr>
                <a:spLocks noChangeShapeType="1"/>
              </p:cNvSpPr>
              <p:nvPr/>
            </p:nvSpPr>
            <p:spPr bwMode="auto">
              <a:xfrm>
                <a:off x="3927" y="3797"/>
                <a:ext cx="0" cy="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88492" name="Object 4172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3792" y="3936"/>
              <a:ext cx="544" cy="384"/>
            </p:xfrm>
            <a:graphic>
              <a:graphicData uri="http://schemas.openxmlformats.org/presentationml/2006/ole">
                <p:oleObj spid="_x0000_s511927" name="Equation" r:id="rId4" imgW="666720" imgH="506160" progId="Equation.2">
                  <p:embed/>
                </p:oleObj>
              </a:graphicData>
            </a:graphic>
          </p:graphicFrame>
          <p:sp>
            <p:nvSpPr>
              <p:cNvPr id="188493" name="Rectangle 4173"/>
              <p:cNvSpPr>
                <a:spLocks noChangeArrowheads="1"/>
              </p:cNvSpPr>
              <p:nvPr/>
            </p:nvSpPr>
            <p:spPr bwMode="auto">
              <a:xfrm>
                <a:off x="1407" y="3856"/>
                <a:ext cx="233" cy="3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rtl="1" eaLnBrk="0" hangingPunct="0"/>
                <a:r>
                  <a:rPr lang="en-US" altLang="en-US" sz="1800" b="0">
                    <a:solidFill>
                      <a:srgbClr val="000000"/>
                    </a:solidFill>
                  </a:rPr>
                  <a:t>0</a:t>
                </a:r>
              </a:p>
            </p:txBody>
          </p:sp>
        </p:grpSp>
        <p:grpSp>
          <p:nvGrpSpPr>
            <p:cNvPr id="188494" name="Group 4174"/>
            <p:cNvGrpSpPr>
              <a:grpSpLocks/>
            </p:cNvGrpSpPr>
            <p:nvPr/>
          </p:nvGrpSpPr>
          <p:grpSpPr bwMode="auto">
            <a:xfrm>
              <a:off x="756" y="2546"/>
              <a:ext cx="4100" cy="849"/>
              <a:chOff x="528" y="672"/>
              <a:chExt cx="4210" cy="1382"/>
            </a:xfrm>
          </p:grpSpPr>
          <p:sp>
            <p:nvSpPr>
              <p:cNvPr id="188495" name="Line 4175"/>
              <p:cNvSpPr>
                <a:spLocks noChangeShapeType="1"/>
              </p:cNvSpPr>
              <p:nvPr/>
            </p:nvSpPr>
            <p:spPr bwMode="auto">
              <a:xfrm>
                <a:off x="1315" y="1038"/>
                <a:ext cx="0" cy="7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496" name="Line 4176"/>
              <p:cNvSpPr>
                <a:spLocks noChangeShapeType="1"/>
              </p:cNvSpPr>
              <p:nvPr/>
            </p:nvSpPr>
            <p:spPr bwMode="auto">
              <a:xfrm>
                <a:off x="1279" y="1714"/>
                <a:ext cx="288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497" name="Line 4177"/>
              <p:cNvSpPr>
                <a:spLocks noChangeShapeType="1"/>
              </p:cNvSpPr>
              <p:nvPr/>
            </p:nvSpPr>
            <p:spPr bwMode="auto">
              <a:xfrm>
                <a:off x="1327" y="1335"/>
                <a:ext cx="2525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498" name="Rectangle 4178"/>
              <p:cNvSpPr>
                <a:spLocks noChangeArrowheads="1"/>
              </p:cNvSpPr>
              <p:nvPr/>
            </p:nvSpPr>
            <p:spPr bwMode="auto">
              <a:xfrm>
                <a:off x="528" y="672"/>
                <a:ext cx="869" cy="4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rtl="1" eaLnBrk="0" hangingPunct="0"/>
                <a:r>
                  <a:rPr lang="en-US" altLang="en-US" sz="2400" b="0" i="1">
                    <a:solidFill>
                      <a:srgbClr val="000000"/>
                    </a:solidFill>
                  </a:rPr>
                  <a:t>current</a:t>
                </a:r>
              </a:p>
            </p:txBody>
          </p:sp>
          <p:sp>
            <p:nvSpPr>
              <p:cNvPr id="188499" name="Rectangle 4179"/>
              <p:cNvSpPr>
                <a:spLocks noChangeArrowheads="1"/>
              </p:cNvSpPr>
              <p:nvPr/>
            </p:nvSpPr>
            <p:spPr bwMode="auto">
              <a:xfrm>
                <a:off x="4153" y="1583"/>
                <a:ext cx="585" cy="4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altLang="en-US" sz="2400" b="0" i="1">
                    <a:solidFill>
                      <a:srgbClr val="000000"/>
                    </a:solidFill>
                  </a:rPr>
                  <a:t>time</a:t>
                </a:r>
                <a:endParaRPr lang="en-US" altLang="en-US" sz="1800" b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88500" name="Object 4180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931" y="1159"/>
              <a:ext cx="660" cy="370"/>
            </p:xfrm>
            <a:graphic>
              <a:graphicData uri="http://schemas.openxmlformats.org/presentationml/2006/ole">
                <p:oleObj spid="_x0000_s511928" name="Equation" r:id="rId5" imgW="1206500" imgH="673100" progId="Equation.2">
                  <p:embed/>
                </p:oleObj>
              </a:graphicData>
            </a:graphic>
          </p:graphicFrame>
          <p:sp>
            <p:nvSpPr>
              <p:cNvPr id="188501" name="Oval 4181"/>
              <p:cNvSpPr>
                <a:spLocks noChangeArrowheads="1"/>
              </p:cNvSpPr>
              <p:nvPr/>
            </p:nvSpPr>
            <p:spPr bwMode="auto">
              <a:xfrm>
                <a:off x="2218" y="1294"/>
                <a:ext cx="188" cy="79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88502" name="Object 4182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2210" y="1111"/>
              <a:ext cx="446" cy="377"/>
            </p:xfrm>
            <a:graphic>
              <a:graphicData uri="http://schemas.openxmlformats.org/presentationml/2006/ole">
                <p:oleObj spid="_x0000_s511929" name="Equation" r:id="rId6" imgW="666720" imgH="506160" progId="Equation.2">
                  <p:embed/>
                </p:oleObj>
              </a:graphicData>
            </a:graphic>
          </p:graphicFrame>
          <p:sp>
            <p:nvSpPr>
              <p:cNvPr id="188503" name="Line 4183"/>
              <p:cNvSpPr>
                <a:spLocks noChangeShapeType="1"/>
              </p:cNvSpPr>
              <p:nvPr/>
            </p:nvSpPr>
            <p:spPr bwMode="auto">
              <a:xfrm>
                <a:off x="2214" y="1181"/>
                <a:ext cx="0" cy="1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504" name="Line 4184"/>
              <p:cNvSpPr>
                <a:spLocks noChangeShapeType="1"/>
              </p:cNvSpPr>
              <p:nvPr/>
            </p:nvSpPr>
            <p:spPr bwMode="auto">
              <a:xfrm>
                <a:off x="2425" y="1182"/>
                <a:ext cx="0" cy="1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/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88505" name="Group 4185"/>
              <p:cNvGrpSpPr>
                <a:grpSpLocks/>
              </p:cNvGrpSpPr>
              <p:nvPr/>
            </p:nvGrpSpPr>
            <p:grpSpPr bwMode="auto">
              <a:xfrm>
                <a:off x="2425" y="1169"/>
                <a:ext cx="197" cy="61"/>
                <a:chOff x="1637" y="1250"/>
                <a:chExt cx="197" cy="61"/>
              </a:xfrm>
            </p:grpSpPr>
            <p:sp>
              <p:nvSpPr>
                <p:cNvPr id="188506" name="Line 4186"/>
                <p:cNvSpPr>
                  <a:spLocks noChangeShapeType="1"/>
                </p:cNvSpPr>
                <p:nvPr/>
              </p:nvSpPr>
              <p:spPr bwMode="auto">
                <a:xfrm>
                  <a:off x="1647" y="1277"/>
                  <a:ext cx="187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8507" name="Line 4187"/>
                <p:cNvSpPr>
                  <a:spLocks noChangeShapeType="1"/>
                </p:cNvSpPr>
                <p:nvPr/>
              </p:nvSpPr>
              <p:spPr bwMode="auto">
                <a:xfrm flipV="1">
                  <a:off x="1637" y="1250"/>
                  <a:ext cx="53" cy="2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8508" name="Line 4188"/>
                <p:cNvSpPr>
                  <a:spLocks noChangeShapeType="1"/>
                </p:cNvSpPr>
                <p:nvPr/>
              </p:nvSpPr>
              <p:spPr bwMode="auto">
                <a:xfrm>
                  <a:off x="1641" y="1282"/>
                  <a:ext cx="53" cy="2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88509" name="Group 4189"/>
              <p:cNvGrpSpPr>
                <a:grpSpLocks/>
              </p:cNvGrpSpPr>
              <p:nvPr/>
            </p:nvGrpSpPr>
            <p:grpSpPr bwMode="auto">
              <a:xfrm>
                <a:off x="2011" y="1164"/>
                <a:ext cx="199" cy="66"/>
                <a:chOff x="1223" y="1245"/>
                <a:chExt cx="199" cy="66"/>
              </a:xfrm>
            </p:grpSpPr>
            <p:sp>
              <p:nvSpPr>
                <p:cNvPr id="188510" name="Line 4190"/>
                <p:cNvSpPr>
                  <a:spLocks noChangeShapeType="1"/>
                </p:cNvSpPr>
                <p:nvPr/>
              </p:nvSpPr>
              <p:spPr bwMode="auto">
                <a:xfrm>
                  <a:off x="1223" y="1278"/>
                  <a:ext cx="187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8511" name="Line 4191"/>
                <p:cNvSpPr>
                  <a:spLocks noChangeShapeType="1"/>
                </p:cNvSpPr>
                <p:nvPr/>
              </p:nvSpPr>
              <p:spPr bwMode="auto">
                <a:xfrm flipV="1">
                  <a:off x="1368" y="1282"/>
                  <a:ext cx="53" cy="2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8512" name="Line 4192"/>
                <p:cNvSpPr>
                  <a:spLocks noChangeShapeType="1"/>
                </p:cNvSpPr>
                <p:nvPr/>
              </p:nvSpPr>
              <p:spPr bwMode="auto">
                <a:xfrm>
                  <a:off x="1369" y="1245"/>
                  <a:ext cx="53" cy="2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rtl="1"/>
                  <a:endParaRPr lang="en-US" sz="2000" b="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88513" name="Line 4193"/>
            <p:cNvSpPr>
              <a:spLocks noChangeShapeType="1"/>
            </p:cNvSpPr>
            <p:nvPr/>
          </p:nvSpPr>
          <p:spPr bwMode="auto">
            <a:xfrm flipH="1">
              <a:off x="1523" y="2950"/>
              <a:ext cx="919" cy="8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188514" name="Line 4194"/>
            <p:cNvSpPr>
              <a:spLocks noChangeShapeType="1"/>
            </p:cNvSpPr>
            <p:nvPr/>
          </p:nvSpPr>
          <p:spPr bwMode="auto">
            <a:xfrm>
              <a:off x="2578" y="2967"/>
              <a:ext cx="1250" cy="8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</a:endParaRPr>
            </a:p>
          </p:txBody>
        </p:sp>
      </p:grpSp>
      <p:grpSp>
        <p:nvGrpSpPr>
          <p:cNvPr id="57" name="Group 2074"/>
          <p:cNvGrpSpPr>
            <a:grpSpLocks/>
          </p:cNvGrpSpPr>
          <p:nvPr/>
        </p:nvGrpSpPr>
        <p:grpSpPr bwMode="auto">
          <a:xfrm>
            <a:off x="3170555" y="5962659"/>
            <a:ext cx="3171825" cy="762000"/>
            <a:chOff x="3300" y="3584"/>
            <a:chExt cx="1998" cy="480"/>
          </a:xfrm>
        </p:grpSpPr>
        <p:sp>
          <p:nvSpPr>
            <p:cNvPr id="58" name="Text Box 2075"/>
            <p:cNvSpPr txBox="1">
              <a:spLocks noChangeArrowheads="1"/>
            </p:cNvSpPr>
            <p:nvPr/>
          </p:nvSpPr>
          <p:spPr bwMode="auto">
            <a:xfrm>
              <a:off x="3339" y="3612"/>
              <a:ext cx="1908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rtl="0"/>
              <a:r>
                <a:rPr lang="en-US" altLang="en-US" sz="3600" i="1"/>
                <a:t>S</a:t>
              </a:r>
              <a:r>
                <a:rPr lang="en-US" altLang="en-US" sz="3600" i="1" baseline="-25000"/>
                <a:t>i </a:t>
              </a:r>
              <a:r>
                <a:rPr lang="en-US" altLang="en-US" sz="3600"/>
                <a:t>(0)</a:t>
              </a:r>
              <a:r>
                <a:rPr lang="en-US" altLang="en-US" sz="3600" i="1"/>
                <a:t>=2 e I</a:t>
              </a:r>
              <a:endParaRPr lang="en-US" altLang="en-US" sz="3600"/>
            </a:p>
          </p:txBody>
        </p:sp>
        <p:sp>
          <p:nvSpPr>
            <p:cNvPr id="59" name="Rectangle 2076"/>
            <p:cNvSpPr>
              <a:spLocks noChangeArrowheads="1"/>
            </p:cNvSpPr>
            <p:nvPr/>
          </p:nvSpPr>
          <p:spPr bwMode="auto">
            <a:xfrm>
              <a:off x="3300" y="3584"/>
              <a:ext cx="1998" cy="480"/>
            </a:xfrm>
            <a:prstGeom prst="rect">
              <a:avLst/>
            </a:prstGeom>
            <a:noFill/>
            <a:ln w="762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453089" y="6204858"/>
            <a:ext cx="2345787" cy="34119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600" b="0" dirty="0"/>
              <a:t>spectral density (A</a:t>
            </a:r>
            <a:r>
              <a:rPr lang="en-US" sz="1600" b="0" baseline="30000" dirty="0"/>
              <a:t>2</a:t>
            </a:r>
            <a:r>
              <a:rPr lang="en-US" sz="1600" b="0" dirty="0"/>
              <a:t>/Hz)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582544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514" name="Group 2"/>
          <p:cNvGrpSpPr>
            <a:grpSpLocks/>
          </p:cNvGrpSpPr>
          <p:nvPr/>
        </p:nvGrpSpPr>
        <p:grpSpPr bwMode="auto">
          <a:xfrm>
            <a:off x="708027" y="2251077"/>
            <a:ext cx="8228013" cy="2557463"/>
            <a:chOff x="350" y="590"/>
            <a:chExt cx="5183" cy="1611"/>
          </a:xfrm>
        </p:grpSpPr>
        <p:sp>
          <p:nvSpPr>
            <p:cNvPr id="704515" name="AutoShape 3"/>
            <p:cNvSpPr>
              <a:spLocks noChangeArrowheads="1"/>
            </p:cNvSpPr>
            <p:nvPr/>
          </p:nvSpPr>
          <p:spPr bwMode="auto">
            <a:xfrm>
              <a:off x="350" y="650"/>
              <a:ext cx="72" cy="1509"/>
            </a:xfrm>
            <a:prstGeom prst="upArrow">
              <a:avLst>
                <a:gd name="adj1" fmla="val 38889"/>
                <a:gd name="adj2" fmla="val 530944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4516" name="Freeform 4" descr="Narrow vertical"/>
            <p:cNvSpPr>
              <a:spLocks/>
            </p:cNvSpPr>
            <p:nvPr/>
          </p:nvSpPr>
          <p:spPr bwMode="auto">
            <a:xfrm>
              <a:off x="552" y="590"/>
              <a:ext cx="235" cy="1611"/>
            </a:xfrm>
            <a:custGeom>
              <a:avLst/>
              <a:gdLst>
                <a:gd name="T0" fmla="*/ 235 w 235"/>
                <a:gd name="T1" fmla="*/ 1567 h 1611"/>
                <a:gd name="T2" fmla="*/ 120 w 235"/>
                <a:gd name="T3" fmla="*/ 1355 h 1611"/>
                <a:gd name="T4" fmla="*/ 0 w 235"/>
                <a:gd name="T5" fmla="*/ 36 h 1611"/>
                <a:gd name="T6" fmla="*/ 6 w 235"/>
                <a:gd name="T7" fmla="*/ 1570 h 1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5" h="1611">
                  <a:moveTo>
                    <a:pt x="235" y="1567"/>
                  </a:moveTo>
                  <a:cubicBezTo>
                    <a:pt x="216" y="1535"/>
                    <a:pt x="159" y="1611"/>
                    <a:pt x="120" y="1355"/>
                  </a:cubicBezTo>
                  <a:cubicBezTo>
                    <a:pt x="81" y="1098"/>
                    <a:pt x="19" y="0"/>
                    <a:pt x="0" y="36"/>
                  </a:cubicBezTo>
                  <a:lnTo>
                    <a:pt x="6" y="1570"/>
                  </a:lnTo>
                </a:path>
              </a:pathLst>
            </a:custGeom>
            <a:pattFill prst="narVert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4517" name="Freeform 5" descr="Narrow vertical"/>
            <p:cNvSpPr>
              <a:spLocks/>
            </p:cNvSpPr>
            <p:nvPr/>
          </p:nvSpPr>
          <p:spPr bwMode="auto">
            <a:xfrm>
              <a:off x="956" y="634"/>
              <a:ext cx="500" cy="1563"/>
            </a:xfrm>
            <a:custGeom>
              <a:avLst/>
              <a:gdLst>
                <a:gd name="T0" fmla="*/ 2304 w 2304"/>
                <a:gd name="T1" fmla="*/ 583 h 596"/>
                <a:gd name="T2" fmla="*/ 1776 w 2304"/>
                <a:gd name="T3" fmla="*/ 499 h 596"/>
                <a:gd name="T4" fmla="*/ 1146 w 2304"/>
                <a:gd name="T5" fmla="*/ 1 h 596"/>
                <a:gd name="T6" fmla="*/ 504 w 2304"/>
                <a:gd name="T7" fmla="*/ 493 h 596"/>
                <a:gd name="T8" fmla="*/ 0 w 2304"/>
                <a:gd name="T9" fmla="*/ 5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4" h="596">
                  <a:moveTo>
                    <a:pt x="2304" y="583"/>
                  </a:moveTo>
                  <a:cubicBezTo>
                    <a:pt x="2216" y="569"/>
                    <a:pt x="1969" y="596"/>
                    <a:pt x="1776" y="499"/>
                  </a:cubicBezTo>
                  <a:cubicBezTo>
                    <a:pt x="1583" y="402"/>
                    <a:pt x="1358" y="2"/>
                    <a:pt x="1146" y="1"/>
                  </a:cubicBezTo>
                  <a:cubicBezTo>
                    <a:pt x="934" y="0"/>
                    <a:pt x="695" y="396"/>
                    <a:pt x="504" y="493"/>
                  </a:cubicBezTo>
                  <a:cubicBezTo>
                    <a:pt x="313" y="590"/>
                    <a:pt x="105" y="564"/>
                    <a:pt x="0" y="583"/>
                  </a:cubicBezTo>
                </a:path>
              </a:pathLst>
            </a:custGeom>
            <a:pattFill prst="narVert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4518" name="Freeform 6" descr="Narrow vertical"/>
            <p:cNvSpPr>
              <a:spLocks/>
            </p:cNvSpPr>
            <p:nvPr/>
          </p:nvSpPr>
          <p:spPr bwMode="auto">
            <a:xfrm>
              <a:off x="622" y="634"/>
              <a:ext cx="499" cy="1563"/>
            </a:xfrm>
            <a:custGeom>
              <a:avLst/>
              <a:gdLst>
                <a:gd name="T0" fmla="*/ 2304 w 2304"/>
                <a:gd name="T1" fmla="*/ 583 h 596"/>
                <a:gd name="T2" fmla="*/ 1776 w 2304"/>
                <a:gd name="T3" fmla="*/ 499 h 596"/>
                <a:gd name="T4" fmla="*/ 1146 w 2304"/>
                <a:gd name="T5" fmla="*/ 1 h 596"/>
                <a:gd name="T6" fmla="*/ 504 w 2304"/>
                <a:gd name="T7" fmla="*/ 493 h 596"/>
                <a:gd name="T8" fmla="*/ 0 w 2304"/>
                <a:gd name="T9" fmla="*/ 5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4" h="596">
                  <a:moveTo>
                    <a:pt x="2304" y="583"/>
                  </a:moveTo>
                  <a:cubicBezTo>
                    <a:pt x="2216" y="569"/>
                    <a:pt x="1969" y="596"/>
                    <a:pt x="1776" y="499"/>
                  </a:cubicBezTo>
                  <a:cubicBezTo>
                    <a:pt x="1583" y="402"/>
                    <a:pt x="1358" y="2"/>
                    <a:pt x="1146" y="1"/>
                  </a:cubicBezTo>
                  <a:cubicBezTo>
                    <a:pt x="934" y="0"/>
                    <a:pt x="695" y="396"/>
                    <a:pt x="504" y="493"/>
                  </a:cubicBezTo>
                  <a:cubicBezTo>
                    <a:pt x="313" y="590"/>
                    <a:pt x="105" y="564"/>
                    <a:pt x="0" y="583"/>
                  </a:cubicBezTo>
                </a:path>
              </a:pathLst>
            </a:custGeom>
            <a:pattFill prst="narVert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4519" name="Freeform 7" descr="Narrow vertical"/>
            <p:cNvSpPr>
              <a:spLocks/>
            </p:cNvSpPr>
            <p:nvPr/>
          </p:nvSpPr>
          <p:spPr bwMode="auto">
            <a:xfrm>
              <a:off x="1290" y="634"/>
              <a:ext cx="499" cy="1563"/>
            </a:xfrm>
            <a:custGeom>
              <a:avLst/>
              <a:gdLst>
                <a:gd name="T0" fmla="*/ 2304 w 2304"/>
                <a:gd name="T1" fmla="*/ 583 h 596"/>
                <a:gd name="T2" fmla="*/ 1776 w 2304"/>
                <a:gd name="T3" fmla="*/ 499 h 596"/>
                <a:gd name="T4" fmla="*/ 1146 w 2304"/>
                <a:gd name="T5" fmla="*/ 1 h 596"/>
                <a:gd name="T6" fmla="*/ 504 w 2304"/>
                <a:gd name="T7" fmla="*/ 493 h 596"/>
                <a:gd name="T8" fmla="*/ 0 w 2304"/>
                <a:gd name="T9" fmla="*/ 5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4" h="596">
                  <a:moveTo>
                    <a:pt x="2304" y="583"/>
                  </a:moveTo>
                  <a:cubicBezTo>
                    <a:pt x="2216" y="569"/>
                    <a:pt x="1969" y="596"/>
                    <a:pt x="1776" y="499"/>
                  </a:cubicBezTo>
                  <a:cubicBezTo>
                    <a:pt x="1583" y="402"/>
                    <a:pt x="1358" y="2"/>
                    <a:pt x="1146" y="1"/>
                  </a:cubicBezTo>
                  <a:cubicBezTo>
                    <a:pt x="934" y="0"/>
                    <a:pt x="695" y="396"/>
                    <a:pt x="504" y="493"/>
                  </a:cubicBezTo>
                  <a:cubicBezTo>
                    <a:pt x="313" y="590"/>
                    <a:pt x="105" y="564"/>
                    <a:pt x="0" y="583"/>
                  </a:cubicBezTo>
                </a:path>
              </a:pathLst>
            </a:custGeom>
            <a:pattFill prst="narVert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4520" name="Freeform 8" descr="Narrow vertical"/>
            <p:cNvSpPr>
              <a:spLocks/>
            </p:cNvSpPr>
            <p:nvPr/>
          </p:nvSpPr>
          <p:spPr bwMode="auto">
            <a:xfrm>
              <a:off x="1958" y="634"/>
              <a:ext cx="500" cy="1563"/>
            </a:xfrm>
            <a:custGeom>
              <a:avLst/>
              <a:gdLst>
                <a:gd name="T0" fmla="*/ 2304 w 2304"/>
                <a:gd name="T1" fmla="*/ 583 h 596"/>
                <a:gd name="T2" fmla="*/ 1776 w 2304"/>
                <a:gd name="T3" fmla="*/ 499 h 596"/>
                <a:gd name="T4" fmla="*/ 1146 w 2304"/>
                <a:gd name="T5" fmla="*/ 1 h 596"/>
                <a:gd name="T6" fmla="*/ 504 w 2304"/>
                <a:gd name="T7" fmla="*/ 493 h 596"/>
                <a:gd name="T8" fmla="*/ 0 w 2304"/>
                <a:gd name="T9" fmla="*/ 5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4" h="596">
                  <a:moveTo>
                    <a:pt x="2304" y="583"/>
                  </a:moveTo>
                  <a:cubicBezTo>
                    <a:pt x="2216" y="569"/>
                    <a:pt x="1969" y="596"/>
                    <a:pt x="1776" y="499"/>
                  </a:cubicBezTo>
                  <a:cubicBezTo>
                    <a:pt x="1583" y="402"/>
                    <a:pt x="1358" y="2"/>
                    <a:pt x="1146" y="1"/>
                  </a:cubicBezTo>
                  <a:cubicBezTo>
                    <a:pt x="934" y="0"/>
                    <a:pt x="695" y="396"/>
                    <a:pt x="504" y="493"/>
                  </a:cubicBezTo>
                  <a:cubicBezTo>
                    <a:pt x="313" y="590"/>
                    <a:pt x="105" y="564"/>
                    <a:pt x="0" y="583"/>
                  </a:cubicBezTo>
                </a:path>
              </a:pathLst>
            </a:custGeom>
            <a:pattFill prst="narVert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4521" name="Freeform 9" descr="Narrow vertical"/>
            <p:cNvSpPr>
              <a:spLocks/>
            </p:cNvSpPr>
            <p:nvPr/>
          </p:nvSpPr>
          <p:spPr bwMode="auto">
            <a:xfrm>
              <a:off x="1624" y="634"/>
              <a:ext cx="499" cy="1563"/>
            </a:xfrm>
            <a:custGeom>
              <a:avLst/>
              <a:gdLst>
                <a:gd name="T0" fmla="*/ 2304 w 2304"/>
                <a:gd name="T1" fmla="*/ 583 h 596"/>
                <a:gd name="T2" fmla="*/ 1776 w 2304"/>
                <a:gd name="T3" fmla="*/ 499 h 596"/>
                <a:gd name="T4" fmla="*/ 1146 w 2304"/>
                <a:gd name="T5" fmla="*/ 1 h 596"/>
                <a:gd name="T6" fmla="*/ 504 w 2304"/>
                <a:gd name="T7" fmla="*/ 493 h 596"/>
                <a:gd name="T8" fmla="*/ 0 w 2304"/>
                <a:gd name="T9" fmla="*/ 5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4" h="596">
                  <a:moveTo>
                    <a:pt x="2304" y="583"/>
                  </a:moveTo>
                  <a:cubicBezTo>
                    <a:pt x="2216" y="569"/>
                    <a:pt x="1969" y="596"/>
                    <a:pt x="1776" y="499"/>
                  </a:cubicBezTo>
                  <a:cubicBezTo>
                    <a:pt x="1583" y="402"/>
                    <a:pt x="1358" y="2"/>
                    <a:pt x="1146" y="1"/>
                  </a:cubicBezTo>
                  <a:cubicBezTo>
                    <a:pt x="934" y="0"/>
                    <a:pt x="695" y="396"/>
                    <a:pt x="504" y="493"/>
                  </a:cubicBezTo>
                  <a:cubicBezTo>
                    <a:pt x="313" y="590"/>
                    <a:pt x="105" y="564"/>
                    <a:pt x="0" y="583"/>
                  </a:cubicBezTo>
                </a:path>
              </a:pathLst>
            </a:custGeom>
            <a:pattFill prst="narVert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4522" name="Freeform 10" descr="Narrow vertical"/>
            <p:cNvSpPr>
              <a:spLocks/>
            </p:cNvSpPr>
            <p:nvPr/>
          </p:nvSpPr>
          <p:spPr bwMode="auto">
            <a:xfrm>
              <a:off x="2292" y="634"/>
              <a:ext cx="499" cy="1563"/>
            </a:xfrm>
            <a:custGeom>
              <a:avLst/>
              <a:gdLst>
                <a:gd name="T0" fmla="*/ 2304 w 2304"/>
                <a:gd name="T1" fmla="*/ 583 h 596"/>
                <a:gd name="T2" fmla="*/ 1776 w 2304"/>
                <a:gd name="T3" fmla="*/ 499 h 596"/>
                <a:gd name="T4" fmla="*/ 1146 w 2304"/>
                <a:gd name="T5" fmla="*/ 1 h 596"/>
                <a:gd name="T6" fmla="*/ 504 w 2304"/>
                <a:gd name="T7" fmla="*/ 493 h 596"/>
                <a:gd name="T8" fmla="*/ 0 w 2304"/>
                <a:gd name="T9" fmla="*/ 5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4" h="596">
                  <a:moveTo>
                    <a:pt x="2304" y="583"/>
                  </a:moveTo>
                  <a:cubicBezTo>
                    <a:pt x="2216" y="569"/>
                    <a:pt x="1969" y="596"/>
                    <a:pt x="1776" y="499"/>
                  </a:cubicBezTo>
                  <a:cubicBezTo>
                    <a:pt x="1583" y="402"/>
                    <a:pt x="1358" y="2"/>
                    <a:pt x="1146" y="1"/>
                  </a:cubicBezTo>
                  <a:cubicBezTo>
                    <a:pt x="934" y="0"/>
                    <a:pt x="695" y="396"/>
                    <a:pt x="504" y="493"/>
                  </a:cubicBezTo>
                  <a:cubicBezTo>
                    <a:pt x="313" y="590"/>
                    <a:pt x="105" y="564"/>
                    <a:pt x="0" y="583"/>
                  </a:cubicBezTo>
                </a:path>
              </a:pathLst>
            </a:custGeom>
            <a:pattFill prst="narVert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4523" name="Freeform 11" descr="Narrow vertical"/>
            <p:cNvSpPr>
              <a:spLocks/>
            </p:cNvSpPr>
            <p:nvPr/>
          </p:nvSpPr>
          <p:spPr bwMode="auto">
            <a:xfrm>
              <a:off x="2960" y="634"/>
              <a:ext cx="500" cy="1563"/>
            </a:xfrm>
            <a:custGeom>
              <a:avLst/>
              <a:gdLst>
                <a:gd name="T0" fmla="*/ 2304 w 2304"/>
                <a:gd name="T1" fmla="*/ 583 h 596"/>
                <a:gd name="T2" fmla="*/ 1776 w 2304"/>
                <a:gd name="T3" fmla="*/ 499 h 596"/>
                <a:gd name="T4" fmla="*/ 1146 w 2304"/>
                <a:gd name="T5" fmla="*/ 1 h 596"/>
                <a:gd name="T6" fmla="*/ 504 w 2304"/>
                <a:gd name="T7" fmla="*/ 493 h 596"/>
                <a:gd name="T8" fmla="*/ 0 w 2304"/>
                <a:gd name="T9" fmla="*/ 5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4" h="596">
                  <a:moveTo>
                    <a:pt x="2304" y="583"/>
                  </a:moveTo>
                  <a:cubicBezTo>
                    <a:pt x="2216" y="569"/>
                    <a:pt x="1969" y="596"/>
                    <a:pt x="1776" y="499"/>
                  </a:cubicBezTo>
                  <a:cubicBezTo>
                    <a:pt x="1583" y="402"/>
                    <a:pt x="1358" y="2"/>
                    <a:pt x="1146" y="1"/>
                  </a:cubicBezTo>
                  <a:cubicBezTo>
                    <a:pt x="934" y="0"/>
                    <a:pt x="695" y="396"/>
                    <a:pt x="504" y="493"/>
                  </a:cubicBezTo>
                  <a:cubicBezTo>
                    <a:pt x="313" y="590"/>
                    <a:pt x="105" y="564"/>
                    <a:pt x="0" y="583"/>
                  </a:cubicBezTo>
                </a:path>
              </a:pathLst>
            </a:custGeom>
            <a:pattFill prst="narVert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4524" name="Freeform 12" descr="Narrow vertical"/>
            <p:cNvSpPr>
              <a:spLocks/>
            </p:cNvSpPr>
            <p:nvPr/>
          </p:nvSpPr>
          <p:spPr bwMode="auto">
            <a:xfrm>
              <a:off x="2626" y="634"/>
              <a:ext cx="499" cy="1563"/>
            </a:xfrm>
            <a:custGeom>
              <a:avLst/>
              <a:gdLst>
                <a:gd name="T0" fmla="*/ 2304 w 2304"/>
                <a:gd name="T1" fmla="*/ 583 h 596"/>
                <a:gd name="T2" fmla="*/ 1776 w 2304"/>
                <a:gd name="T3" fmla="*/ 499 h 596"/>
                <a:gd name="T4" fmla="*/ 1146 w 2304"/>
                <a:gd name="T5" fmla="*/ 1 h 596"/>
                <a:gd name="T6" fmla="*/ 504 w 2304"/>
                <a:gd name="T7" fmla="*/ 493 h 596"/>
                <a:gd name="T8" fmla="*/ 0 w 2304"/>
                <a:gd name="T9" fmla="*/ 5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4" h="596">
                  <a:moveTo>
                    <a:pt x="2304" y="583"/>
                  </a:moveTo>
                  <a:cubicBezTo>
                    <a:pt x="2216" y="569"/>
                    <a:pt x="1969" y="596"/>
                    <a:pt x="1776" y="499"/>
                  </a:cubicBezTo>
                  <a:cubicBezTo>
                    <a:pt x="1583" y="402"/>
                    <a:pt x="1358" y="2"/>
                    <a:pt x="1146" y="1"/>
                  </a:cubicBezTo>
                  <a:cubicBezTo>
                    <a:pt x="934" y="0"/>
                    <a:pt x="695" y="396"/>
                    <a:pt x="504" y="493"/>
                  </a:cubicBezTo>
                  <a:cubicBezTo>
                    <a:pt x="313" y="590"/>
                    <a:pt x="105" y="564"/>
                    <a:pt x="0" y="583"/>
                  </a:cubicBezTo>
                </a:path>
              </a:pathLst>
            </a:custGeom>
            <a:pattFill prst="narVert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4525" name="Freeform 13" descr="Narrow vertical"/>
            <p:cNvSpPr>
              <a:spLocks/>
            </p:cNvSpPr>
            <p:nvPr/>
          </p:nvSpPr>
          <p:spPr bwMode="auto">
            <a:xfrm>
              <a:off x="3294" y="634"/>
              <a:ext cx="499" cy="1563"/>
            </a:xfrm>
            <a:custGeom>
              <a:avLst/>
              <a:gdLst>
                <a:gd name="T0" fmla="*/ 2304 w 2304"/>
                <a:gd name="T1" fmla="*/ 583 h 596"/>
                <a:gd name="T2" fmla="*/ 1776 w 2304"/>
                <a:gd name="T3" fmla="*/ 499 h 596"/>
                <a:gd name="T4" fmla="*/ 1146 w 2304"/>
                <a:gd name="T5" fmla="*/ 1 h 596"/>
                <a:gd name="T6" fmla="*/ 504 w 2304"/>
                <a:gd name="T7" fmla="*/ 493 h 596"/>
                <a:gd name="T8" fmla="*/ 0 w 2304"/>
                <a:gd name="T9" fmla="*/ 5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4" h="596">
                  <a:moveTo>
                    <a:pt x="2304" y="583"/>
                  </a:moveTo>
                  <a:cubicBezTo>
                    <a:pt x="2216" y="569"/>
                    <a:pt x="1969" y="596"/>
                    <a:pt x="1776" y="499"/>
                  </a:cubicBezTo>
                  <a:cubicBezTo>
                    <a:pt x="1583" y="402"/>
                    <a:pt x="1358" y="2"/>
                    <a:pt x="1146" y="1"/>
                  </a:cubicBezTo>
                  <a:cubicBezTo>
                    <a:pt x="934" y="0"/>
                    <a:pt x="695" y="396"/>
                    <a:pt x="504" y="493"/>
                  </a:cubicBezTo>
                  <a:cubicBezTo>
                    <a:pt x="313" y="590"/>
                    <a:pt x="105" y="564"/>
                    <a:pt x="0" y="583"/>
                  </a:cubicBezTo>
                </a:path>
              </a:pathLst>
            </a:custGeom>
            <a:pattFill prst="narVert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4526" name="Freeform 14" descr="Narrow vertical"/>
            <p:cNvSpPr>
              <a:spLocks/>
            </p:cNvSpPr>
            <p:nvPr/>
          </p:nvSpPr>
          <p:spPr bwMode="auto">
            <a:xfrm>
              <a:off x="3962" y="634"/>
              <a:ext cx="500" cy="1563"/>
            </a:xfrm>
            <a:custGeom>
              <a:avLst/>
              <a:gdLst>
                <a:gd name="T0" fmla="*/ 2304 w 2304"/>
                <a:gd name="T1" fmla="*/ 583 h 596"/>
                <a:gd name="T2" fmla="*/ 1776 w 2304"/>
                <a:gd name="T3" fmla="*/ 499 h 596"/>
                <a:gd name="T4" fmla="*/ 1146 w 2304"/>
                <a:gd name="T5" fmla="*/ 1 h 596"/>
                <a:gd name="T6" fmla="*/ 504 w 2304"/>
                <a:gd name="T7" fmla="*/ 493 h 596"/>
                <a:gd name="T8" fmla="*/ 0 w 2304"/>
                <a:gd name="T9" fmla="*/ 5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4" h="596">
                  <a:moveTo>
                    <a:pt x="2304" y="583"/>
                  </a:moveTo>
                  <a:cubicBezTo>
                    <a:pt x="2216" y="569"/>
                    <a:pt x="1969" y="596"/>
                    <a:pt x="1776" y="499"/>
                  </a:cubicBezTo>
                  <a:cubicBezTo>
                    <a:pt x="1583" y="402"/>
                    <a:pt x="1358" y="2"/>
                    <a:pt x="1146" y="1"/>
                  </a:cubicBezTo>
                  <a:cubicBezTo>
                    <a:pt x="934" y="0"/>
                    <a:pt x="695" y="396"/>
                    <a:pt x="504" y="493"/>
                  </a:cubicBezTo>
                  <a:cubicBezTo>
                    <a:pt x="313" y="590"/>
                    <a:pt x="105" y="564"/>
                    <a:pt x="0" y="583"/>
                  </a:cubicBezTo>
                </a:path>
              </a:pathLst>
            </a:custGeom>
            <a:pattFill prst="narVert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4527" name="Freeform 15" descr="Narrow vertical"/>
            <p:cNvSpPr>
              <a:spLocks/>
            </p:cNvSpPr>
            <p:nvPr/>
          </p:nvSpPr>
          <p:spPr bwMode="auto">
            <a:xfrm>
              <a:off x="3628" y="634"/>
              <a:ext cx="499" cy="1563"/>
            </a:xfrm>
            <a:custGeom>
              <a:avLst/>
              <a:gdLst>
                <a:gd name="T0" fmla="*/ 2304 w 2304"/>
                <a:gd name="T1" fmla="*/ 583 h 596"/>
                <a:gd name="T2" fmla="*/ 1776 w 2304"/>
                <a:gd name="T3" fmla="*/ 499 h 596"/>
                <a:gd name="T4" fmla="*/ 1146 w 2304"/>
                <a:gd name="T5" fmla="*/ 1 h 596"/>
                <a:gd name="T6" fmla="*/ 504 w 2304"/>
                <a:gd name="T7" fmla="*/ 493 h 596"/>
                <a:gd name="T8" fmla="*/ 0 w 2304"/>
                <a:gd name="T9" fmla="*/ 5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4" h="596">
                  <a:moveTo>
                    <a:pt x="2304" y="583"/>
                  </a:moveTo>
                  <a:cubicBezTo>
                    <a:pt x="2216" y="569"/>
                    <a:pt x="1969" y="596"/>
                    <a:pt x="1776" y="499"/>
                  </a:cubicBezTo>
                  <a:cubicBezTo>
                    <a:pt x="1583" y="402"/>
                    <a:pt x="1358" y="2"/>
                    <a:pt x="1146" y="1"/>
                  </a:cubicBezTo>
                  <a:cubicBezTo>
                    <a:pt x="934" y="0"/>
                    <a:pt x="695" y="396"/>
                    <a:pt x="504" y="493"/>
                  </a:cubicBezTo>
                  <a:cubicBezTo>
                    <a:pt x="313" y="590"/>
                    <a:pt x="105" y="564"/>
                    <a:pt x="0" y="583"/>
                  </a:cubicBezTo>
                </a:path>
              </a:pathLst>
            </a:custGeom>
            <a:pattFill prst="narVert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4528" name="Freeform 16" descr="Narrow vertical"/>
            <p:cNvSpPr>
              <a:spLocks/>
            </p:cNvSpPr>
            <p:nvPr/>
          </p:nvSpPr>
          <p:spPr bwMode="auto">
            <a:xfrm>
              <a:off x="4296" y="634"/>
              <a:ext cx="499" cy="1563"/>
            </a:xfrm>
            <a:custGeom>
              <a:avLst/>
              <a:gdLst>
                <a:gd name="T0" fmla="*/ 2304 w 2304"/>
                <a:gd name="T1" fmla="*/ 583 h 596"/>
                <a:gd name="T2" fmla="*/ 1776 w 2304"/>
                <a:gd name="T3" fmla="*/ 499 h 596"/>
                <a:gd name="T4" fmla="*/ 1146 w 2304"/>
                <a:gd name="T5" fmla="*/ 1 h 596"/>
                <a:gd name="T6" fmla="*/ 504 w 2304"/>
                <a:gd name="T7" fmla="*/ 493 h 596"/>
                <a:gd name="T8" fmla="*/ 0 w 2304"/>
                <a:gd name="T9" fmla="*/ 5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4" h="596">
                  <a:moveTo>
                    <a:pt x="2304" y="583"/>
                  </a:moveTo>
                  <a:cubicBezTo>
                    <a:pt x="2216" y="569"/>
                    <a:pt x="1969" y="596"/>
                    <a:pt x="1776" y="499"/>
                  </a:cubicBezTo>
                  <a:cubicBezTo>
                    <a:pt x="1583" y="402"/>
                    <a:pt x="1358" y="2"/>
                    <a:pt x="1146" y="1"/>
                  </a:cubicBezTo>
                  <a:cubicBezTo>
                    <a:pt x="934" y="0"/>
                    <a:pt x="695" y="396"/>
                    <a:pt x="504" y="493"/>
                  </a:cubicBezTo>
                  <a:cubicBezTo>
                    <a:pt x="313" y="590"/>
                    <a:pt x="105" y="564"/>
                    <a:pt x="0" y="583"/>
                  </a:cubicBezTo>
                </a:path>
              </a:pathLst>
            </a:custGeom>
            <a:pattFill prst="narVert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4529" name="Freeform 17" descr="Narrow vertical"/>
            <p:cNvSpPr>
              <a:spLocks/>
            </p:cNvSpPr>
            <p:nvPr/>
          </p:nvSpPr>
          <p:spPr bwMode="auto">
            <a:xfrm>
              <a:off x="4630" y="634"/>
              <a:ext cx="500" cy="1563"/>
            </a:xfrm>
            <a:custGeom>
              <a:avLst/>
              <a:gdLst>
                <a:gd name="T0" fmla="*/ 2304 w 2304"/>
                <a:gd name="T1" fmla="*/ 583 h 596"/>
                <a:gd name="T2" fmla="*/ 1776 w 2304"/>
                <a:gd name="T3" fmla="*/ 499 h 596"/>
                <a:gd name="T4" fmla="*/ 1146 w 2304"/>
                <a:gd name="T5" fmla="*/ 1 h 596"/>
                <a:gd name="T6" fmla="*/ 504 w 2304"/>
                <a:gd name="T7" fmla="*/ 493 h 596"/>
                <a:gd name="T8" fmla="*/ 0 w 2304"/>
                <a:gd name="T9" fmla="*/ 5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4" h="596">
                  <a:moveTo>
                    <a:pt x="2304" y="583"/>
                  </a:moveTo>
                  <a:cubicBezTo>
                    <a:pt x="2216" y="569"/>
                    <a:pt x="1969" y="596"/>
                    <a:pt x="1776" y="499"/>
                  </a:cubicBezTo>
                  <a:cubicBezTo>
                    <a:pt x="1583" y="402"/>
                    <a:pt x="1358" y="2"/>
                    <a:pt x="1146" y="1"/>
                  </a:cubicBezTo>
                  <a:cubicBezTo>
                    <a:pt x="934" y="0"/>
                    <a:pt x="695" y="396"/>
                    <a:pt x="504" y="493"/>
                  </a:cubicBezTo>
                  <a:cubicBezTo>
                    <a:pt x="313" y="590"/>
                    <a:pt x="105" y="564"/>
                    <a:pt x="0" y="583"/>
                  </a:cubicBezTo>
                </a:path>
              </a:pathLst>
            </a:custGeom>
            <a:pattFill prst="narVert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4530" name="Freeform 18" descr="Narrow vertical"/>
            <p:cNvSpPr>
              <a:spLocks/>
            </p:cNvSpPr>
            <p:nvPr/>
          </p:nvSpPr>
          <p:spPr bwMode="auto">
            <a:xfrm>
              <a:off x="4965" y="634"/>
              <a:ext cx="499" cy="1563"/>
            </a:xfrm>
            <a:custGeom>
              <a:avLst/>
              <a:gdLst>
                <a:gd name="T0" fmla="*/ 2304 w 2304"/>
                <a:gd name="T1" fmla="*/ 583 h 596"/>
                <a:gd name="T2" fmla="*/ 1776 w 2304"/>
                <a:gd name="T3" fmla="*/ 499 h 596"/>
                <a:gd name="T4" fmla="*/ 1146 w 2304"/>
                <a:gd name="T5" fmla="*/ 1 h 596"/>
                <a:gd name="T6" fmla="*/ 504 w 2304"/>
                <a:gd name="T7" fmla="*/ 493 h 596"/>
                <a:gd name="T8" fmla="*/ 0 w 2304"/>
                <a:gd name="T9" fmla="*/ 5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4" h="596">
                  <a:moveTo>
                    <a:pt x="2304" y="583"/>
                  </a:moveTo>
                  <a:cubicBezTo>
                    <a:pt x="2216" y="569"/>
                    <a:pt x="1969" y="596"/>
                    <a:pt x="1776" y="499"/>
                  </a:cubicBezTo>
                  <a:cubicBezTo>
                    <a:pt x="1583" y="402"/>
                    <a:pt x="1358" y="2"/>
                    <a:pt x="1146" y="1"/>
                  </a:cubicBezTo>
                  <a:cubicBezTo>
                    <a:pt x="934" y="0"/>
                    <a:pt x="695" y="396"/>
                    <a:pt x="504" y="493"/>
                  </a:cubicBezTo>
                  <a:cubicBezTo>
                    <a:pt x="313" y="590"/>
                    <a:pt x="105" y="564"/>
                    <a:pt x="0" y="583"/>
                  </a:cubicBezTo>
                </a:path>
              </a:pathLst>
            </a:custGeom>
            <a:pattFill prst="narVert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4531" name="Freeform 19" descr="Narrow vertical"/>
            <p:cNvSpPr>
              <a:spLocks/>
            </p:cNvSpPr>
            <p:nvPr/>
          </p:nvSpPr>
          <p:spPr bwMode="auto">
            <a:xfrm flipH="1">
              <a:off x="5298" y="590"/>
              <a:ext cx="235" cy="1611"/>
            </a:xfrm>
            <a:custGeom>
              <a:avLst/>
              <a:gdLst>
                <a:gd name="T0" fmla="*/ 235 w 235"/>
                <a:gd name="T1" fmla="*/ 1567 h 1611"/>
                <a:gd name="T2" fmla="*/ 120 w 235"/>
                <a:gd name="T3" fmla="*/ 1355 h 1611"/>
                <a:gd name="T4" fmla="*/ 0 w 235"/>
                <a:gd name="T5" fmla="*/ 36 h 1611"/>
                <a:gd name="T6" fmla="*/ 6 w 235"/>
                <a:gd name="T7" fmla="*/ 1570 h 1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5" h="1611">
                  <a:moveTo>
                    <a:pt x="235" y="1567"/>
                  </a:moveTo>
                  <a:cubicBezTo>
                    <a:pt x="216" y="1535"/>
                    <a:pt x="159" y="1611"/>
                    <a:pt x="120" y="1355"/>
                  </a:cubicBezTo>
                  <a:cubicBezTo>
                    <a:pt x="81" y="1098"/>
                    <a:pt x="19" y="0"/>
                    <a:pt x="0" y="36"/>
                  </a:cubicBezTo>
                  <a:lnTo>
                    <a:pt x="6" y="1570"/>
                  </a:lnTo>
                </a:path>
              </a:pathLst>
            </a:custGeom>
            <a:pattFill prst="narVert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704532" name="Group 20"/>
          <p:cNvGrpSpPr>
            <a:grpSpLocks/>
          </p:cNvGrpSpPr>
          <p:nvPr/>
        </p:nvGrpSpPr>
        <p:grpSpPr bwMode="auto">
          <a:xfrm>
            <a:off x="708030" y="4124325"/>
            <a:ext cx="8232775" cy="636588"/>
            <a:chOff x="350" y="1776"/>
            <a:chExt cx="5186" cy="401"/>
          </a:xfrm>
        </p:grpSpPr>
        <p:sp>
          <p:nvSpPr>
            <p:cNvPr id="704533" name="Freeform 21" descr="Narrow vertical"/>
            <p:cNvSpPr>
              <a:spLocks/>
            </p:cNvSpPr>
            <p:nvPr/>
          </p:nvSpPr>
          <p:spPr bwMode="auto">
            <a:xfrm>
              <a:off x="558" y="1776"/>
              <a:ext cx="940" cy="401"/>
            </a:xfrm>
            <a:custGeom>
              <a:avLst/>
              <a:gdLst>
                <a:gd name="T0" fmla="*/ 940 w 940"/>
                <a:gd name="T1" fmla="*/ 390 h 401"/>
                <a:gd name="T2" fmla="*/ 479 w 940"/>
                <a:gd name="T3" fmla="*/ 337 h 401"/>
                <a:gd name="T4" fmla="*/ 0 w 940"/>
                <a:gd name="T5" fmla="*/ 8 h 401"/>
                <a:gd name="T6" fmla="*/ 0 w 940"/>
                <a:gd name="T7" fmla="*/ 386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" h="401">
                  <a:moveTo>
                    <a:pt x="940" y="390"/>
                  </a:moveTo>
                  <a:cubicBezTo>
                    <a:pt x="863" y="382"/>
                    <a:pt x="636" y="401"/>
                    <a:pt x="479" y="337"/>
                  </a:cubicBezTo>
                  <a:cubicBezTo>
                    <a:pt x="322" y="273"/>
                    <a:pt x="80" y="0"/>
                    <a:pt x="0" y="8"/>
                  </a:cubicBezTo>
                  <a:lnTo>
                    <a:pt x="0" y="386"/>
                  </a:lnTo>
                </a:path>
              </a:pathLst>
            </a:custGeom>
            <a:pattFill prst="narVert">
              <a:fgClr>
                <a:srgbClr val="33CC33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4534" name="Freeform 22" descr="Narrow vertical"/>
            <p:cNvSpPr>
              <a:spLocks/>
            </p:cNvSpPr>
            <p:nvPr/>
          </p:nvSpPr>
          <p:spPr bwMode="auto">
            <a:xfrm>
              <a:off x="2048" y="1786"/>
              <a:ext cx="1998" cy="390"/>
            </a:xfrm>
            <a:custGeom>
              <a:avLst/>
              <a:gdLst>
                <a:gd name="T0" fmla="*/ 2304 w 2304"/>
                <a:gd name="T1" fmla="*/ 583 h 596"/>
                <a:gd name="T2" fmla="*/ 1776 w 2304"/>
                <a:gd name="T3" fmla="*/ 499 h 596"/>
                <a:gd name="T4" fmla="*/ 1146 w 2304"/>
                <a:gd name="T5" fmla="*/ 1 h 596"/>
                <a:gd name="T6" fmla="*/ 504 w 2304"/>
                <a:gd name="T7" fmla="*/ 493 h 596"/>
                <a:gd name="T8" fmla="*/ 0 w 2304"/>
                <a:gd name="T9" fmla="*/ 5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4" h="596">
                  <a:moveTo>
                    <a:pt x="2304" y="583"/>
                  </a:moveTo>
                  <a:cubicBezTo>
                    <a:pt x="2216" y="569"/>
                    <a:pt x="1969" y="596"/>
                    <a:pt x="1776" y="499"/>
                  </a:cubicBezTo>
                  <a:cubicBezTo>
                    <a:pt x="1583" y="402"/>
                    <a:pt x="1358" y="2"/>
                    <a:pt x="1146" y="1"/>
                  </a:cubicBezTo>
                  <a:cubicBezTo>
                    <a:pt x="934" y="0"/>
                    <a:pt x="695" y="396"/>
                    <a:pt x="504" y="493"/>
                  </a:cubicBezTo>
                  <a:cubicBezTo>
                    <a:pt x="313" y="590"/>
                    <a:pt x="105" y="564"/>
                    <a:pt x="0" y="583"/>
                  </a:cubicBezTo>
                </a:path>
              </a:pathLst>
            </a:custGeom>
            <a:pattFill prst="narVert">
              <a:fgClr>
                <a:srgbClr val="33CC33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4535" name="AutoShape 23"/>
            <p:cNvSpPr>
              <a:spLocks noChangeArrowheads="1"/>
            </p:cNvSpPr>
            <p:nvPr/>
          </p:nvSpPr>
          <p:spPr bwMode="auto">
            <a:xfrm>
              <a:off x="350" y="1784"/>
              <a:ext cx="72" cy="377"/>
            </a:xfrm>
            <a:prstGeom prst="upArrow">
              <a:avLst>
                <a:gd name="adj1" fmla="val 38889"/>
                <a:gd name="adj2" fmla="val 132648"/>
              </a:avLst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4536" name="Freeform 24" descr="Narrow vertical"/>
            <p:cNvSpPr>
              <a:spLocks/>
            </p:cNvSpPr>
            <p:nvPr/>
          </p:nvSpPr>
          <p:spPr bwMode="auto">
            <a:xfrm>
              <a:off x="774" y="1786"/>
              <a:ext cx="1998" cy="390"/>
            </a:xfrm>
            <a:custGeom>
              <a:avLst/>
              <a:gdLst>
                <a:gd name="T0" fmla="*/ 2304 w 2304"/>
                <a:gd name="T1" fmla="*/ 583 h 596"/>
                <a:gd name="T2" fmla="*/ 1776 w 2304"/>
                <a:gd name="T3" fmla="*/ 499 h 596"/>
                <a:gd name="T4" fmla="*/ 1146 w 2304"/>
                <a:gd name="T5" fmla="*/ 1 h 596"/>
                <a:gd name="T6" fmla="*/ 504 w 2304"/>
                <a:gd name="T7" fmla="*/ 493 h 596"/>
                <a:gd name="T8" fmla="*/ 0 w 2304"/>
                <a:gd name="T9" fmla="*/ 5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4" h="596">
                  <a:moveTo>
                    <a:pt x="2304" y="583"/>
                  </a:moveTo>
                  <a:cubicBezTo>
                    <a:pt x="2216" y="569"/>
                    <a:pt x="1969" y="596"/>
                    <a:pt x="1776" y="499"/>
                  </a:cubicBezTo>
                  <a:cubicBezTo>
                    <a:pt x="1583" y="402"/>
                    <a:pt x="1358" y="2"/>
                    <a:pt x="1146" y="1"/>
                  </a:cubicBezTo>
                  <a:cubicBezTo>
                    <a:pt x="934" y="0"/>
                    <a:pt x="695" y="396"/>
                    <a:pt x="504" y="493"/>
                  </a:cubicBezTo>
                  <a:cubicBezTo>
                    <a:pt x="313" y="590"/>
                    <a:pt x="105" y="564"/>
                    <a:pt x="0" y="583"/>
                  </a:cubicBezTo>
                </a:path>
              </a:pathLst>
            </a:custGeom>
            <a:pattFill prst="narVert">
              <a:fgClr>
                <a:srgbClr val="33CC33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4537" name="Freeform 25" descr="Narrow vertical"/>
            <p:cNvSpPr>
              <a:spLocks/>
            </p:cNvSpPr>
            <p:nvPr/>
          </p:nvSpPr>
          <p:spPr bwMode="auto">
            <a:xfrm>
              <a:off x="3322" y="1786"/>
              <a:ext cx="1998" cy="390"/>
            </a:xfrm>
            <a:custGeom>
              <a:avLst/>
              <a:gdLst>
                <a:gd name="T0" fmla="*/ 2304 w 2304"/>
                <a:gd name="T1" fmla="*/ 583 h 596"/>
                <a:gd name="T2" fmla="*/ 1776 w 2304"/>
                <a:gd name="T3" fmla="*/ 499 h 596"/>
                <a:gd name="T4" fmla="*/ 1146 w 2304"/>
                <a:gd name="T5" fmla="*/ 1 h 596"/>
                <a:gd name="T6" fmla="*/ 504 w 2304"/>
                <a:gd name="T7" fmla="*/ 493 h 596"/>
                <a:gd name="T8" fmla="*/ 0 w 2304"/>
                <a:gd name="T9" fmla="*/ 5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4" h="596">
                  <a:moveTo>
                    <a:pt x="2304" y="583"/>
                  </a:moveTo>
                  <a:cubicBezTo>
                    <a:pt x="2216" y="569"/>
                    <a:pt x="1969" y="596"/>
                    <a:pt x="1776" y="499"/>
                  </a:cubicBezTo>
                  <a:cubicBezTo>
                    <a:pt x="1583" y="402"/>
                    <a:pt x="1358" y="2"/>
                    <a:pt x="1146" y="1"/>
                  </a:cubicBezTo>
                  <a:cubicBezTo>
                    <a:pt x="934" y="0"/>
                    <a:pt x="695" y="396"/>
                    <a:pt x="504" y="493"/>
                  </a:cubicBezTo>
                  <a:cubicBezTo>
                    <a:pt x="313" y="590"/>
                    <a:pt x="105" y="564"/>
                    <a:pt x="0" y="583"/>
                  </a:cubicBezTo>
                </a:path>
              </a:pathLst>
            </a:custGeom>
            <a:pattFill prst="narVert">
              <a:fgClr>
                <a:srgbClr val="33CC33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4538" name="Freeform 26" descr="Narrow vertical"/>
            <p:cNvSpPr>
              <a:spLocks/>
            </p:cNvSpPr>
            <p:nvPr/>
          </p:nvSpPr>
          <p:spPr bwMode="auto">
            <a:xfrm flipH="1">
              <a:off x="4596" y="1776"/>
              <a:ext cx="940" cy="401"/>
            </a:xfrm>
            <a:custGeom>
              <a:avLst/>
              <a:gdLst>
                <a:gd name="T0" fmla="*/ 940 w 940"/>
                <a:gd name="T1" fmla="*/ 390 h 401"/>
                <a:gd name="T2" fmla="*/ 479 w 940"/>
                <a:gd name="T3" fmla="*/ 337 h 401"/>
                <a:gd name="T4" fmla="*/ 0 w 940"/>
                <a:gd name="T5" fmla="*/ 8 h 401"/>
                <a:gd name="T6" fmla="*/ 0 w 940"/>
                <a:gd name="T7" fmla="*/ 386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" h="401">
                  <a:moveTo>
                    <a:pt x="940" y="390"/>
                  </a:moveTo>
                  <a:cubicBezTo>
                    <a:pt x="863" y="382"/>
                    <a:pt x="636" y="401"/>
                    <a:pt x="479" y="337"/>
                  </a:cubicBezTo>
                  <a:cubicBezTo>
                    <a:pt x="322" y="273"/>
                    <a:pt x="80" y="0"/>
                    <a:pt x="0" y="8"/>
                  </a:cubicBezTo>
                  <a:lnTo>
                    <a:pt x="0" y="386"/>
                  </a:lnTo>
                </a:path>
              </a:pathLst>
            </a:custGeom>
            <a:pattFill prst="narVert">
              <a:fgClr>
                <a:srgbClr val="33CC33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704539" name="Group 27"/>
          <p:cNvGrpSpPr>
            <a:grpSpLocks/>
          </p:cNvGrpSpPr>
          <p:nvPr/>
        </p:nvGrpSpPr>
        <p:grpSpPr bwMode="auto">
          <a:xfrm>
            <a:off x="708031" y="4487863"/>
            <a:ext cx="8245475" cy="265112"/>
            <a:chOff x="350" y="1999"/>
            <a:chExt cx="5194" cy="167"/>
          </a:xfrm>
        </p:grpSpPr>
        <p:sp>
          <p:nvSpPr>
            <p:cNvPr id="704540" name="Freeform 28" descr="Narrow vertical"/>
            <p:cNvSpPr>
              <a:spLocks/>
            </p:cNvSpPr>
            <p:nvPr/>
          </p:nvSpPr>
          <p:spPr bwMode="auto">
            <a:xfrm>
              <a:off x="552" y="1999"/>
              <a:ext cx="2352" cy="167"/>
            </a:xfrm>
            <a:custGeom>
              <a:avLst/>
              <a:gdLst>
                <a:gd name="T0" fmla="*/ 2352 w 2352"/>
                <a:gd name="T1" fmla="*/ 149 h 167"/>
                <a:gd name="T2" fmla="*/ 1196 w 2352"/>
                <a:gd name="T3" fmla="*/ 136 h 167"/>
                <a:gd name="T4" fmla="*/ 0 w 2352"/>
                <a:gd name="T5" fmla="*/ 5 h 167"/>
                <a:gd name="T6" fmla="*/ 2 w 2352"/>
                <a:gd name="T7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52" h="167">
                  <a:moveTo>
                    <a:pt x="2352" y="149"/>
                  </a:moveTo>
                  <a:cubicBezTo>
                    <a:pt x="2159" y="148"/>
                    <a:pt x="1588" y="160"/>
                    <a:pt x="1196" y="136"/>
                  </a:cubicBezTo>
                  <a:cubicBezTo>
                    <a:pt x="804" y="112"/>
                    <a:pt x="199" y="0"/>
                    <a:pt x="0" y="5"/>
                  </a:cubicBezTo>
                  <a:lnTo>
                    <a:pt x="2" y="167"/>
                  </a:lnTo>
                </a:path>
              </a:pathLst>
            </a:custGeom>
            <a:pattFill prst="narVert">
              <a:fgClr>
                <a:srgbClr val="0000FF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4541" name="Freeform 29" descr="Narrow vertical"/>
            <p:cNvSpPr>
              <a:spLocks/>
            </p:cNvSpPr>
            <p:nvPr/>
          </p:nvSpPr>
          <p:spPr bwMode="auto">
            <a:xfrm>
              <a:off x="552" y="2005"/>
              <a:ext cx="4992" cy="155"/>
            </a:xfrm>
            <a:custGeom>
              <a:avLst/>
              <a:gdLst>
                <a:gd name="T0" fmla="*/ 2304 w 2304"/>
                <a:gd name="T1" fmla="*/ 583 h 596"/>
                <a:gd name="T2" fmla="*/ 1776 w 2304"/>
                <a:gd name="T3" fmla="*/ 499 h 596"/>
                <a:gd name="T4" fmla="*/ 1146 w 2304"/>
                <a:gd name="T5" fmla="*/ 1 h 596"/>
                <a:gd name="T6" fmla="*/ 504 w 2304"/>
                <a:gd name="T7" fmla="*/ 493 h 596"/>
                <a:gd name="T8" fmla="*/ 0 w 2304"/>
                <a:gd name="T9" fmla="*/ 5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4" h="596">
                  <a:moveTo>
                    <a:pt x="2304" y="583"/>
                  </a:moveTo>
                  <a:cubicBezTo>
                    <a:pt x="2216" y="569"/>
                    <a:pt x="1969" y="596"/>
                    <a:pt x="1776" y="499"/>
                  </a:cubicBezTo>
                  <a:cubicBezTo>
                    <a:pt x="1583" y="402"/>
                    <a:pt x="1358" y="2"/>
                    <a:pt x="1146" y="1"/>
                  </a:cubicBezTo>
                  <a:cubicBezTo>
                    <a:pt x="934" y="0"/>
                    <a:pt x="695" y="396"/>
                    <a:pt x="504" y="493"/>
                  </a:cubicBezTo>
                  <a:cubicBezTo>
                    <a:pt x="313" y="590"/>
                    <a:pt x="105" y="564"/>
                    <a:pt x="0" y="583"/>
                  </a:cubicBezTo>
                </a:path>
              </a:pathLst>
            </a:custGeom>
            <a:pattFill prst="narVert">
              <a:fgClr>
                <a:srgbClr val="0000FF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4542" name="Freeform 30" descr="Narrow vertical"/>
            <p:cNvSpPr>
              <a:spLocks/>
            </p:cNvSpPr>
            <p:nvPr/>
          </p:nvSpPr>
          <p:spPr bwMode="auto">
            <a:xfrm flipH="1">
              <a:off x="3192" y="1999"/>
              <a:ext cx="2340" cy="167"/>
            </a:xfrm>
            <a:custGeom>
              <a:avLst/>
              <a:gdLst>
                <a:gd name="T0" fmla="*/ 2340 w 2340"/>
                <a:gd name="T1" fmla="*/ 158 h 167"/>
                <a:gd name="T2" fmla="*/ 1196 w 2340"/>
                <a:gd name="T3" fmla="*/ 136 h 167"/>
                <a:gd name="T4" fmla="*/ 0 w 2340"/>
                <a:gd name="T5" fmla="*/ 5 h 167"/>
                <a:gd name="T6" fmla="*/ 2 w 2340"/>
                <a:gd name="T7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40" h="167">
                  <a:moveTo>
                    <a:pt x="2340" y="158"/>
                  </a:moveTo>
                  <a:cubicBezTo>
                    <a:pt x="2149" y="154"/>
                    <a:pt x="1586" y="161"/>
                    <a:pt x="1196" y="136"/>
                  </a:cubicBezTo>
                  <a:cubicBezTo>
                    <a:pt x="806" y="111"/>
                    <a:pt x="199" y="0"/>
                    <a:pt x="0" y="5"/>
                  </a:cubicBezTo>
                  <a:lnTo>
                    <a:pt x="2" y="167"/>
                  </a:lnTo>
                </a:path>
              </a:pathLst>
            </a:custGeom>
            <a:pattFill prst="narVert">
              <a:fgClr>
                <a:srgbClr val="0000FF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 cmpd="sng">
                  <a:solidFill>
                    <a:srgbClr val="00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4543" name="AutoShape 31"/>
            <p:cNvSpPr>
              <a:spLocks noChangeArrowheads="1"/>
            </p:cNvSpPr>
            <p:nvPr/>
          </p:nvSpPr>
          <p:spPr bwMode="auto">
            <a:xfrm>
              <a:off x="350" y="2004"/>
              <a:ext cx="72" cy="150"/>
            </a:xfrm>
            <a:prstGeom prst="upArrow">
              <a:avLst>
                <a:gd name="adj1" fmla="val 38889"/>
                <a:gd name="adj2" fmla="val 52778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704544" name="Line 32"/>
          <p:cNvSpPr>
            <a:spLocks noChangeShapeType="1"/>
          </p:cNvSpPr>
          <p:nvPr/>
        </p:nvSpPr>
        <p:spPr bwMode="auto">
          <a:xfrm flipH="1">
            <a:off x="1028700" y="4752975"/>
            <a:ext cx="79057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704546" name="Text Box 34"/>
          <p:cNvSpPr txBox="1">
            <a:spLocks noChangeArrowheads="1"/>
          </p:cNvSpPr>
          <p:nvPr/>
        </p:nvSpPr>
        <p:spPr bwMode="auto">
          <a:xfrm>
            <a:off x="28581" y="3468690"/>
            <a:ext cx="1033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r>
              <a:rPr lang="en-US" altLang="en-US" sz="2000" b="0" i="1">
                <a:solidFill>
                  <a:srgbClr val="000000"/>
                </a:solidFill>
                <a:cs typeface="Times New Roman" pitchFamily="18" charset="0"/>
              </a:rPr>
              <a:t>V</a:t>
            </a:r>
            <a:r>
              <a:rPr lang="en-US" altLang="en-US" sz="1600" b="0" i="1" baseline="-25000">
                <a:solidFill>
                  <a:srgbClr val="000000"/>
                </a:solidFill>
                <a:cs typeface="Times New Roman" pitchFamily="18" charset="0"/>
              </a:rPr>
              <a:t>applied</a:t>
            </a:r>
            <a:endParaRPr lang="en-US" altLang="en-US" sz="1600" b="0" i="1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704547" name="Group 35"/>
          <p:cNvGrpSpPr>
            <a:grpSpLocks/>
          </p:cNvGrpSpPr>
          <p:nvPr/>
        </p:nvGrpSpPr>
        <p:grpSpPr bwMode="auto">
          <a:xfrm>
            <a:off x="2962275" y="5019692"/>
            <a:ext cx="4095750" cy="520702"/>
            <a:chOff x="1866" y="3408"/>
            <a:chExt cx="2580" cy="328"/>
          </a:xfrm>
        </p:grpSpPr>
        <p:sp>
          <p:nvSpPr>
            <p:cNvPr id="704548" name="Text Box 36"/>
            <p:cNvSpPr txBox="1">
              <a:spLocks noChangeArrowheads="1"/>
            </p:cNvSpPr>
            <p:nvPr/>
          </p:nvSpPr>
          <p:spPr bwMode="auto">
            <a:xfrm>
              <a:off x="2779" y="3523"/>
              <a:ext cx="74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rtl="1"/>
              <a:r>
                <a:rPr lang="en-US" altLang="en-US" sz="1600" b="0" i="1">
                  <a:solidFill>
                    <a:srgbClr val="000000"/>
                  </a:solidFill>
                  <a:cs typeface="Times New Roman" pitchFamily="18" charset="0"/>
                </a:rPr>
                <a:t>~h/eV</a:t>
              </a:r>
              <a:r>
                <a:rPr lang="en-US" altLang="en-US" sz="1600" b="0" i="1" baseline="-25000">
                  <a:solidFill>
                    <a:srgbClr val="000000"/>
                  </a:solidFill>
                  <a:cs typeface="Times New Roman" pitchFamily="18" charset="0"/>
                </a:rPr>
                <a:t>applied</a:t>
              </a:r>
              <a:endParaRPr lang="en-US" altLang="en-US" sz="1600" b="0" i="1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704549" name="Line 37"/>
            <p:cNvSpPr>
              <a:spLocks noChangeShapeType="1"/>
            </p:cNvSpPr>
            <p:nvPr/>
          </p:nvSpPr>
          <p:spPr bwMode="auto">
            <a:xfrm>
              <a:off x="1866" y="3408"/>
              <a:ext cx="2580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stealth" w="lg" len="lg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/>
              <a:endParaRPr lang="en-US" sz="2000" b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704551" name="Text Box 39"/>
          <p:cNvSpPr txBox="1">
            <a:spLocks noChangeArrowheads="1"/>
          </p:cNvSpPr>
          <p:nvPr/>
        </p:nvSpPr>
        <p:spPr bwMode="auto">
          <a:xfrm>
            <a:off x="1739272" y="6084890"/>
            <a:ext cx="58876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altLang="en-US" sz="2000" b="0">
                <a:solidFill>
                  <a:srgbClr val="000000"/>
                </a:solidFill>
                <a:cs typeface="Times New Roman" pitchFamily="18" charset="0"/>
              </a:rPr>
              <a:t>zero temperature ordered electrons are </a:t>
            </a:r>
            <a:r>
              <a:rPr lang="en-US" altLang="en-US" sz="2000" b="0">
                <a:solidFill>
                  <a:srgbClr val="FF0000"/>
                </a:solidFill>
                <a:cs typeface="Times New Roman" pitchFamily="18" charset="0"/>
              </a:rPr>
              <a:t>noiseless</a:t>
            </a:r>
            <a:r>
              <a:rPr lang="en-US" altLang="en-US" sz="2000" b="0">
                <a:solidFill>
                  <a:srgbClr val="000000"/>
                </a:solidFill>
                <a:cs typeface="Times New Roman" pitchFamily="18" charset="0"/>
              </a:rPr>
              <a:t> !</a:t>
            </a:r>
          </a:p>
        </p:txBody>
      </p:sp>
      <p:sp>
        <p:nvSpPr>
          <p:cNvPr id="704553" name="Rectangle 41"/>
          <p:cNvSpPr>
            <a:spLocks noChangeArrowheads="1"/>
          </p:cNvSpPr>
          <p:nvPr/>
        </p:nvSpPr>
        <p:spPr bwMode="auto">
          <a:xfrm>
            <a:off x="349250" y="187325"/>
            <a:ext cx="77724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 anchor="ctr"/>
          <a:lstStyle>
            <a:lvl1pPr algn="l">
              <a:defRPr sz="3000" b="1">
                <a:solidFill>
                  <a:schemeClr val="bg1"/>
                </a:solidFill>
                <a:latin typeface="Tahoma" pitchFamily="34" charset="0"/>
              </a:defRPr>
            </a:lvl1pPr>
            <a:lvl2pPr algn="l">
              <a:defRPr sz="3000" b="1">
                <a:solidFill>
                  <a:schemeClr val="bg1"/>
                </a:solidFill>
                <a:latin typeface="Tahoma" pitchFamily="34" charset="0"/>
              </a:defRPr>
            </a:lvl2pPr>
            <a:lvl3pPr algn="l">
              <a:defRPr sz="3000" b="1">
                <a:solidFill>
                  <a:schemeClr val="bg1"/>
                </a:solidFill>
                <a:latin typeface="Tahoma" pitchFamily="34" charset="0"/>
              </a:defRPr>
            </a:lvl3pPr>
            <a:lvl4pPr algn="l">
              <a:defRPr sz="3000" b="1">
                <a:solidFill>
                  <a:schemeClr val="bg1"/>
                </a:solidFill>
                <a:latin typeface="Tahoma" pitchFamily="34" charset="0"/>
              </a:defRPr>
            </a:lvl4pPr>
            <a:lvl5pPr algn="l">
              <a:defRPr sz="3000" b="1">
                <a:solidFill>
                  <a:schemeClr val="bg1"/>
                </a:solidFill>
                <a:latin typeface="Tahoma" pitchFamily="34" charset="0"/>
              </a:defRPr>
            </a:lvl5pPr>
            <a:lvl6pPr marL="457200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6pPr>
            <a:lvl7pPr marL="914400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7pPr>
            <a:lvl8pPr marL="1371600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8pPr>
            <a:lvl9pPr marL="1828800" rtl="1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r>
              <a:rPr lang="en-US" altLang="en-US" sz="2800" dirty="0">
                <a:solidFill>
                  <a:srgbClr val="FFFFFF"/>
                </a:solidFill>
                <a:cs typeface="Times New Roman" pitchFamily="18" charset="0"/>
              </a:rPr>
              <a:t>shot noise =0 …. </a:t>
            </a:r>
            <a:r>
              <a:rPr lang="en-US" altLang="en-US" sz="2000" b="0" dirty="0">
                <a:solidFill>
                  <a:srgbClr val="FFFF00"/>
                </a:solidFill>
                <a:cs typeface="Times New Roman" pitchFamily="18" charset="0"/>
              </a:rPr>
              <a:t>full Fermi sea</a:t>
            </a:r>
            <a:r>
              <a:rPr lang="en-US" altLang="en-US" sz="2000" dirty="0">
                <a:solidFill>
                  <a:srgbClr val="FFFF00"/>
                </a:solidFill>
                <a:cs typeface="Times New Roman" pitchFamily="18" charset="0"/>
              </a:rPr>
              <a:t>   </a:t>
            </a:r>
            <a:r>
              <a:rPr lang="en-US" altLang="en-US" sz="2000" b="0" dirty="0">
                <a:solidFill>
                  <a:srgbClr val="FFFF00"/>
                </a:solidFill>
                <a:cs typeface="Times New Roman" pitchFamily="18" charset="0"/>
              </a:rPr>
              <a:t>(</a:t>
            </a:r>
            <a:r>
              <a:rPr lang="en-US" altLang="en-US" sz="1800" b="0" dirty="0">
                <a:solidFill>
                  <a:srgbClr val="FFFF00"/>
                </a:solidFill>
                <a:cs typeface="Times New Roman" pitchFamily="18" charset="0"/>
              </a:rPr>
              <a:t>non-partitioned electrons)</a:t>
            </a:r>
            <a:endParaRPr lang="en-US" altLang="en-US" sz="2000" b="0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704554" name="Rectangle 42" descr="Narrow vertical"/>
          <p:cNvSpPr>
            <a:spLocks noChangeArrowheads="1"/>
          </p:cNvSpPr>
          <p:nvPr/>
        </p:nvSpPr>
        <p:spPr bwMode="auto">
          <a:xfrm>
            <a:off x="952501" y="2320925"/>
            <a:ext cx="7988300" cy="2400300"/>
          </a:xfrm>
          <a:prstGeom prst="rect">
            <a:avLst/>
          </a:prstGeom>
          <a:pattFill prst="narVert">
            <a:fgClr>
              <a:srgbClr val="FF000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r" rtl="1"/>
            <a:endParaRPr lang="en-US" sz="2000" b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0" name="Text Box 156"/>
          <p:cNvSpPr txBox="1">
            <a:spLocks noChangeArrowheads="1"/>
          </p:cNvSpPr>
          <p:nvPr/>
        </p:nvSpPr>
        <p:spPr bwMode="auto">
          <a:xfrm>
            <a:off x="7566026" y="6191265"/>
            <a:ext cx="1453790" cy="59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600" b="0" dirty="0" err="1">
                <a:solidFill>
                  <a:srgbClr val="000000"/>
                </a:solidFill>
              </a:rPr>
              <a:t>Khlus</a:t>
            </a:r>
            <a:r>
              <a:rPr lang="en-US" altLang="en-US" sz="1600" b="0" dirty="0">
                <a:solidFill>
                  <a:srgbClr val="000000"/>
                </a:solidFill>
              </a:rPr>
              <a:t>,    1987</a:t>
            </a:r>
          </a:p>
          <a:p>
            <a:pPr eaLnBrk="0" hangingPunct="0"/>
            <a:r>
              <a:rPr lang="en-US" altLang="en-US" sz="1600" b="0" dirty="0" err="1">
                <a:solidFill>
                  <a:srgbClr val="000000"/>
                </a:solidFill>
              </a:rPr>
              <a:t>Lesovik</a:t>
            </a:r>
            <a:r>
              <a:rPr lang="en-US" altLang="en-US" sz="1600" b="0" dirty="0">
                <a:solidFill>
                  <a:srgbClr val="000000"/>
                </a:solidFill>
              </a:rPr>
              <a:t>, 1989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53294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704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704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704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704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704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704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704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704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51" grpId="0"/>
      <p:bldP spid="70455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94" name="Text Box 50"/>
          <p:cNvSpPr txBox="1">
            <a:spLocks noChangeArrowheads="1"/>
          </p:cNvSpPr>
          <p:nvPr/>
        </p:nvSpPr>
        <p:spPr bwMode="auto">
          <a:xfrm>
            <a:off x="1753855" y="281002"/>
            <a:ext cx="5739068" cy="59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3200" dirty="0">
                <a:solidFill>
                  <a:srgbClr val="3333CC"/>
                </a:solidFill>
              </a:rPr>
              <a:t>shot noise - single channel</a:t>
            </a:r>
          </a:p>
        </p:txBody>
      </p:sp>
      <p:sp>
        <p:nvSpPr>
          <p:cNvPr id="159797" name="Line 53"/>
          <p:cNvSpPr>
            <a:spLocks noChangeShapeType="1"/>
          </p:cNvSpPr>
          <p:nvPr/>
        </p:nvSpPr>
        <p:spPr bwMode="auto">
          <a:xfrm>
            <a:off x="3048002" y="3805238"/>
            <a:ext cx="16716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grpSp>
        <p:nvGrpSpPr>
          <p:cNvPr id="159798" name="Group 54"/>
          <p:cNvGrpSpPr>
            <a:grpSpLocks/>
          </p:cNvGrpSpPr>
          <p:nvPr/>
        </p:nvGrpSpPr>
        <p:grpSpPr bwMode="auto">
          <a:xfrm>
            <a:off x="3089278" y="3475038"/>
            <a:ext cx="1519238" cy="323850"/>
            <a:chOff x="1975" y="1557"/>
            <a:chExt cx="957" cy="204"/>
          </a:xfrm>
        </p:grpSpPr>
        <p:grpSp>
          <p:nvGrpSpPr>
            <p:cNvPr id="159799" name="Group 55"/>
            <p:cNvGrpSpPr>
              <a:grpSpLocks/>
            </p:cNvGrpSpPr>
            <p:nvPr/>
          </p:nvGrpSpPr>
          <p:grpSpPr bwMode="auto">
            <a:xfrm>
              <a:off x="1975" y="1557"/>
              <a:ext cx="164" cy="204"/>
              <a:chOff x="240" y="3863"/>
              <a:chExt cx="164" cy="204"/>
            </a:xfrm>
          </p:grpSpPr>
          <p:sp>
            <p:nvSpPr>
              <p:cNvPr id="159800" name="Arc 56"/>
              <p:cNvSpPr>
                <a:spLocks/>
              </p:cNvSpPr>
              <p:nvPr/>
            </p:nvSpPr>
            <p:spPr bwMode="auto">
              <a:xfrm>
                <a:off x="240" y="3863"/>
                <a:ext cx="83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0 w 21600"/>
                  <a:gd name="T1" fmla="*/ 21598 h 21598"/>
                  <a:gd name="T2" fmla="*/ 21340 w 21600"/>
                  <a:gd name="T3" fmla="*/ 0 h 21598"/>
                  <a:gd name="T4" fmla="*/ 21600 w 21600"/>
                  <a:gd name="T5" fmla="*/ 21598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8" fill="none" extrusionOk="0">
                    <a:moveTo>
                      <a:pt x="0" y="21598"/>
                    </a:moveTo>
                    <a:cubicBezTo>
                      <a:pt x="0" y="9770"/>
                      <a:pt x="9512" y="141"/>
                      <a:pt x="21339" y="-1"/>
                    </a:cubicBezTo>
                  </a:path>
                  <a:path w="21600" h="21598" stroke="0" extrusionOk="0">
                    <a:moveTo>
                      <a:pt x="0" y="21598"/>
                    </a:moveTo>
                    <a:cubicBezTo>
                      <a:pt x="0" y="9770"/>
                      <a:pt x="9512" y="141"/>
                      <a:pt x="21339" y="-1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980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801" name="Arc 57"/>
              <p:cNvSpPr>
                <a:spLocks/>
              </p:cNvSpPr>
              <p:nvPr/>
            </p:nvSpPr>
            <p:spPr bwMode="auto">
              <a:xfrm>
                <a:off x="320" y="3863"/>
                <a:ext cx="84" cy="204"/>
              </a:xfrm>
              <a:custGeom>
                <a:avLst/>
                <a:gdLst>
                  <a:gd name="G0" fmla="+- 260 0 0"/>
                  <a:gd name="G1" fmla="+- 21600 0 0"/>
                  <a:gd name="G2" fmla="+- 21600 0 0"/>
                  <a:gd name="T0" fmla="*/ 0 w 21860"/>
                  <a:gd name="T1" fmla="*/ 2 h 21600"/>
                  <a:gd name="T2" fmla="*/ 21860 w 21860"/>
                  <a:gd name="T3" fmla="*/ 21600 h 21600"/>
                  <a:gd name="T4" fmla="*/ 260 w 218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60" h="21600" fill="none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</a:path>
                  <a:path w="21860" h="21600" stroke="0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  <a:lnTo>
                      <a:pt x="260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980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9802" name="Group 58"/>
            <p:cNvGrpSpPr>
              <a:grpSpLocks/>
            </p:cNvGrpSpPr>
            <p:nvPr/>
          </p:nvGrpSpPr>
          <p:grpSpPr bwMode="auto">
            <a:xfrm>
              <a:off x="2135" y="1557"/>
              <a:ext cx="162" cy="204"/>
              <a:chOff x="400" y="3863"/>
              <a:chExt cx="162" cy="204"/>
            </a:xfrm>
          </p:grpSpPr>
          <p:sp>
            <p:nvSpPr>
              <p:cNvPr id="159803" name="Arc 59"/>
              <p:cNvSpPr>
                <a:spLocks/>
              </p:cNvSpPr>
              <p:nvPr/>
            </p:nvSpPr>
            <p:spPr bwMode="auto">
              <a:xfrm>
                <a:off x="400" y="3863"/>
                <a:ext cx="83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0 w 21600"/>
                  <a:gd name="T1" fmla="*/ 21598 h 21598"/>
                  <a:gd name="T2" fmla="*/ 21338 w 21600"/>
                  <a:gd name="T3" fmla="*/ 0 h 21598"/>
                  <a:gd name="T4" fmla="*/ 21600 w 21600"/>
                  <a:gd name="T5" fmla="*/ 21598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8" fill="none" extrusionOk="0">
                    <a:moveTo>
                      <a:pt x="0" y="21598"/>
                    </a:moveTo>
                    <a:cubicBezTo>
                      <a:pt x="0" y="9770"/>
                      <a:pt x="9511" y="143"/>
                      <a:pt x="21337" y="-1"/>
                    </a:cubicBezTo>
                  </a:path>
                  <a:path w="21600" h="21598" stroke="0" extrusionOk="0">
                    <a:moveTo>
                      <a:pt x="0" y="21598"/>
                    </a:moveTo>
                    <a:cubicBezTo>
                      <a:pt x="0" y="9770"/>
                      <a:pt x="9511" y="143"/>
                      <a:pt x="21337" y="-1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980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804" name="Arc 60"/>
              <p:cNvSpPr>
                <a:spLocks/>
              </p:cNvSpPr>
              <p:nvPr/>
            </p:nvSpPr>
            <p:spPr bwMode="auto">
              <a:xfrm>
                <a:off x="480" y="3863"/>
                <a:ext cx="82" cy="204"/>
              </a:xfrm>
              <a:custGeom>
                <a:avLst/>
                <a:gdLst>
                  <a:gd name="G0" fmla="+- 265 0 0"/>
                  <a:gd name="G1" fmla="+- 21600 0 0"/>
                  <a:gd name="G2" fmla="+- 21600 0 0"/>
                  <a:gd name="T0" fmla="*/ 0 w 21865"/>
                  <a:gd name="T1" fmla="*/ 2 h 21600"/>
                  <a:gd name="T2" fmla="*/ 21865 w 21865"/>
                  <a:gd name="T3" fmla="*/ 21600 h 21600"/>
                  <a:gd name="T4" fmla="*/ 265 w 21865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65" h="21600" fill="none" extrusionOk="0">
                    <a:moveTo>
                      <a:pt x="-1" y="1"/>
                    </a:moveTo>
                    <a:cubicBezTo>
                      <a:pt x="88" y="0"/>
                      <a:pt x="176" y="-1"/>
                      <a:pt x="265" y="0"/>
                    </a:cubicBezTo>
                    <a:cubicBezTo>
                      <a:pt x="12194" y="0"/>
                      <a:pt x="21865" y="9670"/>
                      <a:pt x="21865" y="21600"/>
                    </a:cubicBezTo>
                  </a:path>
                  <a:path w="21865" h="21600" stroke="0" extrusionOk="0">
                    <a:moveTo>
                      <a:pt x="-1" y="1"/>
                    </a:moveTo>
                    <a:cubicBezTo>
                      <a:pt x="88" y="0"/>
                      <a:pt x="176" y="-1"/>
                      <a:pt x="265" y="0"/>
                    </a:cubicBezTo>
                    <a:cubicBezTo>
                      <a:pt x="12194" y="0"/>
                      <a:pt x="21865" y="9670"/>
                      <a:pt x="21865" y="21600"/>
                    </a:cubicBezTo>
                    <a:lnTo>
                      <a:pt x="265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980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9805" name="Group 61"/>
            <p:cNvGrpSpPr>
              <a:grpSpLocks/>
            </p:cNvGrpSpPr>
            <p:nvPr/>
          </p:nvGrpSpPr>
          <p:grpSpPr bwMode="auto">
            <a:xfrm>
              <a:off x="2293" y="1557"/>
              <a:ext cx="163" cy="204"/>
              <a:chOff x="558" y="3863"/>
              <a:chExt cx="164" cy="204"/>
            </a:xfrm>
          </p:grpSpPr>
          <p:sp>
            <p:nvSpPr>
              <p:cNvPr id="159806" name="Arc 62"/>
              <p:cNvSpPr>
                <a:spLocks/>
              </p:cNvSpPr>
              <p:nvPr/>
            </p:nvSpPr>
            <p:spPr bwMode="auto">
              <a:xfrm>
                <a:off x="558" y="3863"/>
                <a:ext cx="83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0 w 21600"/>
                  <a:gd name="T1" fmla="*/ 21598 h 21598"/>
                  <a:gd name="T2" fmla="*/ 21338 w 21600"/>
                  <a:gd name="T3" fmla="*/ 0 h 21598"/>
                  <a:gd name="T4" fmla="*/ 21600 w 21600"/>
                  <a:gd name="T5" fmla="*/ 21598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8" fill="none" extrusionOk="0">
                    <a:moveTo>
                      <a:pt x="0" y="21598"/>
                    </a:moveTo>
                    <a:cubicBezTo>
                      <a:pt x="0" y="9770"/>
                      <a:pt x="9511" y="143"/>
                      <a:pt x="21337" y="-1"/>
                    </a:cubicBezTo>
                  </a:path>
                  <a:path w="21600" h="21598" stroke="0" extrusionOk="0">
                    <a:moveTo>
                      <a:pt x="0" y="21598"/>
                    </a:moveTo>
                    <a:cubicBezTo>
                      <a:pt x="0" y="9770"/>
                      <a:pt x="9511" y="143"/>
                      <a:pt x="21337" y="-1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980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807" name="Arc 63"/>
              <p:cNvSpPr>
                <a:spLocks/>
              </p:cNvSpPr>
              <p:nvPr/>
            </p:nvSpPr>
            <p:spPr bwMode="auto">
              <a:xfrm>
                <a:off x="638" y="3863"/>
                <a:ext cx="84" cy="204"/>
              </a:xfrm>
              <a:custGeom>
                <a:avLst/>
                <a:gdLst>
                  <a:gd name="G0" fmla="+- 262 0 0"/>
                  <a:gd name="G1" fmla="+- 21600 0 0"/>
                  <a:gd name="G2" fmla="+- 21600 0 0"/>
                  <a:gd name="T0" fmla="*/ 0 w 21862"/>
                  <a:gd name="T1" fmla="*/ 2 h 21600"/>
                  <a:gd name="T2" fmla="*/ 21862 w 21862"/>
                  <a:gd name="T3" fmla="*/ 21600 h 21600"/>
                  <a:gd name="T4" fmla="*/ 262 w 21862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62" h="21600" fill="none" extrusionOk="0">
                    <a:moveTo>
                      <a:pt x="-1" y="1"/>
                    </a:moveTo>
                    <a:cubicBezTo>
                      <a:pt x="87" y="0"/>
                      <a:pt x="174" y="-1"/>
                      <a:pt x="262" y="0"/>
                    </a:cubicBezTo>
                    <a:cubicBezTo>
                      <a:pt x="12191" y="0"/>
                      <a:pt x="21862" y="9670"/>
                      <a:pt x="21862" y="21600"/>
                    </a:cubicBezTo>
                  </a:path>
                  <a:path w="21862" h="21600" stroke="0" extrusionOk="0">
                    <a:moveTo>
                      <a:pt x="-1" y="1"/>
                    </a:moveTo>
                    <a:cubicBezTo>
                      <a:pt x="87" y="0"/>
                      <a:pt x="174" y="-1"/>
                      <a:pt x="262" y="0"/>
                    </a:cubicBezTo>
                    <a:cubicBezTo>
                      <a:pt x="12191" y="0"/>
                      <a:pt x="21862" y="9670"/>
                      <a:pt x="21862" y="21600"/>
                    </a:cubicBezTo>
                    <a:lnTo>
                      <a:pt x="262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980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9808" name="Group 64"/>
            <p:cNvGrpSpPr>
              <a:grpSpLocks/>
            </p:cNvGrpSpPr>
            <p:nvPr/>
          </p:nvGrpSpPr>
          <p:grpSpPr bwMode="auto">
            <a:xfrm>
              <a:off x="2453" y="1557"/>
              <a:ext cx="163" cy="204"/>
              <a:chOff x="718" y="3863"/>
              <a:chExt cx="164" cy="204"/>
            </a:xfrm>
          </p:grpSpPr>
          <p:sp>
            <p:nvSpPr>
              <p:cNvPr id="159809" name="Arc 65"/>
              <p:cNvSpPr>
                <a:spLocks/>
              </p:cNvSpPr>
              <p:nvPr/>
            </p:nvSpPr>
            <p:spPr bwMode="auto">
              <a:xfrm>
                <a:off x="718" y="3863"/>
                <a:ext cx="82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0 w 21600"/>
                  <a:gd name="T1" fmla="*/ 21598 h 21598"/>
                  <a:gd name="T2" fmla="*/ 21337 w 21600"/>
                  <a:gd name="T3" fmla="*/ 0 h 21598"/>
                  <a:gd name="T4" fmla="*/ 21600 w 21600"/>
                  <a:gd name="T5" fmla="*/ 21598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8" fill="none" extrusionOk="0">
                    <a:moveTo>
                      <a:pt x="0" y="21598"/>
                    </a:moveTo>
                    <a:cubicBezTo>
                      <a:pt x="0" y="9771"/>
                      <a:pt x="9511" y="143"/>
                      <a:pt x="21336" y="-1"/>
                    </a:cubicBezTo>
                  </a:path>
                  <a:path w="21600" h="21598" stroke="0" extrusionOk="0">
                    <a:moveTo>
                      <a:pt x="0" y="21598"/>
                    </a:moveTo>
                    <a:cubicBezTo>
                      <a:pt x="0" y="9771"/>
                      <a:pt x="9511" y="143"/>
                      <a:pt x="21336" y="-1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980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810" name="Arc 66"/>
              <p:cNvSpPr>
                <a:spLocks/>
              </p:cNvSpPr>
              <p:nvPr/>
            </p:nvSpPr>
            <p:spPr bwMode="auto">
              <a:xfrm>
                <a:off x="798" y="3863"/>
                <a:ext cx="84" cy="204"/>
              </a:xfrm>
              <a:custGeom>
                <a:avLst/>
                <a:gdLst>
                  <a:gd name="G0" fmla="+- 260 0 0"/>
                  <a:gd name="G1" fmla="+- 21600 0 0"/>
                  <a:gd name="G2" fmla="+- 21600 0 0"/>
                  <a:gd name="T0" fmla="*/ 0 w 21860"/>
                  <a:gd name="T1" fmla="*/ 2 h 21600"/>
                  <a:gd name="T2" fmla="*/ 21860 w 21860"/>
                  <a:gd name="T3" fmla="*/ 21600 h 21600"/>
                  <a:gd name="T4" fmla="*/ 260 w 218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60" h="21600" fill="none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</a:path>
                  <a:path w="21860" h="21600" stroke="0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  <a:lnTo>
                      <a:pt x="260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980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9811" name="Group 67"/>
            <p:cNvGrpSpPr>
              <a:grpSpLocks/>
            </p:cNvGrpSpPr>
            <p:nvPr/>
          </p:nvGrpSpPr>
          <p:grpSpPr bwMode="auto">
            <a:xfrm>
              <a:off x="2608" y="1557"/>
              <a:ext cx="166" cy="204"/>
              <a:chOff x="874" y="3863"/>
              <a:chExt cx="166" cy="204"/>
            </a:xfrm>
          </p:grpSpPr>
          <p:sp>
            <p:nvSpPr>
              <p:cNvPr id="159812" name="Arc 68"/>
              <p:cNvSpPr>
                <a:spLocks/>
              </p:cNvSpPr>
              <p:nvPr/>
            </p:nvSpPr>
            <p:spPr bwMode="auto">
              <a:xfrm>
                <a:off x="874" y="3863"/>
                <a:ext cx="84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0 w 21600"/>
                  <a:gd name="T1" fmla="*/ 21598 h 21598"/>
                  <a:gd name="T2" fmla="*/ 21341 w 21600"/>
                  <a:gd name="T3" fmla="*/ 0 h 21598"/>
                  <a:gd name="T4" fmla="*/ 21600 w 21600"/>
                  <a:gd name="T5" fmla="*/ 21598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8" fill="none" extrusionOk="0">
                    <a:moveTo>
                      <a:pt x="0" y="21598"/>
                    </a:moveTo>
                    <a:cubicBezTo>
                      <a:pt x="0" y="9769"/>
                      <a:pt x="9513" y="141"/>
                      <a:pt x="21340" y="-1"/>
                    </a:cubicBezTo>
                  </a:path>
                  <a:path w="21600" h="21598" stroke="0" extrusionOk="0">
                    <a:moveTo>
                      <a:pt x="0" y="21598"/>
                    </a:moveTo>
                    <a:cubicBezTo>
                      <a:pt x="0" y="9769"/>
                      <a:pt x="9513" y="141"/>
                      <a:pt x="21340" y="-1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980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813" name="Arc 69"/>
              <p:cNvSpPr>
                <a:spLocks/>
              </p:cNvSpPr>
              <p:nvPr/>
            </p:nvSpPr>
            <p:spPr bwMode="auto">
              <a:xfrm>
                <a:off x="955" y="3863"/>
                <a:ext cx="85" cy="204"/>
              </a:xfrm>
              <a:custGeom>
                <a:avLst/>
                <a:gdLst>
                  <a:gd name="G0" fmla="+- 259 0 0"/>
                  <a:gd name="G1" fmla="+- 21600 0 0"/>
                  <a:gd name="G2" fmla="+- 21600 0 0"/>
                  <a:gd name="T0" fmla="*/ 0 w 21859"/>
                  <a:gd name="T1" fmla="*/ 2 h 21600"/>
                  <a:gd name="T2" fmla="*/ 21859 w 21859"/>
                  <a:gd name="T3" fmla="*/ 21600 h 21600"/>
                  <a:gd name="T4" fmla="*/ 259 w 2185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59" h="21600" fill="none" extrusionOk="0">
                    <a:moveTo>
                      <a:pt x="-1" y="1"/>
                    </a:moveTo>
                    <a:cubicBezTo>
                      <a:pt x="86" y="0"/>
                      <a:pt x="172" y="-1"/>
                      <a:pt x="259" y="0"/>
                    </a:cubicBezTo>
                    <a:cubicBezTo>
                      <a:pt x="12188" y="0"/>
                      <a:pt x="21859" y="9670"/>
                      <a:pt x="21859" y="21600"/>
                    </a:cubicBezTo>
                  </a:path>
                  <a:path w="21859" h="21600" stroke="0" extrusionOk="0">
                    <a:moveTo>
                      <a:pt x="-1" y="1"/>
                    </a:moveTo>
                    <a:cubicBezTo>
                      <a:pt x="86" y="0"/>
                      <a:pt x="172" y="-1"/>
                      <a:pt x="259" y="0"/>
                    </a:cubicBezTo>
                    <a:cubicBezTo>
                      <a:pt x="12188" y="0"/>
                      <a:pt x="21859" y="9670"/>
                      <a:pt x="21859" y="21600"/>
                    </a:cubicBezTo>
                    <a:lnTo>
                      <a:pt x="259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980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9814" name="Group 70"/>
            <p:cNvGrpSpPr>
              <a:grpSpLocks/>
            </p:cNvGrpSpPr>
            <p:nvPr/>
          </p:nvGrpSpPr>
          <p:grpSpPr bwMode="auto">
            <a:xfrm>
              <a:off x="2769" y="1557"/>
              <a:ext cx="163" cy="204"/>
              <a:chOff x="1035" y="3863"/>
              <a:chExt cx="163" cy="204"/>
            </a:xfrm>
          </p:grpSpPr>
          <p:sp>
            <p:nvSpPr>
              <p:cNvPr id="159815" name="Arc 71"/>
              <p:cNvSpPr>
                <a:spLocks/>
              </p:cNvSpPr>
              <p:nvPr/>
            </p:nvSpPr>
            <p:spPr bwMode="auto">
              <a:xfrm>
                <a:off x="1035" y="3863"/>
                <a:ext cx="83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0 w 21600"/>
                  <a:gd name="T1" fmla="*/ 21598 h 21598"/>
                  <a:gd name="T2" fmla="*/ 21338 w 21600"/>
                  <a:gd name="T3" fmla="*/ 0 h 21598"/>
                  <a:gd name="T4" fmla="*/ 21600 w 21600"/>
                  <a:gd name="T5" fmla="*/ 21598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8" fill="none" extrusionOk="0">
                    <a:moveTo>
                      <a:pt x="0" y="21598"/>
                    </a:moveTo>
                    <a:cubicBezTo>
                      <a:pt x="0" y="9770"/>
                      <a:pt x="9511" y="143"/>
                      <a:pt x="21337" y="-1"/>
                    </a:cubicBezTo>
                  </a:path>
                  <a:path w="21600" h="21598" stroke="0" extrusionOk="0">
                    <a:moveTo>
                      <a:pt x="0" y="21598"/>
                    </a:moveTo>
                    <a:cubicBezTo>
                      <a:pt x="0" y="9770"/>
                      <a:pt x="9511" y="143"/>
                      <a:pt x="21337" y="-1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980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816" name="Arc 72"/>
              <p:cNvSpPr>
                <a:spLocks/>
              </p:cNvSpPr>
              <p:nvPr/>
            </p:nvSpPr>
            <p:spPr bwMode="auto">
              <a:xfrm>
                <a:off x="1114" y="3863"/>
                <a:ext cx="84" cy="204"/>
              </a:xfrm>
              <a:custGeom>
                <a:avLst/>
                <a:gdLst>
                  <a:gd name="G0" fmla="+- 260 0 0"/>
                  <a:gd name="G1" fmla="+- 21600 0 0"/>
                  <a:gd name="G2" fmla="+- 21600 0 0"/>
                  <a:gd name="T0" fmla="*/ 0 w 21860"/>
                  <a:gd name="T1" fmla="*/ 2 h 21600"/>
                  <a:gd name="T2" fmla="*/ 21860 w 21860"/>
                  <a:gd name="T3" fmla="*/ 21600 h 21600"/>
                  <a:gd name="T4" fmla="*/ 260 w 218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60" h="21600" fill="none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</a:path>
                  <a:path w="21860" h="21600" stroke="0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  <a:lnTo>
                      <a:pt x="260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980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59817" name="Line 73"/>
          <p:cNvSpPr>
            <a:spLocks noChangeShapeType="1"/>
          </p:cNvSpPr>
          <p:nvPr/>
        </p:nvSpPr>
        <p:spPr bwMode="auto">
          <a:xfrm>
            <a:off x="5872171" y="3805238"/>
            <a:ext cx="16716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grpSp>
        <p:nvGrpSpPr>
          <p:cNvPr id="159819" name="Group 75"/>
          <p:cNvGrpSpPr>
            <a:grpSpLocks/>
          </p:cNvGrpSpPr>
          <p:nvPr/>
        </p:nvGrpSpPr>
        <p:grpSpPr bwMode="auto">
          <a:xfrm>
            <a:off x="5872164" y="3475038"/>
            <a:ext cx="260350" cy="323850"/>
            <a:chOff x="1476" y="3863"/>
            <a:chExt cx="164" cy="204"/>
          </a:xfrm>
        </p:grpSpPr>
        <p:sp>
          <p:nvSpPr>
            <p:cNvPr id="159820" name="Arc 76"/>
            <p:cNvSpPr>
              <a:spLocks/>
            </p:cNvSpPr>
            <p:nvPr/>
          </p:nvSpPr>
          <p:spPr bwMode="auto">
            <a:xfrm>
              <a:off x="1476" y="3863"/>
              <a:ext cx="83" cy="204"/>
            </a:xfrm>
            <a:custGeom>
              <a:avLst/>
              <a:gdLst>
                <a:gd name="G0" fmla="+- 21600 0 0"/>
                <a:gd name="G1" fmla="+- 21598 0 0"/>
                <a:gd name="G2" fmla="+- 21600 0 0"/>
                <a:gd name="T0" fmla="*/ 0 w 21600"/>
                <a:gd name="T1" fmla="*/ 21598 h 21598"/>
                <a:gd name="T2" fmla="*/ 21340 w 21600"/>
                <a:gd name="T3" fmla="*/ 0 h 21598"/>
                <a:gd name="T4" fmla="*/ 21600 w 21600"/>
                <a:gd name="T5" fmla="*/ 21598 h 2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98" fill="none" extrusionOk="0">
                  <a:moveTo>
                    <a:pt x="0" y="21598"/>
                  </a:moveTo>
                  <a:cubicBezTo>
                    <a:pt x="0" y="9770"/>
                    <a:pt x="9512" y="141"/>
                    <a:pt x="21339" y="-1"/>
                  </a:cubicBezTo>
                </a:path>
                <a:path w="21600" h="21598" stroke="0" extrusionOk="0">
                  <a:moveTo>
                    <a:pt x="0" y="21598"/>
                  </a:moveTo>
                  <a:cubicBezTo>
                    <a:pt x="0" y="9770"/>
                    <a:pt x="9512" y="141"/>
                    <a:pt x="21339" y="-1"/>
                  </a:cubicBezTo>
                  <a:lnTo>
                    <a:pt x="21600" y="21598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50000">
                  <a:srgbClr val="FF0000">
                    <a:gamma/>
                    <a:tint val="33725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 w="12700" cap="rnd">
              <a:solidFill>
                <a:srgbClr val="FF0033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159821" name="Arc 77"/>
            <p:cNvSpPr>
              <a:spLocks/>
            </p:cNvSpPr>
            <p:nvPr/>
          </p:nvSpPr>
          <p:spPr bwMode="auto">
            <a:xfrm>
              <a:off x="1556" y="3863"/>
              <a:ext cx="84" cy="204"/>
            </a:xfrm>
            <a:custGeom>
              <a:avLst/>
              <a:gdLst>
                <a:gd name="G0" fmla="+- 260 0 0"/>
                <a:gd name="G1" fmla="+- 21600 0 0"/>
                <a:gd name="G2" fmla="+- 21600 0 0"/>
                <a:gd name="T0" fmla="*/ 0 w 21860"/>
                <a:gd name="T1" fmla="*/ 2 h 21600"/>
                <a:gd name="T2" fmla="*/ 21860 w 21860"/>
                <a:gd name="T3" fmla="*/ 21600 h 21600"/>
                <a:gd name="T4" fmla="*/ 260 w 2186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60" h="21600" fill="none" extrusionOk="0">
                  <a:moveTo>
                    <a:pt x="-1" y="1"/>
                  </a:moveTo>
                  <a:cubicBezTo>
                    <a:pt x="86" y="0"/>
                    <a:pt x="173" y="-1"/>
                    <a:pt x="260" y="0"/>
                  </a:cubicBezTo>
                  <a:cubicBezTo>
                    <a:pt x="12189" y="0"/>
                    <a:pt x="21860" y="9670"/>
                    <a:pt x="21860" y="21600"/>
                  </a:cubicBezTo>
                </a:path>
                <a:path w="21860" h="21600" stroke="0" extrusionOk="0">
                  <a:moveTo>
                    <a:pt x="-1" y="1"/>
                  </a:moveTo>
                  <a:cubicBezTo>
                    <a:pt x="86" y="0"/>
                    <a:pt x="173" y="-1"/>
                    <a:pt x="260" y="0"/>
                  </a:cubicBezTo>
                  <a:cubicBezTo>
                    <a:pt x="12189" y="0"/>
                    <a:pt x="21860" y="9670"/>
                    <a:pt x="21860" y="21600"/>
                  </a:cubicBezTo>
                  <a:lnTo>
                    <a:pt x="260" y="21600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50000">
                  <a:srgbClr val="FF0000">
                    <a:gamma/>
                    <a:tint val="33725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 w="12700" cap="rnd">
              <a:solidFill>
                <a:srgbClr val="FF0033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</p:grpSp>
      <p:grpSp>
        <p:nvGrpSpPr>
          <p:cNvPr id="159828" name="Group 84"/>
          <p:cNvGrpSpPr>
            <a:grpSpLocks/>
          </p:cNvGrpSpPr>
          <p:nvPr/>
        </p:nvGrpSpPr>
        <p:grpSpPr bwMode="auto">
          <a:xfrm>
            <a:off x="7285038" y="3475038"/>
            <a:ext cx="258762" cy="323850"/>
            <a:chOff x="2271" y="3863"/>
            <a:chExt cx="163" cy="204"/>
          </a:xfrm>
        </p:grpSpPr>
        <p:sp>
          <p:nvSpPr>
            <p:cNvPr id="159829" name="Arc 85"/>
            <p:cNvSpPr>
              <a:spLocks/>
            </p:cNvSpPr>
            <p:nvPr/>
          </p:nvSpPr>
          <p:spPr bwMode="auto">
            <a:xfrm>
              <a:off x="2271" y="3863"/>
              <a:ext cx="83" cy="204"/>
            </a:xfrm>
            <a:custGeom>
              <a:avLst/>
              <a:gdLst>
                <a:gd name="G0" fmla="+- 21600 0 0"/>
                <a:gd name="G1" fmla="+- 21598 0 0"/>
                <a:gd name="G2" fmla="+- 21600 0 0"/>
                <a:gd name="T0" fmla="*/ 0 w 21600"/>
                <a:gd name="T1" fmla="*/ 21598 h 21598"/>
                <a:gd name="T2" fmla="*/ 21338 w 21600"/>
                <a:gd name="T3" fmla="*/ 0 h 21598"/>
                <a:gd name="T4" fmla="*/ 21600 w 21600"/>
                <a:gd name="T5" fmla="*/ 21598 h 2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98" fill="none" extrusionOk="0">
                  <a:moveTo>
                    <a:pt x="0" y="21598"/>
                  </a:moveTo>
                  <a:cubicBezTo>
                    <a:pt x="0" y="9770"/>
                    <a:pt x="9511" y="143"/>
                    <a:pt x="21337" y="-1"/>
                  </a:cubicBezTo>
                </a:path>
                <a:path w="21600" h="21598" stroke="0" extrusionOk="0">
                  <a:moveTo>
                    <a:pt x="0" y="21598"/>
                  </a:moveTo>
                  <a:cubicBezTo>
                    <a:pt x="0" y="9770"/>
                    <a:pt x="9511" y="143"/>
                    <a:pt x="21337" y="-1"/>
                  </a:cubicBezTo>
                  <a:lnTo>
                    <a:pt x="21600" y="21598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50000">
                  <a:srgbClr val="FF0000">
                    <a:gamma/>
                    <a:tint val="33725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 w="12700" cap="rnd">
              <a:solidFill>
                <a:srgbClr val="FF0033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159830" name="Arc 86"/>
            <p:cNvSpPr>
              <a:spLocks/>
            </p:cNvSpPr>
            <p:nvPr/>
          </p:nvSpPr>
          <p:spPr bwMode="auto">
            <a:xfrm>
              <a:off x="2350" y="3863"/>
              <a:ext cx="84" cy="204"/>
            </a:xfrm>
            <a:custGeom>
              <a:avLst/>
              <a:gdLst>
                <a:gd name="G0" fmla="+- 260 0 0"/>
                <a:gd name="G1" fmla="+- 21600 0 0"/>
                <a:gd name="G2" fmla="+- 21600 0 0"/>
                <a:gd name="T0" fmla="*/ 0 w 21860"/>
                <a:gd name="T1" fmla="*/ 2 h 21600"/>
                <a:gd name="T2" fmla="*/ 21860 w 21860"/>
                <a:gd name="T3" fmla="*/ 21600 h 21600"/>
                <a:gd name="T4" fmla="*/ 260 w 2186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60" h="21600" fill="none" extrusionOk="0">
                  <a:moveTo>
                    <a:pt x="-1" y="1"/>
                  </a:moveTo>
                  <a:cubicBezTo>
                    <a:pt x="86" y="0"/>
                    <a:pt x="173" y="-1"/>
                    <a:pt x="260" y="0"/>
                  </a:cubicBezTo>
                  <a:cubicBezTo>
                    <a:pt x="12189" y="0"/>
                    <a:pt x="21860" y="9670"/>
                    <a:pt x="21860" y="21600"/>
                  </a:cubicBezTo>
                </a:path>
                <a:path w="21860" h="21600" stroke="0" extrusionOk="0">
                  <a:moveTo>
                    <a:pt x="-1" y="1"/>
                  </a:moveTo>
                  <a:cubicBezTo>
                    <a:pt x="86" y="0"/>
                    <a:pt x="173" y="-1"/>
                    <a:pt x="260" y="0"/>
                  </a:cubicBezTo>
                  <a:cubicBezTo>
                    <a:pt x="12189" y="0"/>
                    <a:pt x="21860" y="9670"/>
                    <a:pt x="21860" y="21600"/>
                  </a:cubicBezTo>
                  <a:lnTo>
                    <a:pt x="260" y="21600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50000">
                  <a:srgbClr val="FF0000">
                    <a:gamma/>
                    <a:tint val="33725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 w="12700" cap="rnd">
              <a:solidFill>
                <a:srgbClr val="FF0033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</p:grpSp>
      <p:sp>
        <p:nvSpPr>
          <p:cNvPr id="159835" name="Line 91"/>
          <p:cNvSpPr>
            <a:spLocks noChangeShapeType="1"/>
          </p:cNvSpPr>
          <p:nvPr/>
        </p:nvSpPr>
        <p:spPr bwMode="auto">
          <a:xfrm>
            <a:off x="3817940" y="3348038"/>
            <a:ext cx="520700" cy="0"/>
          </a:xfrm>
          <a:prstGeom prst="line">
            <a:avLst/>
          </a:prstGeom>
          <a:noFill/>
          <a:ln w="12700">
            <a:solidFill>
              <a:srgbClr val="FF0033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159836" name="Line 92"/>
          <p:cNvSpPr>
            <a:spLocks noChangeShapeType="1"/>
          </p:cNvSpPr>
          <p:nvPr/>
        </p:nvSpPr>
        <p:spPr bwMode="auto">
          <a:xfrm>
            <a:off x="6400801" y="3348038"/>
            <a:ext cx="520700" cy="0"/>
          </a:xfrm>
          <a:prstGeom prst="line">
            <a:avLst/>
          </a:prstGeom>
          <a:noFill/>
          <a:ln w="12700">
            <a:solidFill>
              <a:srgbClr val="FF0033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159845" name="Line 101"/>
          <p:cNvSpPr>
            <a:spLocks noChangeShapeType="1"/>
          </p:cNvSpPr>
          <p:nvPr/>
        </p:nvSpPr>
        <p:spPr bwMode="auto">
          <a:xfrm flipV="1">
            <a:off x="4724400" y="3348038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159846" name="Line 102"/>
          <p:cNvSpPr>
            <a:spLocks noChangeShapeType="1"/>
          </p:cNvSpPr>
          <p:nvPr/>
        </p:nvSpPr>
        <p:spPr bwMode="auto">
          <a:xfrm>
            <a:off x="4724400" y="3348038"/>
            <a:ext cx="1143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159847" name="Line 103"/>
          <p:cNvSpPr>
            <a:spLocks noChangeShapeType="1"/>
          </p:cNvSpPr>
          <p:nvPr/>
        </p:nvSpPr>
        <p:spPr bwMode="auto">
          <a:xfrm flipV="1">
            <a:off x="5867400" y="3348038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159898" name="Text Box 154"/>
          <p:cNvSpPr txBox="1">
            <a:spLocks noChangeArrowheads="1"/>
          </p:cNvSpPr>
          <p:nvPr/>
        </p:nvSpPr>
        <p:spPr bwMode="auto">
          <a:xfrm>
            <a:off x="4940308" y="3438526"/>
            <a:ext cx="805702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800" b="0" i="1" dirty="0">
                <a:solidFill>
                  <a:srgbClr val="000000"/>
                </a:solidFill>
              </a:rPr>
              <a:t>t </a:t>
            </a:r>
            <a:r>
              <a:rPr lang="en-US" altLang="en-US" sz="1800" b="0" dirty="0">
                <a:solidFill>
                  <a:srgbClr val="000000"/>
                </a:solidFill>
              </a:rPr>
              <a:t>&lt;&lt;1</a:t>
            </a:r>
          </a:p>
        </p:txBody>
      </p:sp>
      <p:sp>
        <p:nvSpPr>
          <p:cNvPr id="159899" name="Text Box 155"/>
          <p:cNvSpPr txBox="1">
            <a:spLocks noChangeArrowheads="1"/>
          </p:cNvSpPr>
          <p:nvPr/>
        </p:nvSpPr>
        <p:spPr bwMode="auto">
          <a:xfrm>
            <a:off x="685808" y="3255969"/>
            <a:ext cx="1735704" cy="947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2000" b="0" dirty="0">
                <a:solidFill>
                  <a:srgbClr val="3333CC"/>
                </a:solidFill>
              </a:rPr>
              <a:t>poissonian</a:t>
            </a:r>
          </a:p>
          <a:p>
            <a:pPr eaLnBrk="0" hangingPunct="0"/>
            <a:r>
              <a:rPr lang="en-US" altLang="en-US" sz="2000" b="0" i="1" dirty="0">
                <a:solidFill>
                  <a:srgbClr val="3333CC"/>
                </a:solidFill>
              </a:rPr>
              <a:t>S </a:t>
            </a:r>
            <a:r>
              <a:rPr lang="en-US" altLang="en-US" sz="2000" b="0" dirty="0">
                <a:solidFill>
                  <a:srgbClr val="3333CC"/>
                </a:solidFill>
              </a:rPr>
              <a:t>=2</a:t>
            </a:r>
            <a:r>
              <a:rPr lang="en-US" altLang="en-US" sz="2000" b="0" i="1" dirty="0">
                <a:solidFill>
                  <a:srgbClr val="FF0000"/>
                </a:solidFill>
              </a:rPr>
              <a:t>e</a:t>
            </a:r>
            <a:r>
              <a:rPr lang="en-US" altLang="en-US" sz="2000" b="0" i="1" dirty="0">
                <a:solidFill>
                  <a:srgbClr val="3333CC"/>
                </a:solidFill>
              </a:rPr>
              <a:t>I</a:t>
            </a:r>
          </a:p>
          <a:p>
            <a:pPr eaLnBrk="0" hangingPunct="0"/>
            <a:r>
              <a:rPr lang="en-US" altLang="en-US" sz="1600" b="0" dirty="0">
                <a:solidFill>
                  <a:srgbClr val="000000"/>
                </a:solidFill>
              </a:rPr>
              <a:t>Schottky formula</a:t>
            </a:r>
            <a:endParaRPr lang="en-US" altLang="en-US" sz="2000" b="0" dirty="0">
              <a:solidFill>
                <a:srgbClr val="3333CC"/>
              </a:solidFill>
            </a:endParaRPr>
          </a:p>
        </p:txBody>
      </p:sp>
      <p:sp>
        <p:nvSpPr>
          <p:cNvPr id="159746" name="Line 2"/>
          <p:cNvSpPr>
            <a:spLocks noChangeShapeType="1"/>
          </p:cNvSpPr>
          <p:nvPr/>
        </p:nvSpPr>
        <p:spPr bwMode="auto">
          <a:xfrm>
            <a:off x="3100394" y="5948363"/>
            <a:ext cx="16716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grpSp>
        <p:nvGrpSpPr>
          <p:cNvPr id="159747" name="Group 3"/>
          <p:cNvGrpSpPr>
            <a:grpSpLocks/>
          </p:cNvGrpSpPr>
          <p:nvPr/>
        </p:nvGrpSpPr>
        <p:grpSpPr bwMode="auto">
          <a:xfrm>
            <a:off x="3141671" y="5618163"/>
            <a:ext cx="1519237" cy="323850"/>
            <a:chOff x="1975" y="1557"/>
            <a:chExt cx="957" cy="204"/>
          </a:xfrm>
        </p:grpSpPr>
        <p:grpSp>
          <p:nvGrpSpPr>
            <p:cNvPr id="159748" name="Group 4"/>
            <p:cNvGrpSpPr>
              <a:grpSpLocks/>
            </p:cNvGrpSpPr>
            <p:nvPr/>
          </p:nvGrpSpPr>
          <p:grpSpPr bwMode="auto">
            <a:xfrm>
              <a:off x="1975" y="1557"/>
              <a:ext cx="164" cy="204"/>
              <a:chOff x="240" y="3863"/>
              <a:chExt cx="164" cy="204"/>
            </a:xfrm>
          </p:grpSpPr>
          <p:sp>
            <p:nvSpPr>
              <p:cNvPr id="159749" name="Arc 5"/>
              <p:cNvSpPr>
                <a:spLocks/>
              </p:cNvSpPr>
              <p:nvPr/>
            </p:nvSpPr>
            <p:spPr bwMode="auto">
              <a:xfrm>
                <a:off x="240" y="3863"/>
                <a:ext cx="83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0 w 21600"/>
                  <a:gd name="T1" fmla="*/ 21598 h 21598"/>
                  <a:gd name="T2" fmla="*/ 21340 w 21600"/>
                  <a:gd name="T3" fmla="*/ 0 h 21598"/>
                  <a:gd name="T4" fmla="*/ 21600 w 21600"/>
                  <a:gd name="T5" fmla="*/ 21598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8" fill="none" extrusionOk="0">
                    <a:moveTo>
                      <a:pt x="0" y="21598"/>
                    </a:moveTo>
                    <a:cubicBezTo>
                      <a:pt x="0" y="9770"/>
                      <a:pt x="9512" y="141"/>
                      <a:pt x="21339" y="-1"/>
                    </a:cubicBezTo>
                  </a:path>
                  <a:path w="21600" h="21598" stroke="0" extrusionOk="0">
                    <a:moveTo>
                      <a:pt x="0" y="21598"/>
                    </a:moveTo>
                    <a:cubicBezTo>
                      <a:pt x="0" y="9770"/>
                      <a:pt x="9512" y="141"/>
                      <a:pt x="21339" y="-1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980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750" name="Arc 6"/>
              <p:cNvSpPr>
                <a:spLocks/>
              </p:cNvSpPr>
              <p:nvPr/>
            </p:nvSpPr>
            <p:spPr bwMode="auto">
              <a:xfrm>
                <a:off x="320" y="3863"/>
                <a:ext cx="84" cy="204"/>
              </a:xfrm>
              <a:custGeom>
                <a:avLst/>
                <a:gdLst>
                  <a:gd name="G0" fmla="+- 260 0 0"/>
                  <a:gd name="G1" fmla="+- 21600 0 0"/>
                  <a:gd name="G2" fmla="+- 21600 0 0"/>
                  <a:gd name="T0" fmla="*/ 0 w 21860"/>
                  <a:gd name="T1" fmla="*/ 2 h 21600"/>
                  <a:gd name="T2" fmla="*/ 21860 w 21860"/>
                  <a:gd name="T3" fmla="*/ 21600 h 21600"/>
                  <a:gd name="T4" fmla="*/ 260 w 218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60" h="21600" fill="none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</a:path>
                  <a:path w="21860" h="21600" stroke="0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  <a:lnTo>
                      <a:pt x="260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980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9751" name="Group 7"/>
            <p:cNvGrpSpPr>
              <a:grpSpLocks/>
            </p:cNvGrpSpPr>
            <p:nvPr/>
          </p:nvGrpSpPr>
          <p:grpSpPr bwMode="auto">
            <a:xfrm>
              <a:off x="2135" y="1557"/>
              <a:ext cx="162" cy="204"/>
              <a:chOff x="400" y="3863"/>
              <a:chExt cx="162" cy="204"/>
            </a:xfrm>
          </p:grpSpPr>
          <p:sp>
            <p:nvSpPr>
              <p:cNvPr id="159752" name="Arc 8"/>
              <p:cNvSpPr>
                <a:spLocks/>
              </p:cNvSpPr>
              <p:nvPr/>
            </p:nvSpPr>
            <p:spPr bwMode="auto">
              <a:xfrm>
                <a:off x="400" y="3863"/>
                <a:ext cx="83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0 w 21600"/>
                  <a:gd name="T1" fmla="*/ 21598 h 21598"/>
                  <a:gd name="T2" fmla="*/ 21338 w 21600"/>
                  <a:gd name="T3" fmla="*/ 0 h 21598"/>
                  <a:gd name="T4" fmla="*/ 21600 w 21600"/>
                  <a:gd name="T5" fmla="*/ 21598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8" fill="none" extrusionOk="0">
                    <a:moveTo>
                      <a:pt x="0" y="21598"/>
                    </a:moveTo>
                    <a:cubicBezTo>
                      <a:pt x="0" y="9770"/>
                      <a:pt x="9511" y="143"/>
                      <a:pt x="21337" y="-1"/>
                    </a:cubicBezTo>
                  </a:path>
                  <a:path w="21600" h="21598" stroke="0" extrusionOk="0">
                    <a:moveTo>
                      <a:pt x="0" y="21598"/>
                    </a:moveTo>
                    <a:cubicBezTo>
                      <a:pt x="0" y="9770"/>
                      <a:pt x="9511" y="143"/>
                      <a:pt x="21337" y="-1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980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753" name="Arc 9"/>
              <p:cNvSpPr>
                <a:spLocks/>
              </p:cNvSpPr>
              <p:nvPr/>
            </p:nvSpPr>
            <p:spPr bwMode="auto">
              <a:xfrm>
                <a:off x="480" y="3863"/>
                <a:ext cx="82" cy="204"/>
              </a:xfrm>
              <a:custGeom>
                <a:avLst/>
                <a:gdLst>
                  <a:gd name="G0" fmla="+- 265 0 0"/>
                  <a:gd name="G1" fmla="+- 21600 0 0"/>
                  <a:gd name="G2" fmla="+- 21600 0 0"/>
                  <a:gd name="T0" fmla="*/ 0 w 21865"/>
                  <a:gd name="T1" fmla="*/ 2 h 21600"/>
                  <a:gd name="T2" fmla="*/ 21865 w 21865"/>
                  <a:gd name="T3" fmla="*/ 21600 h 21600"/>
                  <a:gd name="T4" fmla="*/ 265 w 21865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65" h="21600" fill="none" extrusionOk="0">
                    <a:moveTo>
                      <a:pt x="-1" y="1"/>
                    </a:moveTo>
                    <a:cubicBezTo>
                      <a:pt x="88" y="0"/>
                      <a:pt x="176" y="-1"/>
                      <a:pt x="265" y="0"/>
                    </a:cubicBezTo>
                    <a:cubicBezTo>
                      <a:pt x="12194" y="0"/>
                      <a:pt x="21865" y="9670"/>
                      <a:pt x="21865" y="21600"/>
                    </a:cubicBezTo>
                  </a:path>
                  <a:path w="21865" h="21600" stroke="0" extrusionOk="0">
                    <a:moveTo>
                      <a:pt x="-1" y="1"/>
                    </a:moveTo>
                    <a:cubicBezTo>
                      <a:pt x="88" y="0"/>
                      <a:pt x="176" y="-1"/>
                      <a:pt x="265" y="0"/>
                    </a:cubicBezTo>
                    <a:cubicBezTo>
                      <a:pt x="12194" y="0"/>
                      <a:pt x="21865" y="9670"/>
                      <a:pt x="21865" y="21600"/>
                    </a:cubicBezTo>
                    <a:lnTo>
                      <a:pt x="265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980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9754" name="Group 10"/>
            <p:cNvGrpSpPr>
              <a:grpSpLocks/>
            </p:cNvGrpSpPr>
            <p:nvPr/>
          </p:nvGrpSpPr>
          <p:grpSpPr bwMode="auto">
            <a:xfrm>
              <a:off x="2293" y="1557"/>
              <a:ext cx="163" cy="204"/>
              <a:chOff x="558" y="3863"/>
              <a:chExt cx="164" cy="204"/>
            </a:xfrm>
          </p:grpSpPr>
          <p:sp>
            <p:nvSpPr>
              <p:cNvPr id="159755" name="Arc 11"/>
              <p:cNvSpPr>
                <a:spLocks/>
              </p:cNvSpPr>
              <p:nvPr/>
            </p:nvSpPr>
            <p:spPr bwMode="auto">
              <a:xfrm>
                <a:off x="558" y="3863"/>
                <a:ext cx="83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0 w 21600"/>
                  <a:gd name="T1" fmla="*/ 21598 h 21598"/>
                  <a:gd name="T2" fmla="*/ 21338 w 21600"/>
                  <a:gd name="T3" fmla="*/ 0 h 21598"/>
                  <a:gd name="T4" fmla="*/ 21600 w 21600"/>
                  <a:gd name="T5" fmla="*/ 21598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8" fill="none" extrusionOk="0">
                    <a:moveTo>
                      <a:pt x="0" y="21598"/>
                    </a:moveTo>
                    <a:cubicBezTo>
                      <a:pt x="0" y="9770"/>
                      <a:pt x="9511" y="143"/>
                      <a:pt x="21337" y="-1"/>
                    </a:cubicBezTo>
                  </a:path>
                  <a:path w="21600" h="21598" stroke="0" extrusionOk="0">
                    <a:moveTo>
                      <a:pt x="0" y="21598"/>
                    </a:moveTo>
                    <a:cubicBezTo>
                      <a:pt x="0" y="9770"/>
                      <a:pt x="9511" y="143"/>
                      <a:pt x="21337" y="-1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980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756" name="Arc 12"/>
              <p:cNvSpPr>
                <a:spLocks/>
              </p:cNvSpPr>
              <p:nvPr/>
            </p:nvSpPr>
            <p:spPr bwMode="auto">
              <a:xfrm>
                <a:off x="638" y="3863"/>
                <a:ext cx="84" cy="204"/>
              </a:xfrm>
              <a:custGeom>
                <a:avLst/>
                <a:gdLst>
                  <a:gd name="G0" fmla="+- 262 0 0"/>
                  <a:gd name="G1" fmla="+- 21600 0 0"/>
                  <a:gd name="G2" fmla="+- 21600 0 0"/>
                  <a:gd name="T0" fmla="*/ 0 w 21862"/>
                  <a:gd name="T1" fmla="*/ 2 h 21600"/>
                  <a:gd name="T2" fmla="*/ 21862 w 21862"/>
                  <a:gd name="T3" fmla="*/ 21600 h 21600"/>
                  <a:gd name="T4" fmla="*/ 262 w 21862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62" h="21600" fill="none" extrusionOk="0">
                    <a:moveTo>
                      <a:pt x="-1" y="1"/>
                    </a:moveTo>
                    <a:cubicBezTo>
                      <a:pt x="87" y="0"/>
                      <a:pt x="174" y="-1"/>
                      <a:pt x="262" y="0"/>
                    </a:cubicBezTo>
                    <a:cubicBezTo>
                      <a:pt x="12191" y="0"/>
                      <a:pt x="21862" y="9670"/>
                      <a:pt x="21862" y="21600"/>
                    </a:cubicBezTo>
                  </a:path>
                  <a:path w="21862" h="21600" stroke="0" extrusionOk="0">
                    <a:moveTo>
                      <a:pt x="-1" y="1"/>
                    </a:moveTo>
                    <a:cubicBezTo>
                      <a:pt x="87" y="0"/>
                      <a:pt x="174" y="-1"/>
                      <a:pt x="262" y="0"/>
                    </a:cubicBezTo>
                    <a:cubicBezTo>
                      <a:pt x="12191" y="0"/>
                      <a:pt x="21862" y="9670"/>
                      <a:pt x="21862" y="21600"/>
                    </a:cubicBezTo>
                    <a:lnTo>
                      <a:pt x="262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980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9757" name="Group 13"/>
            <p:cNvGrpSpPr>
              <a:grpSpLocks/>
            </p:cNvGrpSpPr>
            <p:nvPr/>
          </p:nvGrpSpPr>
          <p:grpSpPr bwMode="auto">
            <a:xfrm>
              <a:off x="2453" y="1557"/>
              <a:ext cx="163" cy="204"/>
              <a:chOff x="718" y="3863"/>
              <a:chExt cx="164" cy="204"/>
            </a:xfrm>
          </p:grpSpPr>
          <p:sp>
            <p:nvSpPr>
              <p:cNvPr id="159758" name="Arc 14"/>
              <p:cNvSpPr>
                <a:spLocks/>
              </p:cNvSpPr>
              <p:nvPr/>
            </p:nvSpPr>
            <p:spPr bwMode="auto">
              <a:xfrm>
                <a:off x="718" y="3863"/>
                <a:ext cx="82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0 w 21600"/>
                  <a:gd name="T1" fmla="*/ 21598 h 21598"/>
                  <a:gd name="T2" fmla="*/ 21337 w 21600"/>
                  <a:gd name="T3" fmla="*/ 0 h 21598"/>
                  <a:gd name="T4" fmla="*/ 21600 w 21600"/>
                  <a:gd name="T5" fmla="*/ 21598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8" fill="none" extrusionOk="0">
                    <a:moveTo>
                      <a:pt x="0" y="21598"/>
                    </a:moveTo>
                    <a:cubicBezTo>
                      <a:pt x="0" y="9771"/>
                      <a:pt x="9511" y="143"/>
                      <a:pt x="21336" y="-1"/>
                    </a:cubicBezTo>
                  </a:path>
                  <a:path w="21600" h="21598" stroke="0" extrusionOk="0">
                    <a:moveTo>
                      <a:pt x="0" y="21598"/>
                    </a:moveTo>
                    <a:cubicBezTo>
                      <a:pt x="0" y="9771"/>
                      <a:pt x="9511" y="143"/>
                      <a:pt x="21336" y="-1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980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759" name="Arc 15"/>
              <p:cNvSpPr>
                <a:spLocks/>
              </p:cNvSpPr>
              <p:nvPr/>
            </p:nvSpPr>
            <p:spPr bwMode="auto">
              <a:xfrm>
                <a:off x="798" y="3863"/>
                <a:ext cx="84" cy="204"/>
              </a:xfrm>
              <a:custGeom>
                <a:avLst/>
                <a:gdLst>
                  <a:gd name="G0" fmla="+- 260 0 0"/>
                  <a:gd name="G1" fmla="+- 21600 0 0"/>
                  <a:gd name="G2" fmla="+- 21600 0 0"/>
                  <a:gd name="T0" fmla="*/ 0 w 21860"/>
                  <a:gd name="T1" fmla="*/ 2 h 21600"/>
                  <a:gd name="T2" fmla="*/ 21860 w 21860"/>
                  <a:gd name="T3" fmla="*/ 21600 h 21600"/>
                  <a:gd name="T4" fmla="*/ 260 w 218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60" h="21600" fill="none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</a:path>
                  <a:path w="21860" h="21600" stroke="0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  <a:lnTo>
                      <a:pt x="260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980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9760" name="Group 16"/>
            <p:cNvGrpSpPr>
              <a:grpSpLocks/>
            </p:cNvGrpSpPr>
            <p:nvPr/>
          </p:nvGrpSpPr>
          <p:grpSpPr bwMode="auto">
            <a:xfrm>
              <a:off x="2608" y="1557"/>
              <a:ext cx="166" cy="204"/>
              <a:chOff x="874" y="3863"/>
              <a:chExt cx="166" cy="204"/>
            </a:xfrm>
          </p:grpSpPr>
          <p:sp>
            <p:nvSpPr>
              <p:cNvPr id="159761" name="Arc 17"/>
              <p:cNvSpPr>
                <a:spLocks/>
              </p:cNvSpPr>
              <p:nvPr/>
            </p:nvSpPr>
            <p:spPr bwMode="auto">
              <a:xfrm>
                <a:off x="874" y="3863"/>
                <a:ext cx="84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0 w 21600"/>
                  <a:gd name="T1" fmla="*/ 21598 h 21598"/>
                  <a:gd name="T2" fmla="*/ 21341 w 21600"/>
                  <a:gd name="T3" fmla="*/ 0 h 21598"/>
                  <a:gd name="T4" fmla="*/ 21600 w 21600"/>
                  <a:gd name="T5" fmla="*/ 21598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8" fill="none" extrusionOk="0">
                    <a:moveTo>
                      <a:pt x="0" y="21598"/>
                    </a:moveTo>
                    <a:cubicBezTo>
                      <a:pt x="0" y="9769"/>
                      <a:pt x="9513" y="141"/>
                      <a:pt x="21340" y="-1"/>
                    </a:cubicBezTo>
                  </a:path>
                  <a:path w="21600" h="21598" stroke="0" extrusionOk="0">
                    <a:moveTo>
                      <a:pt x="0" y="21598"/>
                    </a:moveTo>
                    <a:cubicBezTo>
                      <a:pt x="0" y="9769"/>
                      <a:pt x="9513" y="141"/>
                      <a:pt x="21340" y="-1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980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762" name="Arc 18"/>
              <p:cNvSpPr>
                <a:spLocks/>
              </p:cNvSpPr>
              <p:nvPr/>
            </p:nvSpPr>
            <p:spPr bwMode="auto">
              <a:xfrm>
                <a:off x="955" y="3863"/>
                <a:ext cx="85" cy="204"/>
              </a:xfrm>
              <a:custGeom>
                <a:avLst/>
                <a:gdLst>
                  <a:gd name="G0" fmla="+- 259 0 0"/>
                  <a:gd name="G1" fmla="+- 21600 0 0"/>
                  <a:gd name="G2" fmla="+- 21600 0 0"/>
                  <a:gd name="T0" fmla="*/ 0 w 21859"/>
                  <a:gd name="T1" fmla="*/ 2 h 21600"/>
                  <a:gd name="T2" fmla="*/ 21859 w 21859"/>
                  <a:gd name="T3" fmla="*/ 21600 h 21600"/>
                  <a:gd name="T4" fmla="*/ 259 w 2185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59" h="21600" fill="none" extrusionOk="0">
                    <a:moveTo>
                      <a:pt x="-1" y="1"/>
                    </a:moveTo>
                    <a:cubicBezTo>
                      <a:pt x="86" y="0"/>
                      <a:pt x="172" y="-1"/>
                      <a:pt x="259" y="0"/>
                    </a:cubicBezTo>
                    <a:cubicBezTo>
                      <a:pt x="12188" y="0"/>
                      <a:pt x="21859" y="9670"/>
                      <a:pt x="21859" y="21600"/>
                    </a:cubicBezTo>
                  </a:path>
                  <a:path w="21859" h="21600" stroke="0" extrusionOk="0">
                    <a:moveTo>
                      <a:pt x="-1" y="1"/>
                    </a:moveTo>
                    <a:cubicBezTo>
                      <a:pt x="86" y="0"/>
                      <a:pt x="172" y="-1"/>
                      <a:pt x="259" y="0"/>
                    </a:cubicBezTo>
                    <a:cubicBezTo>
                      <a:pt x="12188" y="0"/>
                      <a:pt x="21859" y="9670"/>
                      <a:pt x="21859" y="21600"/>
                    </a:cubicBezTo>
                    <a:lnTo>
                      <a:pt x="259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980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9763" name="Group 19"/>
            <p:cNvGrpSpPr>
              <a:grpSpLocks/>
            </p:cNvGrpSpPr>
            <p:nvPr/>
          </p:nvGrpSpPr>
          <p:grpSpPr bwMode="auto">
            <a:xfrm>
              <a:off x="2769" y="1557"/>
              <a:ext cx="163" cy="204"/>
              <a:chOff x="1035" y="3863"/>
              <a:chExt cx="163" cy="204"/>
            </a:xfrm>
          </p:grpSpPr>
          <p:sp>
            <p:nvSpPr>
              <p:cNvPr id="159764" name="Arc 20"/>
              <p:cNvSpPr>
                <a:spLocks/>
              </p:cNvSpPr>
              <p:nvPr/>
            </p:nvSpPr>
            <p:spPr bwMode="auto">
              <a:xfrm>
                <a:off x="1035" y="3863"/>
                <a:ext cx="83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0 w 21600"/>
                  <a:gd name="T1" fmla="*/ 21598 h 21598"/>
                  <a:gd name="T2" fmla="*/ 21338 w 21600"/>
                  <a:gd name="T3" fmla="*/ 0 h 21598"/>
                  <a:gd name="T4" fmla="*/ 21600 w 21600"/>
                  <a:gd name="T5" fmla="*/ 21598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8" fill="none" extrusionOk="0">
                    <a:moveTo>
                      <a:pt x="0" y="21598"/>
                    </a:moveTo>
                    <a:cubicBezTo>
                      <a:pt x="0" y="9770"/>
                      <a:pt x="9511" y="143"/>
                      <a:pt x="21337" y="-1"/>
                    </a:cubicBezTo>
                  </a:path>
                  <a:path w="21600" h="21598" stroke="0" extrusionOk="0">
                    <a:moveTo>
                      <a:pt x="0" y="21598"/>
                    </a:moveTo>
                    <a:cubicBezTo>
                      <a:pt x="0" y="9770"/>
                      <a:pt x="9511" y="143"/>
                      <a:pt x="21337" y="-1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980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765" name="Arc 21"/>
              <p:cNvSpPr>
                <a:spLocks/>
              </p:cNvSpPr>
              <p:nvPr/>
            </p:nvSpPr>
            <p:spPr bwMode="auto">
              <a:xfrm>
                <a:off x="1114" y="3863"/>
                <a:ext cx="84" cy="204"/>
              </a:xfrm>
              <a:custGeom>
                <a:avLst/>
                <a:gdLst>
                  <a:gd name="G0" fmla="+- 260 0 0"/>
                  <a:gd name="G1" fmla="+- 21600 0 0"/>
                  <a:gd name="G2" fmla="+- 21600 0 0"/>
                  <a:gd name="T0" fmla="*/ 0 w 21860"/>
                  <a:gd name="T1" fmla="*/ 2 h 21600"/>
                  <a:gd name="T2" fmla="*/ 21860 w 21860"/>
                  <a:gd name="T3" fmla="*/ 21600 h 21600"/>
                  <a:gd name="T4" fmla="*/ 260 w 218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60" h="21600" fill="none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</a:path>
                  <a:path w="21860" h="21600" stroke="0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  <a:lnTo>
                      <a:pt x="260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980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59766" name="Line 22"/>
          <p:cNvSpPr>
            <a:spLocks noChangeShapeType="1"/>
          </p:cNvSpPr>
          <p:nvPr/>
        </p:nvSpPr>
        <p:spPr bwMode="auto">
          <a:xfrm>
            <a:off x="5062546" y="5948363"/>
            <a:ext cx="16716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grpSp>
        <p:nvGrpSpPr>
          <p:cNvPr id="159767" name="Group 23"/>
          <p:cNvGrpSpPr>
            <a:grpSpLocks/>
          </p:cNvGrpSpPr>
          <p:nvPr/>
        </p:nvGrpSpPr>
        <p:grpSpPr bwMode="auto">
          <a:xfrm>
            <a:off x="5103819" y="5618163"/>
            <a:ext cx="1519237" cy="323850"/>
            <a:chOff x="3211" y="1557"/>
            <a:chExt cx="957" cy="204"/>
          </a:xfrm>
        </p:grpSpPr>
        <p:grpSp>
          <p:nvGrpSpPr>
            <p:cNvPr id="159768" name="Group 24"/>
            <p:cNvGrpSpPr>
              <a:grpSpLocks/>
            </p:cNvGrpSpPr>
            <p:nvPr/>
          </p:nvGrpSpPr>
          <p:grpSpPr bwMode="auto">
            <a:xfrm>
              <a:off x="3211" y="1557"/>
              <a:ext cx="164" cy="204"/>
              <a:chOff x="1476" y="3863"/>
              <a:chExt cx="164" cy="204"/>
            </a:xfrm>
          </p:grpSpPr>
          <p:sp>
            <p:nvSpPr>
              <p:cNvPr id="159769" name="Arc 25"/>
              <p:cNvSpPr>
                <a:spLocks/>
              </p:cNvSpPr>
              <p:nvPr/>
            </p:nvSpPr>
            <p:spPr bwMode="auto">
              <a:xfrm>
                <a:off x="1476" y="3863"/>
                <a:ext cx="83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0 w 21600"/>
                  <a:gd name="T1" fmla="*/ 21598 h 21598"/>
                  <a:gd name="T2" fmla="*/ 21340 w 21600"/>
                  <a:gd name="T3" fmla="*/ 0 h 21598"/>
                  <a:gd name="T4" fmla="*/ 21600 w 21600"/>
                  <a:gd name="T5" fmla="*/ 21598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8" fill="none" extrusionOk="0">
                    <a:moveTo>
                      <a:pt x="0" y="21598"/>
                    </a:moveTo>
                    <a:cubicBezTo>
                      <a:pt x="0" y="9770"/>
                      <a:pt x="9512" y="141"/>
                      <a:pt x="21339" y="-1"/>
                    </a:cubicBezTo>
                  </a:path>
                  <a:path w="21600" h="21598" stroke="0" extrusionOk="0">
                    <a:moveTo>
                      <a:pt x="0" y="21598"/>
                    </a:moveTo>
                    <a:cubicBezTo>
                      <a:pt x="0" y="9770"/>
                      <a:pt x="9512" y="141"/>
                      <a:pt x="21339" y="-1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33725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770" name="Arc 26"/>
              <p:cNvSpPr>
                <a:spLocks/>
              </p:cNvSpPr>
              <p:nvPr/>
            </p:nvSpPr>
            <p:spPr bwMode="auto">
              <a:xfrm>
                <a:off x="1556" y="3863"/>
                <a:ext cx="84" cy="204"/>
              </a:xfrm>
              <a:custGeom>
                <a:avLst/>
                <a:gdLst>
                  <a:gd name="G0" fmla="+- 260 0 0"/>
                  <a:gd name="G1" fmla="+- 21600 0 0"/>
                  <a:gd name="G2" fmla="+- 21600 0 0"/>
                  <a:gd name="T0" fmla="*/ 0 w 21860"/>
                  <a:gd name="T1" fmla="*/ 2 h 21600"/>
                  <a:gd name="T2" fmla="*/ 21860 w 21860"/>
                  <a:gd name="T3" fmla="*/ 21600 h 21600"/>
                  <a:gd name="T4" fmla="*/ 260 w 218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60" h="21600" fill="none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</a:path>
                  <a:path w="21860" h="21600" stroke="0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  <a:lnTo>
                      <a:pt x="260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33725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9771" name="Group 27"/>
            <p:cNvGrpSpPr>
              <a:grpSpLocks/>
            </p:cNvGrpSpPr>
            <p:nvPr/>
          </p:nvGrpSpPr>
          <p:grpSpPr bwMode="auto">
            <a:xfrm>
              <a:off x="3529" y="1557"/>
              <a:ext cx="164" cy="204"/>
              <a:chOff x="1794" y="3863"/>
              <a:chExt cx="164" cy="204"/>
            </a:xfrm>
          </p:grpSpPr>
          <p:sp>
            <p:nvSpPr>
              <p:cNvPr id="159772" name="Arc 28"/>
              <p:cNvSpPr>
                <a:spLocks/>
              </p:cNvSpPr>
              <p:nvPr/>
            </p:nvSpPr>
            <p:spPr bwMode="auto">
              <a:xfrm>
                <a:off x="1794" y="3863"/>
                <a:ext cx="83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0 w 21600"/>
                  <a:gd name="T1" fmla="*/ 21598 h 21598"/>
                  <a:gd name="T2" fmla="*/ 21338 w 21600"/>
                  <a:gd name="T3" fmla="*/ 0 h 21598"/>
                  <a:gd name="T4" fmla="*/ 21600 w 21600"/>
                  <a:gd name="T5" fmla="*/ 21598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8" fill="none" extrusionOk="0">
                    <a:moveTo>
                      <a:pt x="0" y="21598"/>
                    </a:moveTo>
                    <a:cubicBezTo>
                      <a:pt x="0" y="9770"/>
                      <a:pt x="9511" y="143"/>
                      <a:pt x="21337" y="-1"/>
                    </a:cubicBezTo>
                  </a:path>
                  <a:path w="21600" h="21598" stroke="0" extrusionOk="0">
                    <a:moveTo>
                      <a:pt x="0" y="21598"/>
                    </a:moveTo>
                    <a:cubicBezTo>
                      <a:pt x="0" y="9770"/>
                      <a:pt x="9511" y="143"/>
                      <a:pt x="21337" y="-1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33725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773" name="Arc 29"/>
              <p:cNvSpPr>
                <a:spLocks/>
              </p:cNvSpPr>
              <p:nvPr/>
            </p:nvSpPr>
            <p:spPr bwMode="auto">
              <a:xfrm>
                <a:off x="1874" y="3863"/>
                <a:ext cx="84" cy="204"/>
              </a:xfrm>
              <a:custGeom>
                <a:avLst/>
                <a:gdLst>
                  <a:gd name="G0" fmla="+- 262 0 0"/>
                  <a:gd name="G1" fmla="+- 21600 0 0"/>
                  <a:gd name="G2" fmla="+- 21600 0 0"/>
                  <a:gd name="T0" fmla="*/ 0 w 21862"/>
                  <a:gd name="T1" fmla="*/ 2 h 21600"/>
                  <a:gd name="T2" fmla="*/ 21862 w 21862"/>
                  <a:gd name="T3" fmla="*/ 21600 h 21600"/>
                  <a:gd name="T4" fmla="*/ 262 w 21862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62" h="21600" fill="none" extrusionOk="0">
                    <a:moveTo>
                      <a:pt x="-1" y="1"/>
                    </a:moveTo>
                    <a:cubicBezTo>
                      <a:pt x="87" y="0"/>
                      <a:pt x="174" y="-1"/>
                      <a:pt x="262" y="0"/>
                    </a:cubicBezTo>
                    <a:cubicBezTo>
                      <a:pt x="12191" y="0"/>
                      <a:pt x="21862" y="9670"/>
                      <a:pt x="21862" y="21600"/>
                    </a:cubicBezTo>
                  </a:path>
                  <a:path w="21862" h="21600" stroke="0" extrusionOk="0">
                    <a:moveTo>
                      <a:pt x="-1" y="1"/>
                    </a:moveTo>
                    <a:cubicBezTo>
                      <a:pt x="87" y="0"/>
                      <a:pt x="174" y="-1"/>
                      <a:pt x="262" y="0"/>
                    </a:cubicBezTo>
                    <a:cubicBezTo>
                      <a:pt x="12191" y="0"/>
                      <a:pt x="21862" y="9670"/>
                      <a:pt x="21862" y="21600"/>
                    </a:cubicBezTo>
                    <a:lnTo>
                      <a:pt x="262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33725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9774" name="Group 30"/>
            <p:cNvGrpSpPr>
              <a:grpSpLocks/>
            </p:cNvGrpSpPr>
            <p:nvPr/>
          </p:nvGrpSpPr>
          <p:grpSpPr bwMode="auto">
            <a:xfrm>
              <a:off x="3689" y="1557"/>
              <a:ext cx="163" cy="204"/>
              <a:chOff x="1954" y="3863"/>
              <a:chExt cx="164" cy="204"/>
            </a:xfrm>
          </p:grpSpPr>
          <p:sp>
            <p:nvSpPr>
              <p:cNvPr id="159775" name="Arc 31"/>
              <p:cNvSpPr>
                <a:spLocks/>
              </p:cNvSpPr>
              <p:nvPr/>
            </p:nvSpPr>
            <p:spPr bwMode="auto">
              <a:xfrm>
                <a:off x="1954" y="3863"/>
                <a:ext cx="82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0 w 21600"/>
                  <a:gd name="T1" fmla="*/ 21598 h 21598"/>
                  <a:gd name="T2" fmla="*/ 21337 w 21600"/>
                  <a:gd name="T3" fmla="*/ 0 h 21598"/>
                  <a:gd name="T4" fmla="*/ 21600 w 21600"/>
                  <a:gd name="T5" fmla="*/ 21598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8" fill="none" extrusionOk="0">
                    <a:moveTo>
                      <a:pt x="0" y="21598"/>
                    </a:moveTo>
                    <a:cubicBezTo>
                      <a:pt x="0" y="9771"/>
                      <a:pt x="9511" y="143"/>
                      <a:pt x="21336" y="-1"/>
                    </a:cubicBezTo>
                  </a:path>
                  <a:path w="21600" h="21598" stroke="0" extrusionOk="0">
                    <a:moveTo>
                      <a:pt x="0" y="21598"/>
                    </a:moveTo>
                    <a:cubicBezTo>
                      <a:pt x="0" y="9771"/>
                      <a:pt x="9511" y="143"/>
                      <a:pt x="21336" y="-1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33725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776" name="Arc 32"/>
              <p:cNvSpPr>
                <a:spLocks/>
              </p:cNvSpPr>
              <p:nvPr/>
            </p:nvSpPr>
            <p:spPr bwMode="auto">
              <a:xfrm>
                <a:off x="2034" y="3863"/>
                <a:ext cx="84" cy="204"/>
              </a:xfrm>
              <a:custGeom>
                <a:avLst/>
                <a:gdLst>
                  <a:gd name="G0" fmla="+- 260 0 0"/>
                  <a:gd name="G1" fmla="+- 21600 0 0"/>
                  <a:gd name="G2" fmla="+- 21600 0 0"/>
                  <a:gd name="T0" fmla="*/ 0 w 21860"/>
                  <a:gd name="T1" fmla="*/ 2 h 21600"/>
                  <a:gd name="T2" fmla="*/ 21860 w 21860"/>
                  <a:gd name="T3" fmla="*/ 21600 h 21600"/>
                  <a:gd name="T4" fmla="*/ 260 w 218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60" h="21600" fill="none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</a:path>
                  <a:path w="21860" h="21600" stroke="0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  <a:lnTo>
                      <a:pt x="260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33725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9777" name="Group 33"/>
            <p:cNvGrpSpPr>
              <a:grpSpLocks/>
            </p:cNvGrpSpPr>
            <p:nvPr/>
          </p:nvGrpSpPr>
          <p:grpSpPr bwMode="auto">
            <a:xfrm>
              <a:off x="4005" y="1557"/>
              <a:ext cx="163" cy="204"/>
              <a:chOff x="2271" y="3863"/>
              <a:chExt cx="163" cy="204"/>
            </a:xfrm>
          </p:grpSpPr>
          <p:sp>
            <p:nvSpPr>
              <p:cNvPr id="159778" name="Arc 34"/>
              <p:cNvSpPr>
                <a:spLocks/>
              </p:cNvSpPr>
              <p:nvPr/>
            </p:nvSpPr>
            <p:spPr bwMode="auto">
              <a:xfrm>
                <a:off x="2271" y="3863"/>
                <a:ext cx="83" cy="204"/>
              </a:xfrm>
              <a:custGeom>
                <a:avLst/>
                <a:gdLst>
                  <a:gd name="G0" fmla="+- 21600 0 0"/>
                  <a:gd name="G1" fmla="+- 21598 0 0"/>
                  <a:gd name="G2" fmla="+- 21600 0 0"/>
                  <a:gd name="T0" fmla="*/ 0 w 21600"/>
                  <a:gd name="T1" fmla="*/ 21598 h 21598"/>
                  <a:gd name="T2" fmla="*/ 21338 w 21600"/>
                  <a:gd name="T3" fmla="*/ 0 h 21598"/>
                  <a:gd name="T4" fmla="*/ 21600 w 21600"/>
                  <a:gd name="T5" fmla="*/ 21598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8" fill="none" extrusionOk="0">
                    <a:moveTo>
                      <a:pt x="0" y="21598"/>
                    </a:moveTo>
                    <a:cubicBezTo>
                      <a:pt x="0" y="9770"/>
                      <a:pt x="9511" y="143"/>
                      <a:pt x="21337" y="-1"/>
                    </a:cubicBezTo>
                  </a:path>
                  <a:path w="21600" h="21598" stroke="0" extrusionOk="0">
                    <a:moveTo>
                      <a:pt x="0" y="21598"/>
                    </a:moveTo>
                    <a:cubicBezTo>
                      <a:pt x="0" y="9770"/>
                      <a:pt x="9511" y="143"/>
                      <a:pt x="21337" y="-1"/>
                    </a:cubicBezTo>
                    <a:lnTo>
                      <a:pt x="21600" y="215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33725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779" name="Arc 35"/>
              <p:cNvSpPr>
                <a:spLocks/>
              </p:cNvSpPr>
              <p:nvPr/>
            </p:nvSpPr>
            <p:spPr bwMode="auto">
              <a:xfrm>
                <a:off x="2350" y="3863"/>
                <a:ext cx="84" cy="204"/>
              </a:xfrm>
              <a:custGeom>
                <a:avLst/>
                <a:gdLst>
                  <a:gd name="G0" fmla="+- 260 0 0"/>
                  <a:gd name="G1" fmla="+- 21600 0 0"/>
                  <a:gd name="G2" fmla="+- 21600 0 0"/>
                  <a:gd name="T0" fmla="*/ 0 w 21860"/>
                  <a:gd name="T1" fmla="*/ 2 h 21600"/>
                  <a:gd name="T2" fmla="*/ 21860 w 21860"/>
                  <a:gd name="T3" fmla="*/ 21600 h 21600"/>
                  <a:gd name="T4" fmla="*/ 260 w 2186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60" h="21600" fill="none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</a:path>
                  <a:path w="21860" h="21600" stroke="0" extrusionOk="0">
                    <a:moveTo>
                      <a:pt x="-1" y="1"/>
                    </a:moveTo>
                    <a:cubicBezTo>
                      <a:pt x="86" y="0"/>
                      <a:pt x="173" y="-1"/>
                      <a:pt x="260" y="0"/>
                    </a:cubicBezTo>
                    <a:cubicBezTo>
                      <a:pt x="12189" y="0"/>
                      <a:pt x="21860" y="9670"/>
                      <a:pt x="21860" y="21600"/>
                    </a:cubicBezTo>
                    <a:lnTo>
                      <a:pt x="260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33725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 w="12700" cap="rnd">
                <a:solidFill>
                  <a:srgbClr val="FF0033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9780" name="Group 36"/>
          <p:cNvGrpSpPr>
            <a:grpSpLocks/>
          </p:cNvGrpSpPr>
          <p:nvPr/>
        </p:nvGrpSpPr>
        <p:grpSpPr bwMode="auto">
          <a:xfrm>
            <a:off x="4770438" y="5327665"/>
            <a:ext cx="285750" cy="619125"/>
            <a:chOff x="1266" y="3676"/>
            <a:chExt cx="180" cy="390"/>
          </a:xfrm>
        </p:grpSpPr>
        <p:sp>
          <p:nvSpPr>
            <p:cNvPr id="159781" name="Line 37"/>
            <p:cNvSpPr>
              <a:spLocks noChangeShapeType="1"/>
            </p:cNvSpPr>
            <p:nvPr/>
          </p:nvSpPr>
          <p:spPr bwMode="auto">
            <a:xfrm flipV="1">
              <a:off x="1266" y="3676"/>
              <a:ext cx="0" cy="3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159782" name="Line 38"/>
            <p:cNvSpPr>
              <a:spLocks noChangeShapeType="1"/>
            </p:cNvSpPr>
            <p:nvPr/>
          </p:nvSpPr>
          <p:spPr bwMode="auto">
            <a:xfrm flipV="1">
              <a:off x="1446" y="3676"/>
              <a:ext cx="0" cy="3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159783" name="Line 39"/>
            <p:cNvSpPr>
              <a:spLocks noChangeShapeType="1"/>
            </p:cNvSpPr>
            <p:nvPr/>
          </p:nvSpPr>
          <p:spPr bwMode="auto">
            <a:xfrm>
              <a:off x="1266" y="3676"/>
              <a:ext cx="180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</p:grpSp>
      <p:sp>
        <p:nvSpPr>
          <p:cNvPr id="159784" name="Line 40"/>
          <p:cNvSpPr>
            <a:spLocks noChangeShapeType="1"/>
          </p:cNvSpPr>
          <p:nvPr/>
        </p:nvSpPr>
        <p:spPr bwMode="auto">
          <a:xfrm>
            <a:off x="3870325" y="5441950"/>
            <a:ext cx="520700" cy="0"/>
          </a:xfrm>
          <a:prstGeom prst="line">
            <a:avLst/>
          </a:prstGeom>
          <a:noFill/>
          <a:ln w="12700">
            <a:solidFill>
              <a:srgbClr val="FF0033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159785" name="Line 41"/>
          <p:cNvSpPr>
            <a:spLocks noChangeShapeType="1"/>
          </p:cNvSpPr>
          <p:nvPr/>
        </p:nvSpPr>
        <p:spPr bwMode="auto">
          <a:xfrm>
            <a:off x="5505450" y="5422900"/>
            <a:ext cx="520700" cy="0"/>
          </a:xfrm>
          <a:prstGeom prst="line">
            <a:avLst/>
          </a:prstGeom>
          <a:noFill/>
          <a:ln w="12700">
            <a:solidFill>
              <a:srgbClr val="FF0033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159789" name="Rectangle 45"/>
          <p:cNvSpPr>
            <a:spLocks noChangeArrowheads="1"/>
          </p:cNvSpPr>
          <p:nvPr/>
        </p:nvSpPr>
        <p:spPr bwMode="auto">
          <a:xfrm>
            <a:off x="6116640" y="41433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159795" name="Text Box 51"/>
          <p:cNvSpPr txBox="1">
            <a:spLocks noChangeArrowheads="1"/>
          </p:cNvSpPr>
          <p:nvPr/>
        </p:nvSpPr>
        <p:spPr bwMode="auto">
          <a:xfrm>
            <a:off x="3497803" y="2895601"/>
            <a:ext cx="1116785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800" b="0" dirty="0">
                <a:solidFill>
                  <a:srgbClr val="000000"/>
                </a:solidFill>
              </a:rPr>
              <a:t>incoming</a:t>
            </a:r>
          </a:p>
        </p:txBody>
      </p:sp>
      <p:sp>
        <p:nvSpPr>
          <p:cNvPr id="159796" name="Text Box 52"/>
          <p:cNvSpPr txBox="1">
            <a:spLocks noChangeArrowheads="1"/>
          </p:cNvSpPr>
          <p:nvPr/>
        </p:nvSpPr>
        <p:spPr bwMode="auto">
          <a:xfrm>
            <a:off x="5896129" y="2895614"/>
            <a:ext cx="1543139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/>
          <a:p>
            <a:pPr eaLnBrk="0" hangingPunct="0"/>
            <a:r>
              <a:rPr lang="en-US" altLang="en-US" sz="1800" b="0" dirty="0">
                <a:solidFill>
                  <a:srgbClr val="000000"/>
                </a:solidFill>
              </a:rPr>
              <a:t>transmitted</a:t>
            </a:r>
          </a:p>
        </p:txBody>
      </p:sp>
      <p:sp>
        <p:nvSpPr>
          <p:cNvPr id="159896" name="Text Box 152"/>
          <p:cNvSpPr txBox="1">
            <a:spLocks noChangeArrowheads="1"/>
          </p:cNvSpPr>
          <p:nvPr/>
        </p:nvSpPr>
        <p:spPr bwMode="auto">
          <a:xfrm>
            <a:off x="774708" y="5386389"/>
            <a:ext cx="163859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2000" b="0">
                <a:solidFill>
                  <a:srgbClr val="3333CC"/>
                </a:solidFill>
              </a:rPr>
              <a:t>binomial</a:t>
            </a:r>
          </a:p>
          <a:p>
            <a:pPr eaLnBrk="0" hangingPunct="0"/>
            <a:r>
              <a:rPr lang="en-US" altLang="en-US" sz="2000" b="0" i="1">
                <a:solidFill>
                  <a:srgbClr val="3333CC"/>
                </a:solidFill>
              </a:rPr>
              <a:t>S </a:t>
            </a:r>
            <a:r>
              <a:rPr lang="en-US" altLang="en-US" sz="2000" b="0">
                <a:solidFill>
                  <a:srgbClr val="3333CC"/>
                </a:solidFill>
              </a:rPr>
              <a:t>=2</a:t>
            </a:r>
            <a:r>
              <a:rPr lang="en-US" altLang="en-US" sz="2000" b="0" i="1">
                <a:solidFill>
                  <a:srgbClr val="FF0000"/>
                </a:solidFill>
              </a:rPr>
              <a:t>e</a:t>
            </a:r>
            <a:r>
              <a:rPr lang="en-US" altLang="en-US" sz="2000" b="0" i="1">
                <a:solidFill>
                  <a:srgbClr val="3333CC"/>
                </a:solidFill>
              </a:rPr>
              <a:t>I </a:t>
            </a:r>
            <a:r>
              <a:rPr lang="en-US" altLang="en-US" sz="2000" b="0">
                <a:solidFill>
                  <a:srgbClr val="3333CC"/>
                </a:solidFill>
              </a:rPr>
              <a:t>(1</a:t>
            </a:r>
            <a:r>
              <a:rPr lang="en-US" altLang="en-US" sz="2000" b="0" i="1">
                <a:solidFill>
                  <a:srgbClr val="3333CC"/>
                </a:solidFill>
              </a:rPr>
              <a:t>-t </a:t>
            </a:r>
            <a:r>
              <a:rPr lang="en-US" altLang="en-US" sz="2000" b="0">
                <a:solidFill>
                  <a:srgbClr val="3333CC"/>
                </a:solidFill>
              </a:rPr>
              <a:t>)</a:t>
            </a:r>
          </a:p>
        </p:txBody>
      </p:sp>
      <p:sp>
        <p:nvSpPr>
          <p:cNvPr id="159897" name="Text Box 153"/>
          <p:cNvSpPr txBox="1">
            <a:spLocks noChangeArrowheads="1"/>
          </p:cNvSpPr>
          <p:nvPr/>
        </p:nvSpPr>
        <p:spPr bwMode="auto">
          <a:xfrm>
            <a:off x="4732113" y="5476876"/>
            <a:ext cx="263561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800" b="0" i="1" dirty="0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159900" name="Text Box 156"/>
          <p:cNvSpPr txBox="1">
            <a:spLocks noChangeArrowheads="1"/>
          </p:cNvSpPr>
          <p:nvPr/>
        </p:nvSpPr>
        <p:spPr bwMode="auto">
          <a:xfrm>
            <a:off x="7451726" y="5886465"/>
            <a:ext cx="1453790" cy="59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600" b="0" dirty="0" err="1">
                <a:solidFill>
                  <a:srgbClr val="000000"/>
                </a:solidFill>
              </a:rPr>
              <a:t>Khlus</a:t>
            </a:r>
            <a:r>
              <a:rPr lang="en-US" altLang="en-US" sz="1600" b="0" dirty="0">
                <a:solidFill>
                  <a:srgbClr val="000000"/>
                </a:solidFill>
              </a:rPr>
              <a:t>,    1987</a:t>
            </a:r>
          </a:p>
          <a:p>
            <a:pPr eaLnBrk="0" hangingPunct="0"/>
            <a:r>
              <a:rPr lang="en-US" altLang="en-US" sz="1600" b="0" dirty="0" err="1">
                <a:solidFill>
                  <a:srgbClr val="000000"/>
                </a:solidFill>
              </a:rPr>
              <a:t>Lesovik</a:t>
            </a:r>
            <a:r>
              <a:rPr lang="en-US" altLang="en-US" sz="1600" b="0" dirty="0">
                <a:solidFill>
                  <a:srgbClr val="000000"/>
                </a:solidFill>
              </a:rPr>
              <a:t>, 1989</a:t>
            </a:r>
          </a:p>
        </p:txBody>
      </p:sp>
      <p:sp>
        <p:nvSpPr>
          <p:cNvPr id="159903" name="Rectangle 159"/>
          <p:cNvSpPr>
            <a:spLocks noChangeArrowheads="1"/>
          </p:cNvSpPr>
          <p:nvPr/>
        </p:nvSpPr>
        <p:spPr bwMode="auto">
          <a:xfrm>
            <a:off x="373381" y="1713866"/>
            <a:ext cx="3770519" cy="33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0" tIns="46035" rIns="92070" bIns="46035">
            <a:spAutoFit/>
          </a:bodyPr>
          <a:lstStyle/>
          <a:p>
            <a:pPr eaLnBrk="0" hangingPunct="0"/>
            <a:r>
              <a:rPr lang="en-US" altLang="en-US" sz="1600" b="0">
                <a:solidFill>
                  <a:srgbClr val="000000"/>
                </a:solidFill>
              </a:rPr>
              <a:t>spectral density of current fluctuations</a:t>
            </a:r>
            <a:endParaRPr lang="en-US" altLang="en-US" sz="1800" b="0">
              <a:solidFill>
                <a:srgbClr val="3333FF"/>
              </a:solidFill>
            </a:endParaRPr>
          </a:p>
        </p:txBody>
      </p:sp>
      <p:graphicFrame>
        <p:nvGraphicFramePr>
          <p:cNvPr id="159904" name="Object 160"/>
          <p:cNvGraphicFramePr>
            <a:graphicFrameLocks/>
          </p:cNvGraphicFramePr>
          <p:nvPr/>
        </p:nvGraphicFramePr>
        <p:xfrm>
          <a:off x="4343400" y="1295405"/>
          <a:ext cx="3962400" cy="1031875"/>
        </p:xfrm>
        <a:graphic>
          <a:graphicData uri="http://schemas.openxmlformats.org/presentationml/2006/ole">
            <p:oleObj spid="_x0000_s512231" name="Equation" r:id="rId3" imgW="1765300" imgH="520700" progId="Equation.3">
              <p:embed/>
            </p:oleObj>
          </a:graphicData>
        </a:graphic>
      </p:graphicFrame>
      <p:sp>
        <p:nvSpPr>
          <p:cNvPr id="159907" name="Text Box 163"/>
          <p:cNvSpPr txBox="1">
            <a:spLocks noChangeArrowheads="1"/>
          </p:cNvSpPr>
          <p:nvPr/>
        </p:nvSpPr>
        <p:spPr bwMode="auto">
          <a:xfrm>
            <a:off x="8229611" y="1709738"/>
            <a:ext cx="848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600" b="0" dirty="0">
                <a:solidFill>
                  <a:schemeClr val="accent2"/>
                </a:solidFill>
              </a:rPr>
              <a:t>(A</a:t>
            </a:r>
            <a:r>
              <a:rPr lang="en-US" altLang="en-US" sz="1600" b="0" baseline="30000" dirty="0">
                <a:solidFill>
                  <a:schemeClr val="accent2"/>
                </a:solidFill>
              </a:rPr>
              <a:t>2</a:t>
            </a:r>
            <a:r>
              <a:rPr lang="en-US" altLang="en-US" sz="1600" b="0" dirty="0">
                <a:solidFill>
                  <a:schemeClr val="accent2"/>
                </a:solidFill>
              </a:rPr>
              <a:t>/Hz)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797540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43" name="Objec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2810264"/>
              </p:ext>
            </p:extLst>
          </p:nvPr>
        </p:nvGraphicFramePr>
        <p:xfrm>
          <a:off x="2362202" y="2743215"/>
          <a:ext cx="4705350" cy="531813"/>
        </p:xfrm>
        <a:graphic>
          <a:graphicData uri="http://schemas.openxmlformats.org/presentationml/2006/ole">
            <p:oleObj spid="_x0000_s562226" name="Equation" r:id="rId3" imgW="4102100" imgH="596900" progId="Equation.3">
              <p:embed/>
            </p:oleObj>
          </a:graphicData>
        </a:graphic>
      </p:graphicFrame>
      <p:sp>
        <p:nvSpPr>
          <p:cNvPr id="99347" name="Text Box 19"/>
          <p:cNvSpPr txBox="1">
            <a:spLocks noChangeArrowheads="1"/>
          </p:cNvSpPr>
          <p:nvPr/>
        </p:nvSpPr>
        <p:spPr bwMode="auto">
          <a:xfrm>
            <a:off x="1265025" y="90488"/>
            <a:ext cx="67425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algn="ctr" eaLnBrk="0" hangingPunct="0"/>
            <a:r>
              <a:rPr lang="en-US" altLang="en-US" smtClean="0">
                <a:solidFill>
                  <a:srgbClr val="000099"/>
                </a:solidFill>
              </a:rPr>
              <a:t>conductance and shot noise in QPC </a:t>
            </a:r>
            <a:endParaRPr lang="en-US" altLang="en-US" b="0" smtClean="0">
              <a:solidFill>
                <a:srgbClr val="000099"/>
              </a:solidFill>
            </a:endParaRPr>
          </a:p>
        </p:txBody>
      </p:sp>
      <p:grpSp>
        <p:nvGrpSpPr>
          <p:cNvPr id="99370" name="Group 42"/>
          <p:cNvGrpSpPr>
            <a:grpSpLocks/>
          </p:cNvGrpSpPr>
          <p:nvPr/>
        </p:nvGrpSpPr>
        <p:grpSpPr bwMode="auto">
          <a:xfrm>
            <a:off x="2047882" y="2613030"/>
            <a:ext cx="6518276" cy="4095755"/>
            <a:chOff x="1290" y="1194"/>
            <a:chExt cx="4106" cy="2580"/>
          </a:xfrm>
        </p:grpSpPr>
        <p:pic>
          <p:nvPicPr>
            <p:cNvPr id="99332" name="Picture 4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0" y="1194"/>
              <a:ext cx="3249" cy="2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9333" name="Rectangle 5"/>
            <p:cNvSpPr>
              <a:spLocks noChangeArrowheads="1"/>
            </p:cNvSpPr>
            <p:nvPr/>
          </p:nvSpPr>
          <p:spPr bwMode="auto">
            <a:xfrm rot="16200000">
              <a:off x="892" y="2424"/>
              <a:ext cx="133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altLang="en-US" sz="2000" b="0" dirty="0">
                  <a:solidFill>
                    <a:srgbClr val="000000"/>
                  </a:solidFill>
                </a:rPr>
                <a:t>conductance (</a:t>
              </a:r>
              <a:r>
                <a:rPr lang="en-US" altLang="en-US" sz="2000" b="0" i="1" dirty="0">
                  <a:solidFill>
                    <a:srgbClr val="000000"/>
                  </a:solidFill>
                </a:rPr>
                <a:t>g</a:t>
              </a:r>
              <a:r>
                <a:rPr lang="en-US" altLang="en-US" sz="2000" b="0" baseline="-25000" dirty="0">
                  <a:solidFill>
                    <a:srgbClr val="000000"/>
                  </a:solidFill>
                </a:rPr>
                <a:t>0</a:t>
              </a:r>
              <a:r>
                <a:rPr lang="en-US" altLang="en-US" sz="2000" b="0" dirty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99334" name="Rectangle 6"/>
            <p:cNvSpPr>
              <a:spLocks noChangeArrowheads="1"/>
            </p:cNvSpPr>
            <p:nvPr/>
          </p:nvSpPr>
          <p:spPr bwMode="auto">
            <a:xfrm>
              <a:off x="2459" y="3522"/>
              <a:ext cx="139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 eaLnBrk="0" hangingPunct="0"/>
              <a:r>
                <a:rPr lang="en-US" altLang="en-US" sz="2000" b="0" dirty="0">
                  <a:solidFill>
                    <a:srgbClr val="000000"/>
                  </a:solidFill>
                </a:rPr>
                <a:t>gate voltage, </a:t>
              </a:r>
              <a:r>
                <a:rPr lang="en-US" altLang="en-US" sz="2000" b="0" i="1" dirty="0">
                  <a:solidFill>
                    <a:srgbClr val="000000"/>
                  </a:solidFill>
                </a:rPr>
                <a:t>V</a:t>
              </a:r>
              <a:r>
                <a:rPr lang="en-US" altLang="en-US" sz="2000" b="0" i="1" baseline="-25000" dirty="0">
                  <a:solidFill>
                    <a:srgbClr val="000000"/>
                  </a:solidFill>
                </a:rPr>
                <a:t>g</a:t>
              </a:r>
              <a:endParaRPr lang="en-US" altLang="en-US" sz="2000" b="0" dirty="0">
                <a:solidFill>
                  <a:srgbClr val="000000"/>
                </a:solidFill>
              </a:endParaRPr>
            </a:p>
          </p:txBody>
        </p:sp>
        <p:sp>
          <p:nvSpPr>
            <p:cNvPr id="99335" name="Rectangle 7"/>
            <p:cNvSpPr>
              <a:spLocks noChangeArrowheads="1"/>
            </p:cNvSpPr>
            <p:nvPr/>
          </p:nvSpPr>
          <p:spPr bwMode="auto">
            <a:xfrm>
              <a:off x="1730" y="1618"/>
              <a:ext cx="17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altLang="en-US" sz="1400" b="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99336" name="Rectangle 8"/>
            <p:cNvSpPr>
              <a:spLocks noChangeArrowheads="1"/>
            </p:cNvSpPr>
            <p:nvPr/>
          </p:nvSpPr>
          <p:spPr bwMode="auto">
            <a:xfrm>
              <a:off x="1726" y="2179"/>
              <a:ext cx="17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altLang="en-US" sz="1400" b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99337" name="Rectangle 9"/>
            <p:cNvSpPr>
              <a:spLocks noChangeArrowheads="1"/>
            </p:cNvSpPr>
            <p:nvPr/>
          </p:nvSpPr>
          <p:spPr bwMode="auto">
            <a:xfrm>
              <a:off x="1726" y="2717"/>
              <a:ext cx="17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altLang="en-US" sz="1400" b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99350" name="Freeform 22"/>
            <p:cNvSpPr>
              <a:spLocks/>
            </p:cNvSpPr>
            <p:nvPr/>
          </p:nvSpPr>
          <p:spPr bwMode="auto">
            <a:xfrm>
              <a:off x="2331" y="3099"/>
              <a:ext cx="314" cy="327"/>
            </a:xfrm>
            <a:custGeom>
              <a:avLst/>
              <a:gdLst>
                <a:gd name="T0" fmla="*/ 0 w 300"/>
                <a:gd name="T1" fmla="*/ 264 h 264"/>
                <a:gd name="T2" fmla="*/ 155 w 300"/>
                <a:gd name="T3" fmla="*/ 0 h 264"/>
                <a:gd name="T4" fmla="*/ 300 w 300"/>
                <a:gd name="T5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0" h="264">
                  <a:moveTo>
                    <a:pt x="0" y="264"/>
                  </a:moveTo>
                  <a:cubicBezTo>
                    <a:pt x="52" y="132"/>
                    <a:pt x="105" y="0"/>
                    <a:pt x="155" y="0"/>
                  </a:cubicBezTo>
                  <a:cubicBezTo>
                    <a:pt x="205" y="0"/>
                    <a:pt x="274" y="220"/>
                    <a:pt x="300" y="264"/>
                  </a:cubicBezTo>
                </a:path>
              </a:pathLst>
            </a:custGeom>
            <a:noFill/>
            <a:ln w="28575" cap="flat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99351" name="Freeform 23"/>
            <p:cNvSpPr>
              <a:spLocks/>
            </p:cNvSpPr>
            <p:nvPr/>
          </p:nvSpPr>
          <p:spPr bwMode="auto">
            <a:xfrm>
              <a:off x="2862" y="3101"/>
              <a:ext cx="314" cy="327"/>
            </a:xfrm>
            <a:custGeom>
              <a:avLst/>
              <a:gdLst>
                <a:gd name="T0" fmla="*/ 0 w 300"/>
                <a:gd name="T1" fmla="*/ 264 h 264"/>
                <a:gd name="T2" fmla="*/ 155 w 300"/>
                <a:gd name="T3" fmla="*/ 0 h 264"/>
                <a:gd name="T4" fmla="*/ 300 w 300"/>
                <a:gd name="T5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0" h="264">
                  <a:moveTo>
                    <a:pt x="0" y="264"/>
                  </a:moveTo>
                  <a:cubicBezTo>
                    <a:pt x="52" y="132"/>
                    <a:pt x="105" y="0"/>
                    <a:pt x="155" y="0"/>
                  </a:cubicBezTo>
                  <a:cubicBezTo>
                    <a:pt x="205" y="0"/>
                    <a:pt x="274" y="220"/>
                    <a:pt x="300" y="264"/>
                  </a:cubicBezTo>
                </a:path>
              </a:pathLst>
            </a:custGeom>
            <a:noFill/>
            <a:ln w="28575" cap="flat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99352" name="Freeform 24"/>
            <p:cNvSpPr>
              <a:spLocks/>
            </p:cNvSpPr>
            <p:nvPr/>
          </p:nvSpPr>
          <p:spPr bwMode="auto">
            <a:xfrm>
              <a:off x="3402" y="3106"/>
              <a:ext cx="314" cy="327"/>
            </a:xfrm>
            <a:custGeom>
              <a:avLst/>
              <a:gdLst>
                <a:gd name="T0" fmla="*/ 0 w 300"/>
                <a:gd name="T1" fmla="*/ 264 h 264"/>
                <a:gd name="T2" fmla="*/ 155 w 300"/>
                <a:gd name="T3" fmla="*/ 0 h 264"/>
                <a:gd name="T4" fmla="*/ 300 w 300"/>
                <a:gd name="T5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0" h="264">
                  <a:moveTo>
                    <a:pt x="0" y="264"/>
                  </a:moveTo>
                  <a:cubicBezTo>
                    <a:pt x="52" y="132"/>
                    <a:pt x="105" y="0"/>
                    <a:pt x="155" y="0"/>
                  </a:cubicBezTo>
                  <a:cubicBezTo>
                    <a:pt x="205" y="0"/>
                    <a:pt x="274" y="220"/>
                    <a:pt x="300" y="264"/>
                  </a:cubicBezTo>
                </a:path>
              </a:pathLst>
            </a:custGeom>
            <a:noFill/>
            <a:ln w="28575" cap="flat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99353" name="Text Box 25"/>
            <p:cNvSpPr txBox="1">
              <a:spLocks noChangeArrowheads="1"/>
            </p:cNvSpPr>
            <p:nvPr/>
          </p:nvSpPr>
          <p:spPr bwMode="auto">
            <a:xfrm rot="5400000">
              <a:off x="4026" y="3070"/>
              <a:ext cx="48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000" b="0">
                  <a:solidFill>
                    <a:srgbClr val="3333FF"/>
                  </a:solidFill>
                </a:rPr>
                <a:t>noise</a:t>
              </a:r>
            </a:p>
          </p:txBody>
        </p:sp>
        <p:sp>
          <p:nvSpPr>
            <p:cNvPr id="99355" name="Line 27"/>
            <p:cNvSpPr>
              <a:spLocks noChangeShapeType="1"/>
            </p:cNvSpPr>
            <p:nvPr/>
          </p:nvSpPr>
          <p:spPr bwMode="auto">
            <a:xfrm>
              <a:off x="3571" y="2062"/>
              <a:ext cx="0" cy="26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99356" name="Line 28"/>
            <p:cNvSpPr>
              <a:spLocks noChangeShapeType="1"/>
            </p:cNvSpPr>
            <p:nvPr/>
          </p:nvSpPr>
          <p:spPr bwMode="auto">
            <a:xfrm>
              <a:off x="3025" y="2644"/>
              <a:ext cx="0" cy="23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99357" name="Line 29"/>
            <p:cNvSpPr>
              <a:spLocks noChangeShapeType="1"/>
            </p:cNvSpPr>
            <p:nvPr/>
          </p:nvSpPr>
          <p:spPr bwMode="auto">
            <a:xfrm>
              <a:off x="2485" y="3178"/>
              <a:ext cx="0" cy="24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99358" name="Text Box 30"/>
            <p:cNvSpPr txBox="1">
              <a:spLocks noChangeArrowheads="1"/>
            </p:cNvSpPr>
            <p:nvPr/>
          </p:nvSpPr>
          <p:spPr bwMode="auto">
            <a:xfrm>
              <a:off x="4328" y="2077"/>
              <a:ext cx="106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400" b="0">
                  <a:solidFill>
                    <a:srgbClr val="000000"/>
                  </a:solidFill>
                </a:rPr>
                <a:t>current responsible</a:t>
              </a:r>
            </a:p>
            <a:p>
              <a:pPr eaLnBrk="0" hangingPunct="0"/>
              <a:r>
                <a:rPr lang="en-US" altLang="en-US" sz="1400" b="0">
                  <a:solidFill>
                    <a:srgbClr val="000000"/>
                  </a:solidFill>
                </a:rPr>
                <a:t>for noise = </a:t>
              </a:r>
              <a:r>
                <a:rPr lang="en-US" altLang="en-US" sz="1400" b="0" i="1">
                  <a:solidFill>
                    <a:srgbClr val="FF0000"/>
                  </a:solidFill>
                </a:rPr>
                <a:t>V g</a:t>
              </a:r>
              <a:r>
                <a:rPr lang="en-US" altLang="en-US" sz="1400" b="0" i="1" baseline="-25000">
                  <a:solidFill>
                    <a:srgbClr val="FF0000"/>
                  </a:solidFill>
                </a:rPr>
                <a:t>0</a:t>
              </a:r>
              <a:r>
                <a:rPr lang="en-US" altLang="en-US" sz="1400" b="0" i="1">
                  <a:solidFill>
                    <a:srgbClr val="FF0000"/>
                  </a:solidFill>
                </a:rPr>
                <a:t> t</a:t>
              </a:r>
              <a:r>
                <a:rPr lang="en-US" altLang="en-US" sz="1400" b="0" i="1" baseline="-25000">
                  <a:solidFill>
                    <a:srgbClr val="FF0000"/>
                  </a:solidFill>
                </a:rPr>
                <a:t>i</a:t>
              </a:r>
              <a:endParaRPr lang="en-US" alt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99359" name="Freeform 31"/>
            <p:cNvSpPr>
              <a:spLocks/>
            </p:cNvSpPr>
            <p:nvPr/>
          </p:nvSpPr>
          <p:spPr bwMode="auto">
            <a:xfrm>
              <a:off x="3642" y="2018"/>
              <a:ext cx="636" cy="292"/>
            </a:xfrm>
            <a:custGeom>
              <a:avLst/>
              <a:gdLst>
                <a:gd name="T0" fmla="*/ 636 w 636"/>
                <a:gd name="T1" fmla="*/ 172 h 292"/>
                <a:gd name="T2" fmla="*/ 450 w 636"/>
                <a:gd name="T3" fmla="*/ 16 h 292"/>
                <a:gd name="T4" fmla="*/ 228 w 636"/>
                <a:gd name="T5" fmla="*/ 268 h 292"/>
                <a:gd name="T6" fmla="*/ 0 w 636"/>
                <a:gd name="T7" fmla="*/ 16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6" h="292">
                  <a:moveTo>
                    <a:pt x="636" y="172"/>
                  </a:moveTo>
                  <a:cubicBezTo>
                    <a:pt x="577" y="86"/>
                    <a:pt x="518" y="0"/>
                    <a:pt x="450" y="16"/>
                  </a:cubicBezTo>
                  <a:cubicBezTo>
                    <a:pt x="382" y="32"/>
                    <a:pt x="303" y="244"/>
                    <a:pt x="228" y="268"/>
                  </a:cubicBezTo>
                  <a:cubicBezTo>
                    <a:pt x="153" y="292"/>
                    <a:pt x="37" y="178"/>
                    <a:pt x="0" y="160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ysDot"/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</p:grpSp>
      <p:grpSp>
        <p:nvGrpSpPr>
          <p:cNvPr id="99371" name="Group 43"/>
          <p:cNvGrpSpPr>
            <a:grpSpLocks/>
          </p:cNvGrpSpPr>
          <p:nvPr/>
        </p:nvGrpSpPr>
        <p:grpSpPr bwMode="auto">
          <a:xfrm>
            <a:off x="4038600" y="990615"/>
            <a:ext cx="1600200" cy="1438275"/>
            <a:chOff x="4611" y="723"/>
            <a:chExt cx="1008" cy="906"/>
          </a:xfrm>
        </p:grpSpPr>
        <p:grpSp>
          <p:nvGrpSpPr>
            <p:cNvPr id="99360" name="Group 32"/>
            <p:cNvGrpSpPr>
              <a:grpSpLocks/>
            </p:cNvGrpSpPr>
            <p:nvPr/>
          </p:nvGrpSpPr>
          <p:grpSpPr bwMode="auto">
            <a:xfrm rot="-5400000">
              <a:off x="4662" y="672"/>
              <a:ext cx="906" cy="1008"/>
              <a:chOff x="1062" y="1911"/>
              <a:chExt cx="906" cy="1008"/>
            </a:xfrm>
          </p:grpSpPr>
          <p:sp>
            <p:nvSpPr>
              <p:cNvPr id="99361" name="Rectangle 33"/>
              <p:cNvSpPr>
                <a:spLocks noChangeArrowheads="1"/>
              </p:cNvSpPr>
              <p:nvPr/>
            </p:nvSpPr>
            <p:spPr bwMode="auto">
              <a:xfrm>
                <a:off x="1413" y="1974"/>
                <a:ext cx="214" cy="87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362" name="Rectangle 34"/>
              <p:cNvSpPr>
                <a:spLocks noChangeArrowheads="1"/>
              </p:cNvSpPr>
              <p:nvPr/>
            </p:nvSpPr>
            <p:spPr bwMode="auto">
              <a:xfrm>
                <a:off x="1328" y="1911"/>
                <a:ext cx="379" cy="139"/>
              </a:xfrm>
              <a:prstGeom prst="rect">
                <a:avLst/>
              </a:prstGeom>
              <a:solidFill>
                <a:srgbClr val="3333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363" name="Rectangle 35"/>
              <p:cNvSpPr>
                <a:spLocks noChangeArrowheads="1"/>
              </p:cNvSpPr>
              <p:nvPr/>
            </p:nvSpPr>
            <p:spPr bwMode="auto">
              <a:xfrm>
                <a:off x="1330" y="2780"/>
                <a:ext cx="379" cy="139"/>
              </a:xfrm>
              <a:prstGeom prst="rect">
                <a:avLst/>
              </a:prstGeom>
              <a:solidFill>
                <a:srgbClr val="3333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364" name="AutoShape 36"/>
              <p:cNvSpPr>
                <a:spLocks noChangeArrowheads="1"/>
              </p:cNvSpPr>
              <p:nvPr/>
            </p:nvSpPr>
            <p:spPr bwMode="auto">
              <a:xfrm rot="5400000">
                <a:off x="1158" y="2201"/>
                <a:ext cx="240" cy="432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365" name="AutoShape 37"/>
              <p:cNvSpPr>
                <a:spLocks noChangeArrowheads="1"/>
              </p:cNvSpPr>
              <p:nvPr/>
            </p:nvSpPr>
            <p:spPr bwMode="auto">
              <a:xfrm rot="16200000" flipH="1">
                <a:off x="1632" y="2201"/>
                <a:ext cx="240" cy="432"/>
              </a:xfrm>
              <a:prstGeom prst="triangle">
                <a:avLst>
                  <a:gd name="adj" fmla="val 49995"/>
                </a:avLst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9366" name="Text Box 38"/>
            <p:cNvSpPr txBox="1">
              <a:spLocks noChangeArrowheads="1"/>
            </p:cNvSpPr>
            <p:nvPr/>
          </p:nvSpPr>
          <p:spPr bwMode="auto">
            <a:xfrm rot="10800000">
              <a:off x="4852" y="1037"/>
              <a:ext cx="17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800" b="0" i="1">
                  <a:solidFill>
                    <a:srgbClr val="000000"/>
                  </a:solidFill>
                </a:rPr>
                <a:t>I</a:t>
              </a:r>
            </a:p>
          </p:txBody>
        </p:sp>
        <p:sp>
          <p:nvSpPr>
            <p:cNvPr id="99367" name="Line 39"/>
            <p:cNvSpPr>
              <a:spLocks noChangeShapeType="1"/>
            </p:cNvSpPr>
            <p:nvPr/>
          </p:nvSpPr>
          <p:spPr bwMode="auto">
            <a:xfrm rot="-5400000">
              <a:off x="5124" y="1046"/>
              <a:ext cx="0" cy="2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</p:grpSp>
      <p:sp>
        <p:nvSpPr>
          <p:cNvPr id="99372" name="Text Box 44"/>
          <p:cNvSpPr txBox="1">
            <a:spLocks noChangeArrowheads="1"/>
          </p:cNvSpPr>
          <p:nvPr/>
        </p:nvSpPr>
        <p:spPr bwMode="auto">
          <a:xfrm>
            <a:off x="4184650" y="4970478"/>
            <a:ext cx="48763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200" b="0" i="1" dirty="0">
                <a:solidFill>
                  <a:srgbClr val="000000"/>
                </a:solidFill>
              </a:rPr>
              <a:t>t</a:t>
            </a:r>
            <a:r>
              <a:rPr lang="en-US" altLang="en-US" sz="1200" b="0" baseline="-25000" dirty="0">
                <a:solidFill>
                  <a:srgbClr val="000000"/>
                </a:solidFill>
              </a:rPr>
              <a:t>1</a:t>
            </a:r>
            <a:r>
              <a:rPr lang="en-US" altLang="en-US" sz="1200" b="0" dirty="0">
                <a:solidFill>
                  <a:srgbClr val="000000"/>
                </a:solidFill>
              </a:rPr>
              <a:t>=1</a:t>
            </a:r>
          </a:p>
        </p:txBody>
      </p:sp>
      <p:sp>
        <p:nvSpPr>
          <p:cNvPr id="99373" name="Text Box 45"/>
          <p:cNvSpPr txBox="1">
            <a:spLocks noChangeArrowheads="1"/>
          </p:cNvSpPr>
          <p:nvPr/>
        </p:nvSpPr>
        <p:spPr bwMode="auto">
          <a:xfrm>
            <a:off x="5051425" y="4094177"/>
            <a:ext cx="48763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200" b="0" i="1" dirty="0">
                <a:solidFill>
                  <a:srgbClr val="000000"/>
                </a:solidFill>
              </a:rPr>
              <a:t>t</a:t>
            </a:r>
            <a:r>
              <a:rPr lang="en-US" altLang="en-US" sz="1200" b="0" baseline="-25000" dirty="0">
                <a:solidFill>
                  <a:srgbClr val="000000"/>
                </a:solidFill>
              </a:rPr>
              <a:t>2</a:t>
            </a:r>
            <a:r>
              <a:rPr lang="en-US" altLang="en-US" sz="1200" b="0" dirty="0">
                <a:solidFill>
                  <a:srgbClr val="000000"/>
                </a:solidFill>
              </a:rPr>
              <a:t>=1</a:t>
            </a:r>
          </a:p>
        </p:txBody>
      </p:sp>
      <p:sp>
        <p:nvSpPr>
          <p:cNvPr id="99374" name="Text Box 46"/>
          <p:cNvSpPr txBox="1">
            <a:spLocks noChangeArrowheads="1"/>
          </p:cNvSpPr>
          <p:nvPr/>
        </p:nvSpPr>
        <p:spPr bwMode="auto">
          <a:xfrm>
            <a:off x="5013325" y="1482725"/>
            <a:ext cx="47961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900" b="0">
                <a:solidFill>
                  <a:srgbClr val="000000"/>
                </a:solidFill>
              </a:rPr>
              <a:t>2DEG</a:t>
            </a:r>
          </a:p>
        </p:txBody>
      </p:sp>
      <p:sp>
        <p:nvSpPr>
          <p:cNvPr id="99375" name="Text Box 47"/>
          <p:cNvSpPr txBox="1">
            <a:spLocks noChangeArrowheads="1"/>
          </p:cNvSpPr>
          <p:nvPr/>
        </p:nvSpPr>
        <p:spPr bwMode="auto">
          <a:xfrm>
            <a:off x="4867276" y="1279525"/>
            <a:ext cx="42832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900">
                <a:solidFill>
                  <a:srgbClr val="008000"/>
                </a:solidFill>
              </a:rPr>
              <a:t>QPC</a:t>
            </a:r>
          </a:p>
        </p:txBody>
      </p:sp>
      <p:sp>
        <p:nvSpPr>
          <p:cNvPr id="99376" name="Text Box 48"/>
          <p:cNvSpPr txBox="1">
            <a:spLocks noChangeArrowheads="1"/>
          </p:cNvSpPr>
          <p:nvPr/>
        </p:nvSpPr>
        <p:spPr bwMode="auto">
          <a:xfrm>
            <a:off x="4702176" y="2093927"/>
            <a:ext cx="3305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200" b="0" i="1">
                <a:solidFill>
                  <a:srgbClr val="FFFFFF"/>
                </a:solidFill>
              </a:rPr>
              <a:t>V</a:t>
            </a:r>
            <a:r>
              <a:rPr lang="en-US" altLang="en-US" sz="1200" b="0" i="1" baseline="-25000">
                <a:solidFill>
                  <a:srgbClr val="FFFFFF"/>
                </a:solidFill>
              </a:rPr>
              <a:t>g</a:t>
            </a:r>
            <a:endParaRPr lang="en-US" altLang="en-US" sz="1200" b="0" i="1">
              <a:solidFill>
                <a:srgbClr val="FFFFFF"/>
              </a:solidFill>
            </a:endParaRPr>
          </a:p>
        </p:txBody>
      </p:sp>
      <p:sp>
        <p:nvSpPr>
          <p:cNvPr id="99378" name="Text Box 50"/>
          <p:cNvSpPr txBox="1">
            <a:spLocks noChangeArrowheads="1"/>
          </p:cNvSpPr>
          <p:nvPr/>
        </p:nvSpPr>
        <p:spPr bwMode="auto">
          <a:xfrm>
            <a:off x="5410526" y="5294314"/>
            <a:ext cx="1195682" cy="34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600" b="0" i="1">
                <a:solidFill>
                  <a:srgbClr val="0000FF"/>
                </a:solidFill>
              </a:rPr>
              <a:t>S </a:t>
            </a:r>
            <a:r>
              <a:rPr lang="en-US" altLang="en-US" sz="1600" b="0" i="1">
                <a:solidFill>
                  <a:srgbClr val="0000FF"/>
                </a:solidFill>
                <a:sym typeface="Symbol" pitchFamily="18" charset="2"/>
              </a:rPr>
              <a:t> </a:t>
            </a:r>
            <a:r>
              <a:rPr lang="en-US" altLang="en-US" sz="1600" b="0" i="1">
                <a:solidFill>
                  <a:srgbClr val="0000FF"/>
                </a:solidFill>
              </a:rPr>
              <a:t>t </a:t>
            </a:r>
            <a:r>
              <a:rPr lang="en-US" altLang="en-US" sz="1600" b="0">
                <a:solidFill>
                  <a:srgbClr val="0000FF"/>
                </a:solidFill>
              </a:rPr>
              <a:t>(1</a:t>
            </a:r>
            <a:r>
              <a:rPr lang="en-US" altLang="en-US" sz="1600" b="0" i="1">
                <a:solidFill>
                  <a:srgbClr val="0000FF"/>
                </a:solidFill>
              </a:rPr>
              <a:t>-t </a:t>
            </a:r>
            <a:r>
              <a:rPr lang="en-US" altLang="en-US" sz="1600" b="0">
                <a:solidFill>
                  <a:srgbClr val="0000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320977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2863458" y="260364"/>
            <a:ext cx="33329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algn="ctr" eaLnBrk="0" hangingPunct="0"/>
            <a:r>
              <a:rPr lang="en-US" altLang="en-US" smtClean="0">
                <a:solidFill>
                  <a:srgbClr val="000099"/>
                </a:solidFill>
              </a:rPr>
              <a:t>shot noise in QPC</a:t>
            </a:r>
            <a:endParaRPr lang="en-US" altLang="en-US" smtClean="0">
              <a:solidFill>
                <a:srgbClr val="3333CC"/>
              </a:solidFill>
            </a:endParaRPr>
          </a:p>
          <a:p>
            <a:pPr algn="ctr" eaLnBrk="0" hangingPunct="0"/>
            <a:r>
              <a:rPr lang="en-US" altLang="en-US" sz="2000" b="0">
                <a:solidFill>
                  <a:srgbClr val="008000"/>
                </a:solidFill>
              </a:rPr>
              <a:t>- experimental results -</a:t>
            </a:r>
            <a:endParaRPr lang="en-US" altLang="en-US" smtClean="0">
              <a:solidFill>
                <a:srgbClr val="3333CC"/>
              </a:solidFill>
            </a:endParaRPr>
          </a:p>
        </p:txBody>
      </p:sp>
      <p:grpSp>
        <p:nvGrpSpPr>
          <p:cNvPr id="42188" name="Group 204"/>
          <p:cNvGrpSpPr>
            <a:grpSpLocks/>
          </p:cNvGrpSpPr>
          <p:nvPr/>
        </p:nvGrpSpPr>
        <p:grpSpPr bwMode="auto">
          <a:xfrm>
            <a:off x="2335221" y="4286250"/>
            <a:ext cx="4683125" cy="1028700"/>
            <a:chOff x="1471" y="2700"/>
            <a:chExt cx="2950" cy="648"/>
          </a:xfrm>
        </p:grpSpPr>
        <p:sp>
          <p:nvSpPr>
            <p:cNvPr id="41988" name="Freeform 4"/>
            <p:cNvSpPr>
              <a:spLocks/>
            </p:cNvSpPr>
            <p:nvPr/>
          </p:nvSpPr>
          <p:spPr bwMode="auto">
            <a:xfrm>
              <a:off x="1471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1989" name="Freeform 5"/>
            <p:cNvSpPr>
              <a:spLocks/>
            </p:cNvSpPr>
            <p:nvPr/>
          </p:nvSpPr>
          <p:spPr bwMode="auto">
            <a:xfrm>
              <a:off x="1503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1990" name="Freeform 6"/>
            <p:cNvSpPr>
              <a:spLocks/>
            </p:cNvSpPr>
            <p:nvPr/>
          </p:nvSpPr>
          <p:spPr bwMode="auto">
            <a:xfrm>
              <a:off x="1535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1991" name="Freeform 7"/>
            <p:cNvSpPr>
              <a:spLocks/>
            </p:cNvSpPr>
            <p:nvPr/>
          </p:nvSpPr>
          <p:spPr bwMode="auto">
            <a:xfrm>
              <a:off x="1567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1992" name="Freeform 8"/>
            <p:cNvSpPr>
              <a:spLocks/>
            </p:cNvSpPr>
            <p:nvPr/>
          </p:nvSpPr>
          <p:spPr bwMode="auto">
            <a:xfrm>
              <a:off x="1599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1993" name="Freeform 9"/>
            <p:cNvSpPr>
              <a:spLocks/>
            </p:cNvSpPr>
            <p:nvPr/>
          </p:nvSpPr>
          <p:spPr bwMode="auto">
            <a:xfrm>
              <a:off x="1631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1994" name="Freeform 10"/>
            <p:cNvSpPr>
              <a:spLocks/>
            </p:cNvSpPr>
            <p:nvPr/>
          </p:nvSpPr>
          <p:spPr bwMode="auto">
            <a:xfrm>
              <a:off x="1663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1995" name="Freeform 11"/>
            <p:cNvSpPr>
              <a:spLocks/>
            </p:cNvSpPr>
            <p:nvPr/>
          </p:nvSpPr>
          <p:spPr bwMode="auto">
            <a:xfrm>
              <a:off x="1695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1996" name="Freeform 12"/>
            <p:cNvSpPr>
              <a:spLocks/>
            </p:cNvSpPr>
            <p:nvPr/>
          </p:nvSpPr>
          <p:spPr bwMode="auto">
            <a:xfrm>
              <a:off x="1727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1997" name="Freeform 13"/>
            <p:cNvSpPr>
              <a:spLocks/>
            </p:cNvSpPr>
            <p:nvPr/>
          </p:nvSpPr>
          <p:spPr bwMode="auto">
            <a:xfrm>
              <a:off x="1759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1998" name="Freeform 14"/>
            <p:cNvSpPr>
              <a:spLocks/>
            </p:cNvSpPr>
            <p:nvPr/>
          </p:nvSpPr>
          <p:spPr bwMode="auto">
            <a:xfrm>
              <a:off x="1791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1999" name="Freeform 15"/>
            <p:cNvSpPr>
              <a:spLocks/>
            </p:cNvSpPr>
            <p:nvPr/>
          </p:nvSpPr>
          <p:spPr bwMode="auto">
            <a:xfrm>
              <a:off x="1822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00" name="Freeform 16"/>
            <p:cNvSpPr>
              <a:spLocks/>
            </p:cNvSpPr>
            <p:nvPr/>
          </p:nvSpPr>
          <p:spPr bwMode="auto">
            <a:xfrm>
              <a:off x="1854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01" name="Freeform 17"/>
            <p:cNvSpPr>
              <a:spLocks/>
            </p:cNvSpPr>
            <p:nvPr/>
          </p:nvSpPr>
          <p:spPr bwMode="auto">
            <a:xfrm>
              <a:off x="1886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02" name="Freeform 18"/>
            <p:cNvSpPr>
              <a:spLocks/>
            </p:cNvSpPr>
            <p:nvPr/>
          </p:nvSpPr>
          <p:spPr bwMode="auto">
            <a:xfrm>
              <a:off x="1918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03" name="Freeform 19"/>
            <p:cNvSpPr>
              <a:spLocks/>
            </p:cNvSpPr>
            <p:nvPr/>
          </p:nvSpPr>
          <p:spPr bwMode="auto">
            <a:xfrm>
              <a:off x="1950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04" name="Freeform 20"/>
            <p:cNvSpPr>
              <a:spLocks/>
            </p:cNvSpPr>
            <p:nvPr/>
          </p:nvSpPr>
          <p:spPr bwMode="auto">
            <a:xfrm>
              <a:off x="1982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05" name="Freeform 21"/>
            <p:cNvSpPr>
              <a:spLocks/>
            </p:cNvSpPr>
            <p:nvPr/>
          </p:nvSpPr>
          <p:spPr bwMode="auto">
            <a:xfrm>
              <a:off x="2014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06" name="Freeform 22"/>
            <p:cNvSpPr>
              <a:spLocks/>
            </p:cNvSpPr>
            <p:nvPr/>
          </p:nvSpPr>
          <p:spPr bwMode="auto">
            <a:xfrm>
              <a:off x="2046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07" name="Freeform 23"/>
            <p:cNvSpPr>
              <a:spLocks/>
            </p:cNvSpPr>
            <p:nvPr/>
          </p:nvSpPr>
          <p:spPr bwMode="auto">
            <a:xfrm>
              <a:off x="2078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08" name="Freeform 24"/>
            <p:cNvSpPr>
              <a:spLocks/>
            </p:cNvSpPr>
            <p:nvPr/>
          </p:nvSpPr>
          <p:spPr bwMode="auto">
            <a:xfrm>
              <a:off x="2110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09" name="Freeform 25"/>
            <p:cNvSpPr>
              <a:spLocks/>
            </p:cNvSpPr>
            <p:nvPr/>
          </p:nvSpPr>
          <p:spPr bwMode="auto">
            <a:xfrm>
              <a:off x="2142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10" name="Freeform 26"/>
            <p:cNvSpPr>
              <a:spLocks/>
            </p:cNvSpPr>
            <p:nvPr/>
          </p:nvSpPr>
          <p:spPr bwMode="auto">
            <a:xfrm>
              <a:off x="2174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11" name="Freeform 27"/>
            <p:cNvSpPr>
              <a:spLocks/>
            </p:cNvSpPr>
            <p:nvPr/>
          </p:nvSpPr>
          <p:spPr bwMode="auto">
            <a:xfrm>
              <a:off x="2206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12" name="Freeform 28"/>
            <p:cNvSpPr>
              <a:spLocks/>
            </p:cNvSpPr>
            <p:nvPr/>
          </p:nvSpPr>
          <p:spPr bwMode="auto">
            <a:xfrm>
              <a:off x="2238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13" name="Freeform 29"/>
            <p:cNvSpPr>
              <a:spLocks/>
            </p:cNvSpPr>
            <p:nvPr/>
          </p:nvSpPr>
          <p:spPr bwMode="auto">
            <a:xfrm>
              <a:off x="2270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14" name="Freeform 30"/>
            <p:cNvSpPr>
              <a:spLocks/>
            </p:cNvSpPr>
            <p:nvPr/>
          </p:nvSpPr>
          <p:spPr bwMode="auto">
            <a:xfrm>
              <a:off x="2302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15" name="Freeform 31"/>
            <p:cNvSpPr>
              <a:spLocks/>
            </p:cNvSpPr>
            <p:nvPr/>
          </p:nvSpPr>
          <p:spPr bwMode="auto">
            <a:xfrm>
              <a:off x="2334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16" name="Freeform 32"/>
            <p:cNvSpPr>
              <a:spLocks/>
            </p:cNvSpPr>
            <p:nvPr/>
          </p:nvSpPr>
          <p:spPr bwMode="auto">
            <a:xfrm>
              <a:off x="2366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17" name="Freeform 33"/>
            <p:cNvSpPr>
              <a:spLocks/>
            </p:cNvSpPr>
            <p:nvPr/>
          </p:nvSpPr>
          <p:spPr bwMode="auto">
            <a:xfrm>
              <a:off x="2398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18" name="Freeform 34"/>
            <p:cNvSpPr>
              <a:spLocks/>
            </p:cNvSpPr>
            <p:nvPr/>
          </p:nvSpPr>
          <p:spPr bwMode="auto">
            <a:xfrm>
              <a:off x="2430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19" name="Freeform 35"/>
            <p:cNvSpPr>
              <a:spLocks/>
            </p:cNvSpPr>
            <p:nvPr/>
          </p:nvSpPr>
          <p:spPr bwMode="auto">
            <a:xfrm>
              <a:off x="2462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20" name="Freeform 36"/>
            <p:cNvSpPr>
              <a:spLocks/>
            </p:cNvSpPr>
            <p:nvPr/>
          </p:nvSpPr>
          <p:spPr bwMode="auto">
            <a:xfrm>
              <a:off x="2493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21" name="Freeform 37"/>
            <p:cNvSpPr>
              <a:spLocks/>
            </p:cNvSpPr>
            <p:nvPr/>
          </p:nvSpPr>
          <p:spPr bwMode="auto">
            <a:xfrm>
              <a:off x="2525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22" name="Freeform 38"/>
            <p:cNvSpPr>
              <a:spLocks/>
            </p:cNvSpPr>
            <p:nvPr/>
          </p:nvSpPr>
          <p:spPr bwMode="auto">
            <a:xfrm>
              <a:off x="2557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23" name="Freeform 39"/>
            <p:cNvSpPr>
              <a:spLocks/>
            </p:cNvSpPr>
            <p:nvPr/>
          </p:nvSpPr>
          <p:spPr bwMode="auto">
            <a:xfrm>
              <a:off x="2589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24" name="Freeform 40"/>
            <p:cNvSpPr>
              <a:spLocks/>
            </p:cNvSpPr>
            <p:nvPr/>
          </p:nvSpPr>
          <p:spPr bwMode="auto">
            <a:xfrm>
              <a:off x="2621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25" name="Freeform 41"/>
            <p:cNvSpPr>
              <a:spLocks/>
            </p:cNvSpPr>
            <p:nvPr/>
          </p:nvSpPr>
          <p:spPr bwMode="auto">
            <a:xfrm>
              <a:off x="2653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26" name="Freeform 42"/>
            <p:cNvSpPr>
              <a:spLocks/>
            </p:cNvSpPr>
            <p:nvPr/>
          </p:nvSpPr>
          <p:spPr bwMode="auto">
            <a:xfrm>
              <a:off x="2685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27" name="Freeform 43"/>
            <p:cNvSpPr>
              <a:spLocks/>
            </p:cNvSpPr>
            <p:nvPr/>
          </p:nvSpPr>
          <p:spPr bwMode="auto">
            <a:xfrm>
              <a:off x="2717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28" name="Freeform 44"/>
            <p:cNvSpPr>
              <a:spLocks/>
            </p:cNvSpPr>
            <p:nvPr/>
          </p:nvSpPr>
          <p:spPr bwMode="auto">
            <a:xfrm>
              <a:off x="2749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29" name="Freeform 45"/>
            <p:cNvSpPr>
              <a:spLocks/>
            </p:cNvSpPr>
            <p:nvPr/>
          </p:nvSpPr>
          <p:spPr bwMode="auto">
            <a:xfrm>
              <a:off x="2781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30" name="Freeform 46"/>
            <p:cNvSpPr>
              <a:spLocks/>
            </p:cNvSpPr>
            <p:nvPr/>
          </p:nvSpPr>
          <p:spPr bwMode="auto">
            <a:xfrm>
              <a:off x="2813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31" name="Freeform 47"/>
            <p:cNvSpPr>
              <a:spLocks/>
            </p:cNvSpPr>
            <p:nvPr/>
          </p:nvSpPr>
          <p:spPr bwMode="auto">
            <a:xfrm>
              <a:off x="2845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32" name="Freeform 48"/>
            <p:cNvSpPr>
              <a:spLocks/>
            </p:cNvSpPr>
            <p:nvPr/>
          </p:nvSpPr>
          <p:spPr bwMode="auto">
            <a:xfrm>
              <a:off x="2877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33" name="Freeform 49"/>
            <p:cNvSpPr>
              <a:spLocks/>
            </p:cNvSpPr>
            <p:nvPr/>
          </p:nvSpPr>
          <p:spPr bwMode="auto">
            <a:xfrm>
              <a:off x="2909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34" name="Freeform 50"/>
            <p:cNvSpPr>
              <a:spLocks/>
            </p:cNvSpPr>
            <p:nvPr/>
          </p:nvSpPr>
          <p:spPr bwMode="auto">
            <a:xfrm>
              <a:off x="2941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35" name="Freeform 51"/>
            <p:cNvSpPr>
              <a:spLocks/>
            </p:cNvSpPr>
            <p:nvPr/>
          </p:nvSpPr>
          <p:spPr bwMode="auto">
            <a:xfrm>
              <a:off x="2973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36" name="Freeform 52"/>
            <p:cNvSpPr>
              <a:spLocks/>
            </p:cNvSpPr>
            <p:nvPr/>
          </p:nvSpPr>
          <p:spPr bwMode="auto">
            <a:xfrm>
              <a:off x="3005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37" name="Freeform 53"/>
            <p:cNvSpPr>
              <a:spLocks/>
            </p:cNvSpPr>
            <p:nvPr/>
          </p:nvSpPr>
          <p:spPr bwMode="auto">
            <a:xfrm>
              <a:off x="3037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38" name="Freeform 54"/>
            <p:cNvSpPr>
              <a:spLocks/>
            </p:cNvSpPr>
            <p:nvPr/>
          </p:nvSpPr>
          <p:spPr bwMode="auto">
            <a:xfrm>
              <a:off x="3069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39" name="Freeform 55"/>
            <p:cNvSpPr>
              <a:spLocks/>
            </p:cNvSpPr>
            <p:nvPr/>
          </p:nvSpPr>
          <p:spPr bwMode="auto">
            <a:xfrm>
              <a:off x="3101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40" name="Freeform 56"/>
            <p:cNvSpPr>
              <a:spLocks/>
            </p:cNvSpPr>
            <p:nvPr/>
          </p:nvSpPr>
          <p:spPr bwMode="auto">
            <a:xfrm>
              <a:off x="3133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41" name="Freeform 57"/>
            <p:cNvSpPr>
              <a:spLocks/>
            </p:cNvSpPr>
            <p:nvPr/>
          </p:nvSpPr>
          <p:spPr bwMode="auto">
            <a:xfrm>
              <a:off x="3165" y="3347"/>
              <a:ext cx="9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42" name="Freeform 58"/>
            <p:cNvSpPr>
              <a:spLocks/>
            </p:cNvSpPr>
            <p:nvPr/>
          </p:nvSpPr>
          <p:spPr bwMode="auto">
            <a:xfrm>
              <a:off x="3196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43" name="Freeform 59"/>
            <p:cNvSpPr>
              <a:spLocks/>
            </p:cNvSpPr>
            <p:nvPr/>
          </p:nvSpPr>
          <p:spPr bwMode="auto">
            <a:xfrm>
              <a:off x="3228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44" name="Freeform 60"/>
            <p:cNvSpPr>
              <a:spLocks/>
            </p:cNvSpPr>
            <p:nvPr/>
          </p:nvSpPr>
          <p:spPr bwMode="auto">
            <a:xfrm>
              <a:off x="3260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45" name="Freeform 61"/>
            <p:cNvSpPr>
              <a:spLocks/>
            </p:cNvSpPr>
            <p:nvPr/>
          </p:nvSpPr>
          <p:spPr bwMode="auto">
            <a:xfrm>
              <a:off x="3292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46" name="Freeform 62"/>
            <p:cNvSpPr>
              <a:spLocks/>
            </p:cNvSpPr>
            <p:nvPr/>
          </p:nvSpPr>
          <p:spPr bwMode="auto">
            <a:xfrm>
              <a:off x="3324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47" name="Freeform 63"/>
            <p:cNvSpPr>
              <a:spLocks/>
            </p:cNvSpPr>
            <p:nvPr/>
          </p:nvSpPr>
          <p:spPr bwMode="auto">
            <a:xfrm>
              <a:off x="3356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48" name="Freeform 64"/>
            <p:cNvSpPr>
              <a:spLocks/>
            </p:cNvSpPr>
            <p:nvPr/>
          </p:nvSpPr>
          <p:spPr bwMode="auto">
            <a:xfrm>
              <a:off x="3388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49" name="Freeform 65"/>
            <p:cNvSpPr>
              <a:spLocks/>
            </p:cNvSpPr>
            <p:nvPr/>
          </p:nvSpPr>
          <p:spPr bwMode="auto">
            <a:xfrm>
              <a:off x="3420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50" name="Freeform 66"/>
            <p:cNvSpPr>
              <a:spLocks/>
            </p:cNvSpPr>
            <p:nvPr/>
          </p:nvSpPr>
          <p:spPr bwMode="auto">
            <a:xfrm>
              <a:off x="3452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51" name="Freeform 67"/>
            <p:cNvSpPr>
              <a:spLocks/>
            </p:cNvSpPr>
            <p:nvPr/>
          </p:nvSpPr>
          <p:spPr bwMode="auto">
            <a:xfrm>
              <a:off x="3484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52" name="Freeform 68"/>
            <p:cNvSpPr>
              <a:spLocks/>
            </p:cNvSpPr>
            <p:nvPr/>
          </p:nvSpPr>
          <p:spPr bwMode="auto">
            <a:xfrm>
              <a:off x="3516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53" name="Freeform 69"/>
            <p:cNvSpPr>
              <a:spLocks/>
            </p:cNvSpPr>
            <p:nvPr/>
          </p:nvSpPr>
          <p:spPr bwMode="auto">
            <a:xfrm>
              <a:off x="3548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54" name="Freeform 70"/>
            <p:cNvSpPr>
              <a:spLocks/>
            </p:cNvSpPr>
            <p:nvPr/>
          </p:nvSpPr>
          <p:spPr bwMode="auto">
            <a:xfrm>
              <a:off x="3580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55" name="Freeform 71"/>
            <p:cNvSpPr>
              <a:spLocks/>
            </p:cNvSpPr>
            <p:nvPr/>
          </p:nvSpPr>
          <p:spPr bwMode="auto">
            <a:xfrm>
              <a:off x="3612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56" name="Freeform 72"/>
            <p:cNvSpPr>
              <a:spLocks/>
            </p:cNvSpPr>
            <p:nvPr/>
          </p:nvSpPr>
          <p:spPr bwMode="auto">
            <a:xfrm>
              <a:off x="3644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57" name="Freeform 73"/>
            <p:cNvSpPr>
              <a:spLocks/>
            </p:cNvSpPr>
            <p:nvPr/>
          </p:nvSpPr>
          <p:spPr bwMode="auto">
            <a:xfrm>
              <a:off x="3676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58" name="Freeform 74"/>
            <p:cNvSpPr>
              <a:spLocks/>
            </p:cNvSpPr>
            <p:nvPr/>
          </p:nvSpPr>
          <p:spPr bwMode="auto">
            <a:xfrm>
              <a:off x="3708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59" name="Freeform 75"/>
            <p:cNvSpPr>
              <a:spLocks/>
            </p:cNvSpPr>
            <p:nvPr/>
          </p:nvSpPr>
          <p:spPr bwMode="auto">
            <a:xfrm>
              <a:off x="3740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60" name="Freeform 76"/>
            <p:cNvSpPr>
              <a:spLocks/>
            </p:cNvSpPr>
            <p:nvPr/>
          </p:nvSpPr>
          <p:spPr bwMode="auto">
            <a:xfrm>
              <a:off x="3772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61" name="Freeform 77"/>
            <p:cNvSpPr>
              <a:spLocks/>
            </p:cNvSpPr>
            <p:nvPr/>
          </p:nvSpPr>
          <p:spPr bwMode="auto">
            <a:xfrm>
              <a:off x="3804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62" name="Freeform 78"/>
            <p:cNvSpPr>
              <a:spLocks/>
            </p:cNvSpPr>
            <p:nvPr/>
          </p:nvSpPr>
          <p:spPr bwMode="auto">
            <a:xfrm>
              <a:off x="3836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63" name="Freeform 79"/>
            <p:cNvSpPr>
              <a:spLocks/>
            </p:cNvSpPr>
            <p:nvPr/>
          </p:nvSpPr>
          <p:spPr bwMode="auto">
            <a:xfrm>
              <a:off x="3867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64" name="Freeform 80"/>
            <p:cNvSpPr>
              <a:spLocks/>
            </p:cNvSpPr>
            <p:nvPr/>
          </p:nvSpPr>
          <p:spPr bwMode="auto">
            <a:xfrm>
              <a:off x="3899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65" name="Freeform 81"/>
            <p:cNvSpPr>
              <a:spLocks/>
            </p:cNvSpPr>
            <p:nvPr/>
          </p:nvSpPr>
          <p:spPr bwMode="auto">
            <a:xfrm>
              <a:off x="3931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66" name="Freeform 82"/>
            <p:cNvSpPr>
              <a:spLocks/>
            </p:cNvSpPr>
            <p:nvPr/>
          </p:nvSpPr>
          <p:spPr bwMode="auto">
            <a:xfrm>
              <a:off x="3963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67" name="Freeform 83"/>
            <p:cNvSpPr>
              <a:spLocks/>
            </p:cNvSpPr>
            <p:nvPr/>
          </p:nvSpPr>
          <p:spPr bwMode="auto">
            <a:xfrm>
              <a:off x="3995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68" name="Freeform 84"/>
            <p:cNvSpPr>
              <a:spLocks/>
            </p:cNvSpPr>
            <p:nvPr/>
          </p:nvSpPr>
          <p:spPr bwMode="auto">
            <a:xfrm>
              <a:off x="4027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69" name="Freeform 85"/>
            <p:cNvSpPr>
              <a:spLocks/>
            </p:cNvSpPr>
            <p:nvPr/>
          </p:nvSpPr>
          <p:spPr bwMode="auto">
            <a:xfrm>
              <a:off x="4059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70" name="Freeform 86"/>
            <p:cNvSpPr>
              <a:spLocks/>
            </p:cNvSpPr>
            <p:nvPr/>
          </p:nvSpPr>
          <p:spPr bwMode="auto">
            <a:xfrm>
              <a:off x="4091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71" name="Freeform 87"/>
            <p:cNvSpPr>
              <a:spLocks/>
            </p:cNvSpPr>
            <p:nvPr/>
          </p:nvSpPr>
          <p:spPr bwMode="auto">
            <a:xfrm>
              <a:off x="4123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72" name="Freeform 88"/>
            <p:cNvSpPr>
              <a:spLocks/>
            </p:cNvSpPr>
            <p:nvPr/>
          </p:nvSpPr>
          <p:spPr bwMode="auto">
            <a:xfrm>
              <a:off x="4155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73" name="Freeform 89"/>
            <p:cNvSpPr>
              <a:spLocks/>
            </p:cNvSpPr>
            <p:nvPr/>
          </p:nvSpPr>
          <p:spPr bwMode="auto">
            <a:xfrm>
              <a:off x="4187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74" name="Freeform 90"/>
            <p:cNvSpPr>
              <a:spLocks/>
            </p:cNvSpPr>
            <p:nvPr/>
          </p:nvSpPr>
          <p:spPr bwMode="auto">
            <a:xfrm>
              <a:off x="4219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75" name="Freeform 91"/>
            <p:cNvSpPr>
              <a:spLocks/>
            </p:cNvSpPr>
            <p:nvPr/>
          </p:nvSpPr>
          <p:spPr bwMode="auto">
            <a:xfrm>
              <a:off x="4251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76" name="Freeform 92"/>
            <p:cNvSpPr>
              <a:spLocks/>
            </p:cNvSpPr>
            <p:nvPr/>
          </p:nvSpPr>
          <p:spPr bwMode="auto">
            <a:xfrm>
              <a:off x="4283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77" name="Freeform 93"/>
            <p:cNvSpPr>
              <a:spLocks/>
            </p:cNvSpPr>
            <p:nvPr/>
          </p:nvSpPr>
          <p:spPr bwMode="auto">
            <a:xfrm>
              <a:off x="4315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78" name="Freeform 94"/>
            <p:cNvSpPr>
              <a:spLocks/>
            </p:cNvSpPr>
            <p:nvPr/>
          </p:nvSpPr>
          <p:spPr bwMode="auto">
            <a:xfrm>
              <a:off x="4347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79" name="Freeform 95"/>
            <p:cNvSpPr>
              <a:spLocks/>
            </p:cNvSpPr>
            <p:nvPr/>
          </p:nvSpPr>
          <p:spPr bwMode="auto">
            <a:xfrm>
              <a:off x="4379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80" name="Freeform 96"/>
            <p:cNvSpPr>
              <a:spLocks/>
            </p:cNvSpPr>
            <p:nvPr/>
          </p:nvSpPr>
          <p:spPr bwMode="auto">
            <a:xfrm>
              <a:off x="4411" y="3347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81" name="Freeform 97"/>
            <p:cNvSpPr>
              <a:spLocks/>
            </p:cNvSpPr>
            <p:nvPr/>
          </p:nvSpPr>
          <p:spPr bwMode="auto">
            <a:xfrm>
              <a:off x="1495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82" name="Freeform 98"/>
            <p:cNvSpPr>
              <a:spLocks/>
            </p:cNvSpPr>
            <p:nvPr/>
          </p:nvSpPr>
          <p:spPr bwMode="auto">
            <a:xfrm>
              <a:off x="1527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83" name="Freeform 99"/>
            <p:cNvSpPr>
              <a:spLocks/>
            </p:cNvSpPr>
            <p:nvPr/>
          </p:nvSpPr>
          <p:spPr bwMode="auto">
            <a:xfrm>
              <a:off x="1559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84" name="Freeform 100"/>
            <p:cNvSpPr>
              <a:spLocks/>
            </p:cNvSpPr>
            <p:nvPr/>
          </p:nvSpPr>
          <p:spPr bwMode="auto">
            <a:xfrm>
              <a:off x="1591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85" name="Freeform 101"/>
            <p:cNvSpPr>
              <a:spLocks/>
            </p:cNvSpPr>
            <p:nvPr/>
          </p:nvSpPr>
          <p:spPr bwMode="auto">
            <a:xfrm>
              <a:off x="1623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86" name="Freeform 102"/>
            <p:cNvSpPr>
              <a:spLocks/>
            </p:cNvSpPr>
            <p:nvPr/>
          </p:nvSpPr>
          <p:spPr bwMode="auto">
            <a:xfrm>
              <a:off x="1655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87" name="Freeform 103"/>
            <p:cNvSpPr>
              <a:spLocks/>
            </p:cNvSpPr>
            <p:nvPr/>
          </p:nvSpPr>
          <p:spPr bwMode="auto">
            <a:xfrm>
              <a:off x="1687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88" name="Freeform 104"/>
            <p:cNvSpPr>
              <a:spLocks/>
            </p:cNvSpPr>
            <p:nvPr/>
          </p:nvSpPr>
          <p:spPr bwMode="auto">
            <a:xfrm>
              <a:off x="1719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89" name="Freeform 105"/>
            <p:cNvSpPr>
              <a:spLocks/>
            </p:cNvSpPr>
            <p:nvPr/>
          </p:nvSpPr>
          <p:spPr bwMode="auto">
            <a:xfrm>
              <a:off x="1751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90" name="Freeform 106"/>
            <p:cNvSpPr>
              <a:spLocks/>
            </p:cNvSpPr>
            <p:nvPr/>
          </p:nvSpPr>
          <p:spPr bwMode="auto">
            <a:xfrm>
              <a:off x="1783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91" name="Freeform 107"/>
            <p:cNvSpPr>
              <a:spLocks/>
            </p:cNvSpPr>
            <p:nvPr/>
          </p:nvSpPr>
          <p:spPr bwMode="auto">
            <a:xfrm>
              <a:off x="1814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92" name="Freeform 108"/>
            <p:cNvSpPr>
              <a:spLocks/>
            </p:cNvSpPr>
            <p:nvPr/>
          </p:nvSpPr>
          <p:spPr bwMode="auto">
            <a:xfrm>
              <a:off x="1846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93" name="Freeform 109"/>
            <p:cNvSpPr>
              <a:spLocks/>
            </p:cNvSpPr>
            <p:nvPr/>
          </p:nvSpPr>
          <p:spPr bwMode="auto">
            <a:xfrm>
              <a:off x="1878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94" name="Freeform 110"/>
            <p:cNvSpPr>
              <a:spLocks/>
            </p:cNvSpPr>
            <p:nvPr/>
          </p:nvSpPr>
          <p:spPr bwMode="auto">
            <a:xfrm>
              <a:off x="1910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95" name="Freeform 111"/>
            <p:cNvSpPr>
              <a:spLocks/>
            </p:cNvSpPr>
            <p:nvPr/>
          </p:nvSpPr>
          <p:spPr bwMode="auto">
            <a:xfrm>
              <a:off x="1942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96" name="Freeform 112"/>
            <p:cNvSpPr>
              <a:spLocks/>
            </p:cNvSpPr>
            <p:nvPr/>
          </p:nvSpPr>
          <p:spPr bwMode="auto">
            <a:xfrm>
              <a:off x="1974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97" name="Freeform 113"/>
            <p:cNvSpPr>
              <a:spLocks/>
            </p:cNvSpPr>
            <p:nvPr/>
          </p:nvSpPr>
          <p:spPr bwMode="auto">
            <a:xfrm>
              <a:off x="2006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98" name="Freeform 114"/>
            <p:cNvSpPr>
              <a:spLocks/>
            </p:cNvSpPr>
            <p:nvPr/>
          </p:nvSpPr>
          <p:spPr bwMode="auto">
            <a:xfrm>
              <a:off x="2038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099" name="Freeform 115"/>
            <p:cNvSpPr>
              <a:spLocks/>
            </p:cNvSpPr>
            <p:nvPr/>
          </p:nvSpPr>
          <p:spPr bwMode="auto">
            <a:xfrm>
              <a:off x="2070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00" name="Freeform 116"/>
            <p:cNvSpPr>
              <a:spLocks/>
            </p:cNvSpPr>
            <p:nvPr/>
          </p:nvSpPr>
          <p:spPr bwMode="auto">
            <a:xfrm>
              <a:off x="2102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01" name="Freeform 117"/>
            <p:cNvSpPr>
              <a:spLocks/>
            </p:cNvSpPr>
            <p:nvPr/>
          </p:nvSpPr>
          <p:spPr bwMode="auto">
            <a:xfrm>
              <a:off x="2134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02" name="Freeform 118"/>
            <p:cNvSpPr>
              <a:spLocks/>
            </p:cNvSpPr>
            <p:nvPr/>
          </p:nvSpPr>
          <p:spPr bwMode="auto">
            <a:xfrm>
              <a:off x="2166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03" name="Freeform 119"/>
            <p:cNvSpPr>
              <a:spLocks/>
            </p:cNvSpPr>
            <p:nvPr/>
          </p:nvSpPr>
          <p:spPr bwMode="auto">
            <a:xfrm>
              <a:off x="2198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04" name="Freeform 120"/>
            <p:cNvSpPr>
              <a:spLocks/>
            </p:cNvSpPr>
            <p:nvPr/>
          </p:nvSpPr>
          <p:spPr bwMode="auto">
            <a:xfrm>
              <a:off x="2230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05" name="Freeform 121"/>
            <p:cNvSpPr>
              <a:spLocks/>
            </p:cNvSpPr>
            <p:nvPr/>
          </p:nvSpPr>
          <p:spPr bwMode="auto">
            <a:xfrm>
              <a:off x="2262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06" name="Freeform 122"/>
            <p:cNvSpPr>
              <a:spLocks/>
            </p:cNvSpPr>
            <p:nvPr/>
          </p:nvSpPr>
          <p:spPr bwMode="auto">
            <a:xfrm>
              <a:off x="2294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07" name="Freeform 123"/>
            <p:cNvSpPr>
              <a:spLocks/>
            </p:cNvSpPr>
            <p:nvPr/>
          </p:nvSpPr>
          <p:spPr bwMode="auto">
            <a:xfrm>
              <a:off x="2326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08" name="Freeform 124"/>
            <p:cNvSpPr>
              <a:spLocks/>
            </p:cNvSpPr>
            <p:nvPr/>
          </p:nvSpPr>
          <p:spPr bwMode="auto">
            <a:xfrm>
              <a:off x="2358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09" name="Freeform 125"/>
            <p:cNvSpPr>
              <a:spLocks/>
            </p:cNvSpPr>
            <p:nvPr/>
          </p:nvSpPr>
          <p:spPr bwMode="auto">
            <a:xfrm>
              <a:off x="2390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10" name="Freeform 126"/>
            <p:cNvSpPr>
              <a:spLocks/>
            </p:cNvSpPr>
            <p:nvPr/>
          </p:nvSpPr>
          <p:spPr bwMode="auto">
            <a:xfrm>
              <a:off x="2422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11" name="Freeform 127"/>
            <p:cNvSpPr>
              <a:spLocks/>
            </p:cNvSpPr>
            <p:nvPr/>
          </p:nvSpPr>
          <p:spPr bwMode="auto">
            <a:xfrm>
              <a:off x="2454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12" name="Freeform 128"/>
            <p:cNvSpPr>
              <a:spLocks/>
            </p:cNvSpPr>
            <p:nvPr/>
          </p:nvSpPr>
          <p:spPr bwMode="auto">
            <a:xfrm>
              <a:off x="2486" y="3024"/>
              <a:ext cx="9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13" name="Freeform 129"/>
            <p:cNvSpPr>
              <a:spLocks/>
            </p:cNvSpPr>
            <p:nvPr/>
          </p:nvSpPr>
          <p:spPr bwMode="auto">
            <a:xfrm>
              <a:off x="2517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14" name="Freeform 130"/>
            <p:cNvSpPr>
              <a:spLocks/>
            </p:cNvSpPr>
            <p:nvPr/>
          </p:nvSpPr>
          <p:spPr bwMode="auto">
            <a:xfrm>
              <a:off x="2549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15" name="Freeform 131"/>
            <p:cNvSpPr>
              <a:spLocks/>
            </p:cNvSpPr>
            <p:nvPr/>
          </p:nvSpPr>
          <p:spPr bwMode="auto">
            <a:xfrm>
              <a:off x="2581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16" name="Freeform 132"/>
            <p:cNvSpPr>
              <a:spLocks/>
            </p:cNvSpPr>
            <p:nvPr/>
          </p:nvSpPr>
          <p:spPr bwMode="auto">
            <a:xfrm>
              <a:off x="2613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17" name="Freeform 133"/>
            <p:cNvSpPr>
              <a:spLocks/>
            </p:cNvSpPr>
            <p:nvPr/>
          </p:nvSpPr>
          <p:spPr bwMode="auto">
            <a:xfrm>
              <a:off x="2645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18" name="Freeform 134"/>
            <p:cNvSpPr>
              <a:spLocks/>
            </p:cNvSpPr>
            <p:nvPr/>
          </p:nvSpPr>
          <p:spPr bwMode="auto">
            <a:xfrm>
              <a:off x="2677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19" name="Freeform 135"/>
            <p:cNvSpPr>
              <a:spLocks/>
            </p:cNvSpPr>
            <p:nvPr/>
          </p:nvSpPr>
          <p:spPr bwMode="auto">
            <a:xfrm>
              <a:off x="2709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20" name="Freeform 136"/>
            <p:cNvSpPr>
              <a:spLocks/>
            </p:cNvSpPr>
            <p:nvPr/>
          </p:nvSpPr>
          <p:spPr bwMode="auto">
            <a:xfrm>
              <a:off x="2741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21" name="Freeform 137"/>
            <p:cNvSpPr>
              <a:spLocks/>
            </p:cNvSpPr>
            <p:nvPr/>
          </p:nvSpPr>
          <p:spPr bwMode="auto">
            <a:xfrm>
              <a:off x="2773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22" name="Freeform 138"/>
            <p:cNvSpPr>
              <a:spLocks/>
            </p:cNvSpPr>
            <p:nvPr/>
          </p:nvSpPr>
          <p:spPr bwMode="auto">
            <a:xfrm>
              <a:off x="2805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23" name="Freeform 139"/>
            <p:cNvSpPr>
              <a:spLocks/>
            </p:cNvSpPr>
            <p:nvPr/>
          </p:nvSpPr>
          <p:spPr bwMode="auto">
            <a:xfrm>
              <a:off x="2837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24" name="Freeform 140"/>
            <p:cNvSpPr>
              <a:spLocks/>
            </p:cNvSpPr>
            <p:nvPr/>
          </p:nvSpPr>
          <p:spPr bwMode="auto">
            <a:xfrm>
              <a:off x="2869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25" name="Freeform 141"/>
            <p:cNvSpPr>
              <a:spLocks/>
            </p:cNvSpPr>
            <p:nvPr/>
          </p:nvSpPr>
          <p:spPr bwMode="auto">
            <a:xfrm>
              <a:off x="2901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26" name="Freeform 142"/>
            <p:cNvSpPr>
              <a:spLocks/>
            </p:cNvSpPr>
            <p:nvPr/>
          </p:nvSpPr>
          <p:spPr bwMode="auto">
            <a:xfrm>
              <a:off x="2933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27" name="Freeform 143"/>
            <p:cNvSpPr>
              <a:spLocks/>
            </p:cNvSpPr>
            <p:nvPr/>
          </p:nvSpPr>
          <p:spPr bwMode="auto">
            <a:xfrm>
              <a:off x="2965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28" name="Freeform 144"/>
            <p:cNvSpPr>
              <a:spLocks/>
            </p:cNvSpPr>
            <p:nvPr/>
          </p:nvSpPr>
          <p:spPr bwMode="auto">
            <a:xfrm>
              <a:off x="2997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29" name="Freeform 145"/>
            <p:cNvSpPr>
              <a:spLocks/>
            </p:cNvSpPr>
            <p:nvPr/>
          </p:nvSpPr>
          <p:spPr bwMode="auto">
            <a:xfrm>
              <a:off x="3029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30" name="Freeform 146"/>
            <p:cNvSpPr>
              <a:spLocks/>
            </p:cNvSpPr>
            <p:nvPr/>
          </p:nvSpPr>
          <p:spPr bwMode="auto">
            <a:xfrm>
              <a:off x="3061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31" name="Freeform 147"/>
            <p:cNvSpPr>
              <a:spLocks/>
            </p:cNvSpPr>
            <p:nvPr/>
          </p:nvSpPr>
          <p:spPr bwMode="auto">
            <a:xfrm>
              <a:off x="3093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32" name="Freeform 148"/>
            <p:cNvSpPr>
              <a:spLocks/>
            </p:cNvSpPr>
            <p:nvPr/>
          </p:nvSpPr>
          <p:spPr bwMode="auto">
            <a:xfrm>
              <a:off x="3125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33" name="Freeform 149"/>
            <p:cNvSpPr>
              <a:spLocks/>
            </p:cNvSpPr>
            <p:nvPr/>
          </p:nvSpPr>
          <p:spPr bwMode="auto">
            <a:xfrm>
              <a:off x="3157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34" name="Freeform 150"/>
            <p:cNvSpPr>
              <a:spLocks/>
            </p:cNvSpPr>
            <p:nvPr/>
          </p:nvSpPr>
          <p:spPr bwMode="auto">
            <a:xfrm>
              <a:off x="3188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35" name="Freeform 151"/>
            <p:cNvSpPr>
              <a:spLocks/>
            </p:cNvSpPr>
            <p:nvPr/>
          </p:nvSpPr>
          <p:spPr bwMode="auto">
            <a:xfrm>
              <a:off x="3220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36" name="Freeform 152"/>
            <p:cNvSpPr>
              <a:spLocks/>
            </p:cNvSpPr>
            <p:nvPr/>
          </p:nvSpPr>
          <p:spPr bwMode="auto">
            <a:xfrm>
              <a:off x="3252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37" name="Freeform 153"/>
            <p:cNvSpPr>
              <a:spLocks/>
            </p:cNvSpPr>
            <p:nvPr/>
          </p:nvSpPr>
          <p:spPr bwMode="auto">
            <a:xfrm>
              <a:off x="3284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38" name="Freeform 154"/>
            <p:cNvSpPr>
              <a:spLocks/>
            </p:cNvSpPr>
            <p:nvPr/>
          </p:nvSpPr>
          <p:spPr bwMode="auto">
            <a:xfrm>
              <a:off x="3316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39" name="Freeform 155"/>
            <p:cNvSpPr>
              <a:spLocks/>
            </p:cNvSpPr>
            <p:nvPr/>
          </p:nvSpPr>
          <p:spPr bwMode="auto">
            <a:xfrm>
              <a:off x="3348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40" name="Freeform 156"/>
            <p:cNvSpPr>
              <a:spLocks/>
            </p:cNvSpPr>
            <p:nvPr/>
          </p:nvSpPr>
          <p:spPr bwMode="auto">
            <a:xfrm>
              <a:off x="3380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41" name="Freeform 157"/>
            <p:cNvSpPr>
              <a:spLocks/>
            </p:cNvSpPr>
            <p:nvPr/>
          </p:nvSpPr>
          <p:spPr bwMode="auto">
            <a:xfrm>
              <a:off x="3412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42" name="Freeform 158"/>
            <p:cNvSpPr>
              <a:spLocks/>
            </p:cNvSpPr>
            <p:nvPr/>
          </p:nvSpPr>
          <p:spPr bwMode="auto">
            <a:xfrm>
              <a:off x="3444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43" name="Freeform 159"/>
            <p:cNvSpPr>
              <a:spLocks/>
            </p:cNvSpPr>
            <p:nvPr/>
          </p:nvSpPr>
          <p:spPr bwMode="auto">
            <a:xfrm>
              <a:off x="3476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44" name="Freeform 160"/>
            <p:cNvSpPr>
              <a:spLocks/>
            </p:cNvSpPr>
            <p:nvPr/>
          </p:nvSpPr>
          <p:spPr bwMode="auto">
            <a:xfrm>
              <a:off x="3508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45" name="Freeform 161"/>
            <p:cNvSpPr>
              <a:spLocks/>
            </p:cNvSpPr>
            <p:nvPr/>
          </p:nvSpPr>
          <p:spPr bwMode="auto">
            <a:xfrm>
              <a:off x="3540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46" name="Freeform 162"/>
            <p:cNvSpPr>
              <a:spLocks/>
            </p:cNvSpPr>
            <p:nvPr/>
          </p:nvSpPr>
          <p:spPr bwMode="auto">
            <a:xfrm>
              <a:off x="3572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47" name="Freeform 163"/>
            <p:cNvSpPr>
              <a:spLocks/>
            </p:cNvSpPr>
            <p:nvPr/>
          </p:nvSpPr>
          <p:spPr bwMode="auto">
            <a:xfrm>
              <a:off x="3604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48" name="Freeform 164"/>
            <p:cNvSpPr>
              <a:spLocks/>
            </p:cNvSpPr>
            <p:nvPr/>
          </p:nvSpPr>
          <p:spPr bwMode="auto">
            <a:xfrm>
              <a:off x="3636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49" name="Freeform 165"/>
            <p:cNvSpPr>
              <a:spLocks/>
            </p:cNvSpPr>
            <p:nvPr/>
          </p:nvSpPr>
          <p:spPr bwMode="auto">
            <a:xfrm>
              <a:off x="3668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50" name="Freeform 166"/>
            <p:cNvSpPr>
              <a:spLocks/>
            </p:cNvSpPr>
            <p:nvPr/>
          </p:nvSpPr>
          <p:spPr bwMode="auto">
            <a:xfrm>
              <a:off x="3700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51" name="Freeform 167"/>
            <p:cNvSpPr>
              <a:spLocks/>
            </p:cNvSpPr>
            <p:nvPr/>
          </p:nvSpPr>
          <p:spPr bwMode="auto">
            <a:xfrm>
              <a:off x="3732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52" name="Freeform 168"/>
            <p:cNvSpPr>
              <a:spLocks/>
            </p:cNvSpPr>
            <p:nvPr/>
          </p:nvSpPr>
          <p:spPr bwMode="auto">
            <a:xfrm>
              <a:off x="3764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53" name="Freeform 169"/>
            <p:cNvSpPr>
              <a:spLocks/>
            </p:cNvSpPr>
            <p:nvPr/>
          </p:nvSpPr>
          <p:spPr bwMode="auto">
            <a:xfrm>
              <a:off x="3796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54" name="Freeform 170"/>
            <p:cNvSpPr>
              <a:spLocks/>
            </p:cNvSpPr>
            <p:nvPr/>
          </p:nvSpPr>
          <p:spPr bwMode="auto">
            <a:xfrm>
              <a:off x="3828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55" name="Freeform 171"/>
            <p:cNvSpPr>
              <a:spLocks/>
            </p:cNvSpPr>
            <p:nvPr/>
          </p:nvSpPr>
          <p:spPr bwMode="auto">
            <a:xfrm>
              <a:off x="3859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56" name="Freeform 172"/>
            <p:cNvSpPr>
              <a:spLocks/>
            </p:cNvSpPr>
            <p:nvPr/>
          </p:nvSpPr>
          <p:spPr bwMode="auto">
            <a:xfrm>
              <a:off x="3891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57" name="Freeform 173"/>
            <p:cNvSpPr>
              <a:spLocks/>
            </p:cNvSpPr>
            <p:nvPr/>
          </p:nvSpPr>
          <p:spPr bwMode="auto">
            <a:xfrm>
              <a:off x="3923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58" name="Freeform 174"/>
            <p:cNvSpPr>
              <a:spLocks/>
            </p:cNvSpPr>
            <p:nvPr/>
          </p:nvSpPr>
          <p:spPr bwMode="auto">
            <a:xfrm>
              <a:off x="3955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59" name="Freeform 175"/>
            <p:cNvSpPr>
              <a:spLocks/>
            </p:cNvSpPr>
            <p:nvPr/>
          </p:nvSpPr>
          <p:spPr bwMode="auto">
            <a:xfrm>
              <a:off x="3987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60" name="Freeform 176"/>
            <p:cNvSpPr>
              <a:spLocks/>
            </p:cNvSpPr>
            <p:nvPr/>
          </p:nvSpPr>
          <p:spPr bwMode="auto">
            <a:xfrm>
              <a:off x="4019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61" name="Freeform 177"/>
            <p:cNvSpPr>
              <a:spLocks/>
            </p:cNvSpPr>
            <p:nvPr/>
          </p:nvSpPr>
          <p:spPr bwMode="auto">
            <a:xfrm>
              <a:off x="4051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62" name="Freeform 178"/>
            <p:cNvSpPr>
              <a:spLocks/>
            </p:cNvSpPr>
            <p:nvPr/>
          </p:nvSpPr>
          <p:spPr bwMode="auto">
            <a:xfrm>
              <a:off x="4083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63" name="Freeform 179"/>
            <p:cNvSpPr>
              <a:spLocks/>
            </p:cNvSpPr>
            <p:nvPr/>
          </p:nvSpPr>
          <p:spPr bwMode="auto">
            <a:xfrm>
              <a:off x="4115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64" name="Freeform 180"/>
            <p:cNvSpPr>
              <a:spLocks/>
            </p:cNvSpPr>
            <p:nvPr/>
          </p:nvSpPr>
          <p:spPr bwMode="auto">
            <a:xfrm>
              <a:off x="4147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65" name="Freeform 181"/>
            <p:cNvSpPr>
              <a:spLocks/>
            </p:cNvSpPr>
            <p:nvPr/>
          </p:nvSpPr>
          <p:spPr bwMode="auto">
            <a:xfrm>
              <a:off x="4179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66" name="Freeform 182"/>
            <p:cNvSpPr>
              <a:spLocks/>
            </p:cNvSpPr>
            <p:nvPr/>
          </p:nvSpPr>
          <p:spPr bwMode="auto">
            <a:xfrm>
              <a:off x="4211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67" name="Freeform 183"/>
            <p:cNvSpPr>
              <a:spLocks/>
            </p:cNvSpPr>
            <p:nvPr/>
          </p:nvSpPr>
          <p:spPr bwMode="auto">
            <a:xfrm>
              <a:off x="4243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68" name="Freeform 184"/>
            <p:cNvSpPr>
              <a:spLocks/>
            </p:cNvSpPr>
            <p:nvPr/>
          </p:nvSpPr>
          <p:spPr bwMode="auto">
            <a:xfrm>
              <a:off x="4275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69" name="Freeform 185"/>
            <p:cNvSpPr>
              <a:spLocks/>
            </p:cNvSpPr>
            <p:nvPr/>
          </p:nvSpPr>
          <p:spPr bwMode="auto">
            <a:xfrm>
              <a:off x="4307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70" name="Freeform 186"/>
            <p:cNvSpPr>
              <a:spLocks/>
            </p:cNvSpPr>
            <p:nvPr/>
          </p:nvSpPr>
          <p:spPr bwMode="auto">
            <a:xfrm>
              <a:off x="4339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71" name="Freeform 187"/>
            <p:cNvSpPr>
              <a:spLocks/>
            </p:cNvSpPr>
            <p:nvPr/>
          </p:nvSpPr>
          <p:spPr bwMode="auto">
            <a:xfrm>
              <a:off x="4371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72" name="Freeform 188"/>
            <p:cNvSpPr>
              <a:spLocks/>
            </p:cNvSpPr>
            <p:nvPr/>
          </p:nvSpPr>
          <p:spPr bwMode="auto">
            <a:xfrm>
              <a:off x="4403" y="3024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73" name="Freeform 189"/>
            <p:cNvSpPr>
              <a:spLocks/>
            </p:cNvSpPr>
            <p:nvPr/>
          </p:nvSpPr>
          <p:spPr bwMode="auto">
            <a:xfrm>
              <a:off x="1487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74" name="Freeform 190"/>
            <p:cNvSpPr>
              <a:spLocks/>
            </p:cNvSpPr>
            <p:nvPr/>
          </p:nvSpPr>
          <p:spPr bwMode="auto">
            <a:xfrm>
              <a:off x="1519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75" name="Freeform 191"/>
            <p:cNvSpPr>
              <a:spLocks/>
            </p:cNvSpPr>
            <p:nvPr/>
          </p:nvSpPr>
          <p:spPr bwMode="auto">
            <a:xfrm>
              <a:off x="1551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76" name="Freeform 192"/>
            <p:cNvSpPr>
              <a:spLocks/>
            </p:cNvSpPr>
            <p:nvPr/>
          </p:nvSpPr>
          <p:spPr bwMode="auto">
            <a:xfrm>
              <a:off x="1583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77" name="Freeform 193"/>
            <p:cNvSpPr>
              <a:spLocks/>
            </p:cNvSpPr>
            <p:nvPr/>
          </p:nvSpPr>
          <p:spPr bwMode="auto">
            <a:xfrm>
              <a:off x="1615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78" name="Freeform 194"/>
            <p:cNvSpPr>
              <a:spLocks/>
            </p:cNvSpPr>
            <p:nvPr/>
          </p:nvSpPr>
          <p:spPr bwMode="auto">
            <a:xfrm>
              <a:off x="1647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79" name="Freeform 195"/>
            <p:cNvSpPr>
              <a:spLocks/>
            </p:cNvSpPr>
            <p:nvPr/>
          </p:nvSpPr>
          <p:spPr bwMode="auto">
            <a:xfrm>
              <a:off x="1679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80" name="Freeform 196"/>
            <p:cNvSpPr>
              <a:spLocks/>
            </p:cNvSpPr>
            <p:nvPr/>
          </p:nvSpPr>
          <p:spPr bwMode="auto">
            <a:xfrm>
              <a:off x="1711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81" name="Freeform 197"/>
            <p:cNvSpPr>
              <a:spLocks/>
            </p:cNvSpPr>
            <p:nvPr/>
          </p:nvSpPr>
          <p:spPr bwMode="auto">
            <a:xfrm>
              <a:off x="1743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82" name="Freeform 198"/>
            <p:cNvSpPr>
              <a:spLocks/>
            </p:cNvSpPr>
            <p:nvPr/>
          </p:nvSpPr>
          <p:spPr bwMode="auto">
            <a:xfrm>
              <a:off x="1775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83" name="Freeform 199"/>
            <p:cNvSpPr>
              <a:spLocks/>
            </p:cNvSpPr>
            <p:nvPr/>
          </p:nvSpPr>
          <p:spPr bwMode="auto">
            <a:xfrm>
              <a:off x="1807" y="2700"/>
              <a:ext cx="9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84" name="Freeform 200"/>
            <p:cNvSpPr>
              <a:spLocks/>
            </p:cNvSpPr>
            <p:nvPr/>
          </p:nvSpPr>
          <p:spPr bwMode="auto">
            <a:xfrm>
              <a:off x="1838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85" name="Freeform 201"/>
            <p:cNvSpPr>
              <a:spLocks/>
            </p:cNvSpPr>
            <p:nvPr/>
          </p:nvSpPr>
          <p:spPr bwMode="auto">
            <a:xfrm>
              <a:off x="1870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86" name="Freeform 202"/>
            <p:cNvSpPr>
              <a:spLocks/>
            </p:cNvSpPr>
            <p:nvPr/>
          </p:nvSpPr>
          <p:spPr bwMode="auto">
            <a:xfrm>
              <a:off x="1902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87" name="Freeform 203"/>
            <p:cNvSpPr>
              <a:spLocks/>
            </p:cNvSpPr>
            <p:nvPr/>
          </p:nvSpPr>
          <p:spPr bwMode="auto">
            <a:xfrm>
              <a:off x="1934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</p:grpSp>
      <p:grpSp>
        <p:nvGrpSpPr>
          <p:cNvPr id="42389" name="Group 405"/>
          <p:cNvGrpSpPr>
            <a:grpSpLocks/>
          </p:cNvGrpSpPr>
          <p:nvPr/>
        </p:nvGrpSpPr>
        <p:grpSpPr bwMode="auto">
          <a:xfrm>
            <a:off x="2335217" y="3257550"/>
            <a:ext cx="4657725" cy="1030288"/>
            <a:chOff x="1471" y="2052"/>
            <a:chExt cx="2934" cy="649"/>
          </a:xfrm>
        </p:grpSpPr>
        <p:sp>
          <p:nvSpPr>
            <p:cNvPr id="42189" name="Freeform 205"/>
            <p:cNvSpPr>
              <a:spLocks/>
            </p:cNvSpPr>
            <p:nvPr/>
          </p:nvSpPr>
          <p:spPr bwMode="auto">
            <a:xfrm>
              <a:off x="1966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90" name="Freeform 206"/>
            <p:cNvSpPr>
              <a:spLocks/>
            </p:cNvSpPr>
            <p:nvPr/>
          </p:nvSpPr>
          <p:spPr bwMode="auto">
            <a:xfrm>
              <a:off x="1998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91" name="Freeform 207"/>
            <p:cNvSpPr>
              <a:spLocks/>
            </p:cNvSpPr>
            <p:nvPr/>
          </p:nvSpPr>
          <p:spPr bwMode="auto">
            <a:xfrm>
              <a:off x="2030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92" name="Freeform 208"/>
            <p:cNvSpPr>
              <a:spLocks/>
            </p:cNvSpPr>
            <p:nvPr/>
          </p:nvSpPr>
          <p:spPr bwMode="auto">
            <a:xfrm>
              <a:off x="2062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93" name="Freeform 209"/>
            <p:cNvSpPr>
              <a:spLocks/>
            </p:cNvSpPr>
            <p:nvPr/>
          </p:nvSpPr>
          <p:spPr bwMode="auto">
            <a:xfrm>
              <a:off x="2094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94" name="Freeform 210"/>
            <p:cNvSpPr>
              <a:spLocks/>
            </p:cNvSpPr>
            <p:nvPr/>
          </p:nvSpPr>
          <p:spPr bwMode="auto">
            <a:xfrm>
              <a:off x="2126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95" name="Freeform 211"/>
            <p:cNvSpPr>
              <a:spLocks/>
            </p:cNvSpPr>
            <p:nvPr/>
          </p:nvSpPr>
          <p:spPr bwMode="auto">
            <a:xfrm>
              <a:off x="2158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96" name="Freeform 212"/>
            <p:cNvSpPr>
              <a:spLocks/>
            </p:cNvSpPr>
            <p:nvPr/>
          </p:nvSpPr>
          <p:spPr bwMode="auto">
            <a:xfrm>
              <a:off x="2190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97" name="Freeform 213"/>
            <p:cNvSpPr>
              <a:spLocks/>
            </p:cNvSpPr>
            <p:nvPr/>
          </p:nvSpPr>
          <p:spPr bwMode="auto">
            <a:xfrm>
              <a:off x="2222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98" name="Freeform 214"/>
            <p:cNvSpPr>
              <a:spLocks/>
            </p:cNvSpPr>
            <p:nvPr/>
          </p:nvSpPr>
          <p:spPr bwMode="auto">
            <a:xfrm>
              <a:off x="2254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199" name="Freeform 215"/>
            <p:cNvSpPr>
              <a:spLocks/>
            </p:cNvSpPr>
            <p:nvPr/>
          </p:nvSpPr>
          <p:spPr bwMode="auto">
            <a:xfrm>
              <a:off x="2286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00" name="Freeform 216"/>
            <p:cNvSpPr>
              <a:spLocks/>
            </p:cNvSpPr>
            <p:nvPr/>
          </p:nvSpPr>
          <p:spPr bwMode="auto">
            <a:xfrm>
              <a:off x="2318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01" name="Freeform 217"/>
            <p:cNvSpPr>
              <a:spLocks/>
            </p:cNvSpPr>
            <p:nvPr/>
          </p:nvSpPr>
          <p:spPr bwMode="auto">
            <a:xfrm>
              <a:off x="2350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02" name="Freeform 218"/>
            <p:cNvSpPr>
              <a:spLocks/>
            </p:cNvSpPr>
            <p:nvPr/>
          </p:nvSpPr>
          <p:spPr bwMode="auto">
            <a:xfrm>
              <a:off x="2382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03" name="Freeform 219"/>
            <p:cNvSpPr>
              <a:spLocks/>
            </p:cNvSpPr>
            <p:nvPr/>
          </p:nvSpPr>
          <p:spPr bwMode="auto">
            <a:xfrm>
              <a:off x="2414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04" name="Freeform 220"/>
            <p:cNvSpPr>
              <a:spLocks/>
            </p:cNvSpPr>
            <p:nvPr/>
          </p:nvSpPr>
          <p:spPr bwMode="auto">
            <a:xfrm>
              <a:off x="2446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05" name="Freeform 221"/>
            <p:cNvSpPr>
              <a:spLocks/>
            </p:cNvSpPr>
            <p:nvPr/>
          </p:nvSpPr>
          <p:spPr bwMode="auto">
            <a:xfrm>
              <a:off x="2478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06" name="Freeform 222"/>
            <p:cNvSpPr>
              <a:spLocks/>
            </p:cNvSpPr>
            <p:nvPr/>
          </p:nvSpPr>
          <p:spPr bwMode="auto">
            <a:xfrm>
              <a:off x="2509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07" name="Freeform 223"/>
            <p:cNvSpPr>
              <a:spLocks/>
            </p:cNvSpPr>
            <p:nvPr/>
          </p:nvSpPr>
          <p:spPr bwMode="auto">
            <a:xfrm>
              <a:off x="2541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08" name="Freeform 224"/>
            <p:cNvSpPr>
              <a:spLocks/>
            </p:cNvSpPr>
            <p:nvPr/>
          </p:nvSpPr>
          <p:spPr bwMode="auto">
            <a:xfrm>
              <a:off x="2573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09" name="Freeform 225"/>
            <p:cNvSpPr>
              <a:spLocks/>
            </p:cNvSpPr>
            <p:nvPr/>
          </p:nvSpPr>
          <p:spPr bwMode="auto">
            <a:xfrm>
              <a:off x="2605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10" name="Freeform 226"/>
            <p:cNvSpPr>
              <a:spLocks/>
            </p:cNvSpPr>
            <p:nvPr/>
          </p:nvSpPr>
          <p:spPr bwMode="auto">
            <a:xfrm>
              <a:off x="2637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11" name="Freeform 227"/>
            <p:cNvSpPr>
              <a:spLocks/>
            </p:cNvSpPr>
            <p:nvPr/>
          </p:nvSpPr>
          <p:spPr bwMode="auto">
            <a:xfrm>
              <a:off x="2669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12" name="Freeform 228"/>
            <p:cNvSpPr>
              <a:spLocks/>
            </p:cNvSpPr>
            <p:nvPr/>
          </p:nvSpPr>
          <p:spPr bwMode="auto">
            <a:xfrm>
              <a:off x="2701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13" name="Freeform 229"/>
            <p:cNvSpPr>
              <a:spLocks/>
            </p:cNvSpPr>
            <p:nvPr/>
          </p:nvSpPr>
          <p:spPr bwMode="auto">
            <a:xfrm>
              <a:off x="2733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14" name="Freeform 230"/>
            <p:cNvSpPr>
              <a:spLocks/>
            </p:cNvSpPr>
            <p:nvPr/>
          </p:nvSpPr>
          <p:spPr bwMode="auto">
            <a:xfrm>
              <a:off x="2765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15" name="Freeform 231"/>
            <p:cNvSpPr>
              <a:spLocks/>
            </p:cNvSpPr>
            <p:nvPr/>
          </p:nvSpPr>
          <p:spPr bwMode="auto">
            <a:xfrm>
              <a:off x="2797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16" name="Freeform 232"/>
            <p:cNvSpPr>
              <a:spLocks/>
            </p:cNvSpPr>
            <p:nvPr/>
          </p:nvSpPr>
          <p:spPr bwMode="auto">
            <a:xfrm>
              <a:off x="2829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17" name="Freeform 233"/>
            <p:cNvSpPr>
              <a:spLocks/>
            </p:cNvSpPr>
            <p:nvPr/>
          </p:nvSpPr>
          <p:spPr bwMode="auto">
            <a:xfrm>
              <a:off x="2861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18" name="Freeform 234"/>
            <p:cNvSpPr>
              <a:spLocks/>
            </p:cNvSpPr>
            <p:nvPr/>
          </p:nvSpPr>
          <p:spPr bwMode="auto">
            <a:xfrm>
              <a:off x="2893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19" name="Freeform 235"/>
            <p:cNvSpPr>
              <a:spLocks/>
            </p:cNvSpPr>
            <p:nvPr/>
          </p:nvSpPr>
          <p:spPr bwMode="auto">
            <a:xfrm>
              <a:off x="2925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20" name="Freeform 236"/>
            <p:cNvSpPr>
              <a:spLocks/>
            </p:cNvSpPr>
            <p:nvPr/>
          </p:nvSpPr>
          <p:spPr bwMode="auto">
            <a:xfrm>
              <a:off x="2957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21" name="Freeform 237"/>
            <p:cNvSpPr>
              <a:spLocks/>
            </p:cNvSpPr>
            <p:nvPr/>
          </p:nvSpPr>
          <p:spPr bwMode="auto">
            <a:xfrm>
              <a:off x="2989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22" name="Freeform 238"/>
            <p:cNvSpPr>
              <a:spLocks/>
            </p:cNvSpPr>
            <p:nvPr/>
          </p:nvSpPr>
          <p:spPr bwMode="auto">
            <a:xfrm>
              <a:off x="3021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23" name="Freeform 239"/>
            <p:cNvSpPr>
              <a:spLocks/>
            </p:cNvSpPr>
            <p:nvPr/>
          </p:nvSpPr>
          <p:spPr bwMode="auto">
            <a:xfrm>
              <a:off x="3053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24" name="Freeform 240"/>
            <p:cNvSpPr>
              <a:spLocks/>
            </p:cNvSpPr>
            <p:nvPr/>
          </p:nvSpPr>
          <p:spPr bwMode="auto">
            <a:xfrm>
              <a:off x="3085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25" name="Freeform 241"/>
            <p:cNvSpPr>
              <a:spLocks/>
            </p:cNvSpPr>
            <p:nvPr/>
          </p:nvSpPr>
          <p:spPr bwMode="auto">
            <a:xfrm>
              <a:off x="3117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26" name="Freeform 242"/>
            <p:cNvSpPr>
              <a:spLocks/>
            </p:cNvSpPr>
            <p:nvPr/>
          </p:nvSpPr>
          <p:spPr bwMode="auto">
            <a:xfrm>
              <a:off x="3149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27" name="Freeform 243"/>
            <p:cNvSpPr>
              <a:spLocks/>
            </p:cNvSpPr>
            <p:nvPr/>
          </p:nvSpPr>
          <p:spPr bwMode="auto">
            <a:xfrm>
              <a:off x="3180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28" name="Freeform 244"/>
            <p:cNvSpPr>
              <a:spLocks/>
            </p:cNvSpPr>
            <p:nvPr/>
          </p:nvSpPr>
          <p:spPr bwMode="auto">
            <a:xfrm>
              <a:off x="3212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29" name="Freeform 245"/>
            <p:cNvSpPr>
              <a:spLocks/>
            </p:cNvSpPr>
            <p:nvPr/>
          </p:nvSpPr>
          <p:spPr bwMode="auto">
            <a:xfrm>
              <a:off x="3244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30" name="Freeform 246"/>
            <p:cNvSpPr>
              <a:spLocks/>
            </p:cNvSpPr>
            <p:nvPr/>
          </p:nvSpPr>
          <p:spPr bwMode="auto">
            <a:xfrm>
              <a:off x="3276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31" name="Freeform 247"/>
            <p:cNvSpPr>
              <a:spLocks/>
            </p:cNvSpPr>
            <p:nvPr/>
          </p:nvSpPr>
          <p:spPr bwMode="auto">
            <a:xfrm>
              <a:off x="3308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32" name="Freeform 248"/>
            <p:cNvSpPr>
              <a:spLocks/>
            </p:cNvSpPr>
            <p:nvPr/>
          </p:nvSpPr>
          <p:spPr bwMode="auto">
            <a:xfrm>
              <a:off x="3340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33" name="Freeform 249"/>
            <p:cNvSpPr>
              <a:spLocks/>
            </p:cNvSpPr>
            <p:nvPr/>
          </p:nvSpPr>
          <p:spPr bwMode="auto">
            <a:xfrm>
              <a:off x="3372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34" name="Freeform 250"/>
            <p:cNvSpPr>
              <a:spLocks/>
            </p:cNvSpPr>
            <p:nvPr/>
          </p:nvSpPr>
          <p:spPr bwMode="auto">
            <a:xfrm>
              <a:off x="3404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35" name="Freeform 251"/>
            <p:cNvSpPr>
              <a:spLocks/>
            </p:cNvSpPr>
            <p:nvPr/>
          </p:nvSpPr>
          <p:spPr bwMode="auto">
            <a:xfrm>
              <a:off x="3436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36" name="Freeform 252"/>
            <p:cNvSpPr>
              <a:spLocks/>
            </p:cNvSpPr>
            <p:nvPr/>
          </p:nvSpPr>
          <p:spPr bwMode="auto">
            <a:xfrm>
              <a:off x="3468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37" name="Freeform 253"/>
            <p:cNvSpPr>
              <a:spLocks/>
            </p:cNvSpPr>
            <p:nvPr/>
          </p:nvSpPr>
          <p:spPr bwMode="auto">
            <a:xfrm>
              <a:off x="3500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38" name="Freeform 254"/>
            <p:cNvSpPr>
              <a:spLocks/>
            </p:cNvSpPr>
            <p:nvPr/>
          </p:nvSpPr>
          <p:spPr bwMode="auto">
            <a:xfrm>
              <a:off x="3532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39" name="Freeform 255"/>
            <p:cNvSpPr>
              <a:spLocks/>
            </p:cNvSpPr>
            <p:nvPr/>
          </p:nvSpPr>
          <p:spPr bwMode="auto">
            <a:xfrm>
              <a:off x="3564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40" name="Freeform 256"/>
            <p:cNvSpPr>
              <a:spLocks/>
            </p:cNvSpPr>
            <p:nvPr/>
          </p:nvSpPr>
          <p:spPr bwMode="auto">
            <a:xfrm>
              <a:off x="3596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41" name="Freeform 257"/>
            <p:cNvSpPr>
              <a:spLocks/>
            </p:cNvSpPr>
            <p:nvPr/>
          </p:nvSpPr>
          <p:spPr bwMode="auto">
            <a:xfrm>
              <a:off x="3628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42" name="Freeform 258"/>
            <p:cNvSpPr>
              <a:spLocks/>
            </p:cNvSpPr>
            <p:nvPr/>
          </p:nvSpPr>
          <p:spPr bwMode="auto">
            <a:xfrm>
              <a:off x="3660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43" name="Freeform 259"/>
            <p:cNvSpPr>
              <a:spLocks/>
            </p:cNvSpPr>
            <p:nvPr/>
          </p:nvSpPr>
          <p:spPr bwMode="auto">
            <a:xfrm>
              <a:off x="3692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44" name="Freeform 260"/>
            <p:cNvSpPr>
              <a:spLocks/>
            </p:cNvSpPr>
            <p:nvPr/>
          </p:nvSpPr>
          <p:spPr bwMode="auto">
            <a:xfrm>
              <a:off x="3724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45" name="Freeform 261"/>
            <p:cNvSpPr>
              <a:spLocks/>
            </p:cNvSpPr>
            <p:nvPr/>
          </p:nvSpPr>
          <p:spPr bwMode="auto">
            <a:xfrm>
              <a:off x="3756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46" name="Freeform 262"/>
            <p:cNvSpPr>
              <a:spLocks/>
            </p:cNvSpPr>
            <p:nvPr/>
          </p:nvSpPr>
          <p:spPr bwMode="auto">
            <a:xfrm>
              <a:off x="3788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47" name="Freeform 263"/>
            <p:cNvSpPr>
              <a:spLocks/>
            </p:cNvSpPr>
            <p:nvPr/>
          </p:nvSpPr>
          <p:spPr bwMode="auto">
            <a:xfrm>
              <a:off x="3820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48" name="Freeform 264"/>
            <p:cNvSpPr>
              <a:spLocks/>
            </p:cNvSpPr>
            <p:nvPr/>
          </p:nvSpPr>
          <p:spPr bwMode="auto">
            <a:xfrm>
              <a:off x="3851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49" name="Freeform 265"/>
            <p:cNvSpPr>
              <a:spLocks/>
            </p:cNvSpPr>
            <p:nvPr/>
          </p:nvSpPr>
          <p:spPr bwMode="auto">
            <a:xfrm>
              <a:off x="3883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50" name="Freeform 266"/>
            <p:cNvSpPr>
              <a:spLocks/>
            </p:cNvSpPr>
            <p:nvPr/>
          </p:nvSpPr>
          <p:spPr bwMode="auto">
            <a:xfrm>
              <a:off x="3915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51" name="Freeform 267"/>
            <p:cNvSpPr>
              <a:spLocks/>
            </p:cNvSpPr>
            <p:nvPr/>
          </p:nvSpPr>
          <p:spPr bwMode="auto">
            <a:xfrm>
              <a:off x="3947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52" name="Freeform 268"/>
            <p:cNvSpPr>
              <a:spLocks/>
            </p:cNvSpPr>
            <p:nvPr/>
          </p:nvSpPr>
          <p:spPr bwMode="auto">
            <a:xfrm>
              <a:off x="3979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53" name="Freeform 269"/>
            <p:cNvSpPr>
              <a:spLocks/>
            </p:cNvSpPr>
            <p:nvPr/>
          </p:nvSpPr>
          <p:spPr bwMode="auto">
            <a:xfrm>
              <a:off x="4011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54" name="Freeform 270"/>
            <p:cNvSpPr>
              <a:spLocks/>
            </p:cNvSpPr>
            <p:nvPr/>
          </p:nvSpPr>
          <p:spPr bwMode="auto">
            <a:xfrm>
              <a:off x="4043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55" name="Freeform 271"/>
            <p:cNvSpPr>
              <a:spLocks/>
            </p:cNvSpPr>
            <p:nvPr/>
          </p:nvSpPr>
          <p:spPr bwMode="auto">
            <a:xfrm>
              <a:off x="4075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56" name="Freeform 272"/>
            <p:cNvSpPr>
              <a:spLocks/>
            </p:cNvSpPr>
            <p:nvPr/>
          </p:nvSpPr>
          <p:spPr bwMode="auto">
            <a:xfrm>
              <a:off x="4107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57" name="Freeform 273"/>
            <p:cNvSpPr>
              <a:spLocks/>
            </p:cNvSpPr>
            <p:nvPr/>
          </p:nvSpPr>
          <p:spPr bwMode="auto">
            <a:xfrm>
              <a:off x="4139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58" name="Freeform 274"/>
            <p:cNvSpPr>
              <a:spLocks/>
            </p:cNvSpPr>
            <p:nvPr/>
          </p:nvSpPr>
          <p:spPr bwMode="auto">
            <a:xfrm>
              <a:off x="4171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59" name="Freeform 275"/>
            <p:cNvSpPr>
              <a:spLocks/>
            </p:cNvSpPr>
            <p:nvPr/>
          </p:nvSpPr>
          <p:spPr bwMode="auto">
            <a:xfrm>
              <a:off x="4203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60" name="Freeform 276"/>
            <p:cNvSpPr>
              <a:spLocks/>
            </p:cNvSpPr>
            <p:nvPr/>
          </p:nvSpPr>
          <p:spPr bwMode="auto">
            <a:xfrm>
              <a:off x="4235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61" name="Freeform 277"/>
            <p:cNvSpPr>
              <a:spLocks/>
            </p:cNvSpPr>
            <p:nvPr/>
          </p:nvSpPr>
          <p:spPr bwMode="auto">
            <a:xfrm>
              <a:off x="4267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62" name="Freeform 278"/>
            <p:cNvSpPr>
              <a:spLocks/>
            </p:cNvSpPr>
            <p:nvPr/>
          </p:nvSpPr>
          <p:spPr bwMode="auto">
            <a:xfrm>
              <a:off x="4299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63" name="Freeform 279"/>
            <p:cNvSpPr>
              <a:spLocks/>
            </p:cNvSpPr>
            <p:nvPr/>
          </p:nvSpPr>
          <p:spPr bwMode="auto">
            <a:xfrm>
              <a:off x="4331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64" name="Freeform 280"/>
            <p:cNvSpPr>
              <a:spLocks/>
            </p:cNvSpPr>
            <p:nvPr/>
          </p:nvSpPr>
          <p:spPr bwMode="auto">
            <a:xfrm>
              <a:off x="4363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65" name="Freeform 281"/>
            <p:cNvSpPr>
              <a:spLocks/>
            </p:cNvSpPr>
            <p:nvPr/>
          </p:nvSpPr>
          <p:spPr bwMode="auto">
            <a:xfrm>
              <a:off x="4395" y="2700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66" name="Freeform 282"/>
            <p:cNvSpPr>
              <a:spLocks/>
            </p:cNvSpPr>
            <p:nvPr/>
          </p:nvSpPr>
          <p:spPr bwMode="auto">
            <a:xfrm>
              <a:off x="1479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67" name="Freeform 283"/>
            <p:cNvSpPr>
              <a:spLocks/>
            </p:cNvSpPr>
            <p:nvPr/>
          </p:nvSpPr>
          <p:spPr bwMode="auto">
            <a:xfrm>
              <a:off x="1511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68" name="Freeform 284"/>
            <p:cNvSpPr>
              <a:spLocks/>
            </p:cNvSpPr>
            <p:nvPr/>
          </p:nvSpPr>
          <p:spPr bwMode="auto">
            <a:xfrm>
              <a:off x="1543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69" name="Freeform 285"/>
            <p:cNvSpPr>
              <a:spLocks/>
            </p:cNvSpPr>
            <p:nvPr/>
          </p:nvSpPr>
          <p:spPr bwMode="auto">
            <a:xfrm>
              <a:off x="1575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70" name="Freeform 286"/>
            <p:cNvSpPr>
              <a:spLocks/>
            </p:cNvSpPr>
            <p:nvPr/>
          </p:nvSpPr>
          <p:spPr bwMode="auto">
            <a:xfrm>
              <a:off x="1607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71" name="Freeform 287"/>
            <p:cNvSpPr>
              <a:spLocks/>
            </p:cNvSpPr>
            <p:nvPr/>
          </p:nvSpPr>
          <p:spPr bwMode="auto">
            <a:xfrm>
              <a:off x="1639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72" name="Freeform 288"/>
            <p:cNvSpPr>
              <a:spLocks/>
            </p:cNvSpPr>
            <p:nvPr/>
          </p:nvSpPr>
          <p:spPr bwMode="auto">
            <a:xfrm>
              <a:off x="1671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73" name="Freeform 289"/>
            <p:cNvSpPr>
              <a:spLocks/>
            </p:cNvSpPr>
            <p:nvPr/>
          </p:nvSpPr>
          <p:spPr bwMode="auto">
            <a:xfrm>
              <a:off x="1703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74" name="Freeform 290"/>
            <p:cNvSpPr>
              <a:spLocks/>
            </p:cNvSpPr>
            <p:nvPr/>
          </p:nvSpPr>
          <p:spPr bwMode="auto">
            <a:xfrm>
              <a:off x="1735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75" name="Freeform 291"/>
            <p:cNvSpPr>
              <a:spLocks/>
            </p:cNvSpPr>
            <p:nvPr/>
          </p:nvSpPr>
          <p:spPr bwMode="auto">
            <a:xfrm>
              <a:off x="1767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76" name="Freeform 292"/>
            <p:cNvSpPr>
              <a:spLocks/>
            </p:cNvSpPr>
            <p:nvPr/>
          </p:nvSpPr>
          <p:spPr bwMode="auto">
            <a:xfrm>
              <a:off x="1799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77" name="Freeform 293"/>
            <p:cNvSpPr>
              <a:spLocks/>
            </p:cNvSpPr>
            <p:nvPr/>
          </p:nvSpPr>
          <p:spPr bwMode="auto">
            <a:xfrm>
              <a:off x="1830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78" name="Freeform 294"/>
            <p:cNvSpPr>
              <a:spLocks/>
            </p:cNvSpPr>
            <p:nvPr/>
          </p:nvSpPr>
          <p:spPr bwMode="auto">
            <a:xfrm>
              <a:off x="1862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79" name="Freeform 295"/>
            <p:cNvSpPr>
              <a:spLocks/>
            </p:cNvSpPr>
            <p:nvPr/>
          </p:nvSpPr>
          <p:spPr bwMode="auto">
            <a:xfrm>
              <a:off x="1894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80" name="Freeform 296"/>
            <p:cNvSpPr>
              <a:spLocks/>
            </p:cNvSpPr>
            <p:nvPr/>
          </p:nvSpPr>
          <p:spPr bwMode="auto">
            <a:xfrm>
              <a:off x="1926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81" name="Freeform 297"/>
            <p:cNvSpPr>
              <a:spLocks/>
            </p:cNvSpPr>
            <p:nvPr/>
          </p:nvSpPr>
          <p:spPr bwMode="auto">
            <a:xfrm>
              <a:off x="1958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82" name="Freeform 298"/>
            <p:cNvSpPr>
              <a:spLocks/>
            </p:cNvSpPr>
            <p:nvPr/>
          </p:nvSpPr>
          <p:spPr bwMode="auto">
            <a:xfrm>
              <a:off x="1990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83" name="Freeform 299"/>
            <p:cNvSpPr>
              <a:spLocks/>
            </p:cNvSpPr>
            <p:nvPr/>
          </p:nvSpPr>
          <p:spPr bwMode="auto">
            <a:xfrm>
              <a:off x="2022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84" name="Freeform 300"/>
            <p:cNvSpPr>
              <a:spLocks/>
            </p:cNvSpPr>
            <p:nvPr/>
          </p:nvSpPr>
          <p:spPr bwMode="auto">
            <a:xfrm>
              <a:off x="2054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85" name="Freeform 301"/>
            <p:cNvSpPr>
              <a:spLocks/>
            </p:cNvSpPr>
            <p:nvPr/>
          </p:nvSpPr>
          <p:spPr bwMode="auto">
            <a:xfrm>
              <a:off x="2086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86" name="Freeform 302"/>
            <p:cNvSpPr>
              <a:spLocks/>
            </p:cNvSpPr>
            <p:nvPr/>
          </p:nvSpPr>
          <p:spPr bwMode="auto">
            <a:xfrm>
              <a:off x="2118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87" name="Freeform 303"/>
            <p:cNvSpPr>
              <a:spLocks/>
            </p:cNvSpPr>
            <p:nvPr/>
          </p:nvSpPr>
          <p:spPr bwMode="auto">
            <a:xfrm>
              <a:off x="2150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88" name="Freeform 304"/>
            <p:cNvSpPr>
              <a:spLocks/>
            </p:cNvSpPr>
            <p:nvPr/>
          </p:nvSpPr>
          <p:spPr bwMode="auto">
            <a:xfrm>
              <a:off x="2182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89" name="Freeform 305"/>
            <p:cNvSpPr>
              <a:spLocks/>
            </p:cNvSpPr>
            <p:nvPr/>
          </p:nvSpPr>
          <p:spPr bwMode="auto">
            <a:xfrm>
              <a:off x="2214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90" name="Freeform 306"/>
            <p:cNvSpPr>
              <a:spLocks/>
            </p:cNvSpPr>
            <p:nvPr/>
          </p:nvSpPr>
          <p:spPr bwMode="auto">
            <a:xfrm>
              <a:off x="2246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91" name="Freeform 307"/>
            <p:cNvSpPr>
              <a:spLocks/>
            </p:cNvSpPr>
            <p:nvPr/>
          </p:nvSpPr>
          <p:spPr bwMode="auto">
            <a:xfrm>
              <a:off x="2278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92" name="Freeform 308"/>
            <p:cNvSpPr>
              <a:spLocks/>
            </p:cNvSpPr>
            <p:nvPr/>
          </p:nvSpPr>
          <p:spPr bwMode="auto">
            <a:xfrm>
              <a:off x="2310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93" name="Freeform 309"/>
            <p:cNvSpPr>
              <a:spLocks/>
            </p:cNvSpPr>
            <p:nvPr/>
          </p:nvSpPr>
          <p:spPr bwMode="auto">
            <a:xfrm>
              <a:off x="2342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94" name="Freeform 310"/>
            <p:cNvSpPr>
              <a:spLocks/>
            </p:cNvSpPr>
            <p:nvPr/>
          </p:nvSpPr>
          <p:spPr bwMode="auto">
            <a:xfrm>
              <a:off x="2374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95" name="Freeform 311"/>
            <p:cNvSpPr>
              <a:spLocks/>
            </p:cNvSpPr>
            <p:nvPr/>
          </p:nvSpPr>
          <p:spPr bwMode="auto">
            <a:xfrm>
              <a:off x="2406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96" name="Freeform 312"/>
            <p:cNvSpPr>
              <a:spLocks/>
            </p:cNvSpPr>
            <p:nvPr/>
          </p:nvSpPr>
          <p:spPr bwMode="auto">
            <a:xfrm>
              <a:off x="2438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97" name="Freeform 313"/>
            <p:cNvSpPr>
              <a:spLocks/>
            </p:cNvSpPr>
            <p:nvPr/>
          </p:nvSpPr>
          <p:spPr bwMode="auto">
            <a:xfrm>
              <a:off x="2470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98" name="Freeform 314"/>
            <p:cNvSpPr>
              <a:spLocks/>
            </p:cNvSpPr>
            <p:nvPr/>
          </p:nvSpPr>
          <p:spPr bwMode="auto">
            <a:xfrm>
              <a:off x="2501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299" name="Freeform 315"/>
            <p:cNvSpPr>
              <a:spLocks/>
            </p:cNvSpPr>
            <p:nvPr/>
          </p:nvSpPr>
          <p:spPr bwMode="auto">
            <a:xfrm>
              <a:off x="2533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00" name="Freeform 316"/>
            <p:cNvSpPr>
              <a:spLocks/>
            </p:cNvSpPr>
            <p:nvPr/>
          </p:nvSpPr>
          <p:spPr bwMode="auto">
            <a:xfrm>
              <a:off x="2565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01" name="Freeform 317"/>
            <p:cNvSpPr>
              <a:spLocks/>
            </p:cNvSpPr>
            <p:nvPr/>
          </p:nvSpPr>
          <p:spPr bwMode="auto">
            <a:xfrm>
              <a:off x="2597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02" name="Freeform 318"/>
            <p:cNvSpPr>
              <a:spLocks/>
            </p:cNvSpPr>
            <p:nvPr/>
          </p:nvSpPr>
          <p:spPr bwMode="auto">
            <a:xfrm>
              <a:off x="2629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03" name="Freeform 319"/>
            <p:cNvSpPr>
              <a:spLocks/>
            </p:cNvSpPr>
            <p:nvPr/>
          </p:nvSpPr>
          <p:spPr bwMode="auto">
            <a:xfrm>
              <a:off x="2661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04" name="Freeform 320"/>
            <p:cNvSpPr>
              <a:spLocks/>
            </p:cNvSpPr>
            <p:nvPr/>
          </p:nvSpPr>
          <p:spPr bwMode="auto">
            <a:xfrm>
              <a:off x="2693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05" name="Freeform 321"/>
            <p:cNvSpPr>
              <a:spLocks/>
            </p:cNvSpPr>
            <p:nvPr/>
          </p:nvSpPr>
          <p:spPr bwMode="auto">
            <a:xfrm>
              <a:off x="2725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06" name="Freeform 322"/>
            <p:cNvSpPr>
              <a:spLocks/>
            </p:cNvSpPr>
            <p:nvPr/>
          </p:nvSpPr>
          <p:spPr bwMode="auto">
            <a:xfrm>
              <a:off x="2757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07" name="Freeform 323"/>
            <p:cNvSpPr>
              <a:spLocks/>
            </p:cNvSpPr>
            <p:nvPr/>
          </p:nvSpPr>
          <p:spPr bwMode="auto">
            <a:xfrm>
              <a:off x="2789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08" name="Freeform 324"/>
            <p:cNvSpPr>
              <a:spLocks/>
            </p:cNvSpPr>
            <p:nvPr/>
          </p:nvSpPr>
          <p:spPr bwMode="auto">
            <a:xfrm>
              <a:off x="2821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09" name="Freeform 325"/>
            <p:cNvSpPr>
              <a:spLocks/>
            </p:cNvSpPr>
            <p:nvPr/>
          </p:nvSpPr>
          <p:spPr bwMode="auto">
            <a:xfrm>
              <a:off x="2853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10" name="Freeform 326"/>
            <p:cNvSpPr>
              <a:spLocks/>
            </p:cNvSpPr>
            <p:nvPr/>
          </p:nvSpPr>
          <p:spPr bwMode="auto">
            <a:xfrm>
              <a:off x="2885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11" name="Freeform 327"/>
            <p:cNvSpPr>
              <a:spLocks/>
            </p:cNvSpPr>
            <p:nvPr/>
          </p:nvSpPr>
          <p:spPr bwMode="auto">
            <a:xfrm>
              <a:off x="2917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12" name="Freeform 328"/>
            <p:cNvSpPr>
              <a:spLocks/>
            </p:cNvSpPr>
            <p:nvPr/>
          </p:nvSpPr>
          <p:spPr bwMode="auto">
            <a:xfrm>
              <a:off x="2949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13" name="Freeform 329"/>
            <p:cNvSpPr>
              <a:spLocks/>
            </p:cNvSpPr>
            <p:nvPr/>
          </p:nvSpPr>
          <p:spPr bwMode="auto">
            <a:xfrm>
              <a:off x="2981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14" name="Freeform 330"/>
            <p:cNvSpPr>
              <a:spLocks/>
            </p:cNvSpPr>
            <p:nvPr/>
          </p:nvSpPr>
          <p:spPr bwMode="auto">
            <a:xfrm>
              <a:off x="3013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15" name="Freeform 331"/>
            <p:cNvSpPr>
              <a:spLocks/>
            </p:cNvSpPr>
            <p:nvPr/>
          </p:nvSpPr>
          <p:spPr bwMode="auto">
            <a:xfrm>
              <a:off x="3045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16" name="Freeform 332"/>
            <p:cNvSpPr>
              <a:spLocks/>
            </p:cNvSpPr>
            <p:nvPr/>
          </p:nvSpPr>
          <p:spPr bwMode="auto">
            <a:xfrm>
              <a:off x="3077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17" name="Freeform 333"/>
            <p:cNvSpPr>
              <a:spLocks/>
            </p:cNvSpPr>
            <p:nvPr/>
          </p:nvSpPr>
          <p:spPr bwMode="auto">
            <a:xfrm>
              <a:off x="3109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18" name="Freeform 334"/>
            <p:cNvSpPr>
              <a:spLocks/>
            </p:cNvSpPr>
            <p:nvPr/>
          </p:nvSpPr>
          <p:spPr bwMode="auto">
            <a:xfrm>
              <a:off x="3141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19" name="Freeform 335"/>
            <p:cNvSpPr>
              <a:spLocks/>
            </p:cNvSpPr>
            <p:nvPr/>
          </p:nvSpPr>
          <p:spPr bwMode="auto">
            <a:xfrm>
              <a:off x="3172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20" name="Freeform 336"/>
            <p:cNvSpPr>
              <a:spLocks/>
            </p:cNvSpPr>
            <p:nvPr/>
          </p:nvSpPr>
          <p:spPr bwMode="auto">
            <a:xfrm>
              <a:off x="3204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21" name="Freeform 337"/>
            <p:cNvSpPr>
              <a:spLocks/>
            </p:cNvSpPr>
            <p:nvPr/>
          </p:nvSpPr>
          <p:spPr bwMode="auto">
            <a:xfrm>
              <a:off x="3236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22" name="Freeform 338"/>
            <p:cNvSpPr>
              <a:spLocks/>
            </p:cNvSpPr>
            <p:nvPr/>
          </p:nvSpPr>
          <p:spPr bwMode="auto">
            <a:xfrm>
              <a:off x="3268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23" name="Freeform 339"/>
            <p:cNvSpPr>
              <a:spLocks/>
            </p:cNvSpPr>
            <p:nvPr/>
          </p:nvSpPr>
          <p:spPr bwMode="auto">
            <a:xfrm>
              <a:off x="3300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24" name="Freeform 340"/>
            <p:cNvSpPr>
              <a:spLocks/>
            </p:cNvSpPr>
            <p:nvPr/>
          </p:nvSpPr>
          <p:spPr bwMode="auto">
            <a:xfrm>
              <a:off x="3332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25" name="Freeform 341"/>
            <p:cNvSpPr>
              <a:spLocks/>
            </p:cNvSpPr>
            <p:nvPr/>
          </p:nvSpPr>
          <p:spPr bwMode="auto">
            <a:xfrm>
              <a:off x="3364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26" name="Freeform 342"/>
            <p:cNvSpPr>
              <a:spLocks/>
            </p:cNvSpPr>
            <p:nvPr/>
          </p:nvSpPr>
          <p:spPr bwMode="auto">
            <a:xfrm>
              <a:off x="3396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27" name="Freeform 343"/>
            <p:cNvSpPr>
              <a:spLocks/>
            </p:cNvSpPr>
            <p:nvPr/>
          </p:nvSpPr>
          <p:spPr bwMode="auto">
            <a:xfrm>
              <a:off x="3428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28" name="Freeform 344"/>
            <p:cNvSpPr>
              <a:spLocks/>
            </p:cNvSpPr>
            <p:nvPr/>
          </p:nvSpPr>
          <p:spPr bwMode="auto">
            <a:xfrm>
              <a:off x="3460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29" name="Freeform 345"/>
            <p:cNvSpPr>
              <a:spLocks/>
            </p:cNvSpPr>
            <p:nvPr/>
          </p:nvSpPr>
          <p:spPr bwMode="auto">
            <a:xfrm>
              <a:off x="3492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30" name="Freeform 346"/>
            <p:cNvSpPr>
              <a:spLocks/>
            </p:cNvSpPr>
            <p:nvPr/>
          </p:nvSpPr>
          <p:spPr bwMode="auto">
            <a:xfrm>
              <a:off x="3524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31" name="Freeform 347"/>
            <p:cNvSpPr>
              <a:spLocks/>
            </p:cNvSpPr>
            <p:nvPr/>
          </p:nvSpPr>
          <p:spPr bwMode="auto">
            <a:xfrm>
              <a:off x="3556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32" name="Freeform 348"/>
            <p:cNvSpPr>
              <a:spLocks/>
            </p:cNvSpPr>
            <p:nvPr/>
          </p:nvSpPr>
          <p:spPr bwMode="auto">
            <a:xfrm>
              <a:off x="3588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33" name="Freeform 349"/>
            <p:cNvSpPr>
              <a:spLocks/>
            </p:cNvSpPr>
            <p:nvPr/>
          </p:nvSpPr>
          <p:spPr bwMode="auto">
            <a:xfrm>
              <a:off x="3620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34" name="Freeform 350"/>
            <p:cNvSpPr>
              <a:spLocks/>
            </p:cNvSpPr>
            <p:nvPr/>
          </p:nvSpPr>
          <p:spPr bwMode="auto">
            <a:xfrm>
              <a:off x="3652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35" name="Freeform 351"/>
            <p:cNvSpPr>
              <a:spLocks/>
            </p:cNvSpPr>
            <p:nvPr/>
          </p:nvSpPr>
          <p:spPr bwMode="auto">
            <a:xfrm>
              <a:off x="3684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36" name="Freeform 352"/>
            <p:cNvSpPr>
              <a:spLocks/>
            </p:cNvSpPr>
            <p:nvPr/>
          </p:nvSpPr>
          <p:spPr bwMode="auto">
            <a:xfrm>
              <a:off x="3716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37" name="Freeform 353"/>
            <p:cNvSpPr>
              <a:spLocks/>
            </p:cNvSpPr>
            <p:nvPr/>
          </p:nvSpPr>
          <p:spPr bwMode="auto">
            <a:xfrm>
              <a:off x="3748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38" name="Freeform 354"/>
            <p:cNvSpPr>
              <a:spLocks/>
            </p:cNvSpPr>
            <p:nvPr/>
          </p:nvSpPr>
          <p:spPr bwMode="auto">
            <a:xfrm>
              <a:off x="3780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39" name="Freeform 355"/>
            <p:cNvSpPr>
              <a:spLocks/>
            </p:cNvSpPr>
            <p:nvPr/>
          </p:nvSpPr>
          <p:spPr bwMode="auto">
            <a:xfrm>
              <a:off x="3812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40" name="Freeform 356"/>
            <p:cNvSpPr>
              <a:spLocks/>
            </p:cNvSpPr>
            <p:nvPr/>
          </p:nvSpPr>
          <p:spPr bwMode="auto">
            <a:xfrm>
              <a:off x="3844" y="2375"/>
              <a:ext cx="9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41" name="Freeform 357"/>
            <p:cNvSpPr>
              <a:spLocks/>
            </p:cNvSpPr>
            <p:nvPr/>
          </p:nvSpPr>
          <p:spPr bwMode="auto">
            <a:xfrm>
              <a:off x="3875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42" name="Freeform 358"/>
            <p:cNvSpPr>
              <a:spLocks/>
            </p:cNvSpPr>
            <p:nvPr/>
          </p:nvSpPr>
          <p:spPr bwMode="auto">
            <a:xfrm>
              <a:off x="3907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43" name="Freeform 359"/>
            <p:cNvSpPr>
              <a:spLocks/>
            </p:cNvSpPr>
            <p:nvPr/>
          </p:nvSpPr>
          <p:spPr bwMode="auto">
            <a:xfrm>
              <a:off x="3939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44" name="Freeform 360"/>
            <p:cNvSpPr>
              <a:spLocks/>
            </p:cNvSpPr>
            <p:nvPr/>
          </p:nvSpPr>
          <p:spPr bwMode="auto">
            <a:xfrm>
              <a:off x="3971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45" name="Freeform 361"/>
            <p:cNvSpPr>
              <a:spLocks/>
            </p:cNvSpPr>
            <p:nvPr/>
          </p:nvSpPr>
          <p:spPr bwMode="auto">
            <a:xfrm>
              <a:off x="4003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46" name="Freeform 362"/>
            <p:cNvSpPr>
              <a:spLocks/>
            </p:cNvSpPr>
            <p:nvPr/>
          </p:nvSpPr>
          <p:spPr bwMode="auto">
            <a:xfrm>
              <a:off x="4035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47" name="Freeform 363"/>
            <p:cNvSpPr>
              <a:spLocks/>
            </p:cNvSpPr>
            <p:nvPr/>
          </p:nvSpPr>
          <p:spPr bwMode="auto">
            <a:xfrm>
              <a:off x="4067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48" name="Freeform 364"/>
            <p:cNvSpPr>
              <a:spLocks/>
            </p:cNvSpPr>
            <p:nvPr/>
          </p:nvSpPr>
          <p:spPr bwMode="auto">
            <a:xfrm>
              <a:off x="4099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49" name="Freeform 365"/>
            <p:cNvSpPr>
              <a:spLocks/>
            </p:cNvSpPr>
            <p:nvPr/>
          </p:nvSpPr>
          <p:spPr bwMode="auto">
            <a:xfrm>
              <a:off x="4131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50" name="Freeform 366"/>
            <p:cNvSpPr>
              <a:spLocks/>
            </p:cNvSpPr>
            <p:nvPr/>
          </p:nvSpPr>
          <p:spPr bwMode="auto">
            <a:xfrm>
              <a:off x="4163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51" name="Freeform 367"/>
            <p:cNvSpPr>
              <a:spLocks/>
            </p:cNvSpPr>
            <p:nvPr/>
          </p:nvSpPr>
          <p:spPr bwMode="auto">
            <a:xfrm>
              <a:off x="4195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52" name="Freeform 368"/>
            <p:cNvSpPr>
              <a:spLocks/>
            </p:cNvSpPr>
            <p:nvPr/>
          </p:nvSpPr>
          <p:spPr bwMode="auto">
            <a:xfrm>
              <a:off x="4227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53" name="Freeform 369"/>
            <p:cNvSpPr>
              <a:spLocks/>
            </p:cNvSpPr>
            <p:nvPr/>
          </p:nvSpPr>
          <p:spPr bwMode="auto">
            <a:xfrm>
              <a:off x="4259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54" name="Freeform 370"/>
            <p:cNvSpPr>
              <a:spLocks/>
            </p:cNvSpPr>
            <p:nvPr/>
          </p:nvSpPr>
          <p:spPr bwMode="auto">
            <a:xfrm>
              <a:off x="4291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55" name="Freeform 371"/>
            <p:cNvSpPr>
              <a:spLocks/>
            </p:cNvSpPr>
            <p:nvPr/>
          </p:nvSpPr>
          <p:spPr bwMode="auto">
            <a:xfrm>
              <a:off x="4323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56" name="Freeform 372"/>
            <p:cNvSpPr>
              <a:spLocks/>
            </p:cNvSpPr>
            <p:nvPr/>
          </p:nvSpPr>
          <p:spPr bwMode="auto">
            <a:xfrm>
              <a:off x="4355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57" name="Freeform 373"/>
            <p:cNvSpPr>
              <a:spLocks/>
            </p:cNvSpPr>
            <p:nvPr/>
          </p:nvSpPr>
          <p:spPr bwMode="auto">
            <a:xfrm>
              <a:off x="4387" y="237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58" name="Freeform 374"/>
            <p:cNvSpPr>
              <a:spLocks/>
            </p:cNvSpPr>
            <p:nvPr/>
          </p:nvSpPr>
          <p:spPr bwMode="auto">
            <a:xfrm>
              <a:off x="1471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59" name="Freeform 375"/>
            <p:cNvSpPr>
              <a:spLocks/>
            </p:cNvSpPr>
            <p:nvPr/>
          </p:nvSpPr>
          <p:spPr bwMode="auto">
            <a:xfrm>
              <a:off x="1503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60" name="Freeform 376"/>
            <p:cNvSpPr>
              <a:spLocks/>
            </p:cNvSpPr>
            <p:nvPr/>
          </p:nvSpPr>
          <p:spPr bwMode="auto">
            <a:xfrm>
              <a:off x="1535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61" name="Freeform 377"/>
            <p:cNvSpPr>
              <a:spLocks/>
            </p:cNvSpPr>
            <p:nvPr/>
          </p:nvSpPr>
          <p:spPr bwMode="auto">
            <a:xfrm>
              <a:off x="1567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62" name="Freeform 378"/>
            <p:cNvSpPr>
              <a:spLocks/>
            </p:cNvSpPr>
            <p:nvPr/>
          </p:nvSpPr>
          <p:spPr bwMode="auto">
            <a:xfrm>
              <a:off x="1599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63" name="Freeform 379"/>
            <p:cNvSpPr>
              <a:spLocks/>
            </p:cNvSpPr>
            <p:nvPr/>
          </p:nvSpPr>
          <p:spPr bwMode="auto">
            <a:xfrm>
              <a:off x="1631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64" name="Freeform 380"/>
            <p:cNvSpPr>
              <a:spLocks/>
            </p:cNvSpPr>
            <p:nvPr/>
          </p:nvSpPr>
          <p:spPr bwMode="auto">
            <a:xfrm>
              <a:off x="1663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65" name="Freeform 381"/>
            <p:cNvSpPr>
              <a:spLocks/>
            </p:cNvSpPr>
            <p:nvPr/>
          </p:nvSpPr>
          <p:spPr bwMode="auto">
            <a:xfrm>
              <a:off x="1695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66" name="Freeform 382"/>
            <p:cNvSpPr>
              <a:spLocks/>
            </p:cNvSpPr>
            <p:nvPr/>
          </p:nvSpPr>
          <p:spPr bwMode="auto">
            <a:xfrm>
              <a:off x="1727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67" name="Freeform 383"/>
            <p:cNvSpPr>
              <a:spLocks/>
            </p:cNvSpPr>
            <p:nvPr/>
          </p:nvSpPr>
          <p:spPr bwMode="auto">
            <a:xfrm>
              <a:off x="1759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68" name="Freeform 384"/>
            <p:cNvSpPr>
              <a:spLocks/>
            </p:cNvSpPr>
            <p:nvPr/>
          </p:nvSpPr>
          <p:spPr bwMode="auto">
            <a:xfrm>
              <a:off x="1791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69" name="Freeform 385"/>
            <p:cNvSpPr>
              <a:spLocks/>
            </p:cNvSpPr>
            <p:nvPr/>
          </p:nvSpPr>
          <p:spPr bwMode="auto">
            <a:xfrm>
              <a:off x="1822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70" name="Freeform 386"/>
            <p:cNvSpPr>
              <a:spLocks/>
            </p:cNvSpPr>
            <p:nvPr/>
          </p:nvSpPr>
          <p:spPr bwMode="auto">
            <a:xfrm>
              <a:off x="1854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71" name="Freeform 387"/>
            <p:cNvSpPr>
              <a:spLocks/>
            </p:cNvSpPr>
            <p:nvPr/>
          </p:nvSpPr>
          <p:spPr bwMode="auto">
            <a:xfrm>
              <a:off x="1886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72" name="Freeform 388"/>
            <p:cNvSpPr>
              <a:spLocks/>
            </p:cNvSpPr>
            <p:nvPr/>
          </p:nvSpPr>
          <p:spPr bwMode="auto">
            <a:xfrm>
              <a:off x="1918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73" name="Freeform 389"/>
            <p:cNvSpPr>
              <a:spLocks/>
            </p:cNvSpPr>
            <p:nvPr/>
          </p:nvSpPr>
          <p:spPr bwMode="auto">
            <a:xfrm>
              <a:off x="1950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74" name="Freeform 390"/>
            <p:cNvSpPr>
              <a:spLocks/>
            </p:cNvSpPr>
            <p:nvPr/>
          </p:nvSpPr>
          <p:spPr bwMode="auto">
            <a:xfrm>
              <a:off x="1982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75" name="Freeform 391"/>
            <p:cNvSpPr>
              <a:spLocks/>
            </p:cNvSpPr>
            <p:nvPr/>
          </p:nvSpPr>
          <p:spPr bwMode="auto">
            <a:xfrm>
              <a:off x="2014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76" name="Freeform 392"/>
            <p:cNvSpPr>
              <a:spLocks/>
            </p:cNvSpPr>
            <p:nvPr/>
          </p:nvSpPr>
          <p:spPr bwMode="auto">
            <a:xfrm>
              <a:off x="2046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77" name="Freeform 393"/>
            <p:cNvSpPr>
              <a:spLocks/>
            </p:cNvSpPr>
            <p:nvPr/>
          </p:nvSpPr>
          <p:spPr bwMode="auto">
            <a:xfrm>
              <a:off x="2078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78" name="Freeform 394"/>
            <p:cNvSpPr>
              <a:spLocks/>
            </p:cNvSpPr>
            <p:nvPr/>
          </p:nvSpPr>
          <p:spPr bwMode="auto">
            <a:xfrm>
              <a:off x="2110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79" name="Freeform 395"/>
            <p:cNvSpPr>
              <a:spLocks/>
            </p:cNvSpPr>
            <p:nvPr/>
          </p:nvSpPr>
          <p:spPr bwMode="auto">
            <a:xfrm>
              <a:off x="2142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80" name="Freeform 396"/>
            <p:cNvSpPr>
              <a:spLocks/>
            </p:cNvSpPr>
            <p:nvPr/>
          </p:nvSpPr>
          <p:spPr bwMode="auto">
            <a:xfrm>
              <a:off x="2174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81" name="Freeform 397"/>
            <p:cNvSpPr>
              <a:spLocks/>
            </p:cNvSpPr>
            <p:nvPr/>
          </p:nvSpPr>
          <p:spPr bwMode="auto">
            <a:xfrm>
              <a:off x="2206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82" name="Freeform 398"/>
            <p:cNvSpPr>
              <a:spLocks/>
            </p:cNvSpPr>
            <p:nvPr/>
          </p:nvSpPr>
          <p:spPr bwMode="auto">
            <a:xfrm>
              <a:off x="2238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83" name="Freeform 399"/>
            <p:cNvSpPr>
              <a:spLocks/>
            </p:cNvSpPr>
            <p:nvPr/>
          </p:nvSpPr>
          <p:spPr bwMode="auto">
            <a:xfrm>
              <a:off x="2270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84" name="Freeform 400"/>
            <p:cNvSpPr>
              <a:spLocks/>
            </p:cNvSpPr>
            <p:nvPr/>
          </p:nvSpPr>
          <p:spPr bwMode="auto">
            <a:xfrm>
              <a:off x="2302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85" name="Freeform 401"/>
            <p:cNvSpPr>
              <a:spLocks/>
            </p:cNvSpPr>
            <p:nvPr/>
          </p:nvSpPr>
          <p:spPr bwMode="auto">
            <a:xfrm>
              <a:off x="2334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86" name="Freeform 402"/>
            <p:cNvSpPr>
              <a:spLocks/>
            </p:cNvSpPr>
            <p:nvPr/>
          </p:nvSpPr>
          <p:spPr bwMode="auto">
            <a:xfrm>
              <a:off x="2366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87" name="Freeform 403"/>
            <p:cNvSpPr>
              <a:spLocks/>
            </p:cNvSpPr>
            <p:nvPr/>
          </p:nvSpPr>
          <p:spPr bwMode="auto">
            <a:xfrm>
              <a:off x="2398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88" name="Freeform 404"/>
            <p:cNvSpPr>
              <a:spLocks/>
            </p:cNvSpPr>
            <p:nvPr/>
          </p:nvSpPr>
          <p:spPr bwMode="auto">
            <a:xfrm>
              <a:off x="2430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</p:grpSp>
      <p:grpSp>
        <p:nvGrpSpPr>
          <p:cNvPr id="42590" name="Group 606"/>
          <p:cNvGrpSpPr>
            <a:grpSpLocks/>
          </p:cNvGrpSpPr>
          <p:nvPr/>
        </p:nvGrpSpPr>
        <p:grpSpPr bwMode="auto">
          <a:xfrm>
            <a:off x="2360616" y="2230438"/>
            <a:ext cx="4657725" cy="1028700"/>
            <a:chOff x="1487" y="1405"/>
            <a:chExt cx="2934" cy="648"/>
          </a:xfrm>
        </p:grpSpPr>
        <p:sp>
          <p:nvSpPr>
            <p:cNvPr id="42390" name="Freeform 406"/>
            <p:cNvSpPr>
              <a:spLocks/>
            </p:cNvSpPr>
            <p:nvPr/>
          </p:nvSpPr>
          <p:spPr bwMode="auto">
            <a:xfrm>
              <a:off x="2462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91" name="Freeform 407"/>
            <p:cNvSpPr>
              <a:spLocks/>
            </p:cNvSpPr>
            <p:nvPr/>
          </p:nvSpPr>
          <p:spPr bwMode="auto">
            <a:xfrm>
              <a:off x="2493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92" name="Freeform 408"/>
            <p:cNvSpPr>
              <a:spLocks/>
            </p:cNvSpPr>
            <p:nvPr/>
          </p:nvSpPr>
          <p:spPr bwMode="auto">
            <a:xfrm>
              <a:off x="2525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93" name="Freeform 409"/>
            <p:cNvSpPr>
              <a:spLocks/>
            </p:cNvSpPr>
            <p:nvPr/>
          </p:nvSpPr>
          <p:spPr bwMode="auto">
            <a:xfrm>
              <a:off x="2557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94" name="Freeform 410"/>
            <p:cNvSpPr>
              <a:spLocks/>
            </p:cNvSpPr>
            <p:nvPr/>
          </p:nvSpPr>
          <p:spPr bwMode="auto">
            <a:xfrm>
              <a:off x="2589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95" name="Freeform 411"/>
            <p:cNvSpPr>
              <a:spLocks/>
            </p:cNvSpPr>
            <p:nvPr/>
          </p:nvSpPr>
          <p:spPr bwMode="auto">
            <a:xfrm>
              <a:off x="2621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96" name="Freeform 412"/>
            <p:cNvSpPr>
              <a:spLocks/>
            </p:cNvSpPr>
            <p:nvPr/>
          </p:nvSpPr>
          <p:spPr bwMode="auto">
            <a:xfrm>
              <a:off x="2653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97" name="Freeform 413"/>
            <p:cNvSpPr>
              <a:spLocks/>
            </p:cNvSpPr>
            <p:nvPr/>
          </p:nvSpPr>
          <p:spPr bwMode="auto">
            <a:xfrm>
              <a:off x="2685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98" name="Freeform 414"/>
            <p:cNvSpPr>
              <a:spLocks/>
            </p:cNvSpPr>
            <p:nvPr/>
          </p:nvSpPr>
          <p:spPr bwMode="auto">
            <a:xfrm>
              <a:off x="2717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399" name="Freeform 415"/>
            <p:cNvSpPr>
              <a:spLocks/>
            </p:cNvSpPr>
            <p:nvPr/>
          </p:nvSpPr>
          <p:spPr bwMode="auto">
            <a:xfrm>
              <a:off x="2749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00" name="Freeform 416"/>
            <p:cNvSpPr>
              <a:spLocks/>
            </p:cNvSpPr>
            <p:nvPr/>
          </p:nvSpPr>
          <p:spPr bwMode="auto">
            <a:xfrm>
              <a:off x="2781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01" name="Freeform 417"/>
            <p:cNvSpPr>
              <a:spLocks/>
            </p:cNvSpPr>
            <p:nvPr/>
          </p:nvSpPr>
          <p:spPr bwMode="auto">
            <a:xfrm>
              <a:off x="2813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02" name="Freeform 418"/>
            <p:cNvSpPr>
              <a:spLocks/>
            </p:cNvSpPr>
            <p:nvPr/>
          </p:nvSpPr>
          <p:spPr bwMode="auto">
            <a:xfrm>
              <a:off x="2845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03" name="Freeform 419"/>
            <p:cNvSpPr>
              <a:spLocks/>
            </p:cNvSpPr>
            <p:nvPr/>
          </p:nvSpPr>
          <p:spPr bwMode="auto">
            <a:xfrm>
              <a:off x="2877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04" name="Freeform 420"/>
            <p:cNvSpPr>
              <a:spLocks/>
            </p:cNvSpPr>
            <p:nvPr/>
          </p:nvSpPr>
          <p:spPr bwMode="auto">
            <a:xfrm>
              <a:off x="2909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05" name="Freeform 421"/>
            <p:cNvSpPr>
              <a:spLocks/>
            </p:cNvSpPr>
            <p:nvPr/>
          </p:nvSpPr>
          <p:spPr bwMode="auto">
            <a:xfrm>
              <a:off x="2941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06" name="Freeform 422"/>
            <p:cNvSpPr>
              <a:spLocks/>
            </p:cNvSpPr>
            <p:nvPr/>
          </p:nvSpPr>
          <p:spPr bwMode="auto">
            <a:xfrm>
              <a:off x="2973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07" name="Freeform 423"/>
            <p:cNvSpPr>
              <a:spLocks/>
            </p:cNvSpPr>
            <p:nvPr/>
          </p:nvSpPr>
          <p:spPr bwMode="auto">
            <a:xfrm>
              <a:off x="3005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08" name="Freeform 424"/>
            <p:cNvSpPr>
              <a:spLocks/>
            </p:cNvSpPr>
            <p:nvPr/>
          </p:nvSpPr>
          <p:spPr bwMode="auto">
            <a:xfrm>
              <a:off x="3037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09" name="Freeform 425"/>
            <p:cNvSpPr>
              <a:spLocks/>
            </p:cNvSpPr>
            <p:nvPr/>
          </p:nvSpPr>
          <p:spPr bwMode="auto">
            <a:xfrm>
              <a:off x="3069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10" name="Freeform 426"/>
            <p:cNvSpPr>
              <a:spLocks/>
            </p:cNvSpPr>
            <p:nvPr/>
          </p:nvSpPr>
          <p:spPr bwMode="auto">
            <a:xfrm>
              <a:off x="3101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11" name="Freeform 427"/>
            <p:cNvSpPr>
              <a:spLocks/>
            </p:cNvSpPr>
            <p:nvPr/>
          </p:nvSpPr>
          <p:spPr bwMode="auto">
            <a:xfrm>
              <a:off x="3133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12" name="Freeform 428"/>
            <p:cNvSpPr>
              <a:spLocks/>
            </p:cNvSpPr>
            <p:nvPr/>
          </p:nvSpPr>
          <p:spPr bwMode="auto">
            <a:xfrm>
              <a:off x="3165" y="2052"/>
              <a:ext cx="9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13" name="Freeform 429"/>
            <p:cNvSpPr>
              <a:spLocks/>
            </p:cNvSpPr>
            <p:nvPr/>
          </p:nvSpPr>
          <p:spPr bwMode="auto">
            <a:xfrm>
              <a:off x="3196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14" name="Freeform 430"/>
            <p:cNvSpPr>
              <a:spLocks/>
            </p:cNvSpPr>
            <p:nvPr/>
          </p:nvSpPr>
          <p:spPr bwMode="auto">
            <a:xfrm>
              <a:off x="3228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15" name="Freeform 431"/>
            <p:cNvSpPr>
              <a:spLocks/>
            </p:cNvSpPr>
            <p:nvPr/>
          </p:nvSpPr>
          <p:spPr bwMode="auto">
            <a:xfrm>
              <a:off x="3260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16" name="Freeform 432"/>
            <p:cNvSpPr>
              <a:spLocks/>
            </p:cNvSpPr>
            <p:nvPr/>
          </p:nvSpPr>
          <p:spPr bwMode="auto">
            <a:xfrm>
              <a:off x="3292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17" name="Freeform 433"/>
            <p:cNvSpPr>
              <a:spLocks/>
            </p:cNvSpPr>
            <p:nvPr/>
          </p:nvSpPr>
          <p:spPr bwMode="auto">
            <a:xfrm>
              <a:off x="3324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18" name="Freeform 434"/>
            <p:cNvSpPr>
              <a:spLocks/>
            </p:cNvSpPr>
            <p:nvPr/>
          </p:nvSpPr>
          <p:spPr bwMode="auto">
            <a:xfrm>
              <a:off x="3356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19" name="Freeform 435"/>
            <p:cNvSpPr>
              <a:spLocks/>
            </p:cNvSpPr>
            <p:nvPr/>
          </p:nvSpPr>
          <p:spPr bwMode="auto">
            <a:xfrm>
              <a:off x="3388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20" name="Freeform 436"/>
            <p:cNvSpPr>
              <a:spLocks/>
            </p:cNvSpPr>
            <p:nvPr/>
          </p:nvSpPr>
          <p:spPr bwMode="auto">
            <a:xfrm>
              <a:off x="3420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21" name="Freeform 437"/>
            <p:cNvSpPr>
              <a:spLocks/>
            </p:cNvSpPr>
            <p:nvPr/>
          </p:nvSpPr>
          <p:spPr bwMode="auto">
            <a:xfrm>
              <a:off x="3452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22" name="Freeform 438"/>
            <p:cNvSpPr>
              <a:spLocks/>
            </p:cNvSpPr>
            <p:nvPr/>
          </p:nvSpPr>
          <p:spPr bwMode="auto">
            <a:xfrm>
              <a:off x="3484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23" name="Freeform 439"/>
            <p:cNvSpPr>
              <a:spLocks/>
            </p:cNvSpPr>
            <p:nvPr/>
          </p:nvSpPr>
          <p:spPr bwMode="auto">
            <a:xfrm>
              <a:off x="3516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24" name="Freeform 440"/>
            <p:cNvSpPr>
              <a:spLocks/>
            </p:cNvSpPr>
            <p:nvPr/>
          </p:nvSpPr>
          <p:spPr bwMode="auto">
            <a:xfrm>
              <a:off x="3548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25" name="Freeform 441"/>
            <p:cNvSpPr>
              <a:spLocks/>
            </p:cNvSpPr>
            <p:nvPr/>
          </p:nvSpPr>
          <p:spPr bwMode="auto">
            <a:xfrm>
              <a:off x="3580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26" name="Freeform 442"/>
            <p:cNvSpPr>
              <a:spLocks/>
            </p:cNvSpPr>
            <p:nvPr/>
          </p:nvSpPr>
          <p:spPr bwMode="auto">
            <a:xfrm>
              <a:off x="3612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27" name="Freeform 443"/>
            <p:cNvSpPr>
              <a:spLocks/>
            </p:cNvSpPr>
            <p:nvPr/>
          </p:nvSpPr>
          <p:spPr bwMode="auto">
            <a:xfrm>
              <a:off x="3644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28" name="Freeform 444"/>
            <p:cNvSpPr>
              <a:spLocks/>
            </p:cNvSpPr>
            <p:nvPr/>
          </p:nvSpPr>
          <p:spPr bwMode="auto">
            <a:xfrm>
              <a:off x="3676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29" name="Freeform 445"/>
            <p:cNvSpPr>
              <a:spLocks/>
            </p:cNvSpPr>
            <p:nvPr/>
          </p:nvSpPr>
          <p:spPr bwMode="auto">
            <a:xfrm>
              <a:off x="3708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30" name="Freeform 446"/>
            <p:cNvSpPr>
              <a:spLocks/>
            </p:cNvSpPr>
            <p:nvPr/>
          </p:nvSpPr>
          <p:spPr bwMode="auto">
            <a:xfrm>
              <a:off x="3740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31" name="Freeform 447"/>
            <p:cNvSpPr>
              <a:spLocks/>
            </p:cNvSpPr>
            <p:nvPr/>
          </p:nvSpPr>
          <p:spPr bwMode="auto">
            <a:xfrm>
              <a:off x="3772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32" name="Freeform 448"/>
            <p:cNvSpPr>
              <a:spLocks/>
            </p:cNvSpPr>
            <p:nvPr/>
          </p:nvSpPr>
          <p:spPr bwMode="auto">
            <a:xfrm>
              <a:off x="3804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33" name="Freeform 449"/>
            <p:cNvSpPr>
              <a:spLocks/>
            </p:cNvSpPr>
            <p:nvPr/>
          </p:nvSpPr>
          <p:spPr bwMode="auto">
            <a:xfrm>
              <a:off x="3836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34" name="Freeform 450"/>
            <p:cNvSpPr>
              <a:spLocks/>
            </p:cNvSpPr>
            <p:nvPr/>
          </p:nvSpPr>
          <p:spPr bwMode="auto">
            <a:xfrm>
              <a:off x="3867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35" name="Freeform 451"/>
            <p:cNvSpPr>
              <a:spLocks/>
            </p:cNvSpPr>
            <p:nvPr/>
          </p:nvSpPr>
          <p:spPr bwMode="auto">
            <a:xfrm>
              <a:off x="3899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36" name="Freeform 452"/>
            <p:cNvSpPr>
              <a:spLocks/>
            </p:cNvSpPr>
            <p:nvPr/>
          </p:nvSpPr>
          <p:spPr bwMode="auto">
            <a:xfrm>
              <a:off x="3931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37" name="Freeform 453"/>
            <p:cNvSpPr>
              <a:spLocks/>
            </p:cNvSpPr>
            <p:nvPr/>
          </p:nvSpPr>
          <p:spPr bwMode="auto">
            <a:xfrm>
              <a:off x="3963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38" name="Freeform 454"/>
            <p:cNvSpPr>
              <a:spLocks/>
            </p:cNvSpPr>
            <p:nvPr/>
          </p:nvSpPr>
          <p:spPr bwMode="auto">
            <a:xfrm>
              <a:off x="3995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39" name="Freeform 455"/>
            <p:cNvSpPr>
              <a:spLocks/>
            </p:cNvSpPr>
            <p:nvPr/>
          </p:nvSpPr>
          <p:spPr bwMode="auto">
            <a:xfrm>
              <a:off x="4027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40" name="Freeform 456"/>
            <p:cNvSpPr>
              <a:spLocks/>
            </p:cNvSpPr>
            <p:nvPr/>
          </p:nvSpPr>
          <p:spPr bwMode="auto">
            <a:xfrm>
              <a:off x="4059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41" name="Freeform 457"/>
            <p:cNvSpPr>
              <a:spLocks/>
            </p:cNvSpPr>
            <p:nvPr/>
          </p:nvSpPr>
          <p:spPr bwMode="auto">
            <a:xfrm>
              <a:off x="4091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42" name="Freeform 458"/>
            <p:cNvSpPr>
              <a:spLocks/>
            </p:cNvSpPr>
            <p:nvPr/>
          </p:nvSpPr>
          <p:spPr bwMode="auto">
            <a:xfrm>
              <a:off x="4123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43" name="Freeform 459"/>
            <p:cNvSpPr>
              <a:spLocks/>
            </p:cNvSpPr>
            <p:nvPr/>
          </p:nvSpPr>
          <p:spPr bwMode="auto">
            <a:xfrm>
              <a:off x="4155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44" name="Freeform 460"/>
            <p:cNvSpPr>
              <a:spLocks/>
            </p:cNvSpPr>
            <p:nvPr/>
          </p:nvSpPr>
          <p:spPr bwMode="auto">
            <a:xfrm>
              <a:off x="4187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45" name="Freeform 461"/>
            <p:cNvSpPr>
              <a:spLocks/>
            </p:cNvSpPr>
            <p:nvPr/>
          </p:nvSpPr>
          <p:spPr bwMode="auto">
            <a:xfrm>
              <a:off x="4219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46" name="Freeform 462"/>
            <p:cNvSpPr>
              <a:spLocks/>
            </p:cNvSpPr>
            <p:nvPr/>
          </p:nvSpPr>
          <p:spPr bwMode="auto">
            <a:xfrm>
              <a:off x="4251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47" name="Freeform 463"/>
            <p:cNvSpPr>
              <a:spLocks/>
            </p:cNvSpPr>
            <p:nvPr/>
          </p:nvSpPr>
          <p:spPr bwMode="auto">
            <a:xfrm>
              <a:off x="4283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48" name="Freeform 464"/>
            <p:cNvSpPr>
              <a:spLocks/>
            </p:cNvSpPr>
            <p:nvPr/>
          </p:nvSpPr>
          <p:spPr bwMode="auto">
            <a:xfrm>
              <a:off x="4315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49" name="Freeform 465"/>
            <p:cNvSpPr>
              <a:spLocks/>
            </p:cNvSpPr>
            <p:nvPr/>
          </p:nvSpPr>
          <p:spPr bwMode="auto">
            <a:xfrm>
              <a:off x="4347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50" name="Freeform 466"/>
            <p:cNvSpPr>
              <a:spLocks/>
            </p:cNvSpPr>
            <p:nvPr/>
          </p:nvSpPr>
          <p:spPr bwMode="auto">
            <a:xfrm>
              <a:off x="4379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51" name="Freeform 467"/>
            <p:cNvSpPr>
              <a:spLocks/>
            </p:cNvSpPr>
            <p:nvPr/>
          </p:nvSpPr>
          <p:spPr bwMode="auto">
            <a:xfrm>
              <a:off x="4411" y="2052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52" name="Freeform 468"/>
            <p:cNvSpPr>
              <a:spLocks/>
            </p:cNvSpPr>
            <p:nvPr/>
          </p:nvSpPr>
          <p:spPr bwMode="auto">
            <a:xfrm>
              <a:off x="1495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53" name="Freeform 469"/>
            <p:cNvSpPr>
              <a:spLocks/>
            </p:cNvSpPr>
            <p:nvPr/>
          </p:nvSpPr>
          <p:spPr bwMode="auto">
            <a:xfrm>
              <a:off x="1527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54" name="Freeform 470"/>
            <p:cNvSpPr>
              <a:spLocks/>
            </p:cNvSpPr>
            <p:nvPr/>
          </p:nvSpPr>
          <p:spPr bwMode="auto">
            <a:xfrm>
              <a:off x="1559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55" name="Freeform 471"/>
            <p:cNvSpPr>
              <a:spLocks/>
            </p:cNvSpPr>
            <p:nvPr/>
          </p:nvSpPr>
          <p:spPr bwMode="auto">
            <a:xfrm>
              <a:off x="1591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56" name="Freeform 472"/>
            <p:cNvSpPr>
              <a:spLocks/>
            </p:cNvSpPr>
            <p:nvPr/>
          </p:nvSpPr>
          <p:spPr bwMode="auto">
            <a:xfrm>
              <a:off x="1623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57" name="Freeform 473"/>
            <p:cNvSpPr>
              <a:spLocks/>
            </p:cNvSpPr>
            <p:nvPr/>
          </p:nvSpPr>
          <p:spPr bwMode="auto">
            <a:xfrm>
              <a:off x="1655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58" name="Freeform 474"/>
            <p:cNvSpPr>
              <a:spLocks/>
            </p:cNvSpPr>
            <p:nvPr/>
          </p:nvSpPr>
          <p:spPr bwMode="auto">
            <a:xfrm>
              <a:off x="1687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59" name="Freeform 475"/>
            <p:cNvSpPr>
              <a:spLocks/>
            </p:cNvSpPr>
            <p:nvPr/>
          </p:nvSpPr>
          <p:spPr bwMode="auto">
            <a:xfrm>
              <a:off x="1719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60" name="Freeform 476"/>
            <p:cNvSpPr>
              <a:spLocks/>
            </p:cNvSpPr>
            <p:nvPr/>
          </p:nvSpPr>
          <p:spPr bwMode="auto">
            <a:xfrm>
              <a:off x="1751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61" name="Freeform 477"/>
            <p:cNvSpPr>
              <a:spLocks/>
            </p:cNvSpPr>
            <p:nvPr/>
          </p:nvSpPr>
          <p:spPr bwMode="auto">
            <a:xfrm>
              <a:off x="1783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62" name="Freeform 478"/>
            <p:cNvSpPr>
              <a:spLocks/>
            </p:cNvSpPr>
            <p:nvPr/>
          </p:nvSpPr>
          <p:spPr bwMode="auto">
            <a:xfrm>
              <a:off x="1814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63" name="Freeform 479"/>
            <p:cNvSpPr>
              <a:spLocks/>
            </p:cNvSpPr>
            <p:nvPr/>
          </p:nvSpPr>
          <p:spPr bwMode="auto">
            <a:xfrm>
              <a:off x="1846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64" name="Freeform 480"/>
            <p:cNvSpPr>
              <a:spLocks/>
            </p:cNvSpPr>
            <p:nvPr/>
          </p:nvSpPr>
          <p:spPr bwMode="auto">
            <a:xfrm>
              <a:off x="1878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65" name="Freeform 481"/>
            <p:cNvSpPr>
              <a:spLocks/>
            </p:cNvSpPr>
            <p:nvPr/>
          </p:nvSpPr>
          <p:spPr bwMode="auto">
            <a:xfrm>
              <a:off x="1910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66" name="Freeform 482"/>
            <p:cNvSpPr>
              <a:spLocks/>
            </p:cNvSpPr>
            <p:nvPr/>
          </p:nvSpPr>
          <p:spPr bwMode="auto">
            <a:xfrm>
              <a:off x="1942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67" name="Freeform 483"/>
            <p:cNvSpPr>
              <a:spLocks/>
            </p:cNvSpPr>
            <p:nvPr/>
          </p:nvSpPr>
          <p:spPr bwMode="auto">
            <a:xfrm>
              <a:off x="1974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68" name="Freeform 484"/>
            <p:cNvSpPr>
              <a:spLocks/>
            </p:cNvSpPr>
            <p:nvPr/>
          </p:nvSpPr>
          <p:spPr bwMode="auto">
            <a:xfrm>
              <a:off x="2006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69" name="Freeform 485"/>
            <p:cNvSpPr>
              <a:spLocks/>
            </p:cNvSpPr>
            <p:nvPr/>
          </p:nvSpPr>
          <p:spPr bwMode="auto">
            <a:xfrm>
              <a:off x="2038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70" name="Freeform 486"/>
            <p:cNvSpPr>
              <a:spLocks/>
            </p:cNvSpPr>
            <p:nvPr/>
          </p:nvSpPr>
          <p:spPr bwMode="auto">
            <a:xfrm>
              <a:off x="2070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71" name="Freeform 487"/>
            <p:cNvSpPr>
              <a:spLocks/>
            </p:cNvSpPr>
            <p:nvPr/>
          </p:nvSpPr>
          <p:spPr bwMode="auto">
            <a:xfrm>
              <a:off x="2102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72" name="Freeform 488"/>
            <p:cNvSpPr>
              <a:spLocks/>
            </p:cNvSpPr>
            <p:nvPr/>
          </p:nvSpPr>
          <p:spPr bwMode="auto">
            <a:xfrm>
              <a:off x="2134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73" name="Freeform 489"/>
            <p:cNvSpPr>
              <a:spLocks/>
            </p:cNvSpPr>
            <p:nvPr/>
          </p:nvSpPr>
          <p:spPr bwMode="auto">
            <a:xfrm>
              <a:off x="2166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74" name="Freeform 490"/>
            <p:cNvSpPr>
              <a:spLocks/>
            </p:cNvSpPr>
            <p:nvPr/>
          </p:nvSpPr>
          <p:spPr bwMode="auto">
            <a:xfrm>
              <a:off x="2198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75" name="Freeform 491"/>
            <p:cNvSpPr>
              <a:spLocks/>
            </p:cNvSpPr>
            <p:nvPr/>
          </p:nvSpPr>
          <p:spPr bwMode="auto">
            <a:xfrm>
              <a:off x="2230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76" name="Freeform 492"/>
            <p:cNvSpPr>
              <a:spLocks/>
            </p:cNvSpPr>
            <p:nvPr/>
          </p:nvSpPr>
          <p:spPr bwMode="auto">
            <a:xfrm>
              <a:off x="2262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77" name="Freeform 493"/>
            <p:cNvSpPr>
              <a:spLocks/>
            </p:cNvSpPr>
            <p:nvPr/>
          </p:nvSpPr>
          <p:spPr bwMode="auto">
            <a:xfrm>
              <a:off x="2294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78" name="Freeform 494"/>
            <p:cNvSpPr>
              <a:spLocks/>
            </p:cNvSpPr>
            <p:nvPr/>
          </p:nvSpPr>
          <p:spPr bwMode="auto">
            <a:xfrm>
              <a:off x="2326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79" name="Freeform 495"/>
            <p:cNvSpPr>
              <a:spLocks/>
            </p:cNvSpPr>
            <p:nvPr/>
          </p:nvSpPr>
          <p:spPr bwMode="auto">
            <a:xfrm>
              <a:off x="2358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80" name="Freeform 496"/>
            <p:cNvSpPr>
              <a:spLocks/>
            </p:cNvSpPr>
            <p:nvPr/>
          </p:nvSpPr>
          <p:spPr bwMode="auto">
            <a:xfrm>
              <a:off x="2390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81" name="Freeform 497"/>
            <p:cNvSpPr>
              <a:spLocks/>
            </p:cNvSpPr>
            <p:nvPr/>
          </p:nvSpPr>
          <p:spPr bwMode="auto">
            <a:xfrm>
              <a:off x="2422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82" name="Freeform 498"/>
            <p:cNvSpPr>
              <a:spLocks/>
            </p:cNvSpPr>
            <p:nvPr/>
          </p:nvSpPr>
          <p:spPr bwMode="auto">
            <a:xfrm>
              <a:off x="2454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83" name="Freeform 499"/>
            <p:cNvSpPr>
              <a:spLocks/>
            </p:cNvSpPr>
            <p:nvPr/>
          </p:nvSpPr>
          <p:spPr bwMode="auto">
            <a:xfrm>
              <a:off x="2486" y="1728"/>
              <a:ext cx="9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84" name="Freeform 500"/>
            <p:cNvSpPr>
              <a:spLocks/>
            </p:cNvSpPr>
            <p:nvPr/>
          </p:nvSpPr>
          <p:spPr bwMode="auto">
            <a:xfrm>
              <a:off x="2517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85" name="Freeform 501"/>
            <p:cNvSpPr>
              <a:spLocks/>
            </p:cNvSpPr>
            <p:nvPr/>
          </p:nvSpPr>
          <p:spPr bwMode="auto">
            <a:xfrm>
              <a:off x="2549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86" name="Freeform 502"/>
            <p:cNvSpPr>
              <a:spLocks/>
            </p:cNvSpPr>
            <p:nvPr/>
          </p:nvSpPr>
          <p:spPr bwMode="auto">
            <a:xfrm>
              <a:off x="2581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87" name="Freeform 503"/>
            <p:cNvSpPr>
              <a:spLocks/>
            </p:cNvSpPr>
            <p:nvPr/>
          </p:nvSpPr>
          <p:spPr bwMode="auto">
            <a:xfrm>
              <a:off x="2613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88" name="Freeform 504"/>
            <p:cNvSpPr>
              <a:spLocks/>
            </p:cNvSpPr>
            <p:nvPr/>
          </p:nvSpPr>
          <p:spPr bwMode="auto">
            <a:xfrm>
              <a:off x="2645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89" name="Freeform 505"/>
            <p:cNvSpPr>
              <a:spLocks/>
            </p:cNvSpPr>
            <p:nvPr/>
          </p:nvSpPr>
          <p:spPr bwMode="auto">
            <a:xfrm>
              <a:off x="2677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90" name="Freeform 506"/>
            <p:cNvSpPr>
              <a:spLocks/>
            </p:cNvSpPr>
            <p:nvPr/>
          </p:nvSpPr>
          <p:spPr bwMode="auto">
            <a:xfrm>
              <a:off x="2709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91" name="Freeform 507"/>
            <p:cNvSpPr>
              <a:spLocks/>
            </p:cNvSpPr>
            <p:nvPr/>
          </p:nvSpPr>
          <p:spPr bwMode="auto">
            <a:xfrm>
              <a:off x="2741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92" name="Freeform 508"/>
            <p:cNvSpPr>
              <a:spLocks/>
            </p:cNvSpPr>
            <p:nvPr/>
          </p:nvSpPr>
          <p:spPr bwMode="auto">
            <a:xfrm>
              <a:off x="2773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93" name="Freeform 509"/>
            <p:cNvSpPr>
              <a:spLocks/>
            </p:cNvSpPr>
            <p:nvPr/>
          </p:nvSpPr>
          <p:spPr bwMode="auto">
            <a:xfrm>
              <a:off x="2805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94" name="Freeform 510"/>
            <p:cNvSpPr>
              <a:spLocks/>
            </p:cNvSpPr>
            <p:nvPr/>
          </p:nvSpPr>
          <p:spPr bwMode="auto">
            <a:xfrm>
              <a:off x="2837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95" name="Freeform 511"/>
            <p:cNvSpPr>
              <a:spLocks/>
            </p:cNvSpPr>
            <p:nvPr/>
          </p:nvSpPr>
          <p:spPr bwMode="auto">
            <a:xfrm>
              <a:off x="2869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96" name="Freeform 512"/>
            <p:cNvSpPr>
              <a:spLocks/>
            </p:cNvSpPr>
            <p:nvPr/>
          </p:nvSpPr>
          <p:spPr bwMode="auto">
            <a:xfrm>
              <a:off x="2901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97" name="Freeform 513"/>
            <p:cNvSpPr>
              <a:spLocks/>
            </p:cNvSpPr>
            <p:nvPr/>
          </p:nvSpPr>
          <p:spPr bwMode="auto">
            <a:xfrm>
              <a:off x="2933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98" name="Freeform 514"/>
            <p:cNvSpPr>
              <a:spLocks/>
            </p:cNvSpPr>
            <p:nvPr/>
          </p:nvSpPr>
          <p:spPr bwMode="auto">
            <a:xfrm>
              <a:off x="2965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499" name="Freeform 515"/>
            <p:cNvSpPr>
              <a:spLocks/>
            </p:cNvSpPr>
            <p:nvPr/>
          </p:nvSpPr>
          <p:spPr bwMode="auto">
            <a:xfrm>
              <a:off x="2997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00" name="Freeform 516"/>
            <p:cNvSpPr>
              <a:spLocks/>
            </p:cNvSpPr>
            <p:nvPr/>
          </p:nvSpPr>
          <p:spPr bwMode="auto">
            <a:xfrm>
              <a:off x="3029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01" name="Freeform 517"/>
            <p:cNvSpPr>
              <a:spLocks/>
            </p:cNvSpPr>
            <p:nvPr/>
          </p:nvSpPr>
          <p:spPr bwMode="auto">
            <a:xfrm>
              <a:off x="3061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02" name="Freeform 518"/>
            <p:cNvSpPr>
              <a:spLocks/>
            </p:cNvSpPr>
            <p:nvPr/>
          </p:nvSpPr>
          <p:spPr bwMode="auto">
            <a:xfrm>
              <a:off x="3093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03" name="Freeform 519"/>
            <p:cNvSpPr>
              <a:spLocks/>
            </p:cNvSpPr>
            <p:nvPr/>
          </p:nvSpPr>
          <p:spPr bwMode="auto">
            <a:xfrm>
              <a:off x="3125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04" name="Freeform 520"/>
            <p:cNvSpPr>
              <a:spLocks/>
            </p:cNvSpPr>
            <p:nvPr/>
          </p:nvSpPr>
          <p:spPr bwMode="auto">
            <a:xfrm>
              <a:off x="3157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05" name="Freeform 521"/>
            <p:cNvSpPr>
              <a:spLocks/>
            </p:cNvSpPr>
            <p:nvPr/>
          </p:nvSpPr>
          <p:spPr bwMode="auto">
            <a:xfrm>
              <a:off x="3188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06" name="Freeform 522"/>
            <p:cNvSpPr>
              <a:spLocks/>
            </p:cNvSpPr>
            <p:nvPr/>
          </p:nvSpPr>
          <p:spPr bwMode="auto">
            <a:xfrm>
              <a:off x="3220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07" name="Freeform 523"/>
            <p:cNvSpPr>
              <a:spLocks/>
            </p:cNvSpPr>
            <p:nvPr/>
          </p:nvSpPr>
          <p:spPr bwMode="auto">
            <a:xfrm>
              <a:off x="3252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08" name="Freeform 524"/>
            <p:cNvSpPr>
              <a:spLocks/>
            </p:cNvSpPr>
            <p:nvPr/>
          </p:nvSpPr>
          <p:spPr bwMode="auto">
            <a:xfrm>
              <a:off x="3284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09" name="Freeform 525"/>
            <p:cNvSpPr>
              <a:spLocks/>
            </p:cNvSpPr>
            <p:nvPr/>
          </p:nvSpPr>
          <p:spPr bwMode="auto">
            <a:xfrm>
              <a:off x="3316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10" name="Freeform 526"/>
            <p:cNvSpPr>
              <a:spLocks/>
            </p:cNvSpPr>
            <p:nvPr/>
          </p:nvSpPr>
          <p:spPr bwMode="auto">
            <a:xfrm>
              <a:off x="3348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11" name="Freeform 527"/>
            <p:cNvSpPr>
              <a:spLocks/>
            </p:cNvSpPr>
            <p:nvPr/>
          </p:nvSpPr>
          <p:spPr bwMode="auto">
            <a:xfrm>
              <a:off x="3380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12" name="Freeform 528"/>
            <p:cNvSpPr>
              <a:spLocks/>
            </p:cNvSpPr>
            <p:nvPr/>
          </p:nvSpPr>
          <p:spPr bwMode="auto">
            <a:xfrm>
              <a:off x="3412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13" name="Freeform 529"/>
            <p:cNvSpPr>
              <a:spLocks/>
            </p:cNvSpPr>
            <p:nvPr/>
          </p:nvSpPr>
          <p:spPr bwMode="auto">
            <a:xfrm>
              <a:off x="3444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14" name="Freeform 530"/>
            <p:cNvSpPr>
              <a:spLocks/>
            </p:cNvSpPr>
            <p:nvPr/>
          </p:nvSpPr>
          <p:spPr bwMode="auto">
            <a:xfrm>
              <a:off x="3476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15" name="Freeform 531"/>
            <p:cNvSpPr>
              <a:spLocks/>
            </p:cNvSpPr>
            <p:nvPr/>
          </p:nvSpPr>
          <p:spPr bwMode="auto">
            <a:xfrm>
              <a:off x="3508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16" name="Freeform 532"/>
            <p:cNvSpPr>
              <a:spLocks/>
            </p:cNvSpPr>
            <p:nvPr/>
          </p:nvSpPr>
          <p:spPr bwMode="auto">
            <a:xfrm>
              <a:off x="3540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17" name="Freeform 533"/>
            <p:cNvSpPr>
              <a:spLocks/>
            </p:cNvSpPr>
            <p:nvPr/>
          </p:nvSpPr>
          <p:spPr bwMode="auto">
            <a:xfrm>
              <a:off x="3572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18" name="Freeform 534"/>
            <p:cNvSpPr>
              <a:spLocks/>
            </p:cNvSpPr>
            <p:nvPr/>
          </p:nvSpPr>
          <p:spPr bwMode="auto">
            <a:xfrm>
              <a:off x="3604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19" name="Freeform 535"/>
            <p:cNvSpPr>
              <a:spLocks/>
            </p:cNvSpPr>
            <p:nvPr/>
          </p:nvSpPr>
          <p:spPr bwMode="auto">
            <a:xfrm>
              <a:off x="3636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20" name="Freeform 536"/>
            <p:cNvSpPr>
              <a:spLocks/>
            </p:cNvSpPr>
            <p:nvPr/>
          </p:nvSpPr>
          <p:spPr bwMode="auto">
            <a:xfrm>
              <a:off x="3668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21" name="Freeform 537"/>
            <p:cNvSpPr>
              <a:spLocks/>
            </p:cNvSpPr>
            <p:nvPr/>
          </p:nvSpPr>
          <p:spPr bwMode="auto">
            <a:xfrm>
              <a:off x="3700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22" name="Freeform 538"/>
            <p:cNvSpPr>
              <a:spLocks/>
            </p:cNvSpPr>
            <p:nvPr/>
          </p:nvSpPr>
          <p:spPr bwMode="auto">
            <a:xfrm>
              <a:off x="3732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23" name="Freeform 539"/>
            <p:cNvSpPr>
              <a:spLocks/>
            </p:cNvSpPr>
            <p:nvPr/>
          </p:nvSpPr>
          <p:spPr bwMode="auto">
            <a:xfrm>
              <a:off x="3764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24" name="Freeform 540"/>
            <p:cNvSpPr>
              <a:spLocks/>
            </p:cNvSpPr>
            <p:nvPr/>
          </p:nvSpPr>
          <p:spPr bwMode="auto">
            <a:xfrm>
              <a:off x="3796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25" name="Freeform 541"/>
            <p:cNvSpPr>
              <a:spLocks/>
            </p:cNvSpPr>
            <p:nvPr/>
          </p:nvSpPr>
          <p:spPr bwMode="auto">
            <a:xfrm>
              <a:off x="3828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26" name="Freeform 542"/>
            <p:cNvSpPr>
              <a:spLocks/>
            </p:cNvSpPr>
            <p:nvPr/>
          </p:nvSpPr>
          <p:spPr bwMode="auto">
            <a:xfrm>
              <a:off x="3859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27" name="Freeform 543"/>
            <p:cNvSpPr>
              <a:spLocks/>
            </p:cNvSpPr>
            <p:nvPr/>
          </p:nvSpPr>
          <p:spPr bwMode="auto">
            <a:xfrm>
              <a:off x="3891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28" name="Freeform 544"/>
            <p:cNvSpPr>
              <a:spLocks/>
            </p:cNvSpPr>
            <p:nvPr/>
          </p:nvSpPr>
          <p:spPr bwMode="auto">
            <a:xfrm>
              <a:off x="3923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29" name="Freeform 545"/>
            <p:cNvSpPr>
              <a:spLocks/>
            </p:cNvSpPr>
            <p:nvPr/>
          </p:nvSpPr>
          <p:spPr bwMode="auto">
            <a:xfrm>
              <a:off x="3955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30" name="Freeform 546"/>
            <p:cNvSpPr>
              <a:spLocks/>
            </p:cNvSpPr>
            <p:nvPr/>
          </p:nvSpPr>
          <p:spPr bwMode="auto">
            <a:xfrm>
              <a:off x="3987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31" name="Freeform 547"/>
            <p:cNvSpPr>
              <a:spLocks/>
            </p:cNvSpPr>
            <p:nvPr/>
          </p:nvSpPr>
          <p:spPr bwMode="auto">
            <a:xfrm>
              <a:off x="4019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32" name="Freeform 548"/>
            <p:cNvSpPr>
              <a:spLocks/>
            </p:cNvSpPr>
            <p:nvPr/>
          </p:nvSpPr>
          <p:spPr bwMode="auto">
            <a:xfrm>
              <a:off x="4051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33" name="Freeform 549"/>
            <p:cNvSpPr>
              <a:spLocks/>
            </p:cNvSpPr>
            <p:nvPr/>
          </p:nvSpPr>
          <p:spPr bwMode="auto">
            <a:xfrm>
              <a:off x="4083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34" name="Freeform 550"/>
            <p:cNvSpPr>
              <a:spLocks/>
            </p:cNvSpPr>
            <p:nvPr/>
          </p:nvSpPr>
          <p:spPr bwMode="auto">
            <a:xfrm>
              <a:off x="4115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35" name="Freeform 551"/>
            <p:cNvSpPr>
              <a:spLocks/>
            </p:cNvSpPr>
            <p:nvPr/>
          </p:nvSpPr>
          <p:spPr bwMode="auto">
            <a:xfrm>
              <a:off x="4147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36" name="Freeform 552"/>
            <p:cNvSpPr>
              <a:spLocks/>
            </p:cNvSpPr>
            <p:nvPr/>
          </p:nvSpPr>
          <p:spPr bwMode="auto">
            <a:xfrm>
              <a:off x="4179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37" name="Freeform 553"/>
            <p:cNvSpPr>
              <a:spLocks/>
            </p:cNvSpPr>
            <p:nvPr/>
          </p:nvSpPr>
          <p:spPr bwMode="auto">
            <a:xfrm>
              <a:off x="4211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38" name="Freeform 554"/>
            <p:cNvSpPr>
              <a:spLocks/>
            </p:cNvSpPr>
            <p:nvPr/>
          </p:nvSpPr>
          <p:spPr bwMode="auto">
            <a:xfrm>
              <a:off x="4243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39" name="Freeform 555"/>
            <p:cNvSpPr>
              <a:spLocks/>
            </p:cNvSpPr>
            <p:nvPr/>
          </p:nvSpPr>
          <p:spPr bwMode="auto">
            <a:xfrm>
              <a:off x="4275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40" name="Freeform 556"/>
            <p:cNvSpPr>
              <a:spLocks/>
            </p:cNvSpPr>
            <p:nvPr/>
          </p:nvSpPr>
          <p:spPr bwMode="auto">
            <a:xfrm>
              <a:off x="4307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41" name="Freeform 557"/>
            <p:cNvSpPr>
              <a:spLocks/>
            </p:cNvSpPr>
            <p:nvPr/>
          </p:nvSpPr>
          <p:spPr bwMode="auto">
            <a:xfrm>
              <a:off x="4339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42" name="Freeform 558"/>
            <p:cNvSpPr>
              <a:spLocks/>
            </p:cNvSpPr>
            <p:nvPr/>
          </p:nvSpPr>
          <p:spPr bwMode="auto">
            <a:xfrm>
              <a:off x="4371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43" name="Freeform 559"/>
            <p:cNvSpPr>
              <a:spLocks/>
            </p:cNvSpPr>
            <p:nvPr/>
          </p:nvSpPr>
          <p:spPr bwMode="auto">
            <a:xfrm>
              <a:off x="4403" y="1728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44" name="Freeform 560"/>
            <p:cNvSpPr>
              <a:spLocks/>
            </p:cNvSpPr>
            <p:nvPr/>
          </p:nvSpPr>
          <p:spPr bwMode="auto">
            <a:xfrm>
              <a:off x="1487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45" name="Freeform 561"/>
            <p:cNvSpPr>
              <a:spLocks/>
            </p:cNvSpPr>
            <p:nvPr/>
          </p:nvSpPr>
          <p:spPr bwMode="auto">
            <a:xfrm>
              <a:off x="1519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46" name="Freeform 562"/>
            <p:cNvSpPr>
              <a:spLocks/>
            </p:cNvSpPr>
            <p:nvPr/>
          </p:nvSpPr>
          <p:spPr bwMode="auto">
            <a:xfrm>
              <a:off x="1551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47" name="Freeform 563"/>
            <p:cNvSpPr>
              <a:spLocks/>
            </p:cNvSpPr>
            <p:nvPr/>
          </p:nvSpPr>
          <p:spPr bwMode="auto">
            <a:xfrm>
              <a:off x="1583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48" name="Freeform 564"/>
            <p:cNvSpPr>
              <a:spLocks/>
            </p:cNvSpPr>
            <p:nvPr/>
          </p:nvSpPr>
          <p:spPr bwMode="auto">
            <a:xfrm>
              <a:off x="1615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49" name="Freeform 565"/>
            <p:cNvSpPr>
              <a:spLocks/>
            </p:cNvSpPr>
            <p:nvPr/>
          </p:nvSpPr>
          <p:spPr bwMode="auto">
            <a:xfrm>
              <a:off x="1647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50" name="Freeform 566"/>
            <p:cNvSpPr>
              <a:spLocks/>
            </p:cNvSpPr>
            <p:nvPr/>
          </p:nvSpPr>
          <p:spPr bwMode="auto">
            <a:xfrm>
              <a:off x="1679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51" name="Freeform 567"/>
            <p:cNvSpPr>
              <a:spLocks/>
            </p:cNvSpPr>
            <p:nvPr/>
          </p:nvSpPr>
          <p:spPr bwMode="auto">
            <a:xfrm>
              <a:off x="1711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52" name="Freeform 568"/>
            <p:cNvSpPr>
              <a:spLocks/>
            </p:cNvSpPr>
            <p:nvPr/>
          </p:nvSpPr>
          <p:spPr bwMode="auto">
            <a:xfrm>
              <a:off x="1743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53" name="Freeform 569"/>
            <p:cNvSpPr>
              <a:spLocks/>
            </p:cNvSpPr>
            <p:nvPr/>
          </p:nvSpPr>
          <p:spPr bwMode="auto">
            <a:xfrm>
              <a:off x="1775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54" name="Freeform 570"/>
            <p:cNvSpPr>
              <a:spLocks/>
            </p:cNvSpPr>
            <p:nvPr/>
          </p:nvSpPr>
          <p:spPr bwMode="auto">
            <a:xfrm>
              <a:off x="1807" y="1405"/>
              <a:ext cx="9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55" name="Freeform 571"/>
            <p:cNvSpPr>
              <a:spLocks/>
            </p:cNvSpPr>
            <p:nvPr/>
          </p:nvSpPr>
          <p:spPr bwMode="auto">
            <a:xfrm>
              <a:off x="1838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56" name="Freeform 572"/>
            <p:cNvSpPr>
              <a:spLocks/>
            </p:cNvSpPr>
            <p:nvPr/>
          </p:nvSpPr>
          <p:spPr bwMode="auto">
            <a:xfrm>
              <a:off x="1870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57" name="Freeform 573"/>
            <p:cNvSpPr>
              <a:spLocks/>
            </p:cNvSpPr>
            <p:nvPr/>
          </p:nvSpPr>
          <p:spPr bwMode="auto">
            <a:xfrm>
              <a:off x="1902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58" name="Freeform 574"/>
            <p:cNvSpPr>
              <a:spLocks/>
            </p:cNvSpPr>
            <p:nvPr/>
          </p:nvSpPr>
          <p:spPr bwMode="auto">
            <a:xfrm>
              <a:off x="1934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59" name="Freeform 575"/>
            <p:cNvSpPr>
              <a:spLocks/>
            </p:cNvSpPr>
            <p:nvPr/>
          </p:nvSpPr>
          <p:spPr bwMode="auto">
            <a:xfrm>
              <a:off x="1966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60" name="Freeform 576"/>
            <p:cNvSpPr>
              <a:spLocks/>
            </p:cNvSpPr>
            <p:nvPr/>
          </p:nvSpPr>
          <p:spPr bwMode="auto">
            <a:xfrm>
              <a:off x="1998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61" name="Freeform 577"/>
            <p:cNvSpPr>
              <a:spLocks/>
            </p:cNvSpPr>
            <p:nvPr/>
          </p:nvSpPr>
          <p:spPr bwMode="auto">
            <a:xfrm>
              <a:off x="2030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62" name="Freeform 578"/>
            <p:cNvSpPr>
              <a:spLocks/>
            </p:cNvSpPr>
            <p:nvPr/>
          </p:nvSpPr>
          <p:spPr bwMode="auto">
            <a:xfrm>
              <a:off x="2062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63" name="Freeform 579"/>
            <p:cNvSpPr>
              <a:spLocks/>
            </p:cNvSpPr>
            <p:nvPr/>
          </p:nvSpPr>
          <p:spPr bwMode="auto">
            <a:xfrm>
              <a:off x="2094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64" name="Freeform 580"/>
            <p:cNvSpPr>
              <a:spLocks/>
            </p:cNvSpPr>
            <p:nvPr/>
          </p:nvSpPr>
          <p:spPr bwMode="auto">
            <a:xfrm>
              <a:off x="2126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65" name="Freeform 581"/>
            <p:cNvSpPr>
              <a:spLocks/>
            </p:cNvSpPr>
            <p:nvPr/>
          </p:nvSpPr>
          <p:spPr bwMode="auto">
            <a:xfrm>
              <a:off x="2158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66" name="Freeform 582"/>
            <p:cNvSpPr>
              <a:spLocks/>
            </p:cNvSpPr>
            <p:nvPr/>
          </p:nvSpPr>
          <p:spPr bwMode="auto">
            <a:xfrm>
              <a:off x="2190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67" name="Freeform 583"/>
            <p:cNvSpPr>
              <a:spLocks/>
            </p:cNvSpPr>
            <p:nvPr/>
          </p:nvSpPr>
          <p:spPr bwMode="auto">
            <a:xfrm>
              <a:off x="2222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68" name="Freeform 584"/>
            <p:cNvSpPr>
              <a:spLocks/>
            </p:cNvSpPr>
            <p:nvPr/>
          </p:nvSpPr>
          <p:spPr bwMode="auto">
            <a:xfrm>
              <a:off x="2254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69" name="Freeform 585"/>
            <p:cNvSpPr>
              <a:spLocks/>
            </p:cNvSpPr>
            <p:nvPr/>
          </p:nvSpPr>
          <p:spPr bwMode="auto">
            <a:xfrm>
              <a:off x="2286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70" name="Freeform 586"/>
            <p:cNvSpPr>
              <a:spLocks/>
            </p:cNvSpPr>
            <p:nvPr/>
          </p:nvSpPr>
          <p:spPr bwMode="auto">
            <a:xfrm>
              <a:off x="2318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71" name="Freeform 587"/>
            <p:cNvSpPr>
              <a:spLocks/>
            </p:cNvSpPr>
            <p:nvPr/>
          </p:nvSpPr>
          <p:spPr bwMode="auto">
            <a:xfrm>
              <a:off x="2350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72" name="Freeform 588"/>
            <p:cNvSpPr>
              <a:spLocks/>
            </p:cNvSpPr>
            <p:nvPr/>
          </p:nvSpPr>
          <p:spPr bwMode="auto">
            <a:xfrm>
              <a:off x="2382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73" name="Freeform 589"/>
            <p:cNvSpPr>
              <a:spLocks/>
            </p:cNvSpPr>
            <p:nvPr/>
          </p:nvSpPr>
          <p:spPr bwMode="auto">
            <a:xfrm>
              <a:off x="2414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74" name="Freeform 590"/>
            <p:cNvSpPr>
              <a:spLocks/>
            </p:cNvSpPr>
            <p:nvPr/>
          </p:nvSpPr>
          <p:spPr bwMode="auto">
            <a:xfrm>
              <a:off x="2446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75" name="Freeform 591"/>
            <p:cNvSpPr>
              <a:spLocks/>
            </p:cNvSpPr>
            <p:nvPr/>
          </p:nvSpPr>
          <p:spPr bwMode="auto">
            <a:xfrm>
              <a:off x="2478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76" name="Freeform 592"/>
            <p:cNvSpPr>
              <a:spLocks/>
            </p:cNvSpPr>
            <p:nvPr/>
          </p:nvSpPr>
          <p:spPr bwMode="auto">
            <a:xfrm>
              <a:off x="2509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77" name="Freeform 593"/>
            <p:cNvSpPr>
              <a:spLocks/>
            </p:cNvSpPr>
            <p:nvPr/>
          </p:nvSpPr>
          <p:spPr bwMode="auto">
            <a:xfrm>
              <a:off x="2541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78" name="Freeform 594"/>
            <p:cNvSpPr>
              <a:spLocks/>
            </p:cNvSpPr>
            <p:nvPr/>
          </p:nvSpPr>
          <p:spPr bwMode="auto">
            <a:xfrm>
              <a:off x="2573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79" name="Freeform 595"/>
            <p:cNvSpPr>
              <a:spLocks/>
            </p:cNvSpPr>
            <p:nvPr/>
          </p:nvSpPr>
          <p:spPr bwMode="auto">
            <a:xfrm>
              <a:off x="2605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80" name="Freeform 596"/>
            <p:cNvSpPr>
              <a:spLocks/>
            </p:cNvSpPr>
            <p:nvPr/>
          </p:nvSpPr>
          <p:spPr bwMode="auto">
            <a:xfrm>
              <a:off x="2637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81" name="Freeform 597"/>
            <p:cNvSpPr>
              <a:spLocks/>
            </p:cNvSpPr>
            <p:nvPr/>
          </p:nvSpPr>
          <p:spPr bwMode="auto">
            <a:xfrm>
              <a:off x="2669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82" name="Freeform 598"/>
            <p:cNvSpPr>
              <a:spLocks/>
            </p:cNvSpPr>
            <p:nvPr/>
          </p:nvSpPr>
          <p:spPr bwMode="auto">
            <a:xfrm>
              <a:off x="2701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83" name="Freeform 599"/>
            <p:cNvSpPr>
              <a:spLocks/>
            </p:cNvSpPr>
            <p:nvPr/>
          </p:nvSpPr>
          <p:spPr bwMode="auto">
            <a:xfrm>
              <a:off x="2733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84" name="Freeform 600"/>
            <p:cNvSpPr>
              <a:spLocks/>
            </p:cNvSpPr>
            <p:nvPr/>
          </p:nvSpPr>
          <p:spPr bwMode="auto">
            <a:xfrm>
              <a:off x="2765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85" name="Freeform 601"/>
            <p:cNvSpPr>
              <a:spLocks/>
            </p:cNvSpPr>
            <p:nvPr/>
          </p:nvSpPr>
          <p:spPr bwMode="auto">
            <a:xfrm>
              <a:off x="2797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86" name="Freeform 602"/>
            <p:cNvSpPr>
              <a:spLocks/>
            </p:cNvSpPr>
            <p:nvPr/>
          </p:nvSpPr>
          <p:spPr bwMode="auto">
            <a:xfrm>
              <a:off x="2829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87" name="Freeform 603"/>
            <p:cNvSpPr>
              <a:spLocks/>
            </p:cNvSpPr>
            <p:nvPr/>
          </p:nvSpPr>
          <p:spPr bwMode="auto">
            <a:xfrm>
              <a:off x="2861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88" name="Freeform 604"/>
            <p:cNvSpPr>
              <a:spLocks/>
            </p:cNvSpPr>
            <p:nvPr/>
          </p:nvSpPr>
          <p:spPr bwMode="auto">
            <a:xfrm>
              <a:off x="2893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89" name="Freeform 605"/>
            <p:cNvSpPr>
              <a:spLocks/>
            </p:cNvSpPr>
            <p:nvPr/>
          </p:nvSpPr>
          <p:spPr bwMode="auto">
            <a:xfrm>
              <a:off x="2925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</p:grpSp>
      <p:grpSp>
        <p:nvGrpSpPr>
          <p:cNvPr id="42791" name="Group 807"/>
          <p:cNvGrpSpPr>
            <a:grpSpLocks/>
          </p:cNvGrpSpPr>
          <p:nvPr/>
        </p:nvGrpSpPr>
        <p:grpSpPr bwMode="auto">
          <a:xfrm>
            <a:off x="2335217" y="1712913"/>
            <a:ext cx="4657725" cy="3109912"/>
            <a:chOff x="1471" y="1079"/>
            <a:chExt cx="2934" cy="1959"/>
          </a:xfrm>
        </p:grpSpPr>
        <p:sp>
          <p:nvSpPr>
            <p:cNvPr id="42591" name="Freeform 607"/>
            <p:cNvSpPr>
              <a:spLocks/>
            </p:cNvSpPr>
            <p:nvPr/>
          </p:nvSpPr>
          <p:spPr bwMode="auto">
            <a:xfrm>
              <a:off x="2957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92" name="Freeform 608"/>
            <p:cNvSpPr>
              <a:spLocks/>
            </p:cNvSpPr>
            <p:nvPr/>
          </p:nvSpPr>
          <p:spPr bwMode="auto">
            <a:xfrm>
              <a:off x="2989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93" name="Freeform 609"/>
            <p:cNvSpPr>
              <a:spLocks/>
            </p:cNvSpPr>
            <p:nvPr/>
          </p:nvSpPr>
          <p:spPr bwMode="auto">
            <a:xfrm>
              <a:off x="3021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94" name="Freeform 610"/>
            <p:cNvSpPr>
              <a:spLocks/>
            </p:cNvSpPr>
            <p:nvPr/>
          </p:nvSpPr>
          <p:spPr bwMode="auto">
            <a:xfrm>
              <a:off x="3053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95" name="Freeform 611"/>
            <p:cNvSpPr>
              <a:spLocks/>
            </p:cNvSpPr>
            <p:nvPr/>
          </p:nvSpPr>
          <p:spPr bwMode="auto">
            <a:xfrm>
              <a:off x="3085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96" name="Freeform 612"/>
            <p:cNvSpPr>
              <a:spLocks/>
            </p:cNvSpPr>
            <p:nvPr/>
          </p:nvSpPr>
          <p:spPr bwMode="auto">
            <a:xfrm>
              <a:off x="3117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97" name="Freeform 613"/>
            <p:cNvSpPr>
              <a:spLocks/>
            </p:cNvSpPr>
            <p:nvPr/>
          </p:nvSpPr>
          <p:spPr bwMode="auto">
            <a:xfrm>
              <a:off x="3149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98" name="Freeform 614"/>
            <p:cNvSpPr>
              <a:spLocks/>
            </p:cNvSpPr>
            <p:nvPr/>
          </p:nvSpPr>
          <p:spPr bwMode="auto">
            <a:xfrm>
              <a:off x="3180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599" name="Freeform 615"/>
            <p:cNvSpPr>
              <a:spLocks/>
            </p:cNvSpPr>
            <p:nvPr/>
          </p:nvSpPr>
          <p:spPr bwMode="auto">
            <a:xfrm>
              <a:off x="3212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00" name="Freeform 616"/>
            <p:cNvSpPr>
              <a:spLocks/>
            </p:cNvSpPr>
            <p:nvPr/>
          </p:nvSpPr>
          <p:spPr bwMode="auto">
            <a:xfrm>
              <a:off x="3244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01" name="Freeform 617"/>
            <p:cNvSpPr>
              <a:spLocks/>
            </p:cNvSpPr>
            <p:nvPr/>
          </p:nvSpPr>
          <p:spPr bwMode="auto">
            <a:xfrm>
              <a:off x="3276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02" name="Freeform 618"/>
            <p:cNvSpPr>
              <a:spLocks/>
            </p:cNvSpPr>
            <p:nvPr/>
          </p:nvSpPr>
          <p:spPr bwMode="auto">
            <a:xfrm>
              <a:off x="3308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03" name="Freeform 619"/>
            <p:cNvSpPr>
              <a:spLocks/>
            </p:cNvSpPr>
            <p:nvPr/>
          </p:nvSpPr>
          <p:spPr bwMode="auto">
            <a:xfrm>
              <a:off x="3340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04" name="Freeform 620"/>
            <p:cNvSpPr>
              <a:spLocks/>
            </p:cNvSpPr>
            <p:nvPr/>
          </p:nvSpPr>
          <p:spPr bwMode="auto">
            <a:xfrm>
              <a:off x="3372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05" name="Freeform 621"/>
            <p:cNvSpPr>
              <a:spLocks/>
            </p:cNvSpPr>
            <p:nvPr/>
          </p:nvSpPr>
          <p:spPr bwMode="auto">
            <a:xfrm>
              <a:off x="3404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06" name="Freeform 622"/>
            <p:cNvSpPr>
              <a:spLocks/>
            </p:cNvSpPr>
            <p:nvPr/>
          </p:nvSpPr>
          <p:spPr bwMode="auto">
            <a:xfrm>
              <a:off x="3436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07" name="Freeform 623"/>
            <p:cNvSpPr>
              <a:spLocks/>
            </p:cNvSpPr>
            <p:nvPr/>
          </p:nvSpPr>
          <p:spPr bwMode="auto">
            <a:xfrm>
              <a:off x="3468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08" name="Freeform 624"/>
            <p:cNvSpPr>
              <a:spLocks/>
            </p:cNvSpPr>
            <p:nvPr/>
          </p:nvSpPr>
          <p:spPr bwMode="auto">
            <a:xfrm>
              <a:off x="3500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09" name="Freeform 625"/>
            <p:cNvSpPr>
              <a:spLocks/>
            </p:cNvSpPr>
            <p:nvPr/>
          </p:nvSpPr>
          <p:spPr bwMode="auto">
            <a:xfrm>
              <a:off x="3532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10" name="Freeform 626"/>
            <p:cNvSpPr>
              <a:spLocks/>
            </p:cNvSpPr>
            <p:nvPr/>
          </p:nvSpPr>
          <p:spPr bwMode="auto">
            <a:xfrm>
              <a:off x="3564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11" name="Freeform 627"/>
            <p:cNvSpPr>
              <a:spLocks/>
            </p:cNvSpPr>
            <p:nvPr/>
          </p:nvSpPr>
          <p:spPr bwMode="auto">
            <a:xfrm>
              <a:off x="3596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12" name="Freeform 628"/>
            <p:cNvSpPr>
              <a:spLocks/>
            </p:cNvSpPr>
            <p:nvPr/>
          </p:nvSpPr>
          <p:spPr bwMode="auto">
            <a:xfrm>
              <a:off x="3628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13" name="Freeform 629"/>
            <p:cNvSpPr>
              <a:spLocks/>
            </p:cNvSpPr>
            <p:nvPr/>
          </p:nvSpPr>
          <p:spPr bwMode="auto">
            <a:xfrm>
              <a:off x="3660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14" name="Freeform 630"/>
            <p:cNvSpPr>
              <a:spLocks/>
            </p:cNvSpPr>
            <p:nvPr/>
          </p:nvSpPr>
          <p:spPr bwMode="auto">
            <a:xfrm>
              <a:off x="3692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15" name="Freeform 631"/>
            <p:cNvSpPr>
              <a:spLocks/>
            </p:cNvSpPr>
            <p:nvPr/>
          </p:nvSpPr>
          <p:spPr bwMode="auto">
            <a:xfrm>
              <a:off x="3724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16" name="Freeform 632"/>
            <p:cNvSpPr>
              <a:spLocks/>
            </p:cNvSpPr>
            <p:nvPr/>
          </p:nvSpPr>
          <p:spPr bwMode="auto">
            <a:xfrm>
              <a:off x="3756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17" name="Freeform 633"/>
            <p:cNvSpPr>
              <a:spLocks/>
            </p:cNvSpPr>
            <p:nvPr/>
          </p:nvSpPr>
          <p:spPr bwMode="auto">
            <a:xfrm>
              <a:off x="3788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18" name="Freeform 634"/>
            <p:cNvSpPr>
              <a:spLocks/>
            </p:cNvSpPr>
            <p:nvPr/>
          </p:nvSpPr>
          <p:spPr bwMode="auto">
            <a:xfrm>
              <a:off x="3820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19" name="Freeform 635"/>
            <p:cNvSpPr>
              <a:spLocks/>
            </p:cNvSpPr>
            <p:nvPr/>
          </p:nvSpPr>
          <p:spPr bwMode="auto">
            <a:xfrm>
              <a:off x="3851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20" name="Freeform 636"/>
            <p:cNvSpPr>
              <a:spLocks/>
            </p:cNvSpPr>
            <p:nvPr/>
          </p:nvSpPr>
          <p:spPr bwMode="auto">
            <a:xfrm>
              <a:off x="3883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21" name="Freeform 637"/>
            <p:cNvSpPr>
              <a:spLocks/>
            </p:cNvSpPr>
            <p:nvPr/>
          </p:nvSpPr>
          <p:spPr bwMode="auto">
            <a:xfrm>
              <a:off x="3915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22" name="Freeform 638"/>
            <p:cNvSpPr>
              <a:spLocks/>
            </p:cNvSpPr>
            <p:nvPr/>
          </p:nvSpPr>
          <p:spPr bwMode="auto">
            <a:xfrm>
              <a:off x="3947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23" name="Freeform 639"/>
            <p:cNvSpPr>
              <a:spLocks/>
            </p:cNvSpPr>
            <p:nvPr/>
          </p:nvSpPr>
          <p:spPr bwMode="auto">
            <a:xfrm>
              <a:off x="3979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24" name="Freeform 640"/>
            <p:cNvSpPr>
              <a:spLocks/>
            </p:cNvSpPr>
            <p:nvPr/>
          </p:nvSpPr>
          <p:spPr bwMode="auto">
            <a:xfrm>
              <a:off x="4011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25" name="Freeform 641"/>
            <p:cNvSpPr>
              <a:spLocks/>
            </p:cNvSpPr>
            <p:nvPr/>
          </p:nvSpPr>
          <p:spPr bwMode="auto">
            <a:xfrm>
              <a:off x="4043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26" name="Freeform 642"/>
            <p:cNvSpPr>
              <a:spLocks/>
            </p:cNvSpPr>
            <p:nvPr/>
          </p:nvSpPr>
          <p:spPr bwMode="auto">
            <a:xfrm>
              <a:off x="4075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27" name="Freeform 643"/>
            <p:cNvSpPr>
              <a:spLocks/>
            </p:cNvSpPr>
            <p:nvPr/>
          </p:nvSpPr>
          <p:spPr bwMode="auto">
            <a:xfrm>
              <a:off x="4107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28" name="Freeform 644"/>
            <p:cNvSpPr>
              <a:spLocks/>
            </p:cNvSpPr>
            <p:nvPr/>
          </p:nvSpPr>
          <p:spPr bwMode="auto">
            <a:xfrm>
              <a:off x="4139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29" name="Freeform 645"/>
            <p:cNvSpPr>
              <a:spLocks/>
            </p:cNvSpPr>
            <p:nvPr/>
          </p:nvSpPr>
          <p:spPr bwMode="auto">
            <a:xfrm>
              <a:off x="4171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30" name="Freeform 646"/>
            <p:cNvSpPr>
              <a:spLocks/>
            </p:cNvSpPr>
            <p:nvPr/>
          </p:nvSpPr>
          <p:spPr bwMode="auto">
            <a:xfrm>
              <a:off x="4203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31" name="Freeform 647"/>
            <p:cNvSpPr>
              <a:spLocks/>
            </p:cNvSpPr>
            <p:nvPr/>
          </p:nvSpPr>
          <p:spPr bwMode="auto">
            <a:xfrm>
              <a:off x="4235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32" name="Freeform 648"/>
            <p:cNvSpPr>
              <a:spLocks/>
            </p:cNvSpPr>
            <p:nvPr/>
          </p:nvSpPr>
          <p:spPr bwMode="auto">
            <a:xfrm>
              <a:off x="4267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33" name="Freeform 649"/>
            <p:cNvSpPr>
              <a:spLocks/>
            </p:cNvSpPr>
            <p:nvPr/>
          </p:nvSpPr>
          <p:spPr bwMode="auto">
            <a:xfrm>
              <a:off x="4299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34" name="Freeform 650"/>
            <p:cNvSpPr>
              <a:spLocks/>
            </p:cNvSpPr>
            <p:nvPr/>
          </p:nvSpPr>
          <p:spPr bwMode="auto">
            <a:xfrm>
              <a:off x="4331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35" name="Freeform 651"/>
            <p:cNvSpPr>
              <a:spLocks/>
            </p:cNvSpPr>
            <p:nvPr/>
          </p:nvSpPr>
          <p:spPr bwMode="auto">
            <a:xfrm>
              <a:off x="4363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36" name="Freeform 652"/>
            <p:cNvSpPr>
              <a:spLocks/>
            </p:cNvSpPr>
            <p:nvPr/>
          </p:nvSpPr>
          <p:spPr bwMode="auto">
            <a:xfrm>
              <a:off x="4395" y="1405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37" name="Freeform 653"/>
            <p:cNvSpPr>
              <a:spLocks/>
            </p:cNvSpPr>
            <p:nvPr/>
          </p:nvSpPr>
          <p:spPr bwMode="auto">
            <a:xfrm>
              <a:off x="1479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38" name="Freeform 654"/>
            <p:cNvSpPr>
              <a:spLocks/>
            </p:cNvSpPr>
            <p:nvPr/>
          </p:nvSpPr>
          <p:spPr bwMode="auto">
            <a:xfrm>
              <a:off x="1511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39" name="Freeform 655"/>
            <p:cNvSpPr>
              <a:spLocks/>
            </p:cNvSpPr>
            <p:nvPr/>
          </p:nvSpPr>
          <p:spPr bwMode="auto">
            <a:xfrm>
              <a:off x="1543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40" name="Freeform 656"/>
            <p:cNvSpPr>
              <a:spLocks/>
            </p:cNvSpPr>
            <p:nvPr/>
          </p:nvSpPr>
          <p:spPr bwMode="auto">
            <a:xfrm>
              <a:off x="1575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41" name="Freeform 657"/>
            <p:cNvSpPr>
              <a:spLocks/>
            </p:cNvSpPr>
            <p:nvPr/>
          </p:nvSpPr>
          <p:spPr bwMode="auto">
            <a:xfrm>
              <a:off x="1607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42" name="Freeform 658"/>
            <p:cNvSpPr>
              <a:spLocks/>
            </p:cNvSpPr>
            <p:nvPr/>
          </p:nvSpPr>
          <p:spPr bwMode="auto">
            <a:xfrm>
              <a:off x="1639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43" name="Freeform 659"/>
            <p:cNvSpPr>
              <a:spLocks/>
            </p:cNvSpPr>
            <p:nvPr/>
          </p:nvSpPr>
          <p:spPr bwMode="auto">
            <a:xfrm>
              <a:off x="1671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44" name="Freeform 660"/>
            <p:cNvSpPr>
              <a:spLocks/>
            </p:cNvSpPr>
            <p:nvPr/>
          </p:nvSpPr>
          <p:spPr bwMode="auto">
            <a:xfrm>
              <a:off x="1703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45" name="Freeform 661"/>
            <p:cNvSpPr>
              <a:spLocks/>
            </p:cNvSpPr>
            <p:nvPr/>
          </p:nvSpPr>
          <p:spPr bwMode="auto">
            <a:xfrm>
              <a:off x="1735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46" name="Freeform 662"/>
            <p:cNvSpPr>
              <a:spLocks/>
            </p:cNvSpPr>
            <p:nvPr/>
          </p:nvSpPr>
          <p:spPr bwMode="auto">
            <a:xfrm>
              <a:off x="1767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47" name="Freeform 663"/>
            <p:cNvSpPr>
              <a:spLocks/>
            </p:cNvSpPr>
            <p:nvPr/>
          </p:nvSpPr>
          <p:spPr bwMode="auto">
            <a:xfrm>
              <a:off x="1799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48" name="Freeform 664"/>
            <p:cNvSpPr>
              <a:spLocks/>
            </p:cNvSpPr>
            <p:nvPr/>
          </p:nvSpPr>
          <p:spPr bwMode="auto">
            <a:xfrm>
              <a:off x="1830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49" name="Freeform 665"/>
            <p:cNvSpPr>
              <a:spLocks/>
            </p:cNvSpPr>
            <p:nvPr/>
          </p:nvSpPr>
          <p:spPr bwMode="auto">
            <a:xfrm>
              <a:off x="1862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50" name="Freeform 666"/>
            <p:cNvSpPr>
              <a:spLocks/>
            </p:cNvSpPr>
            <p:nvPr/>
          </p:nvSpPr>
          <p:spPr bwMode="auto">
            <a:xfrm>
              <a:off x="1894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51" name="Freeform 667"/>
            <p:cNvSpPr>
              <a:spLocks/>
            </p:cNvSpPr>
            <p:nvPr/>
          </p:nvSpPr>
          <p:spPr bwMode="auto">
            <a:xfrm>
              <a:off x="1926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52" name="Freeform 668"/>
            <p:cNvSpPr>
              <a:spLocks/>
            </p:cNvSpPr>
            <p:nvPr/>
          </p:nvSpPr>
          <p:spPr bwMode="auto">
            <a:xfrm>
              <a:off x="1958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53" name="Freeform 669"/>
            <p:cNvSpPr>
              <a:spLocks/>
            </p:cNvSpPr>
            <p:nvPr/>
          </p:nvSpPr>
          <p:spPr bwMode="auto">
            <a:xfrm>
              <a:off x="1990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54" name="Freeform 670"/>
            <p:cNvSpPr>
              <a:spLocks/>
            </p:cNvSpPr>
            <p:nvPr/>
          </p:nvSpPr>
          <p:spPr bwMode="auto">
            <a:xfrm>
              <a:off x="2022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55" name="Freeform 671"/>
            <p:cNvSpPr>
              <a:spLocks/>
            </p:cNvSpPr>
            <p:nvPr/>
          </p:nvSpPr>
          <p:spPr bwMode="auto">
            <a:xfrm>
              <a:off x="2054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56" name="Freeform 672"/>
            <p:cNvSpPr>
              <a:spLocks/>
            </p:cNvSpPr>
            <p:nvPr/>
          </p:nvSpPr>
          <p:spPr bwMode="auto">
            <a:xfrm>
              <a:off x="2086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57" name="Freeform 673"/>
            <p:cNvSpPr>
              <a:spLocks/>
            </p:cNvSpPr>
            <p:nvPr/>
          </p:nvSpPr>
          <p:spPr bwMode="auto">
            <a:xfrm>
              <a:off x="2118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58" name="Freeform 674"/>
            <p:cNvSpPr>
              <a:spLocks/>
            </p:cNvSpPr>
            <p:nvPr/>
          </p:nvSpPr>
          <p:spPr bwMode="auto">
            <a:xfrm>
              <a:off x="2150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59" name="Freeform 675"/>
            <p:cNvSpPr>
              <a:spLocks/>
            </p:cNvSpPr>
            <p:nvPr/>
          </p:nvSpPr>
          <p:spPr bwMode="auto">
            <a:xfrm>
              <a:off x="2182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60" name="Freeform 676"/>
            <p:cNvSpPr>
              <a:spLocks/>
            </p:cNvSpPr>
            <p:nvPr/>
          </p:nvSpPr>
          <p:spPr bwMode="auto">
            <a:xfrm>
              <a:off x="2214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61" name="Freeform 677"/>
            <p:cNvSpPr>
              <a:spLocks/>
            </p:cNvSpPr>
            <p:nvPr/>
          </p:nvSpPr>
          <p:spPr bwMode="auto">
            <a:xfrm>
              <a:off x="2246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62" name="Freeform 678"/>
            <p:cNvSpPr>
              <a:spLocks/>
            </p:cNvSpPr>
            <p:nvPr/>
          </p:nvSpPr>
          <p:spPr bwMode="auto">
            <a:xfrm>
              <a:off x="2278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63" name="Freeform 679"/>
            <p:cNvSpPr>
              <a:spLocks/>
            </p:cNvSpPr>
            <p:nvPr/>
          </p:nvSpPr>
          <p:spPr bwMode="auto">
            <a:xfrm>
              <a:off x="2310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64" name="Freeform 680"/>
            <p:cNvSpPr>
              <a:spLocks/>
            </p:cNvSpPr>
            <p:nvPr/>
          </p:nvSpPr>
          <p:spPr bwMode="auto">
            <a:xfrm>
              <a:off x="2342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65" name="Freeform 681"/>
            <p:cNvSpPr>
              <a:spLocks/>
            </p:cNvSpPr>
            <p:nvPr/>
          </p:nvSpPr>
          <p:spPr bwMode="auto">
            <a:xfrm>
              <a:off x="2374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66" name="Freeform 682"/>
            <p:cNvSpPr>
              <a:spLocks/>
            </p:cNvSpPr>
            <p:nvPr/>
          </p:nvSpPr>
          <p:spPr bwMode="auto">
            <a:xfrm>
              <a:off x="2406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67" name="Freeform 683"/>
            <p:cNvSpPr>
              <a:spLocks/>
            </p:cNvSpPr>
            <p:nvPr/>
          </p:nvSpPr>
          <p:spPr bwMode="auto">
            <a:xfrm>
              <a:off x="2438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68" name="Freeform 684"/>
            <p:cNvSpPr>
              <a:spLocks/>
            </p:cNvSpPr>
            <p:nvPr/>
          </p:nvSpPr>
          <p:spPr bwMode="auto">
            <a:xfrm>
              <a:off x="2470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69" name="Freeform 685"/>
            <p:cNvSpPr>
              <a:spLocks/>
            </p:cNvSpPr>
            <p:nvPr/>
          </p:nvSpPr>
          <p:spPr bwMode="auto">
            <a:xfrm>
              <a:off x="2501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70" name="Freeform 686"/>
            <p:cNvSpPr>
              <a:spLocks/>
            </p:cNvSpPr>
            <p:nvPr/>
          </p:nvSpPr>
          <p:spPr bwMode="auto">
            <a:xfrm>
              <a:off x="2533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71" name="Freeform 687"/>
            <p:cNvSpPr>
              <a:spLocks/>
            </p:cNvSpPr>
            <p:nvPr/>
          </p:nvSpPr>
          <p:spPr bwMode="auto">
            <a:xfrm>
              <a:off x="2565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72" name="Freeform 688"/>
            <p:cNvSpPr>
              <a:spLocks/>
            </p:cNvSpPr>
            <p:nvPr/>
          </p:nvSpPr>
          <p:spPr bwMode="auto">
            <a:xfrm>
              <a:off x="2597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73" name="Freeform 689"/>
            <p:cNvSpPr>
              <a:spLocks/>
            </p:cNvSpPr>
            <p:nvPr/>
          </p:nvSpPr>
          <p:spPr bwMode="auto">
            <a:xfrm>
              <a:off x="2629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74" name="Freeform 690"/>
            <p:cNvSpPr>
              <a:spLocks/>
            </p:cNvSpPr>
            <p:nvPr/>
          </p:nvSpPr>
          <p:spPr bwMode="auto">
            <a:xfrm>
              <a:off x="2661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75" name="Freeform 691"/>
            <p:cNvSpPr>
              <a:spLocks/>
            </p:cNvSpPr>
            <p:nvPr/>
          </p:nvSpPr>
          <p:spPr bwMode="auto">
            <a:xfrm>
              <a:off x="2693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76" name="Freeform 692"/>
            <p:cNvSpPr>
              <a:spLocks/>
            </p:cNvSpPr>
            <p:nvPr/>
          </p:nvSpPr>
          <p:spPr bwMode="auto">
            <a:xfrm>
              <a:off x="2725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77" name="Freeform 693"/>
            <p:cNvSpPr>
              <a:spLocks/>
            </p:cNvSpPr>
            <p:nvPr/>
          </p:nvSpPr>
          <p:spPr bwMode="auto">
            <a:xfrm>
              <a:off x="2757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78" name="Freeform 694"/>
            <p:cNvSpPr>
              <a:spLocks/>
            </p:cNvSpPr>
            <p:nvPr/>
          </p:nvSpPr>
          <p:spPr bwMode="auto">
            <a:xfrm>
              <a:off x="2789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79" name="Freeform 695"/>
            <p:cNvSpPr>
              <a:spLocks/>
            </p:cNvSpPr>
            <p:nvPr/>
          </p:nvSpPr>
          <p:spPr bwMode="auto">
            <a:xfrm>
              <a:off x="2821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80" name="Freeform 696"/>
            <p:cNvSpPr>
              <a:spLocks/>
            </p:cNvSpPr>
            <p:nvPr/>
          </p:nvSpPr>
          <p:spPr bwMode="auto">
            <a:xfrm>
              <a:off x="2853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81" name="Freeform 697"/>
            <p:cNvSpPr>
              <a:spLocks/>
            </p:cNvSpPr>
            <p:nvPr/>
          </p:nvSpPr>
          <p:spPr bwMode="auto">
            <a:xfrm>
              <a:off x="2885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82" name="Freeform 698"/>
            <p:cNvSpPr>
              <a:spLocks/>
            </p:cNvSpPr>
            <p:nvPr/>
          </p:nvSpPr>
          <p:spPr bwMode="auto">
            <a:xfrm>
              <a:off x="2917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83" name="Freeform 699"/>
            <p:cNvSpPr>
              <a:spLocks/>
            </p:cNvSpPr>
            <p:nvPr/>
          </p:nvSpPr>
          <p:spPr bwMode="auto">
            <a:xfrm>
              <a:off x="2949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84" name="Freeform 700"/>
            <p:cNvSpPr>
              <a:spLocks/>
            </p:cNvSpPr>
            <p:nvPr/>
          </p:nvSpPr>
          <p:spPr bwMode="auto">
            <a:xfrm>
              <a:off x="2981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85" name="Freeform 701"/>
            <p:cNvSpPr>
              <a:spLocks/>
            </p:cNvSpPr>
            <p:nvPr/>
          </p:nvSpPr>
          <p:spPr bwMode="auto">
            <a:xfrm>
              <a:off x="3013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86" name="Freeform 702"/>
            <p:cNvSpPr>
              <a:spLocks/>
            </p:cNvSpPr>
            <p:nvPr/>
          </p:nvSpPr>
          <p:spPr bwMode="auto">
            <a:xfrm>
              <a:off x="3045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87" name="Freeform 703"/>
            <p:cNvSpPr>
              <a:spLocks/>
            </p:cNvSpPr>
            <p:nvPr/>
          </p:nvSpPr>
          <p:spPr bwMode="auto">
            <a:xfrm>
              <a:off x="3077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88" name="Freeform 704"/>
            <p:cNvSpPr>
              <a:spLocks/>
            </p:cNvSpPr>
            <p:nvPr/>
          </p:nvSpPr>
          <p:spPr bwMode="auto">
            <a:xfrm>
              <a:off x="3109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89" name="Freeform 705"/>
            <p:cNvSpPr>
              <a:spLocks/>
            </p:cNvSpPr>
            <p:nvPr/>
          </p:nvSpPr>
          <p:spPr bwMode="auto">
            <a:xfrm>
              <a:off x="3141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90" name="Freeform 706"/>
            <p:cNvSpPr>
              <a:spLocks/>
            </p:cNvSpPr>
            <p:nvPr/>
          </p:nvSpPr>
          <p:spPr bwMode="auto">
            <a:xfrm>
              <a:off x="3172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91" name="Freeform 707"/>
            <p:cNvSpPr>
              <a:spLocks/>
            </p:cNvSpPr>
            <p:nvPr/>
          </p:nvSpPr>
          <p:spPr bwMode="auto">
            <a:xfrm>
              <a:off x="3204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92" name="Freeform 708"/>
            <p:cNvSpPr>
              <a:spLocks/>
            </p:cNvSpPr>
            <p:nvPr/>
          </p:nvSpPr>
          <p:spPr bwMode="auto">
            <a:xfrm>
              <a:off x="3236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93" name="Freeform 709"/>
            <p:cNvSpPr>
              <a:spLocks/>
            </p:cNvSpPr>
            <p:nvPr/>
          </p:nvSpPr>
          <p:spPr bwMode="auto">
            <a:xfrm>
              <a:off x="3268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94" name="Freeform 710"/>
            <p:cNvSpPr>
              <a:spLocks/>
            </p:cNvSpPr>
            <p:nvPr/>
          </p:nvSpPr>
          <p:spPr bwMode="auto">
            <a:xfrm>
              <a:off x="3300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95" name="Freeform 711"/>
            <p:cNvSpPr>
              <a:spLocks/>
            </p:cNvSpPr>
            <p:nvPr/>
          </p:nvSpPr>
          <p:spPr bwMode="auto">
            <a:xfrm>
              <a:off x="3332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96" name="Freeform 712"/>
            <p:cNvSpPr>
              <a:spLocks/>
            </p:cNvSpPr>
            <p:nvPr/>
          </p:nvSpPr>
          <p:spPr bwMode="auto">
            <a:xfrm>
              <a:off x="3364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97" name="Freeform 713"/>
            <p:cNvSpPr>
              <a:spLocks/>
            </p:cNvSpPr>
            <p:nvPr/>
          </p:nvSpPr>
          <p:spPr bwMode="auto">
            <a:xfrm>
              <a:off x="3396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98" name="Freeform 714"/>
            <p:cNvSpPr>
              <a:spLocks/>
            </p:cNvSpPr>
            <p:nvPr/>
          </p:nvSpPr>
          <p:spPr bwMode="auto">
            <a:xfrm>
              <a:off x="3428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699" name="Freeform 715"/>
            <p:cNvSpPr>
              <a:spLocks/>
            </p:cNvSpPr>
            <p:nvPr/>
          </p:nvSpPr>
          <p:spPr bwMode="auto">
            <a:xfrm>
              <a:off x="3460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00" name="Freeform 716"/>
            <p:cNvSpPr>
              <a:spLocks/>
            </p:cNvSpPr>
            <p:nvPr/>
          </p:nvSpPr>
          <p:spPr bwMode="auto">
            <a:xfrm>
              <a:off x="3492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01" name="Freeform 717"/>
            <p:cNvSpPr>
              <a:spLocks/>
            </p:cNvSpPr>
            <p:nvPr/>
          </p:nvSpPr>
          <p:spPr bwMode="auto">
            <a:xfrm>
              <a:off x="3524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02" name="Freeform 718"/>
            <p:cNvSpPr>
              <a:spLocks/>
            </p:cNvSpPr>
            <p:nvPr/>
          </p:nvSpPr>
          <p:spPr bwMode="auto">
            <a:xfrm>
              <a:off x="3556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03" name="Freeform 719"/>
            <p:cNvSpPr>
              <a:spLocks/>
            </p:cNvSpPr>
            <p:nvPr/>
          </p:nvSpPr>
          <p:spPr bwMode="auto">
            <a:xfrm>
              <a:off x="3588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04" name="Freeform 720"/>
            <p:cNvSpPr>
              <a:spLocks/>
            </p:cNvSpPr>
            <p:nvPr/>
          </p:nvSpPr>
          <p:spPr bwMode="auto">
            <a:xfrm>
              <a:off x="3620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05" name="Freeform 721"/>
            <p:cNvSpPr>
              <a:spLocks/>
            </p:cNvSpPr>
            <p:nvPr/>
          </p:nvSpPr>
          <p:spPr bwMode="auto">
            <a:xfrm>
              <a:off x="3652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06" name="Freeform 722"/>
            <p:cNvSpPr>
              <a:spLocks/>
            </p:cNvSpPr>
            <p:nvPr/>
          </p:nvSpPr>
          <p:spPr bwMode="auto">
            <a:xfrm>
              <a:off x="3684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07" name="Freeform 723"/>
            <p:cNvSpPr>
              <a:spLocks/>
            </p:cNvSpPr>
            <p:nvPr/>
          </p:nvSpPr>
          <p:spPr bwMode="auto">
            <a:xfrm>
              <a:off x="3716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08" name="Freeform 724"/>
            <p:cNvSpPr>
              <a:spLocks/>
            </p:cNvSpPr>
            <p:nvPr/>
          </p:nvSpPr>
          <p:spPr bwMode="auto">
            <a:xfrm>
              <a:off x="3748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09" name="Freeform 725"/>
            <p:cNvSpPr>
              <a:spLocks/>
            </p:cNvSpPr>
            <p:nvPr/>
          </p:nvSpPr>
          <p:spPr bwMode="auto">
            <a:xfrm>
              <a:off x="3780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10" name="Freeform 726"/>
            <p:cNvSpPr>
              <a:spLocks/>
            </p:cNvSpPr>
            <p:nvPr/>
          </p:nvSpPr>
          <p:spPr bwMode="auto">
            <a:xfrm>
              <a:off x="3812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11" name="Freeform 727"/>
            <p:cNvSpPr>
              <a:spLocks/>
            </p:cNvSpPr>
            <p:nvPr/>
          </p:nvSpPr>
          <p:spPr bwMode="auto">
            <a:xfrm>
              <a:off x="3844" y="1079"/>
              <a:ext cx="9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12" name="Freeform 728"/>
            <p:cNvSpPr>
              <a:spLocks/>
            </p:cNvSpPr>
            <p:nvPr/>
          </p:nvSpPr>
          <p:spPr bwMode="auto">
            <a:xfrm>
              <a:off x="3875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13" name="Freeform 729"/>
            <p:cNvSpPr>
              <a:spLocks/>
            </p:cNvSpPr>
            <p:nvPr/>
          </p:nvSpPr>
          <p:spPr bwMode="auto">
            <a:xfrm>
              <a:off x="3907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14" name="Freeform 730"/>
            <p:cNvSpPr>
              <a:spLocks/>
            </p:cNvSpPr>
            <p:nvPr/>
          </p:nvSpPr>
          <p:spPr bwMode="auto">
            <a:xfrm>
              <a:off x="3939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15" name="Freeform 731"/>
            <p:cNvSpPr>
              <a:spLocks/>
            </p:cNvSpPr>
            <p:nvPr/>
          </p:nvSpPr>
          <p:spPr bwMode="auto">
            <a:xfrm>
              <a:off x="3971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16" name="Freeform 732"/>
            <p:cNvSpPr>
              <a:spLocks/>
            </p:cNvSpPr>
            <p:nvPr/>
          </p:nvSpPr>
          <p:spPr bwMode="auto">
            <a:xfrm>
              <a:off x="4003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17" name="Freeform 733"/>
            <p:cNvSpPr>
              <a:spLocks/>
            </p:cNvSpPr>
            <p:nvPr/>
          </p:nvSpPr>
          <p:spPr bwMode="auto">
            <a:xfrm>
              <a:off x="4035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18" name="Freeform 734"/>
            <p:cNvSpPr>
              <a:spLocks/>
            </p:cNvSpPr>
            <p:nvPr/>
          </p:nvSpPr>
          <p:spPr bwMode="auto">
            <a:xfrm>
              <a:off x="4067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19" name="Freeform 735"/>
            <p:cNvSpPr>
              <a:spLocks/>
            </p:cNvSpPr>
            <p:nvPr/>
          </p:nvSpPr>
          <p:spPr bwMode="auto">
            <a:xfrm>
              <a:off x="4099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20" name="Freeform 736"/>
            <p:cNvSpPr>
              <a:spLocks/>
            </p:cNvSpPr>
            <p:nvPr/>
          </p:nvSpPr>
          <p:spPr bwMode="auto">
            <a:xfrm>
              <a:off x="4131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21" name="Freeform 737"/>
            <p:cNvSpPr>
              <a:spLocks/>
            </p:cNvSpPr>
            <p:nvPr/>
          </p:nvSpPr>
          <p:spPr bwMode="auto">
            <a:xfrm>
              <a:off x="4163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22" name="Freeform 738"/>
            <p:cNvSpPr>
              <a:spLocks/>
            </p:cNvSpPr>
            <p:nvPr/>
          </p:nvSpPr>
          <p:spPr bwMode="auto">
            <a:xfrm>
              <a:off x="4195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23" name="Freeform 739"/>
            <p:cNvSpPr>
              <a:spLocks/>
            </p:cNvSpPr>
            <p:nvPr/>
          </p:nvSpPr>
          <p:spPr bwMode="auto">
            <a:xfrm>
              <a:off x="4227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24" name="Freeform 740"/>
            <p:cNvSpPr>
              <a:spLocks/>
            </p:cNvSpPr>
            <p:nvPr/>
          </p:nvSpPr>
          <p:spPr bwMode="auto">
            <a:xfrm>
              <a:off x="4259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25" name="Freeform 741"/>
            <p:cNvSpPr>
              <a:spLocks/>
            </p:cNvSpPr>
            <p:nvPr/>
          </p:nvSpPr>
          <p:spPr bwMode="auto">
            <a:xfrm>
              <a:off x="4291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26" name="Freeform 742"/>
            <p:cNvSpPr>
              <a:spLocks/>
            </p:cNvSpPr>
            <p:nvPr/>
          </p:nvSpPr>
          <p:spPr bwMode="auto">
            <a:xfrm>
              <a:off x="4323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27" name="Freeform 743"/>
            <p:cNvSpPr>
              <a:spLocks/>
            </p:cNvSpPr>
            <p:nvPr/>
          </p:nvSpPr>
          <p:spPr bwMode="auto">
            <a:xfrm>
              <a:off x="4355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28" name="Freeform 744"/>
            <p:cNvSpPr>
              <a:spLocks/>
            </p:cNvSpPr>
            <p:nvPr/>
          </p:nvSpPr>
          <p:spPr bwMode="auto">
            <a:xfrm>
              <a:off x="4387" y="1079"/>
              <a:ext cx="10" cy="1"/>
            </a:xfrm>
            <a:custGeom>
              <a:avLst/>
              <a:gdLst>
                <a:gd name="T0" fmla="*/ 0 w 5"/>
                <a:gd name="T1" fmla="*/ 4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29" name="Freeform 745"/>
            <p:cNvSpPr>
              <a:spLocks/>
            </p:cNvSpPr>
            <p:nvPr/>
          </p:nvSpPr>
          <p:spPr bwMode="auto">
            <a:xfrm>
              <a:off x="1471" y="1079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30" name="Freeform 746"/>
            <p:cNvSpPr>
              <a:spLocks/>
            </p:cNvSpPr>
            <p:nvPr/>
          </p:nvSpPr>
          <p:spPr bwMode="auto">
            <a:xfrm>
              <a:off x="1471" y="111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31" name="Freeform 747"/>
            <p:cNvSpPr>
              <a:spLocks/>
            </p:cNvSpPr>
            <p:nvPr/>
          </p:nvSpPr>
          <p:spPr bwMode="auto">
            <a:xfrm>
              <a:off x="1471" y="114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32" name="Freeform 748"/>
            <p:cNvSpPr>
              <a:spLocks/>
            </p:cNvSpPr>
            <p:nvPr/>
          </p:nvSpPr>
          <p:spPr bwMode="auto">
            <a:xfrm>
              <a:off x="1471" y="117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33" name="Freeform 749"/>
            <p:cNvSpPr>
              <a:spLocks/>
            </p:cNvSpPr>
            <p:nvPr/>
          </p:nvSpPr>
          <p:spPr bwMode="auto">
            <a:xfrm>
              <a:off x="1471" y="1207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34" name="Freeform 750"/>
            <p:cNvSpPr>
              <a:spLocks/>
            </p:cNvSpPr>
            <p:nvPr/>
          </p:nvSpPr>
          <p:spPr bwMode="auto">
            <a:xfrm>
              <a:off x="1471" y="1239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35" name="Freeform 751"/>
            <p:cNvSpPr>
              <a:spLocks/>
            </p:cNvSpPr>
            <p:nvPr/>
          </p:nvSpPr>
          <p:spPr bwMode="auto">
            <a:xfrm>
              <a:off x="1471" y="127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36" name="Freeform 752"/>
            <p:cNvSpPr>
              <a:spLocks/>
            </p:cNvSpPr>
            <p:nvPr/>
          </p:nvSpPr>
          <p:spPr bwMode="auto">
            <a:xfrm>
              <a:off x="1471" y="130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37" name="Freeform 753"/>
            <p:cNvSpPr>
              <a:spLocks/>
            </p:cNvSpPr>
            <p:nvPr/>
          </p:nvSpPr>
          <p:spPr bwMode="auto">
            <a:xfrm>
              <a:off x="1471" y="133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38" name="Freeform 754"/>
            <p:cNvSpPr>
              <a:spLocks/>
            </p:cNvSpPr>
            <p:nvPr/>
          </p:nvSpPr>
          <p:spPr bwMode="auto">
            <a:xfrm>
              <a:off x="1471" y="1367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39" name="Freeform 755"/>
            <p:cNvSpPr>
              <a:spLocks/>
            </p:cNvSpPr>
            <p:nvPr/>
          </p:nvSpPr>
          <p:spPr bwMode="auto">
            <a:xfrm>
              <a:off x="1471" y="1399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40" name="Freeform 756"/>
            <p:cNvSpPr>
              <a:spLocks/>
            </p:cNvSpPr>
            <p:nvPr/>
          </p:nvSpPr>
          <p:spPr bwMode="auto">
            <a:xfrm>
              <a:off x="1471" y="143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41" name="Freeform 757"/>
            <p:cNvSpPr>
              <a:spLocks/>
            </p:cNvSpPr>
            <p:nvPr/>
          </p:nvSpPr>
          <p:spPr bwMode="auto">
            <a:xfrm>
              <a:off x="1471" y="146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42" name="Freeform 758"/>
            <p:cNvSpPr>
              <a:spLocks/>
            </p:cNvSpPr>
            <p:nvPr/>
          </p:nvSpPr>
          <p:spPr bwMode="auto">
            <a:xfrm>
              <a:off x="1471" y="149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43" name="Freeform 759"/>
            <p:cNvSpPr>
              <a:spLocks/>
            </p:cNvSpPr>
            <p:nvPr/>
          </p:nvSpPr>
          <p:spPr bwMode="auto">
            <a:xfrm>
              <a:off x="1471" y="1527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44" name="Freeform 760"/>
            <p:cNvSpPr>
              <a:spLocks/>
            </p:cNvSpPr>
            <p:nvPr/>
          </p:nvSpPr>
          <p:spPr bwMode="auto">
            <a:xfrm>
              <a:off x="1471" y="155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45" name="Freeform 761"/>
            <p:cNvSpPr>
              <a:spLocks/>
            </p:cNvSpPr>
            <p:nvPr/>
          </p:nvSpPr>
          <p:spPr bwMode="auto">
            <a:xfrm>
              <a:off x="1471" y="159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46" name="Freeform 762"/>
            <p:cNvSpPr>
              <a:spLocks/>
            </p:cNvSpPr>
            <p:nvPr/>
          </p:nvSpPr>
          <p:spPr bwMode="auto">
            <a:xfrm>
              <a:off x="1471" y="162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47" name="Freeform 763"/>
            <p:cNvSpPr>
              <a:spLocks/>
            </p:cNvSpPr>
            <p:nvPr/>
          </p:nvSpPr>
          <p:spPr bwMode="auto">
            <a:xfrm>
              <a:off x="1471" y="1654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48" name="Freeform 764"/>
            <p:cNvSpPr>
              <a:spLocks/>
            </p:cNvSpPr>
            <p:nvPr/>
          </p:nvSpPr>
          <p:spPr bwMode="auto">
            <a:xfrm>
              <a:off x="1471" y="1686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49" name="Freeform 765"/>
            <p:cNvSpPr>
              <a:spLocks/>
            </p:cNvSpPr>
            <p:nvPr/>
          </p:nvSpPr>
          <p:spPr bwMode="auto">
            <a:xfrm>
              <a:off x="1471" y="171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50" name="Freeform 766"/>
            <p:cNvSpPr>
              <a:spLocks/>
            </p:cNvSpPr>
            <p:nvPr/>
          </p:nvSpPr>
          <p:spPr bwMode="auto">
            <a:xfrm>
              <a:off x="1471" y="175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51" name="Freeform 767"/>
            <p:cNvSpPr>
              <a:spLocks/>
            </p:cNvSpPr>
            <p:nvPr/>
          </p:nvSpPr>
          <p:spPr bwMode="auto">
            <a:xfrm>
              <a:off x="1471" y="178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52" name="Freeform 768"/>
            <p:cNvSpPr>
              <a:spLocks/>
            </p:cNvSpPr>
            <p:nvPr/>
          </p:nvSpPr>
          <p:spPr bwMode="auto">
            <a:xfrm>
              <a:off x="1471" y="1814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53" name="Freeform 769"/>
            <p:cNvSpPr>
              <a:spLocks/>
            </p:cNvSpPr>
            <p:nvPr/>
          </p:nvSpPr>
          <p:spPr bwMode="auto">
            <a:xfrm>
              <a:off x="1471" y="1846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54" name="Freeform 770"/>
            <p:cNvSpPr>
              <a:spLocks/>
            </p:cNvSpPr>
            <p:nvPr/>
          </p:nvSpPr>
          <p:spPr bwMode="auto">
            <a:xfrm>
              <a:off x="1471" y="187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55" name="Freeform 771"/>
            <p:cNvSpPr>
              <a:spLocks/>
            </p:cNvSpPr>
            <p:nvPr/>
          </p:nvSpPr>
          <p:spPr bwMode="auto">
            <a:xfrm>
              <a:off x="1471" y="191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56" name="Freeform 772"/>
            <p:cNvSpPr>
              <a:spLocks/>
            </p:cNvSpPr>
            <p:nvPr/>
          </p:nvSpPr>
          <p:spPr bwMode="auto">
            <a:xfrm>
              <a:off x="1471" y="194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57" name="Freeform 773"/>
            <p:cNvSpPr>
              <a:spLocks/>
            </p:cNvSpPr>
            <p:nvPr/>
          </p:nvSpPr>
          <p:spPr bwMode="auto">
            <a:xfrm>
              <a:off x="1471" y="1974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58" name="Freeform 774"/>
            <p:cNvSpPr>
              <a:spLocks/>
            </p:cNvSpPr>
            <p:nvPr/>
          </p:nvSpPr>
          <p:spPr bwMode="auto">
            <a:xfrm>
              <a:off x="1471" y="2006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59" name="Freeform 775"/>
            <p:cNvSpPr>
              <a:spLocks/>
            </p:cNvSpPr>
            <p:nvPr/>
          </p:nvSpPr>
          <p:spPr bwMode="auto">
            <a:xfrm>
              <a:off x="1471" y="203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60" name="Freeform 776"/>
            <p:cNvSpPr>
              <a:spLocks/>
            </p:cNvSpPr>
            <p:nvPr/>
          </p:nvSpPr>
          <p:spPr bwMode="auto">
            <a:xfrm>
              <a:off x="1471" y="207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61" name="Freeform 777"/>
            <p:cNvSpPr>
              <a:spLocks/>
            </p:cNvSpPr>
            <p:nvPr/>
          </p:nvSpPr>
          <p:spPr bwMode="auto">
            <a:xfrm>
              <a:off x="1471" y="210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62" name="Freeform 778"/>
            <p:cNvSpPr>
              <a:spLocks/>
            </p:cNvSpPr>
            <p:nvPr/>
          </p:nvSpPr>
          <p:spPr bwMode="auto">
            <a:xfrm>
              <a:off x="1471" y="213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63" name="Freeform 779"/>
            <p:cNvSpPr>
              <a:spLocks/>
            </p:cNvSpPr>
            <p:nvPr/>
          </p:nvSpPr>
          <p:spPr bwMode="auto">
            <a:xfrm>
              <a:off x="1471" y="216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64" name="Freeform 780"/>
            <p:cNvSpPr>
              <a:spLocks/>
            </p:cNvSpPr>
            <p:nvPr/>
          </p:nvSpPr>
          <p:spPr bwMode="auto">
            <a:xfrm>
              <a:off x="1471" y="2197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65" name="Freeform 781"/>
            <p:cNvSpPr>
              <a:spLocks/>
            </p:cNvSpPr>
            <p:nvPr/>
          </p:nvSpPr>
          <p:spPr bwMode="auto">
            <a:xfrm>
              <a:off x="1471" y="2229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66" name="Freeform 782"/>
            <p:cNvSpPr>
              <a:spLocks/>
            </p:cNvSpPr>
            <p:nvPr/>
          </p:nvSpPr>
          <p:spPr bwMode="auto">
            <a:xfrm>
              <a:off x="1471" y="226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67" name="Freeform 783"/>
            <p:cNvSpPr>
              <a:spLocks/>
            </p:cNvSpPr>
            <p:nvPr/>
          </p:nvSpPr>
          <p:spPr bwMode="auto">
            <a:xfrm>
              <a:off x="1471" y="229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68" name="Freeform 784"/>
            <p:cNvSpPr>
              <a:spLocks/>
            </p:cNvSpPr>
            <p:nvPr/>
          </p:nvSpPr>
          <p:spPr bwMode="auto">
            <a:xfrm>
              <a:off x="1471" y="232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69" name="Freeform 785"/>
            <p:cNvSpPr>
              <a:spLocks/>
            </p:cNvSpPr>
            <p:nvPr/>
          </p:nvSpPr>
          <p:spPr bwMode="auto">
            <a:xfrm>
              <a:off x="1471" y="2357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70" name="Freeform 786"/>
            <p:cNvSpPr>
              <a:spLocks/>
            </p:cNvSpPr>
            <p:nvPr/>
          </p:nvSpPr>
          <p:spPr bwMode="auto">
            <a:xfrm>
              <a:off x="1471" y="2389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71" name="Freeform 787"/>
            <p:cNvSpPr>
              <a:spLocks/>
            </p:cNvSpPr>
            <p:nvPr/>
          </p:nvSpPr>
          <p:spPr bwMode="auto">
            <a:xfrm>
              <a:off x="1471" y="242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72" name="Freeform 788"/>
            <p:cNvSpPr>
              <a:spLocks/>
            </p:cNvSpPr>
            <p:nvPr/>
          </p:nvSpPr>
          <p:spPr bwMode="auto">
            <a:xfrm>
              <a:off x="1471" y="245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73" name="Freeform 789"/>
            <p:cNvSpPr>
              <a:spLocks/>
            </p:cNvSpPr>
            <p:nvPr/>
          </p:nvSpPr>
          <p:spPr bwMode="auto">
            <a:xfrm>
              <a:off x="1471" y="248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74" name="Freeform 790"/>
            <p:cNvSpPr>
              <a:spLocks/>
            </p:cNvSpPr>
            <p:nvPr/>
          </p:nvSpPr>
          <p:spPr bwMode="auto">
            <a:xfrm>
              <a:off x="1471" y="2517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75" name="Freeform 791"/>
            <p:cNvSpPr>
              <a:spLocks/>
            </p:cNvSpPr>
            <p:nvPr/>
          </p:nvSpPr>
          <p:spPr bwMode="auto">
            <a:xfrm>
              <a:off x="1471" y="2549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76" name="Freeform 792"/>
            <p:cNvSpPr>
              <a:spLocks/>
            </p:cNvSpPr>
            <p:nvPr/>
          </p:nvSpPr>
          <p:spPr bwMode="auto">
            <a:xfrm>
              <a:off x="1471" y="258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77" name="Freeform 793"/>
            <p:cNvSpPr>
              <a:spLocks/>
            </p:cNvSpPr>
            <p:nvPr/>
          </p:nvSpPr>
          <p:spPr bwMode="auto">
            <a:xfrm>
              <a:off x="1471" y="261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78" name="Freeform 794"/>
            <p:cNvSpPr>
              <a:spLocks/>
            </p:cNvSpPr>
            <p:nvPr/>
          </p:nvSpPr>
          <p:spPr bwMode="auto">
            <a:xfrm>
              <a:off x="1471" y="264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79" name="Freeform 795"/>
            <p:cNvSpPr>
              <a:spLocks/>
            </p:cNvSpPr>
            <p:nvPr/>
          </p:nvSpPr>
          <p:spPr bwMode="auto">
            <a:xfrm>
              <a:off x="1471" y="2677"/>
              <a:ext cx="1" cy="9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80" name="Freeform 796"/>
            <p:cNvSpPr>
              <a:spLocks/>
            </p:cNvSpPr>
            <p:nvPr/>
          </p:nvSpPr>
          <p:spPr bwMode="auto">
            <a:xfrm>
              <a:off x="1471" y="270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81" name="Freeform 797"/>
            <p:cNvSpPr>
              <a:spLocks/>
            </p:cNvSpPr>
            <p:nvPr/>
          </p:nvSpPr>
          <p:spPr bwMode="auto">
            <a:xfrm>
              <a:off x="1471" y="274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82" name="Freeform 798"/>
            <p:cNvSpPr>
              <a:spLocks/>
            </p:cNvSpPr>
            <p:nvPr/>
          </p:nvSpPr>
          <p:spPr bwMode="auto">
            <a:xfrm>
              <a:off x="1471" y="277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83" name="Freeform 799"/>
            <p:cNvSpPr>
              <a:spLocks/>
            </p:cNvSpPr>
            <p:nvPr/>
          </p:nvSpPr>
          <p:spPr bwMode="auto">
            <a:xfrm>
              <a:off x="1471" y="2804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84" name="Freeform 800"/>
            <p:cNvSpPr>
              <a:spLocks/>
            </p:cNvSpPr>
            <p:nvPr/>
          </p:nvSpPr>
          <p:spPr bwMode="auto">
            <a:xfrm>
              <a:off x="1471" y="2836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85" name="Freeform 801"/>
            <p:cNvSpPr>
              <a:spLocks/>
            </p:cNvSpPr>
            <p:nvPr/>
          </p:nvSpPr>
          <p:spPr bwMode="auto">
            <a:xfrm>
              <a:off x="1471" y="286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86" name="Freeform 802"/>
            <p:cNvSpPr>
              <a:spLocks/>
            </p:cNvSpPr>
            <p:nvPr/>
          </p:nvSpPr>
          <p:spPr bwMode="auto">
            <a:xfrm>
              <a:off x="1471" y="290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87" name="Freeform 803"/>
            <p:cNvSpPr>
              <a:spLocks/>
            </p:cNvSpPr>
            <p:nvPr/>
          </p:nvSpPr>
          <p:spPr bwMode="auto">
            <a:xfrm>
              <a:off x="1471" y="293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88" name="Freeform 804"/>
            <p:cNvSpPr>
              <a:spLocks/>
            </p:cNvSpPr>
            <p:nvPr/>
          </p:nvSpPr>
          <p:spPr bwMode="auto">
            <a:xfrm>
              <a:off x="1471" y="2964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89" name="Freeform 805"/>
            <p:cNvSpPr>
              <a:spLocks/>
            </p:cNvSpPr>
            <p:nvPr/>
          </p:nvSpPr>
          <p:spPr bwMode="auto">
            <a:xfrm>
              <a:off x="1471" y="2996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90" name="Freeform 806"/>
            <p:cNvSpPr>
              <a:spLocks/>
            </p:cNvSpPr>
            <p:nvPr/>
          </p:nvSpPr>
          <p:spPr bwMode="auto">
            <a:xfrm>
              <a:off x="1471" y="302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</p:grpSp>
      <p:grpSp>
        <p:nvGrpSpPr>
          <p:cNvPr id="42992" name="Group 1008"/>
          <p:cNvGrpSpPr>
            <a:grpSpLocks/>
          </p:cNvGrpSpPr>
          <p:nvPr/>
        </p:nvGrpSpPr>
        <p:grpSpPr bwMode="auto">
          <a:xfrm>
            <a:off x="2335213" y="1712914"/>
            <a:ext cx="4011612" cy="3565525"/>
            <a:chOff x="1471" y="1079"/>
            <a:chExt cx="2527" cy="2246"/>
          </a:xfrm>
        </p:grpSpPr>
        <p:sp>
          <p:nvSpPr>
            <p:cNvPr id="42792" name="Freeform 808"/>
            <p:cNvSpPr>
              <a:spLocks/>
            </p:cNvSpPr>
            <p:nvPr/>
          </p:nvSpPr>
          <p:spPr bwMode="auto">
            <a:xfrm>
              <a:off x="1471" y="306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93" name="Freeform 809"/>
            <p:cNvSpPr>
              <a:spLocks/>
            </p:cNvSpPr>
            <p:nvPr/>
          </p:nvSpPr>
          <p:spPr bwMode="auto">
            <a:xfrm>
              <a:off x="1471" y="309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94" name="Freeform 810"/>
            <p:cNvSpPr>
              <a:spLocks/>
            </p:cNvSpPr>
            <p:nvPr/>
          </p:nvSpPr>
          <p:spPr bwMode="auto">
            <a:xfrm>
              <a:off x="1471" y="3124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95" name="Freeform 811"/>
            <p:cNvSpPr>
              <a:spLocks/>
            </p:cNvSpPr>
            <p:nvPr/>
          </p:nvSpPr>
          <p:spPr bwMode="auto">
            <a:xfrm>
              <a:off x="1471" y="3156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96" name="Freeform 812"/>
            <p:cNvSpPr>
              <a:spLocks/>
            </p:cNvSpPr>
            <p:nvPr/>
          </p:nvSpPr>
          <p:spPr bwMode="auto">
            <a:xfrm>
              <a:off x="1471" y="318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97" name="Freeform 813"/>
            <p:cNvSpPr>
              <a:spLocks/>
            </p:cNvSpPr>
            <p:nvPr/>
          </p:nvSpPr>
          <p:spPr bwMode="auto">
            <a:xfrm>
              <a:off x="1471" y="322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98" name="Freeform 814"/>
            <p:cNvSpPr>
              <a:spLocks/>
            </p:cNvSpPr>
            <p:nvPr/>
          </p:nvSpPr>
          <p:spPr bwMode="auto">
            <a:xfrm>
              <a:off x="1471" y="325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799" name="Freeform 815"/>
            <p:cNvSpPr>
              <a:spLocks/>
            </p:cNvSpPr>
            <p:nvPr/>
          </p:nvSpPr>
          <p:spPr bwMode="auto">
            <a:xfrm>
              <a:off x="1471" y="328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00" name="Freeform 816"/>
            <p:cNvSpPr>
              <a:spLocks/>
            </p:cNvSpPr>
            <p:nvPr/>
          </p:nvSpPr>
          <p:spPr bwMode="auto">
            <a:xfrm>
              <a:off x="1471" y="331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01" name="Freeform 817"/>
            <p:cNvSpPr>
              <a:spLocks/>
            </p:cNvSpPr>
            <p:nvPr/>
          </p:nvSpPr>
          <p:spPr bwMode="auto">
            <a:xfrm>
              <a:off x="2312" y="1079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02" name="Freeform 818"/>
            <p:cNvSpPr>
              <a:spLocks/>
            </p:cNvSpPr>
            <p:nvPr/>
          </p:nvSpPr>
          <p:spPr bwMode="auto">
            <a:xfrm>
              <a:off x="2312" y="111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03" name="Freeform 819"/>
            <p:cNvSpPr>
              <a:spLocks/>
            </p:cNvSpPr>
            <p:nvPr/>
          </p:nvSpPr>
          <p:spPr bwMode="auto">
            <a:xfrm>
              <a:off x="2312" y="114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04" name="Freeform 820"/>
            <p:cNvSpPr>
              <a:spLocks/>
            </p:cNvSpPr>
            <p:nvPr/>
          </p:nvSpPr>
          <p:spPr bwMode="auto">
            <a:xfrm>
              <a:off x="2312" y="117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05" name="Freeform 821"/>
            <p:cNvSpPr>
              <a:spLocks/>
            </p:cNvSpPr>
            <p:nvPr/>
          </p:nvSpPr>
          <p:spPr bwMode="auto">
            <a:xfrm>
              <a:off x="2312" y="1207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06" name="Freeform 822"/>
            <p:cNvSpPr>
              <a:spLocks/>
            </p:cNvSpPr>
            <p:nvPr/>
          </p:nvSpPr>
          <p:spPr bwMode="auto">
            <a:xfrm>
              <a:off x="2312" y="1239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07" name="Freeform 823"/>
            <p:cNvSpPr>
              <a:spLocks/>
            </p:cNvSpPr>
            <p:nvPr/>
          </p:nvSpPr>
          <p:spPr bwMode="auto">
            <a:xfrm>
              <a:off x="2312" y="127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08" name="Freeform 824"/>
            <p:cNvSpPr>
              <a:spLocks/>
            </p:cNvSpPr>
            <p:nvPr/>
          </p:nvSpPr>
          <p:spPr bwMode="auto">
            <a:xfrm>
              <a:off x="2312" y="130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09" name="Freeform 825"/>
            <p:cNvSpPr>
              <a:spLocks/>
            </p:cNvSpPr>
            <p:nvPr/>
          </p:nvSpPr>
          <p:spPr bwMode="auto">
            <a:xfrm>
              <a:off x="2312" y="133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10" name="Freeform 826"/>
            <p:cNvSpPr>
              <a:spLocks/>
            </p:cNvSpPr>
            <p:nvPr/>
          </p:nvSpPr>
          <p:spPr bwMode="auto">
            <a:xfrm>
              <a:off x="2312" y="1367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11" name="Freeform 827"/>
            <p:cNvSpPr>
              <a:spLocks/>
            </p:cNvSpPr>
            <p:nvPr/>
          </p:nvSpPr>
          <p:spPr bwMode="auto">
            <a:xfrm>
              <a:off x="2312" y="1399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12" name="Freeform 828"/>
            <p:cNvSpPr>
              <a:spLocks/>
            </p:cNvSpPr>
            <p:nvPr/>
          </p:nvSpPr>
          <p:spPr bwMode="auto">
            <a:xfrm>
              <a:off x="2312" y="143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13" name="Freeform 829"/>
            <p:cNvSpPr>
              <a:spLocks/>
            </p:cNvSpPr>
            <p:nvPr/>
          </p:nvSpPr>
          <p:spPr bwMode="auto">
            <a:xfrm>
              <a:off x="2312" y="146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14" name="Freeform 830"/>
            <p:cNvSpPr>
              <a:spLocks/>
            </p:cNvSpPr>
            <p:nvPr/>
          </p:nvSpPr>
          <p:spPr bwMode="auto">
            <a:xfrm>
              <a:off x="2312" y="149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15" name="Freeform 831"/>
            <p:cNvSpPr>
              <a:spLocks/>
            </p:cNvSpPr>
            <p:nvPr/>
          </p:nvSpPr>
          <p:spPr bwMode="auto">
            <a:xfrm>
              <a:off x="2312" y="1527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16" name="Freeform 832"/>
            <p:cNvSpPr>
              <a:spLocks/>
            </p:cNvSpPr>
            <p:nvPr/>
          </p:nvSpPr>
          <p:spPr bwMode="auto">
            <a:xfrm>
              <a:off x="2312" y="155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17" name="Freeform 833"/>
            <p:cNvSpPr>
              <a:spLocks/>
            </p:cNvSpPr>
            <p:nvPr/>
          </p:nvSpPr>
          <p:spPr bwMode="auto">
            <a:xfrm>
              <a:off x="2312" y="159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18" name="Freeform 834"/>
            <p:cNvSpPr>
              <a:spLocks/>
            </p:cNvSpPr>
            <p:nvPr/>
          </p:nvSpPr>
          <p:spPr bwMode="auto">
            <a:xfrm>
              <a:off x="2312" y="162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19" name="Freeform 835"/>
            <p:cNvSpPr>
              <a:spLocks/>
            </p:cNvSpPr>
            <p:nvPr/>
          </p:nvSpPr>
          <p:spPr bwMode="auto">
            <a:xfrm>
              <a:off x="2312" y="1654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20" name="Freeform 836"/>
            <p:cNvSpPr>
              <a:spLocks/>
            </p:cNvSpPr>
            <p:nvPr/>
          </p:nvSpPr>
          <p:spPr bwMode="auto">
            <a:xfrm>
              <a:off x="2312" y="1686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21" name="Freeform 837"/>
            <p:cNvSpPr>
              <a:spLocks/>
            </p:cNvSpPr>
            <p:nvPr/>
          </p:nvSpPr>
          <p:spPr bwMode="auto">
            <a:xfrm>
              <a:off x="2312" y="171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22" name="Freeform 838"/>
            <p:cNvSpPr>
              <a:spLocks/>
            </p:cNvSpPr>
            <p:nvPr/>
          </p:nvSpPr>
          <p:spPr bwMode="auto">
            <a:xfrm>
              <a:off x="2312" y="175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23" name="Freeform 839"/>
            <p:cNvSpPr>
              <a:spLocks/>
            </p:cNvSpPr>
            <p:nvPr/>
          </p:nvSpPr>
          <p:spPr bwMode="auto">
            <a:xfrm>
              <a:off x="2312" y="178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24" name="Freeform 840"/>
            <p:cNvSpPr>
              <a:spLocks/>
            </p:cNvSpPr>
            <p:nvPr/>
          </p:nvSpPr>
          <p:spPr bwMode="auto">
            <a:xfrm>
              <a:off x="2312" y="1814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25" name="Freeform 841"/>
            <p:cNvSpPr>
              <a:spLocks/>
            </p:cNvSpPr>
            <p:nvPr/>
          </p:nvSpPr>
          <p:spPr bwMode="auto">
            <a:xfrm>
              <a:off x="2312" y="1846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26" name="Freeform 842"/>
            <p:cNvSpPr>
              <a:spLocks/>
            </p:cNvSpPr>
            <p:nvPr/>
          </p:nvSpPr>
          <p:spPr bwMode="auto">
            <a:xfrm>
              <a:off x="2312" y="187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27" name="Freeform 843"/>
            <p:cNvSpPr>
              <a:spLocks/>
            </p:cNvSpPr>
            <p:nvPr/>
          </p:nvSpPr>
          <p:spPr bwMode="auto">
            <a:xfrm>
              <a:off x="2312" y="191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28" name="Freeform 844"/>
            <p:cNvSpPr>
              <a:spLocks/>
            </p:cNvSpPr>
            <p:nvPr/>
          </p:nvSpPr>
          <p:spPr bwMode="auto">
            <a:xfrm>
              <a:off x="2312" y="194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29" name="Freeform 845"/>
            <p:cNvSpPr>
              <a:spLocks/>
            </p:cNvSpPr>
            <p:nvPr/>
          </p:nvSpPr>
          <p:spPr bwMode="auto">
            <a:xfrm>
              <a:off x="2312" y="1974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30" name="Freeform 846"/>
            <p:cNvSpPr>
              <a:spLocks/>
            </p:cNvSpPr>
            <p:nvPr/>
          </p:nvSpPr>
          <p:spPr bwMode="auto">
            <a:xfrm>
              <a:off x="2312" y="2006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31" name="Freeform 847"/>
            <p:cNvSpPr>
              <a:spLocks/>
            </p:cNvSpPr>
            <p:nvPr/>
          </p:nvSpPr>
          <p:spPr bwMode="auto">
            <a:xfrm>
              <a:off x="2312" y="203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32" name="Freeform 848"/>
            <p:cNvSpPr>
              <a:spLocks/>
            </p:cNvSpPr>
            <p:nvPr/>
          </p:nvSpPr>
          <p:spPr bwMode="auto">
            <a:xfrm>
              <a:off x="2312" y="207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33" name="Freeform 849"/>
            <p:cNvSpPr>
              <a:spLocks/>
            </p:cNvSpPr>
            <p:nvPr/>
          </p:nvSpPr>
          <p:spPr bwMode="auto">
            <a:xfrm>
              <a:off x="2312" y="210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34" name="Freeform 850"/>
            <p:cNvSpPr>
              <a:spLocks/>
            </p:cNvSpPr>
            <p:nvPr/>
          </p:nvSpPr>
          <p:spPr bwMode="auto">
            <a:xfrm>
              <a:off x="2312" y="213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35" name="Freeform 851"/>
            <p:cNvSpPr>
              <a:spLocks/>
            </p:cNvSpPr>
            <p:nvPr/>
          </p:nvSpPr>
          <p:spPr bwMode="auto">
            <a:xfrm>
              <a:off x="2312" y="216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36" name="Freeform 852"/>
            <p:cNvSpPr>
              <a:spLocks/>
            </p:cNvSpPr>
            <p:nvPr/>
          </p:nvSpPr>
          <p:spPr bwMode="auto">
            <a:xfrm>
              <a:off x="2312" y="2197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37" name="Freeform 853"/>
            <p:cNvSpPr>
              <a:spLocks/>
            </p:cNvSpPr>
            <p:nvPr/>
          </p:nvSpPr>
          <p:spPr bwMode="auto">
            <a:xfrm>
              <a:off x="2312" y="2229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38" name="Freeform 854"/>
            <p:cNvSpPr>
              <a:spLocks/>
            </p:cNvSpPr>
            <p:nvPr/>
          </p:nvSpPr>
          <p:spPr bwMode="auto">
            <a:xfrm>
              <a:off x="2312" y="226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39" name="Freeform 855"/>
            <p:cNvSpPr>
              <a:spLocks/>
            </p:cNvSpPr>
            <p:nvPr/>
          </p:nvSpPr>
          <p:spPr bwMode="auto">
            <a:xfrm>
              <a:off x="2312" y="229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40" name="Freeform 856"/>
            <p:cNvSpPr>
              <a:spLocks/>
            </p:cNvSpPr>
            <p:nvPr/>
          </p:nvSpPr>
          <p:spPr bwMode="auto">
            <a:xfrm>
              <a:off x="2312" y="232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41" name="Freeform 857"/>
            <p:cNvSpPr>
              <a:spLocks/>
            </p:cNvSpPr>
            <p:nvPr/>
          </p:nvSpPr>
          <p:spPr bwMode="auto">
            <a:xfrm>
              <a:off x="2312" y="2357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42" name="Freeform 858"/>
            <p:cNvSpPr>
              <a:spLocks/>
            </p:cNvSpPr>
            <p:nvPr/>
          </p:nvSpPr>
          <p:spPr bwMode="auto">
            <a:xfrm>
              <a:off x="2312" y="2389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43" name="Freeform 859"/>
            <p:cNvSpPr>
              <a:spLocks/>
            </p:cNvSpPr>
            <p:nvPr/>
          </p:nvSpPr>
          <p:spPr bwMode="auto">
            <a:xfrm>
              <a:off x="2312" y="242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44" name="Freeform 860"/>
            <p:cNvSpPr>
              <a:spLocks/>
            </p:cNvSpPr>
            <p:nvPr/>
          </p:nvSpPr>
          <p:spPr bwMode="auto">
            <a:xfrm>
              <a:off x="2312" y="245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45" name="Freeform 861"/>
            <p:cNvSpPr>
              <a:spLocks/>
            </p:cNvSpPr>
            <p:nvPr/>
          </p:nvSpPr>
          <p:spPr bwMode="auto">
            <a:xfrm>
              <a:off x="2312" y="248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46" name="Freeform 862"/>
            <p:cNvSpPr>
              <a:spLocks/>
            </p:cNvSpPr>
            <p:nvPr/>
          </p:nvSpPr>
          <p:spPr bwMode="auto">
            <a:xfrm>
              <a:off x="2312" y="2517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47" name="Freeform 863"/>
            <p:cNvSpPr>
              <a:spLocks/>
            </p:cNvSpPr>
            <p:nvPr/>
          </p:nvSpPr>
          <p:spPr bwMode="auto">
            <a:xfrm>
              <a:off x="2312" y="2549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48" name="Freeform 864"/>
            <p:cNvSpPr>
              <a:spLocks/>
            </p:cNvSpPr>
            <p:nvPr/>
          </p:nvSpPr>
          <p:spPr bwMode="auto">
            <a:xfrm>
              <a:off x="2312" y="258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49" name="Freeform 865"/>
            <p:cNvSpPr>
              <a:spLocks/>
            </p:cNvSpPr>
            <p:nvPr/>
          </p:nvSpPr>
          <p:spPr bwMode="auto">
            <a:xfrm>
              <a:off x="2312" y="261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50" name="Freeform 866"/>
            <p:cNvSpPr>
              <a:spLocks/>
            </p:cNvSpPr>
            <p:nvPr/>
          </p:nvSpPr>
          <p:spPr bwMode="auto">
            <a:xfrm>
              <a:off x="2312" y="264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51" name="Freeform 867"/>
            <p:cNvSpPr>
              <a:spLocks/>
            </p:cNvSpPr>
            <p:nvPr/>
          </p:nvSpPr>
          <p:spPr bwMode="auto">
            <a:xfrm>
              <a:off x="2312" y="2677"/>
              <a:ext cx="1" cy="9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52" name="Freeform 868"/>
            <p:cNvSpPr>
              <a:spLocks/>
            </p:cNvSpPr>
            <p:nvPr/>
          </p:nvSpPr>
          <p:spPr bwMode="auto">
            <a:xfrm>
              <a:off x="2312" y="270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53" name="Freeform 869"/>
            <p:cNvSpPr>
              <a:spLocks/>
            </p:cNvSpPr>
            <p:nvPr/>
          </p:nvSpPr>
          <p:spPr bwMode="auto">
            <a:xfrm>
              <a:off x="2312" y="274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54" name="Freeform 870"/>
            <p:cNvSpPr>
              <a:spLocks/>
            </p:cNvSpPr>
            <p:nvPr/>
          </p:nvSpPr>
          <p:spPr bwMode="auto">
            <a:xfrm>
              <a:off x="2312" y="277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55" name="Freeform 871"/>
            <p:cNvSpPr>
              <a:spLocks/>
            </p:cNvSpPr>
            <p:nvPr/>
          </p:nvSpPr>
          <p:spPr bwMode="auto">
            <a:xfrm>
              <a:off x="2312" y="2804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56" name="Freeform 872"/>
            <p:cNvSpPr>
              <a:spLocks/>
            </p:cNvSpPr>
            <p:nvPr/>
          </p:nvSpPr>
          <p:spPr bwMode="auto">
            <a:xfrm>
              <a:off x="2312" y="2836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57" name="Freeform 873"/>
            <p:cNvSpPr>
              <a:spLocks/>
            </p:cNvSpPr>
            <p:nvPr/>
          </p:nvSpPr>
          <p:spPr bwMode="auto">
            <a:xfrm>
              <a:off x="2312" y="286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58" name="Freeform 874"/>
            <p:cNvSpPr>
              <a:spLocks/>
            </p:cNvSpPr>
            <p:nvPr/>
          </p:nvSpPr>
          <p:spPr bwMode="auto">
            <a:xfrm>
              <a:off x="2312" y="290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59" name="Freeform 875"/>
            <p:cNvSpPr>
              <a:spLocks/>
            </p:cNvSpPr>
            <p:nvPr/>
          </p:nvSpPr>
          <p:spPr bwMode="auto">
            <a:xfrm>
              <a:off x="2312" y="293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60" name="Freeform 876"/>
            <p:cNvSpPr>
              <a:spLocks/>
            </p:cNvSpPr>
            <p:nvPr/>
          </p:nvSpPr>
          <p:spPr bwMode="auto">
            <a:xfrm>
              <a:off x="2312" y="2964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61" name="Freeform 877"/>
            <p:cNvSpPr>
              <a:spLocks/>
            </p:cNvSpPr>
            <p:nvPr/>
          </p:nvSpPr>
          <p:spPr bwMode="auto">
            <a:xfrm>
              <a:off x="2312" y="2996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62" name="Freeform 878"/>
            <p:cNvSpPr>
              <a:spLocks/>
            </p:cNvSpPr>
            <p:nvPr/>
          </p:nvSpPr>
          <p:spPr bwMode="auto">
            <a:xfrm>
              <a:off x="2312" y="302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63" name="Freeform 879"/>
            <p:cNvSpPr>
              <a:spLocks/>
            </p:cNvSpPr>
            <p:nvPr/>
          </p:nvSpPr>
          <p:spPr bwMode="auto">
            <a:xfrm>
              <a:off x="2312" y="306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64" name="Freeform 880"/>
            <p:cNvSpPr>
              <a:spLocks/>
            </p:cNvSpPr>
            <p:nvPr/>
          </p:nvSpPr>
          <p:spPr bwMode="auto">
            <a:xfrm>
              <a:off x="2312" y="309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65" name="Freeform 881"/>
            <p:cNvSpPr>
              <a:spLocks/>
            </p:cNvSpPr>
            <p:nvPr/>
          </p:nvSpPr>
          <p:spPr bwMode="auto">
            <a:xfrm>
              <a:off x="2312" y="3124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66" name="Freeform 882"/>
            <p:cNvSpPr>
              <a:spLocks/>
            </p:cNvSpPr>
            <p:nvPr/>
          </p:nvSpPr>
          <p:spPr bwMode="auto">
            <a:xfrm>
              <a:off x="2312" y="3156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67" name="Freeform 883"/>
            <p:cNvSpPr>
              <a:spLocks/>
            </p:cNvSpPr>
            <p:nvPr/>
          </p:nvSpPr>
          <p:spPr bwMode="auto">
            <a:xfrm>
              <a:off x="2312" y="318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68" name="Freeform 884"/>
            <p:cNvSpPr>
              <a:spLocks/>
            </p:cNvSpPr>
            <p:nvPr/>
          </p:nvSpPr>
          <p:spPr bwMode="auto">
            <a:xfrm>
              <a:off x="2312" y="322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69" name="Freeform 885"/>
            <p:cNvSpPr>
              <a:spLocks/>
            </p:cNvSpPr>
            <p:nvPr/>
          </p:nvSpPr>
          <p:spPr bwMode="auto">
            <a:xfrm>
              <a:off x="2312" y="325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70" name="Freeform 886"/>
            <p:cNvSpPr>
              <a:spLocks/>
            </p:cNvSpPr>
            <p:nvPr/>
          </p:nvSpPr>
          <p:spPr bwMode="auto">
            <a:xfrm>
              <a:off x="2312" y="328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71" name="Freeform 887"/>
            <p:cNvSpPr>
              <a:spLocks/>
            </p:cNvSpPr>
            <p:nvPr/>
          </p:nvSpPr>
          <p:spPr bwMode="auto">
            <a:xfrm>
              <a:off x="2312" y="331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72" name="Freeform 888"/>
            <p:cNvSpPr>
              <a:spLocks/>
            </p:cNvSpPr>
            <p:nvPr/>
          </p:nvSpPr>
          <p:spPr bwMode="auto">
            <a:xfrm>
              <a:off x="3155" y="1079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73" name="Freeform 889"/>
            <p:cNvSpPr>
              <a:spLocks/>
            </p:cNvSpPr>
            <p:nvPr/>
          </p:nvSpPr>
          <p:spPr bwMode="auto">
            <a:xfrm>
              <a:off x="3155" y="111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74" name="Freeform 890"/>
            <p:cNvSpPr>
              <a:spLocks/>
            </p:cNvSpPr>
            <p:nvPr/>
          </p:nvSpPr>
          <p:spPr bwMode="auto">
            <a:xfrm>
              <a:off x="3155" y="114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75" name="Freeform 891"/>
            <p:cNvSpPr>
              <a:spLocks/>
            </p:cNvSpPr>
            <p:nvPr/>
          </p:nvSpPr>
          <p:spPr bwMode="auto">
            <a:xfrm>
              <a:off x="3155" y="117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76" name="Freeform 892"/>
            <p:cNvSpPr>
              <a:spLocks/>
            </p:cNvSpPr>
            <p:nvPr/>
          </p:nvSpPr>
          <p:spPr bwMode="auto">
            <a:xfrm>
              <a:off x="3155" y="1207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77" name="Freeform 893"/>
            <p:cNvSpPr>
              <a:spLocks/>
            </p:cNvSpPr>
            <p:nvPr/>
          </p:nvSpPr>
          <p:spPr bwMode="auto">
            <a:xfrm>
              <a:off x="3155" y="1239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78" name="Freeform 894"/>
            <p:cNvSpPr>
              <a:spLocks/>
            </p:cNvSpPr>
            <p:nvPr/>
          </p:nvSpPr>
          <p:spPr bwMode="auto">
            <a:xfrm>
              <a:off x="3155" y="127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79" name="Freeform 895"/>
            <p:cNvSpPr>
              <a:spLocks/>
            </p:cNvSpPr>
            <p:nvPr/>
          </p:nvSpPr>
          <p:spPr bwMode="auto">
            <a:xfrm>
              <a:off x="3155" y="130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80" name="Freeform 896"/>
            <p:cNvSpPr>
              <a:spLocks/>
            </p:cNvSpPr>
            <p:nvPr/>
          </p:nvSpPr>
          <p:spPr bwMode="auto">
            <a:xfrm>
              <a:off x="3155" y="133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81" name="Freeform 897"/>
            <p:cNvSpPr>
              <a:spLocks/>
            </p:cNvSpPr>
            <p:nvPr/>
          </p:nvSpPr>
          <p:spPr bwMode="auto">
            <a:xfrm>
              <a:off x="3155" y="1367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82" name="Freeform 898"/>
            <p:cNvSpPr>
              <a:spLocks/>
            </p:cNvSpPr>
            <p:nvPr/>
          </p:nvSpPr>
          <p:spPr bwMode="auto">
            <a:xfrm>
              <a:off x="3155" y="1399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83" name="Freeform 899"/>
            <p:cNvSpPr>
              <a:spLocks/>
            </p:cNvSpPr>
            <p:nvPr/>
          </p:nvSpPr>
          <p:spPr bwMode="auto">
            <a:xfrm>
              <a:off x="3155" y="143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84" name="Freeform 900"/>
            <p:cNvSpPr>
              <a:spLocks/>
            </p:cNvSpPr>
            <p:nvPr/>
          </p:nvSpPr>
          <p:spPr bwMode="auto">
            <a:xfrm>
              <a:off x="3155" y="146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85" name="Freeform 901"/>
            <p:cNvSpPr>
              <a:spLocks/>
            </p:cNvSpPr>
            <p:nvPr/>
          </p:nvSpPr>
          <p:spPr bwMode="auto">
            <a:xfrm>
              <a:off x="3155" y="149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86" name="Freeform 902"/>
            <p:cNvSpPr>
              <a:spLocks/>
            </p:cNvSpPr>
            <p:nvPr/>
          </p:nvSpPr>
          <p:spPr bwMode="auto">
            <a:xfrm>
              <a:off x="3155" y="1527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87" name="Freeform 903"/>
            <p:cNvSpPr>
              <a:spLocks/>
            </p:cNvSpPr>
            <p:nvPr/>
          </p:nvSpPr>
          <p:spPr bwMode="auto">
            <a:xfrm>
              <a:off x="3155" y="155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88" name="Freeform 904"/>
            <p:cNvSpPr>
              <a:spLocks/>
            </p:cNvSpPr>
            <p:nvPr/>
          </p:nvSpPr>
          <p:spPr bwMode="auto">
            <a:xfrm>
              <a:off x="3155" y="159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89" name="Freeform 905"/>
            <p:cNvSpPr>
              <a:spLocks/>
            </p:cNvSpPr>
            <p:nvPr/>
          </p:nvSpPr>
          <p:spPr bwMode="auto">
            <a:xfrm>
              <a:off x="3155" y="162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90" name="Freeform 906"/>
            <p:cNvSpPr>
              <a:spLocks/>
            </p:cNvSpPr>
            <p:nvPr/>
          </p:nvSpPr>
          <p:spPr bwMode="auto">
            <a:xfrm>
              <a:off x="3155" y="1654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91" name="Freeform 907"/>
            <p:cNvSpPr>
              <a:spLocks/>
            </p:cNvSpPr>
            <p:nvPr/>
          </p:nvSpPr>
          <p:spPr bwMode="auto">
            <a:xfrm>
              <a:off x="3155" y="1686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92" name="Freeform 908"/>
            <p:cNvSpPr>
              <a:spLocks/>
            </p:cNvSpPr>
            <p:nvPr/>
          </p:nvSpPr>
          <p:spPr bwMode="auto">
            <a:xfrm>
              <a:off x="3155" y="171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93" name="Freeform 909"/>
            <p:cNvSpPr>
              <a:spLocks/>
            </p:cNvSpPr>
            <p:nvPr/>
          </p:nvSpPr>
          <p:spPr bwMode="auto">
            <a:xfrm>
              <a:off x="3155" y="175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94" name="Freeform 910"/>
            <p:cNvSpPr>
              <a:spLocks/>
            </p:cNvSpPr>
            <p:nvPr/>
          </p:nvSpPr>
          <p:spPr bwMode="auto">
            <a:xfrm>
              <a:off x="3155" y="178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95" name="Freeform 911"/>
            <p:cNvSpPr>
              <a:spLocks/>
            </p:cNvSpPr>
            <p:nvPr/>
          </p:nvSpPr>
          <p:spPr bwMode="auto">
            <a:xfrm>
              <a:off x="3155" y="1814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96" name="Freeform 912"/>
            <p:cNvSpPr>
              <a:spLocks/>
            </p:cNvSpPr>
            <p:nvPr/>
          </p:nvSpPr>
          <p:spPr bwMode="auto">
            <a:xfrm>
              <a:off x="3155" y="1846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97" name="Freeform 913"/>
            <p:cNvSpPr>
              <a:spLocks/>
            </p:cNvSpPr>
            <p:nvPr/>
          </p:nvSpPr>
          <p:spPr bwMode="auto">
            <a:xfrm>
              <a:off x="3155" y="187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98" name="Freeform 914"/>
            <p:cNvSpPr>
              <a:spLocks/>
            </p:cNvSpPr>
            <p:nvPr/>
          </p:nvSpPr>
          <p:spPr bwMode="auto">
            <a:xfrm>
              <a:off x="3155" y="191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899" name="Freeform 915"/>
            <p:cNvSpPr>
              <a:spLocks/>
            </p:cNvSpPr>
            <p:nvPr/>
          </p:nvSpPr>
          <p:spPr bwMode="auto">
            <a:xfrm>
              <a:off x="3155" y="194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00" name="Freeform 916"/>
            <p:cNvSpPr>
              <a:spLocks/>
            </p:cNvSpPr>
            <p:nvPr/>
          </p:nvSpPr>
          <p:spPr bwMode="auto">
            <a:xfrm>
              <a:off x="3155" y="1974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01" name="Freeform 917"/>
            <p:cNvSpPr>
              <a:spLocks/>
            </p:cNvSpPr>
            <p:nvPr/>
          </p:nvSpPr>
          <p:spPr bwMode="auto">
            <a:xfrm>
              <a:off x="3155" y="2006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02" name="Freeform 918"/>
            <p:cNvSpPr>
              <a:spLocks/>
            </p:cNvSpPr>
            <p:nvPr/>
          </p:nvSpPr>
          <p:spPr bwMode="auto">
            <a:xfrm>
              <a:off x="3155" y="203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03" name="Freeform 919"/>
            <p:cNvSpPr>
              <a:spLocks/>
            </p:cNvSpPr>
            <p:nvPr/>
          </p:nvSpPr>
          <p:spPr bwMode="auto">
            <a:xfrm>
              <a:off x="3155" y="207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04" name="Freeform 920"/>
            <p:cNvSpPr>
              <a:spLocks/>
            </p:cNvSpPr>
            <p:nvPr/>
          </p:nvSpPr>
          <p:spPr bwMode="auto">
            <a:xfrm>
              <a:off x="3155" y="210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05" name="Freeform 921"/>
            <p:cNvSpPr>
              <a:spLocks/>
            </p:cNvSpPr>
            <p:nvPr/>
          </p:nvSpPr>
          <p:spPr bwMode="auto">
            <a:xfrm>
              <a:off x="3155" y="213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06" name="Freeform 922"/>
            <p:cNvSpPr>
              <a:spLocks/>
            </p:cNvSpPr>
            <p:nvPr/>
          </p:nvSpPr>
          <p:spPr bwMode="auto">
            <a:xfrm>
              <a:off x="3155" y="216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07" name="Freeform 923"/>
            <p:cNvSpPr>
              <a:spLocks/>
            </p:cNvSpPr>
            <p:nvPr/>
          </p:nvSpPr>
          <p:spPr bwMode="auto">
            <a:xfrm>
              <a:off x="3155" y="2197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08" name="Freeform 924"/>
            <p:cNvSpPr>
              <a:spLocks/>
            </p:cNvSpPr>
            <p:nvPr/>
          </p:nvSpPr>
          <p:spPr bwMode="auto">
            <a:xfrm>
              <a:off x="3155" y="2229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09" name="Freeform 925"/>
            <p:cNvSpPr>
              <a:spLocks/>
            </p:cNvSpPr>
            <p:nvPr/>
          </p:nvSpPr>
          <p:spPr bwMode="auto">
            <a:xfrm>
              <a:off x="3155" y="226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10" name="Freeform 926"/>
            <p:cNvSpPr>
              <a:spLocks/>
            </p:cNvSpPr>
            <p:nvPr/>
          </p:nvSpPr>
          <p:spPr bwMode="auto">
            <a:xfrm>
              <a:off x="3155" y="229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11" name="Freeform 927"/>
            <p:cNvSpPr>
              <a:spLocks/>
            </p:cNvSpPr>
            <p:nvPr/>
          </p:nvSpPr>
          <p:spPr bwMode="auto">
            <a:xfrm>
              <a:off x="3155" y="232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12" name="Freeform 928"/>
            <p:cNvSpPr>
              <a:spLocks/>
            </p:cNvSpPr>
            <p:nvPr/>
          </p:nvSpPr>
          <p:spPr bwMode="auto">
            <a:xfrm>
              <a:off x="3155" y="2357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13" name="Freeform 929"/>
            <p:cNvSpPr>
              <a:spLocks/>
            </p:cNvSpPr>
            <p:nvPr/>
          </p:nvSpPr>
          <p:spPr bwMode="auto">
            <a:xfrm>
              <a:off x="3155" y="2389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14" name="Freeform 930"/>
            <p:cNvSpPr>
              <a:spLocks/>
            </p:cNvSpPr>
            <p:nvPr/>
          </p:nvSpPr>
          <p:spPr bwMode="auto">
            <a:xfrm>
              <a:off x="3155" y="242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15" name="Freeform 931"/>
            <p:cNvSpPr>
              <a:spLocks/>
            </p:cNvSpPr>
            <p:nvPr/>
          </p:nvSpPr>
          <p:spPr bwMode="auto">
            <a:xfrm>
              <a:off x="3155" y="245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16" name="Freeform 932"/>
            <p:cNvSpPr>
              <a:spLocks/>
            </p:cNvSpPr>
            <p:nvPr/>
          </p:nvSpPr>
          <p:spPr bwMode="auto">
            <a:xfrm>
              <a:off x="3155" y="248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17" name="Freeform 933"/>
            <p:cNvSpPr>
              <a:spLocks/>
            </p:cNvSpPr>
            <p:nvPr/>
          </p:nvSpPr>
          <p:spPr bwMode="auto">
            <a:xfrm>
              <a:off x="3155" y="2517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18" name="Freeform 934"/>
            <p:cNvSpPr>
              <a:spLocks/>
            </p:cNvSpPr>
            <p:nvPr/>
          </p:nvSpPr>
          <p:spPr bwMode="auto">
            <a:xfrm>
              <a:off x="3155" y="2549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19" name="Freeform 935"/>
            <p:cNvSpPr>
              <a:spLocks/>
            </p:cNvSpPr>
            <p:nvPr/>
          </p:nvSpPr>
          <p:spPr bwMode="auto">
            <a:xfrm>
              <a:off x="3155" y="258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20" name="Freeform 936"/>
            <p:cNvSpPr>
              <a:spLocks/>
            </p:cNvSpPr>
            <p:nvPr/>
          </p:nvSpPr>
          <p:spPr bwMode="auto">
            <a:xfrm>
              <a:off x="3155" y="261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21" name="Freeform 937"/>
            <p:cNvSpPr>
              <a:spLocks/>
            </p:cNvSpPr>
            <p:nvPr/>
          </p:nvSpPr>
          <p:spPr bwMode="auto">
            <a:xfrm>
              <a:off x="3155" y="264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22" name="Freeform 938"/>
            <p:cNvSpPr>
              <a:spLocks/>
            </p:cNvSpPr>
            <p:nvPr/>
          </p:nvSpPr>
          <p:spPr bwMode="auto">
            <a:xfrm>
              <a:off x="3155" y="2677"/>
              <a:ext cx="1" cy="9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23" name="Freeform 939"/>
            <p:cNvSpPr>
              <a:spLocks/>
            </p:cNvSpPr>
            <p:nvPr/>
          </p:nvSpPr>
          <p:spPr bwMode="auto">
            <a:xfrm>
              <a:off x="3155" y="270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24" name="Freeform 940"/>
            <p:cNvSpPr>
              <a:spLocks/>
            </p:cNvSpPr>
            <p:nvPr/>
          </p:nvSpPr>
          <p:spPr bwMode="auto">
            <a:xfrm>
              <a:off x="3155" y="274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25" name="Freeform 941"/>
            <p:cNvSpPr>
              <a:spLocks/>
            </p:cNvSpPr>
            <p:nvPr/>
          </p:nvSpPr>
          <p:spPr bwMode="auto">
            <a:xfrm>
              <a:off x="3155" y="277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26" name="Freeform 942"/>
            <p:cNvSpPr>
              <a:spLocks/>
            </p:cNvSpPr>
            <p:nvPr/>
          </p:nvSpPr>
          <p:spPr bwMode="auto">
            <a:xfrm>
              <a:off x="3155" y="2804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27" name="Freeform 943"/>
            <p:cNvSpPr>
              <a:spLocks/>
            </p:cNvSpPr>
            <p:nvPr/>
          </p:nvSpPr>
          <p:spPr bwMode="auto">
            <a:xfrm>
              <a:off x="3155" y="2836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28" name="Freeform 944"/>
            <p:cNvSpPr>
              <a:spLocks/>
            </p:cNvSpPr>
            <p:nvPr/>
          </p:nvSpPr>
          <p:spPr bwMode="auto">
            <a:xfrm>
              <a:off x="3155" y="286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29" name="Freeform 945"/>
            <p:cNvSpPr>
              <a:spLocks/>
            </p:cNvSpPr>
            <p:nvPr/>
          </p:nvSpPr>
          <p:spPr bwMode="auto">
            <a:xfrm>
              <a:off x="3155" y="290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30" name="Freeform 946"/>
            <p:cNvSpPr>
              <a:spLocks/>
            </p:cNvSpPr>
            <p:nvPr/>
          </p:nvSpPr>
          <p:spPr bwMode="auto">
            <a:xfrm>
              <a:off x="3155" y="293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31" name="Freeform 947"/>
            <p:cNvSpPr>
              <a:spLocks/>
            </p:cNvSpPr>
            <p:nvPr/>
          </p:nvSpPr>
          <p:spPr bwMode="auto">
            <a:xfrm>
              <a:off x="3155" y="2964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32" name="Freeform 948"/>
            <p:cNvSpPr>
              <a:spLocks/>
            </p:cNvSpPr>
            <p:nvPr/>
          </p:nvSpPr>
          <p:spPr bwMode="auto">
            <a:xfrm>
              <a:off x="3155" y="2996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33" name="Freeform 949"/>
            <p:cNvSpPr>
              <a:spLocks/>
            </p:cNvSpPr>
            <p:nvPr/>
          </p:nvSpPr>
          <p:spPr bwMode="auto">
            <a:xfrm>
              <a:off x="3155" y="302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34" name="Freeform 950"/>
            <p:cNvSpPr>
              <a:spLocks/>
            </p:cNvSpPr>
            <p:nvPr/>
          </p:nvSpPr>
          <p:spPr bwMode="auto">
            <a:xfrm>
              <a:off x="3155" y="306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35" name="Freeform 951"/>
            <p:cNvSpPr>
              <a:spLocks/>
            </p:cNvSpPr>
            <p:nvPr/>
          </p:nvSpPr>
          <p:spPr bwMode="auto">
            <a:xfrm>
              <a:off x="3155" y="309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36" name="Freeform 952"/>
            <p:cNvSpPr>
              <a:spLocks/>
            </p:cNvSpPr>
            <p:nvPr/>
          </p:nvSpPr>
          <p:spPr bwMode="auto">
            <a:xfrm>
              <a:off x="3155" y="3124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37" name="Freeform 953"/>
            <p:cNvSpPr>
              <a:spLocks/>
            </p:cNvSpPr>
            <p:nvPr/>
          </p:nvSpPr>
          <p:spPr bwMode="auto">
            <a:xfrm>
              <a:off x="3155" y="3156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38" name="Freeform 954"/>
            <p:cNvSpPr>
              <a:spLocks/>
            </p:cNvSpPr>
            <p:nvPr/>
          </p:nvSpPr>
          <p:spPr bwMode="auto">
            <a:xfrm>
              <a:off x="3155" y="318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39" name="Freeform 955"/>
            <p:cNvSpPr>
              <a:spLocks/>
            </p:cNvSpPr>
            <p:nvPr/>
          </p:nvSpPr>
          <p:spPr bwMode="auto">
            <a:xfrm>
              <a:off x="3155" y="322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40" name="Freeform 956"/>
            <p:cNvSpPr>
              <a:spLocks/>
            </p:cNvSpPr>
            <p:nvPr/>
          </p:nvSpPr>
          <p:spPr bwMode="auto">
            <a:xfrm>
              <a:off x="3155" y="325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41" name="Freeform 957"/>
            <p:cNvSpPr>
              <a:spLocks/>
            </p:cNvSpPr>
            <p:nvPr/>
          </p:nvSpPr>
          <p:spPr bwMode="auto">
            <a:xfrm>
              <a:off x="3155" y="328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42" name="Freeform 958"/>
            <p:cNvSpPr>
              <a:spLocks/>
            </p:cNvSpPr>
            <p:nvPr/>
          </p:nvSpPr>
          <p:spPr bwMode="auto">
            <a:xfrm>
              <a:off x="3155" y="331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43" name="Freeform 959"/>
            <p:cNvSpPr>
              <a:spLocks/>
            </p:cNvSpPr>
            <p:nvPr/>
          </p:nvSpPr>
          <p:spPr bwMode="auto">
            <a:xfrm>
              <a:off x="3997" y="1079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44" name="Freeform 960"/>
            <p:cNvSpPr>
              <a:spLocks/>
            </p:cNvSpPr>
            <p:nvPr/>
          </p:nvSpPr>
          <p:spPr bwMode="auto">
            <a:xfrm>
              <a:off x="3997" y="111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45" name="Freeform 961"/>
            <p:cNvSpPr>
              <a:spLocks/>
            </p:cNvSpPr>
            <p:nvPr/>
          </p:nvSpPr>
          <p:spPr bwMode="auto">
            <a:xfrm>
              <a:off x="3997" y="114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46" name="Freeform 962"/>
            <p:cNvSpPr>
              <a:spLocks/>
            </p:cNvSpPr>
            <p:nvPr/>
          </p:nvSpPr>
          <p:spPr bwMode="auto">
            <a:xfrm>
              <a:off x="3997" y="117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47" name="Freeform 963"/>
            <p:cNvSpPr>
              <a:spLocks/>
            </p:cNvSpPr>
            <p:nvPr/>
          </p:nvSpPr>
          <p:spPr bwMode="auto">
            <a:xfrm>
              <a:off x="3997" y="1207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48" name="Freeform 964"/>
            <p:cNvSpPr>
              <a:spLocks/>
            </p:cNvSpPr>
            <p:nvPr/>
          </p:nvSpPr>
          <p:spPr bwMode="auto">
            <a:xfrm>
              <a:off x="3997" y="1239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49" name="Freeform 965"/>
            <p:cNvSpPr>
              <a:spLocks/>
            </p:cNvSpPr>
            <p:nvPr/>
          </p:nvSpPr>
          <p:spPr bwMode="auto">
            <a:xfrm>
              <a:off x="3997" y="127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50" name="Freeform 966"/>
            <p:cNvSpPr>
              <a:spLocks/>
            </p:cNvSpPr>
            <p:nvPr/>
          </p:nvSpPr>
          <p:spPr bwMode="auto">
            <a:xfrm>
              <a:off x="3997" y="130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51" name="Freeform 967"/>
            <p:cNvSpPr>
              <a:spLocks/>
            </p:cNvSpPr>
            <p:nvPr/>
          </p:nvSpPr>
          <p:spPr bwMode="auto">
            <a:xfrm>
              <a:off x="3997" y="133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52" name="Freeform 968"/>
            <p:cNvSpPr>
              <a:spLocks/>
            </p:cNvSpPr>
            <p:nvPr/>
          </p:nvSpPr>
          <p:spPr bwMode="auto">
            <a:xfrm>
              <a:off x="3997" y="1367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53" name="Freeform 969"/>
            <p:cNvSpPr>
              <a:spLocks/>
            </p:cNvSpPr>
            <p:nvPr/>
          </p:nvSpPr>
          <p:spPr bwMode="auto">
            <a:xfrm>
              <a:off x="3997" y="1399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54" name="Freeform 970"/>
            <p:cNvSpPr>
              <a:spLocks/>
            </p:cNvSpPr>
            <p:nvPr/>
          </p:nvSpPr>
          <p:spPr bwMode="auto">
            <a:xfrm>
              <a:off x="3997" y="143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55" name="Freeform 971"/>
            <p:cNvSpPr>
              <a:spLocks/>
            </p:cNvSpPr>
            <p:nvPr/>
          </p:nvSpPr>
          <p:spPr bwMode="auto">
            <a:xfrm>
              <a:off x="3997" y="146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56" name="Freeform 972"/>
            <p:cNvSpPr>
              <a:spLocks/>
            </p:cNvSpPr>
            <p:nvPr/>
          </p:nvSpPr>
          <p:spPr bwMode="auto">
            <a:xfrm>
              <a:off x="3997" y="149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57" name="Freeform 973"/>
            <p:cNvSpPr>
              <a:spLocks/>
            </p:cNvSpPr>
            <p:nvPr/>
          </p:nvSpPr>
          <p:spPr bwMode="auto">
            <a:xfrm>
              <a:off x="3997" y="1527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58" name="Freeform 974"/>
            <p:cNvSpPr>
              <a:spLocks/>
            </p:cNvSpPr>
            <p:nvPr/>
          </p:nvSpPr>
          <p:spPr bwMode="auto">
            <a:xfrm>
              <a:off x="3997" y="155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59" name="Freeform 975"/>
            <p:cNvSpPr>
              <a:spLocks/>
            </p:cNvSpPr>
            <p:nvPr/>
          </p:nvSpPr>
          <p:spPr bwMode="auto">
            <a:xfrm>
              <a:off x="3997" y="159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60" name="Freeform 976"/>
            <p:cNvSpPr>
              <a:spLocks/>
            </p:cNvSpPr>
            <p:nvPr/>
          </p:nvSpPr>
          <p:spPr bwMode="auto">
            <a:xfrm>
              <a:off x="3997" y="162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61" name="Freeform 977"/>
            <p:cNvSpPr>
              <a:spLocks/>
            </p:cNvSpPr>
            <p:nvPr/>
          </p:nvSpPr>
          <p:spPr bwMode="auto">
            <a:xfrm>
              <a:off x="3997" y="1654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62" name="Freeform 978"/>
            <p:cNvSpPr>
              <a:spLocks/>
            </p:cNvSpPr>
            <p:nvPr/>
          </p:nvSpPr>
          <p:spPr bwMode="auto">
            <a:xfrm>
              <a:off x="3997" y="1686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63" name="Freeform 979"/>
            <p:cNvSpPr>
              <a:spLocks/>
            </p:cNvSpPr>
            <p:nvPr/>
          </p:nvSpPr>
          <p:spPr bwMode="auto">
            <a:xfrm>
              <a:off x="3997" y="171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64" name="Freeform 980"/>
            <p:cNvSpPr>
              <a:spLocks/>
            </p:cNvSpPr>
            <p:nvPr/>
          </p:nvSpPr>
          <p:spPr bwMode="auto">
            <a:xfrm>
              <a:off x="3997" y="175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65" name="Freeform 981"/>
            <p:cNvSpPr>
              <a:spLocks/>
            </p:cNvSpPr>
            <p:nvPr/>
          </p:nvSpPr>
          <p:spPr bwMode="auto">
            <a:xfrm>
              <a:off x="3997" y="178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66" name="Freeform 982"/>
            <p:cNvSpPr>
              <a:spLocks/>
            </p:cNvSpPr>
            <p:nvPr/>
          </p:nvSpPr>
          <p:spPr bwMode="auto">
            <a:xfrm>
              <a:off x="3997" y="1814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67" name="Freeform 983"/>
            <p:cNvSpPr>
              <a:spLocks/>
            </p:cNvSpPr>
            <p:nvPr/>
          </p:nvSpPr>
          <p:spPr bwMode="auto">
            <a:xfrm>
              <a:off x="3997" y="1846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68" name="Freeform 984"/>
            <p:cNvSpPr>
              <a:spLocks/>
            </p:cNvSpPr>
            <p:nvPr/>
          </p:nvSpPr>
          <p:spPr bwMode="auto">
            <a:xfrm>
              <a:off x="3997" y="187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69" name="Freeform 985"/>
            <p:cNvSpPr>
              <a:spLocks/>
            </p:cNvSpPr>
            <p:nvPr/>
          </p:nvSpPr>
          <p:spPr bwMode="auto">
            <a:xfrm>
              <a:off x="3997" y="191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70" name="Freeform 986"/>
            <p:cNvSpPr>
              <a:spLocks/>
            </p:cNvSpPr>
            <p:nvPr/>
          </p:nvSpPr>
          <p:spPr bwMode="auto">
            <a:xfrm>
              <a:off x="3997" y="194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71" name="Freeform 987"/>
            <p:cNvSpPr>
              <a:spLocks/>
            </p:cNvSpPr>
            <p:nvPr/>
          </p:nvSpPr>
          <p:spPr bwMode="auto">
            <a:xfrm>
              <a:off x="3997" y="1974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72" name="Freeform 988"/>
            <p:cNvSpPr>
              <a:spLocks/>
            </p:cNvSpPr>
            <p:nvPr/>
          </p:nvSpPr>
          <p:spPr bwMode="auto">
            <a:xfrm>
              <a:off x="3997" y="2006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73" name="Freeform 989"/>
            <p:cNvSpPr>
              <a:spLocks/>
            </p:cNvSpPr>
            <p:nvPr/>
          </p:nvSpPr>
          <p:spPr bwMode="auto">
            <a:xfrm>
              <a:off x="3997" y="203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74" name="Freeform 990"/>
            <p:cNvSpPr>
              <a:spLocks/>
            </p:cNvSpPr>
            <p:nvPr/>
          </p:nvSpPr>
          <p:spPr bwMode="auto">
            <a:xfrm>
              <a:off x="3997" y="207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75" name="Freeform 991"/>
            <p:cNvSpPr>
              <a:spLocks/>
            </p:cNvSpPr>
            <p:nvPr/>
          </p:nvSpPr>
          <p:spPr bwMode="auto">
            <a:xfrm>
              <a:off x="3997" y="210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76" name="Freeform 992"/>
            <p:cNvSpPr>
              <a:spLocks/>
            </p:cNvSpPr>
            <p:nvPr/>
          </p:nvSpPr>
          <p:spPr bwMode="auto">
            <a:xfrm>
              <a:off x="3997" y="213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77" name="Freeform 993"/>
            <p:cNvSpPr>
              <a:spLocks/>
            </p:cNvSpPr>
            <p:nvPr/>
          </p:nvSpPr>
          <p:spPr bwMode="auto">
            <a:xfrm>
              <a:off x="3997" y="216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78" name="Freeform 994"/>
            <p:cNvSpPr>
              <a:spLocks/>
            </p:cNvSpPr>
            <p:nvPr/>
          </p:nvSpPr>
          <p:spPr bwMode="auto">
            <a:xfrm>
              <a:off x="3997" y="2197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79" name="Freeform 995"/>
            <p:cNvSpPr>
              <a:spLocks/>
            </p:cNvSpPr>
            <p:nvPr/>
          </p:nvSpPr>
          <p:spPr bwMode="auto">
            <a:xfrm>
              <a:off x="3997" y="2229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80" name="Freeform 996"/>
            <p:cNvSpPr>
              <a:spLocks/>
            </p:cNvSpPr>
            <p:nvPr/>
          </p:nvSpPr>
          <p:spPr bwMode="auto">
            <a:xfrm>
              <a:off x="3997" y="226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81" name="Freeform 997"/>
            <p:cNvSpPr>
              <a:spLocks/>
            </p:cNvSpPr>
            <p:nvPr/>
          </p:nvSpPr>
          <p:spPr bwMode="auto">
            <a:xfrm>
              <a:off x="3997" y="229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82" name="Freeform 998"/>
            <p:cNvSpPr>
              <a:spLocks/>
            </p:cNvSpPr>
            <p:nvPr/>
          </p:nvSpPr>
          <p:spPr bwMode="auto">
            <a:xfrm>
              <a:off x="3997" y="232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83" name="Freeform 999"/>
            <p:cNvSpPr>
              <a:spLocks/>
            </p:cNvSpPr>
            <p:nvPr/>
          </p:nvSpPr>
          <p:spPr bwMode="auto">
            <a:xfrm>
              <a:off x="3997" y="2357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84" name="Freeform 1000"/>
            <p:cNvSpPr>
              <a:spLocks/>
            </p:cNvSpPr>
            <p:nvPr/>
          </p:nvSpPr>
          <p:spPr bwMode="auto">
            <a:xfrm>
              <a:off x="3997" y="2389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85" name="Freeform 1001"/>
            <p:cNvSpPr>
              <a:spLocks/>
            </p:cNvSpPr>
            <p:nvPr/>
          </p:nvSpPr>
          <p:spPr bwMode="auto">
            <a:xfrm>
              <a:off x="3997" y="242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86" name="Freeform 1002"/>
            <p:cNvSpPr>
              <a:spLocks/>
            </p:cNvSpPr>
            <p:nvPr/>
          </p:nvSpPr>
          <p:spPr bwMode="auto">
            <a:xfrm>
              <a:off x="3997" y="245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87" name="Freeform 1003"/>
            <p:cNvSpPr>
              <a:spLocks/>
            </p:cNvSpPr>
            <p:nvPr/>
          </p:nvSpPr>
          <p:spPr bwMode="auto">
            <a:xfrm>
              <a:off x="3997" y="248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88" name="Freeform 1004"/>
            <p:cNvSpPr>
              <a:spLocks/>
            </p:cNvSpPr>
            <p:nvPr/>
          </p:nvSpPr>
          <p:spPr bwMode="auto">
            <a:xfrm>
              <a:off x="3997" y="2517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89" name="Freeform 1005"/>
            <p:cNvSpPr>
              <a:spLocks/>
            </p:cNvSpPr>
            <p:nvPr/>
          </p:nvSpPr>
          <p:spPr bwMode="auto">
            <a:xfrm>
              <a:off x="3997" y="2549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90" name="Freeform 1006"/>
            <p:cNvSpPr>
              <a:spLocks/>
            </p:cNvSpPr>
            <p:nvPr/>
          </p:nvSpPr>
          <p:spPr bwMode="auto">
            <a:xfrm>
              <a:off x="3997" y="258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91" name="Freeform 1007"/>
            <p:cNvSpPr>
              <a:spLocks/>
            </p:cNvSpPr>
            <p:nvPr/>
          </p:nvSpPr>
          <p:spPr bwMode="auto">
            <a:xfrm>
              <a:off x="3997" y="261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</p:grpSp>
      <p:grpSp>
        <p:nvGrpSpPr>
          <p:cNvPr id="47289" name="Group 185"/>
          <p:cNvGrpSpPr>
            <a:grpSpLocks/>
          </p:cNvGrpSpPr>
          <p:nvPr/>
        </p:nvGrpSpPr>
        <p:grpSpPr bwMode="auto">
          <a:xfrm>
            <a:off x="2328867" y="1712919"/>
            <a:ext cx="4687887" cy="3602037"/>
            <a:chOff x="1467" y="1079"/>
            <a:chExt cx="2953" cy="2269"/>
          </a:xfrm>
        </p:grpSpPr>
        <p:sp>
          <p:nvSpPr>
            <p:cNvPr id="42993" name="Freeform 1009"/>
            <p:cNvSpPr>
              <a:spLocks/>
            </p:cNvSpPr>
            <p:nvPr/>
          </p:nvSpPr>
          <p:spPr bwMode="auto">
            <a:xfrm>
              <a:off x="3997" y="264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94" name="Freeform 1010"/>
            <p:cNvSpPr>
              <a:spLocks/>
            </p:cNvSpPr>
            <p:nvPr/>
          </p:nvSpPr>
          <p:spPr bwMode="auto">
            <a:xfrm>
              <a:off x="3997" y="2677"/>
              <a:ext cx="1" cy="9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95" name="Freeform 1011"/>
            <p:cNvSpPr>
              <a:spLocks/>
            </p:cNvSpPr>
            <p:nvPr/>
          </p:nvSpPr>
          <p:spPr bwMode="auto">
            <a:xfrm>
              <a:off x="3997" y="270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96" name="Freeform 1012"/>
            <p:cNvSpPr>
              <a:spLocks/>
            </p:cNvSpPr>
            <p:nvPr/>
          </p:nvSpPr>
          <p:spPr bwMode="auto">
            <a:xfrm>
              <a:off x="3997" y="274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97" name="Freeform 1013"/>
            <p:cNvSpPr>
              <a:spLocks/>
            </p:cNvSpPr>
            <p:nvPr/>
          </p:nvSpPr>
          <p:spPr bwMode="auto">
            <a:xfrm>
              <a:off x="3997" y="277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98" name="Freeform 1014"/>
            <p:cNvSpPr>
              <a:spLocks/>
            </p:cNvSpPr>
            <p:nvPr/>
          </p:nvSpPr>
          <p:spPr bwMode="auto">
            <a:xfrm>
              <a:off x="3997" y="2804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2999" name="Freeform 1015"/>
            <p:cNvSpPr>
              <a:spLocks/>
            </p:cNvSpPr>
            <p:nvPr/>
          </p:nvSpPr>
          <p:spPr bwMode="auto">
            <a:xfrm>
              <a:off x="3997" y="2836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3000" name="Freeform 1016"/>
            <p:cNvSpPr>
              <a:spLocks/>
            </p:cNvSpPr>
            <p:nvPr/>
          </p:nvSpPr>
          <p:spPr bwMode="auto">
            <a:xfrm>
              <a:off x="3997" y="286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3001" name="Freeform 1017"/>
            <p:cNvSpPr>
              <a:spLocks/>
            </p:cNvSpPr>
            <p:nvPr/>
          </p:nvSpPr>
          <p:spPr bwMode="auto">
            <a:xfrm>
              <a:off x="3997" y="290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3002" name="Freeform 1018"/>
            <p:cNvSpPr>
              <a:spLocks/>
            </p:cNvSpPr>
            <p:nvPr/>
          </p:nvSpPr>
          <p:spPr bwMode="auto">
            <a:xfrm>
              <a:off x="3997" y="293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3003" name="Freeform 1019"/>
            <p:cNvSpPr>
              <a:spLocks/>
            </p:cNvSpPr>
            <p:nvPr/>
          </p:nvSpPr>
          <p:spPr bwMode="auto">
            <a:xfrm>
              <a:off x="3997" y="2964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3004" name="Freeform 1020"/>
            <p:cNvSpPr>
              <a:spLocks/>
            </p:cNvSpPr>
            <p:nvPr/>
          </p:nvSpPr>
          <p:spPr bwMode="auto">
            <a:xfrm>
              <a:off x="3997" y="2996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3005" name="Freeform 1021"/>
            <p:cNvSpPr>
              <a:spLocks/>
            </p:cNvSpPr>
            <p:nvPr/>
          </p:nvSpPr>
          <p:spPr bwMode="auto">
            <a:xfrm>
              <a:off x="3997" y="302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3006" name="Freeform 1022"/>
            <p:cNvSpPr>
              <a:spLocks/>
            </p:cNvSpPr>
            <p:nvPr/>
          </p:nvSpPr>
          <p:spPr bwMode="auto">
            <a:xfrm>
              <a:off x="3997" y="306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3007" name="Freeform 1023"/>
            <p:cNvSpPr>
              <a:spLocks/>
            </p:cNvSpPr>
            <p:nvPr/>
          </p:nvSpPr>
          <p:spPr bwMode="auto">
            <a:xfrm>
              <a:off x="3997" y="3092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04" name="Freeform 0"/>
            <p:cNvSpPr>
              <a:spLocks/>
            </p:cNvSpPr>
            <p:nvPr/>
          </p:nvSpPr>
          <p:spPr bwMode="auto">
            <a:xfrm>
              <a:off x="3997" y="3124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05" name="Freeform 1"/>
            <p:cNvSpPr>
              <a:spLocks/>
            </p:cNvSpPr>
            <p:nvPr/>
          </p:nvSpPr>
          <p:spPr bwMode="auto">
            <a:xfrm>
              <a:off x="3997" y="3156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06" name="Freeform 2"/>
            <p:cNvSpPr>
              <a:spLocks/>
            </p:cNvSpPr>
            <p:nvPr/>
          </p:nvSpPr>
          <p:spPr bwMode="auto">
            <a:xfrm>
              <a:off x="3997" y="3188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07" name="Freeform 3"/>
            <p:cNvSpPr>
              <a:spLocks/>
            </p:cNvSpPr>
            <p:nvPr/>
          </p:nvSpPr>
          <p:spPr bwMode="auto">
            <a:xfrm>
              <a:off x="3997" y="3220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08" name="Freeform 4"/>
            <p:cNvSpPr>
              <a:spLocks/>
            </p:cNvSpPr>
            <p:nvPr/>
          </p:nvSpPr>
          <p:spPr bwMode="auto">
            <a:xfrm>
              <a:off x="3997" y="3251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09" name="Freeform 5"/>
            <p:cNvSpPr>
              <a:spLocks/>
            </p:cNvSpPr>
            <p:nvPr/>
          </p:nvSpPr>
          <p:spPr bwMode="auto">
            <a:xfrm>
              <a:off x="3997" y="3283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10" name="Freeform 6"/>
            <p:cNvSpPr>
              <a:spLocks/>
            </p:cNvSpPr>
            <p:nvPr/>
          </p:nvSpPr>
          <p:spPr bwMode="auto">
            <a:xfrm>
              <a:off x="3997" y="3315"/>
              <a:ext cx="1" cy="10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11" name="Freeform 7"/>
            <p:cNvSpPr>
              <a:spLocks/>
            </p:cNvSpPr>
            <p:nvPr/>
          </p:nvSpPr>
          <p:spPr bwMode="auto">
            <a:xfrm>
              <a:off x="1467" y="3158"/>
              <a:ext cx="50" cy="10"/>
            </a:xfrm>
            <a:custGeom>
              <a:avLst/>
              <a:gdLst>
                <a:gd name="T0" fmla="*/ 8 w 50"/>
                <a:gd name="T1" fmla="*/ 10 h 10"/>
                <a:gd name="T2" fmla="*/ 0 w 50"/>
                <a:gd name="T3" fmla="*/ 10 h 10"/>
                <a:gd name="T4" fmla="*/ 0 w 50"/>
                <a:gd name="T5" fmla="*/ 2 h 10"/>
                <a:gd name="T6" fmla="*/ 42 w 50"/>
                <a:gd name="T7" fmla="*/ 0 h 10"/>
                <a:gd name="T8" fmla="*/ 50 w 50"/>
                <a:gd name="T9" fmla="*/ 0 h 10"/>
                <a:gd name="T10" fmla="*/ 50 w 50"/>
                <a:gd name="T11" fmla="*/ 8 h 10"/>
                <a:gd name="T12" fmla="*/ 8 w 50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0">
                  <a:moveTo>
                    <a:pt x="8" y="10"/>
                  </a:moveTo>
                  <a:lnTo>
                    <a:pt x="0" y="10"/>
                  </a:lnTo>
                  <a:lnTo>
                    <a:pt x="0" y="2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1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12" name="Freeform 8"/>
            <p:cNvSpPr>
              <a:spLocks/>
            </p:cNvSpPr>
            <p:nvPr/>
          </p:nvSpPr>
          <p:spPr bwMode="auto">
            <a:xfrm>
              <a:off x="1509" y="3152"/>
              <a:ext cx="50" cy="14"/>
            </a:xfrm>
            <a:custGeom>
              <a:avLst/>
              <a:gdLst>
                <a:gd name="T0" fmla="*/ 8 w 50"/>
                <a:gd name="T1" fmla="*/ 14 h 14"/>
                <a:gd name="T2" fmla="*/ 0 w 50"/>
                <a:gd name="T3" fmla="*/ 14 h 14"/>
                <a:gd name="T4" fmla="*/ 0 w 50"/>
                <a:gd name="T5" fmla="*/ 6 h 14"/>
                <a:gd name="T6" fmla="*/ 42 w 50"/>
                <a:gd name="T7" fmla="*/ 0 h 14"/>
                <a:gd name="T8" fmla="*/ 50 w 50"/>
                <a:gd name="T9" fmla="*/ 0 h 14"/>
                <a:gd name="T10" fmla="*/ 50 w 50"/>
                <a:gd name="T11" fmla="*/ 8 h 14"/>
                <a:gd name="T12" fmla="*/ 8 w 5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4">
                  <a:moveTo>
                    <a:pt x="8" y="14"/>
                  </a:moveTo>
                  <a:lnTo>
                    <a:pt x="0" y="14"/>
                  </a:lnTo>
                  <a:lnTo>
                    <a:pt x="0" y="6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14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13" name="Freeform 9"/>
            <p:cNvSpPr>
              <a:spLocks/>
            </p:cNvSpPr>
            <p:nvPr/>
          </p:nvSpPr>
          <p:spPr bwMode="auto">
            <a:xfrm>
              <a:off x="1551" y="3142"/>
              <a:ext cx="50" cy="18"/>
            </a:xfrm>
            <a:custGeom>
              <a:avLst/>
              <a:gdLst>
                <a:gd name="T0" fmla="*/ 8 w 50"/>
                <a:gd name="T1" fmla="*/ 18 h 18"/>
                <a:gd name="T2" fmla="*/ 0 w 50"/>
                <a:gd name="T3" fmla="*/ 18 h 18"/>
                <a:gd name="T4" fmla="*/ 0 w 50"/>
                <a:gd name="T5" fmla="*/ 10 h 18"/>
                <a:gd name="T6" fmla="*/ 42 w 50"/>
                <a:gd name="T7" fmla="*/ 0 h 18"/>
                <a:gd name="T8" fmla="*/ 50 w 50"/>
                <a:gd name="T9" fmla="*/ 0 h 18"/>
                <a:gd name="T10" fmla="*/ 50 w 50"/>
                <a:gd name="T11" fmla="*/ 8 h 18"/>
                <a:gd name="T12" fmla="*/ 8 w 50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8">
                  <a:moveTo>
                    <a:pt x="8" y="18"/>
                  </a:moveTo>
                  <a:lnTo>
                    <a:pt x="0" y="18"/>
                  </a:lnTo>
                  <a:lnTo>
                    <a:pt x="0" y="10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18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14" name="Freeform 10"/>
            <p:cNvSpPr>
              <a:spLocks/>
            </p:cNvSpPr>
            <p:nvPr/>
          </p:nvSpPr>
          <p:spPr bwMode="auto">
            <a:xfrm>
              <a:off x="1593" y="3130"/>
              <a:ext cx="50" cy="20"/>
            </a:xfrm>
            <a:custGeom>
              <a:avLst/>
              <a:gdLst>
                <a:gd name="T0" fmla="*/ 8 w 50"/>
                <a:gd name="T1" fmla="*/ 20 h 20"/>
                <a:gd name="T2" fmla="*/ 0 w 50"/>
                <a:gd name="T3" fmla="*/ 20 h 20"/>
                <a:gd name="T4" fmla="*/ 0 w 50"/>
                <a:gd name="T5" fmla="*/ 12 h 20"/>
                <a:gd name="T6" fmla="*/ 42 w 50"/>
                <a:gd name="T7" fmla="*/ 0 h 20"/>
                <a:gd name="T8" fmla="*/ 50 w 50"/>
                <a:gd name="T9" fmla="*/ 0 h 20"/>
                <a:gd name="T10" fmla="*/ 50 w 50"/>
                <a:gd name="T11" fmla="*/ 8 h 20"/>
                <a:gd name="T12" fmla="*/ 8 w 50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20">
                  <a:moveTo>
                    <a:pt x="8" y="20"/>
                  </a:moveTo>
                  <a:lnTo>
                    <a:pt x="0" y="20"/>
                  </a:lnTo>
                  <a:lnTo>
                    <a:pt x="0" y="12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2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15" name="Freeform 11"/>
            <p:cNvSpPr>
              <a:spLocks/>
            </p:cNvSpPr>
            <p:nvPr/>
          </p:nvSpPr>
          <p:spPr bwMode="auto">
            <a:xfrm>
              <a:off x="1635" y="3114"/>
              <a:ext cx="50" cy="24"/>
            </a:xfrm>
            <a:custGeom>
              <a:avLst/>
              <a:gdLst>
                <a:gd name="T0" fmla="*/ 8 w 50"/>
                <a:gd name="T1" fmla="*/ 24 h 24"/>
                <a:gd name="T2" fmla="*/ 0 w 50"/>
                <a:gd name="T3" fmla="*/ 24 h 24"/>
                <a:gd name="T4" fmla="*/ 0 w 50"/>
                <a:gd name="T5" fmla="*/ 16 h 24"/>
                <a:gd name="T6" fmla="*/ 42 w 50"/>
                <a:gd name="T7" fmla="*/ 0 h 24"/>
                <a:gd name="T8" fmla="*/ 50 w 50"/>
                <a:gd name="T9" fmla="*/ 0 h 24"/>
                <a:gd name="T10" fmla="*/ 50 w 50"/>
                <a:gd name="T11" fmla="*/ 8 h 24"/>
                <a:gd name="T12" fmla="*/ 8 w 50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24">
                  <a:moveTo>
                    <a:pt x="8" y="24"/>
                  </a:moveTo>
                  <a:lnTo>
                    <a:pt x="0" y="24"/>
                  </a:lnTo>
                  <a:lnTo>
                    <a:pt x="0" y="16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24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16" name="Freeform 12"/>
            <p:cNvSpPr>
              <a:spLocks/>
            </p:cNvSpPr>
            <p:nvPr/>
          </p:nvSpPr>
          <p:spPr bwMode="auto">
            <a:xfrm>
              <a:off x="1677" y="3094"/>
              <a:ext cx="50" cy="28"/>
            </a:xfrm>
            <a:custGeom>
              <a:avLst/>
              <a:gdLst>
                <a:gd name="T0" fmla="*/ 8 w 50"/>
                <a:gd name="T1" fmla="*/ 28 h 28"/>
                <a:gd name="T2" fmla="*/ 0 w 50"/>
                <a:gd name="T3" fmla="*/ 28 h 28"/>
                <a:gd name="T4" fmla="*/ 0 w 50"/>
                <a:gd name="T5" fmla="*/ 20 h 28"/>
                <a:gd name="T6" fmla="*/ 42 w 50"/>
                <a:gd name="T7" fmla="*/ 0 h 28"/>
                <a:gd name="T8" fmla="*/ 50 w 50"/>
                <a:gd name="T9" fmla="*/ 0 h 28"/>
                <a:gd name="T10" fmla="*/ 50 w 50"/>
                <a:gd name="T11" fmla="*/ 8 h 28"/>
                <a:gd name="T12" fmla="*/ 8 w 50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28">
                  <a:moveTo>
                    <a:pt x="8" y="28"/>
                  </a:moveTo>
                  <a:lnTo>
                    <a:pt x="0" y="28"/>
                  </a:lnTo>
                  <a:lnTo>
                    <a:pt x="0" y="20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28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17" name="Freeform 13"/>
            <p:cNvSpPr>
              <a:spLocks/>
            </p:cNvSpPr>
            <p:nvPr/>
          </p:nvSpPr>
          <p:spPr bwMode="auto">
            <a:xfrm>
              <a:off x="1719" y="3074"/>
              <a:ext cx="50" cy="28"/>
            </a:xfrm>
            <a:custGeom>
              <a:avLst/>
              <a:gdLst>
                <a:gd name="T0" fmla="*/ 8 w 50"/>
                <a:gd name="T1" fmla="*/ 28 h 28"/>
                <a:gd name="T2" fmla="*/ 0 w 50"/>
                <a:gd name="T3" fmla="*/ 28 h 28"/>
                <a:gd name="T4" fmla="*/ 0 w 50"/>
                <a:gd name="T5" fmla="*/ 20 h 28"/>
                <a:gd name="T6" fmla="*/ 42 w 50"/>
                <a:gd name="T7" fmla="*/ 0 h 28"/>
                <a:gd name="T8" fmla="*/ 50 w 50"/>
                <a:gd name="T9" fmla="*/ 0 h 28"/>
                <a:gd name="T10" fmla="*/ 50 w 50"/>
                <a:gd name="T11" fmla="*/ 8 h 28"/>
                <a:gd name="T12" fmla="*/ 8 w 50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28">
                  <a:moveTo>
                    <a:pt x="8" y="28"/>
                  </a:moveTo>
                  <a:lnTo>
                    <a:pt x="0" y="28"/>
                  </a:lnTo>
                  <a:lnTo>
                    <a:pt x="0" y="20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28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18" name="Freeform 14"/>
            <p:cNvSpPr>
              <a:spLocks/>
            </p:cNvSpPr>
            <p:nvPr/>
          </p:nvSpPr>
          <p:spPr bwMode="auto">
            <a:xfrm>
              <a:off x="1761" y="3050"/>
              <a:ext cx="50" cy="32"/>
            </a:xfrm>
            <a:custGeom>
              <a:avLst/>
              <a:gdLst>
                <a:gd name="T0" fmla="*/ 8 w 50"/>
                <a:gd name="T1" fmla="*/ 32 h 32"/>
                <a:gd name="T2" fmla="*/ 0 w 50"/>
                <a:gd name="T3" fmla="*/ 32 h 32"/>
                <a:gd name="T4" fmla="*/ 0 w 50"/>
                <a:gd name="T5" fmla="*/ 24 h 32"/>
                <a:gd name="T6" fmla="*/ 42 w 50"/>
                <a:gd name="T7" fmla="*/ 0 h 32"/>
                <a:gd name="T8" fmla="*/ 50 w 50"/>
                <a:gd name="T9" fmla="*/ 0 h 32"/>
                <a:gd name="T10" fmla="*/ 50 w 50"/>
                <a:gd name="T11" fmla="*/ 8 h 32"/>
                <a:gd name="T12" fmla="*/ 8 w 50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2">
                  <a:moveTo>
                    <a:pt x="8" y="32"/>
                  </a:moveTo>
                  <a:lnTo>
                    <a:pt x="0" y="32"/>
                  </a:lnTo>
                  <a:lnTo>
                    <a:pt x="0" y="24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32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19" name="Freeform 15"/>
            <p:cNvSpPr>
              <a:spLocks/>
            </p:cNvSpPr>
            <p:nvPr/>
          </p:nvSpPr>
          <p:spPr bwMode="auto">
            <a:xfrm>
              <a:off x="1803" y="3024"/>
              <a:ext cx="49" cy="34"/>
            </a:xfrm>
            <a:custGeom>
              <a:avLst/>
              <a:gdLst>
                <a:gd name="T0" fmla="*/ 8 w 49"/>
                <a:gd name="T1" fmla="*/ 34 h 34"/>
                <a:gd name="T2" fmla="*/ 0 w 49"/>
                <a:gd name="T3" fmla="*/ 34 h 34"/>
                <a:gd name="T4" fmla="*/ 0 w 49"/>
                <a:gd name="T5" fmla="*/ 26 h 34"/>
                <a:gd name="T6" fmla="*/ 41 w 49"/>
                <a:gd name="T7" fmla="*/ 0 h 34"/>
                <a:gd name="T8" fmla="*/ 49 w 49"/>
                <a:gd name="T9" fmla="*/ 0 h 34"/>
                <a:gd name="T10" fmla="*/ 49 w 49"/>
                <a:gd name="T11" fmla="*/ 8 h 34"/>
                <a:gd name="T12" fmla="*/ 8 w 49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34">
                  <a:moveTo>
                    <a:pt x="8" y="34"/>
                  </a:moveTo>
                  <a:lnTo>
                    <a:pt x="0" y="34"/>
                  </a:lnTo>
                  <a:lnTo>
                    <a:pt x="0" y="26"/>
                  </a:lnTo>
                  <a:lnTo>
                    <a:pt x="41" y="0"/>
                  </a:lnTo>
                  <a:lnTo>
                    <a:pt x="49" y="0"/>
                  </a:lnTo>
                  <a:lnTo>
                    <a:pt x="49" y="8"/>
                  </a:lnTo>
                  <a:lnTo>
                    <a:pt x="8" y="34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20" name="Freeform 16"/>
            <p:cNvSpPr>
              <a:spLocks/>
            </p:cNvSpPr>
            <p:nvPr/>
          </p:nvSpPr>
          <p:spPr bwMode="auto">
            <a:xfrm>
              <a:off x="1844" y="2998"/>
              <a:ext cx="52" cy="34"/>
            </a:xfrm>
            <a:custGeom>
              <a:avLst/>
              <a:gdLst>
                <a:gd name="T0" fmla="*/ 8 w 52"/>
                <a:gd name="T1" fmla="*/ 34 h 34"/>
                <a:gd name="T2" fmla="*/ 0 w 52"/>
                <a:gd name="T3" fmla="*/ 34 h 34"/>
                <a:gd name="T4" fmla="*/ 0 w 52"/>
                <a:gd name="T5" fmla="*/ 26 h 34"/>
                <a:gd name="T6" fmla="*/ 44 w 52"/>
                <a:gd name="T7" fmla="*/ 0 h 34"/>
                <a:gd name="T8" fmla="*/ 52 w 52"/>
                <a:gd name="T9" fmla="*/ 0 h 34"/>
                <a:gd name="T10" fmla="*/ 52 w 52"/>
                <a:gd name="T11" fmla="*/ 8 h 34"/>
                <a:gd name="T12" fmla="*/ 8 w 52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4">
                  <a:moveTo>
                    <a:pt x="8" y="34"/>
                  </a:moveTo>
                  <a:lnTo>
                    <a:pt x="0" y="34"/>
                  </a:lnTo>
                  <a:lnTo>
                    <a:pt x="0" y="26"/>
                  </a:lnTo>
                  <a:lnTo>
                    <a:pt x="44" y="0"/>
                  </a:lnTo>
                  <a:lnTo>
                    <a:pt x="52" y="0"/>
                  </a:lnTo>
                  <a:lnTo>
                    <a:pt x="52" y="8"/>
                  </a:lnTo>
                  <a:lnTo>
                    <a:pt x="8" y="34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21" name="Freeform 17"/>
            <p:cNvSpPr>
              <a:spLocks/>
            </p:cNvSpPr>
            <p:nvPr/>
          </p:nvSpPr>
          <p:spPr bwMode="auto">
            <a:xfrm>
              <a:off x="1888" y="2970"/>
              <a:ext cx="50" cy="36"/>
            </a:xfrm>
            <a:custGeom>
              <a:avLst/>
              <a:gdLst>
                <a:gd name="T0" fmla="*/ 8 w 50"/>
                <a:gd name="T1" fmla="*/ 36 h 36"/>
                <a:gd name="T2" fmla="*/ 0 w 50"/>
                <a:gd name="T3" fmla="*/ 36 h 36"/>
                <a:gd name="T4" fmla="*/ 0 w 50"/>
                <a:gd name="T5" fmla="*/ 28 h 36"/>
                <a:gd name="T6" fmla="*/ 42 w 50"/>
                <a:gd name="T7" fmla="*/ 0 h 36"/>
                <a:gd name="T8" fmla="*/ 50 w 50"/>
                <a:gd name="T9" fmla="*/ 0 h 36"/>
                <a:gd name="T10" fmla="*/ 50 w 50"/>
                <a:gd name="T11" fmla="*/ 8 h 36"/>
                <a:gd name="T12" fmla="*/ 8 w 50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6">
                  <a:moveTo>
                    <a:pt x="8" y="36"/>
                  </a:moveTo>
                  <a:lnTo>
                    <a:pt x="0" y="36"/>
                  </a:lnTo>
                  <a:lnTo>
                    <a:pt x="0" y="28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36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22" name="Freeform 18"/>
            <p:cNvSpPr>
              <a:spLocks/>
            </p:cNvSpPr>
            <p:nvPr/>
          </p:nvSpPr>
          <p:spPr bwMode="auto">
            <a:xfrm>
              <a:off x="1930" y="2940"/>
              <a:ext cx="50" cy="38"/>
            </a:xfrm>
            <a:custGeom>
              <a:avLst/>
              <a:gdLst>
                <a:gd name="T0" fmla="*/ 8 w 50"/>
                <a:gd name="T1" fmla="*/ 38 h 38"/>
                <a:gd name="T2" fmla="*/ 0 w 50"/>
                <a:gd name="T3" fmla="*/ 38 h 38"/>
                <a:gd name="T4" fmla="*/ 0 w 50"/>
                <a:gd name="T5" fmla="*/ 30 h 38"/>
                <a:gd name="T6" fmla="*/ 42 w 50"/>
                <a:gd name="T7" fmla="*/ 0 h 38"/>
                <a:gd name="T8" fmla="*/ 50 w 50"/>
                <a:gd name="T9" fmla="*/ 0 h 38"/>
                <a:gd name="T10" fmla="*/ 50 w 50"/>
                <a:gd name="T11" fmla="*/ 8 h 38"/>
                <a:gd name="T12" fmla="*/ 8 w 50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8">
                  <a:moveTo>
                    <a:pt x="8" y="38"/>
                  </a:moveTo>
                  <a:lnTo>
                    <a:pt x="0" y="38"/>
                  </a:lnTo>
                  <a:lnTo>
                    <a:pt x="0" y="30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38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23" name="Freeform 19"/>
            <p:cNvSpPr>
              <a:spLocks/>
            </p:cNvSpPr>
            <p:nvPr/>
          </p:nvSpPr>
          <p:spPr bwMode="auto">
            <a:xfrm>
              <a:off x="1972" y="2910"/>
              <a:ext cx="50" cy="38"/>
            </a:xfrm>
            <a:custGeom>
              <a:avLst/>
              <a:gdLst>
                <a:gd name="T0" fmla="*/ 8 w 50"/>
                <a:gd name="T1" fmla="*/ 38 h 38"/>
                <a:gd name="T2" fmla="*/ 0 w 50"/>
                <a:gd name="T3" fmla="*/ 38 h 38"/>
                <a:gd name="T4" fmla="*/ 0 w 50"/>
                <a:gd name="T5" fmla="*/ 30 h 38"/>
                <a:gd name="T6" fmla="*/ 42 w 50"/>
                <a:gd name="T7" fmla="*/ 0 h 38"/>
                <a:gd name="T8" fmla="*/ 50 w 50"/>
                <a:gd name="T9" fmla="*/ 0 h 38"/>
                <a:gd name="T10" fmla="*/ 50 w 50"/>
                <a:gd name="T11" fmla="*/ 8 h 38"/>
                <a:gd name="T12" fmla="*/ 8 w 50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8">
                  <a:moveTo>
                    <a:pt x="8" y="38"/>
                  </a:moveTo>
                  <a:lnTo>
                    <a:pt x="0" y="38"/>
                  </a:lnTo>
                  <a:lnTo>
                    <a:pt x="0" y="30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38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24" name="Freeform 20"/>
            <p:cNvSpPr>
              <a:spLocks/>
            </p:cNvSpPr>
            <p:nvPr/>
          </p:nvSpPr>
          <p:spPr bwMode="auto">
            <a:xfrm>
              <a:off x="2014" y="2880"/>
              <a:ext cx="50" cy="38"/>
            </a:xfrm>
            <a:custGeom>
              <a:avLst/>
              <a:gdLst>
                <a:gd name="T0" fmla="*/ 8 w 50"/>
                <a:gd name="T1" fmla="*/ 38 h 38"/>
                <a:gd name="T2" fmla="*/ 0 w 50"/>
                <a:gd name="T3" fmla="*/ 38 h 38"/>
                <a:gd name="T4" fmla="*/ 0 w 50"/>
                <a:gd name="T5" fmla="*/ 30 h 38"/>
                <a:gd name="T6" fmla="*/ 42 w 50"/>
                <a:gd name="T7" fmla="*/ 0 h 38"/>
                <a:gd name="T8" fmla="*/ 50 w 50"/>
                <a:gd name="T9" fmla="*/ 0 h 38"/>
                <a:gd name="T10" fmla="*/ 50 w 50"/>
                <a:gd name="T11" fmla="*/ 8 h 38"/>
                <a:gd name="T12" fmla="*/ 8 w 50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8">
                  <a:moveTo>
                    <a:pt x="8" y="38"/>
                  </a:moveTo>
                  <a:lnTo>
                    <a:pt x="0" y="38"/>
                  </a:lnTo>
                  <a:lnTo>
                    <a:pt x="0" y="30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38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25" name="Freeform 21"/>
            <p:cNvSpPr>
              <a:spLocks/>
            </p:cNvSpPr>
            <p:nvPr/>
          </p:nvSpPr>
          <p:spPr bwMode="auto">
            <a:xfrm>
              <a:off x="2056" y="2848"/>
              <a:ext cx="50" cy="40"/>
            </a:xfrm>
            <a:custGeom>
              <a:avLst/>
              <a:gdLst>
                <a:gd name="T0" fmla="*/ 8 w 50"/>
                <a:gd name="T1" fmla="*/ 40 h 40"/>
                <a:gd name="T2" fmla="*/ 0 w 50"/>
                <a:gd name="T3" fmla="*/ 40 h 40"/>
                <a:gd name="T4" fmla="*/ 0 w 50"/>
                <a:gd name="T5" fmla="*/ 32 h 40"/>
                <a:gd name="T6" fmla="*/ 42 w 50"/>
                <a:gd name="T7" fmla="*/ 0 h 40"/>
                <a:gd name="T8" fmla="*/ 50 w 50"/>
                <a:gd name="T9" fmla="*/ 0 h 40"/>
                <a:gd name="T10" fmla="*/ 50 w 50"/>
                <a:gd name="T11" fmla="*/ 8 h 40"/>
                <a:gd name="T12" fmla="*/ 8 w 50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26" name="Freeform 22"/>
            <p:cNvSpPr>
              <a:spLocks/>
            </p:cNvSpPr>
            <p:nvPr/>
          </p:nvSpPr>
          <p:spPr bwMode="auto">
            <a:xfrm>
              <a:off x="2098" y="2816"/>
              <a:ext cx="50" cy="40"/>
            </a:xfrm>
            <a:custGeom>
              <a:avLst/>
              <a:gdLst>
                <a:gd name="T0" fmla="*/ 8 w 50"/>
                <a:gd name="T1" fmla="*/ 40 h 40"/>
                <a:gd name="T2" fmla="*/ 0 w 50"/>
                <a:gd name="T3" fmla="*/ 40 h 40"/>
                <a:gd name="T4" fmla="*/ 0 w 50"/>
                <a:gd name="T5" fmla="*/ 32 h 40"/>
                <a:gd name="T6" fmla="*/ 42 w 50"/>
                <a:gd name="T7" fmla="*/ 0 h 40"/>
                <a:gd name="T8" fmla="*/ 50 w 50"/>
                <a:gd name="T9" fmla="*/ 0 h 40"/>
                <a:gd name="T10" fmla="*/ 50 w 50"/>
                <a:gd name="T11" fmla="*/ 8 h 40"/>
                <a:gd name="T12" fmla="*/ 8 w 50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27" name="Freeform 23"/>
            <p:cNvSpPr>
              <a:spLocks/>
            </p:cNvSpPr>
            <p:nvPr/>
          </p:nvSpPr>
          <p:spPr bwMode="auto">
            <a:xfrm>
              <a:off x="2140" y="2784"/>
              <a:ext cx="50" cy="40"/>
            </a:xfrm>
            <a:custGeom>
              <a:avLst/>
              <a:gdLst>
                <a:gd name="T0" fmla="*/ 8 w 50"/>
                <a:gd name="T1" fmla="*/ 40 h 40"/>
                <a:gd name="T2" fmla="*/ 0 w 50"/>
                <a:gd name="T3" fmla="*/ 40 h 40"/>
                <a:gd name="T4" fmla="*/ 0 w 50"/>
                <a:gd name="T5" fmla="*/ 32 h 40"/>
                <a:gd name="T6" fmla="*/ 42 w 50"/>
                <a:gd name="T7" fmla="*/ 0 h 40"/>
                <a:gd name="T8" fmla="*/ 50 w 50"/>
                <a:gd name="T9" fmla="*/ 0 h 40"/>
                <a:gd name="T10" fmla="*/ 50 w 50"/>
                <a:gd name="T11" fmla="*/ 8 h 40"/>
                <a:gd name="T12" fmla="*/ 8 w 50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28" name="Freeform 24"/>
            <p:cNvSpPr>
              <a:spLocks/>
            </p:cNvSpPr>
            <p:nvPr/>
          </p:nvSpPr>
          <p:spPr bwMode="auto">
            <a:xfrm>
              <a:off x="2182" y="2752"/>
              <a:ext cx="50" cy="40"/>
            </a:xfrm>
            <a:custGeom>
              <a:avLst/>
              <a:gdLst>
                <a:gd name="T0" fmla="*/ 8 w 50"/>
                <a:gd name="T1" fmla="*/ 40 h 40"/>
                <a:gd name="T2" fmla="*/ 0 w 50"/>
                <a:gd name="T3" fmla="*/ 40 h 40"/>
                <a:gd name="T4" fmla="*/ 0 w 50"/>
                <a:gd name="T5" fmla="*/ 32 h 40"/>
                <a:gd name="T6" fmla="*/ 42 w 50"/>
                <a:gd name="T7" fmla="*/ 0 h 40"/>
                <a:gd name="T8" fmla="*/ 50 w 50"/>
                <a:gd name="T9" fmla="*/ 0 h 40"/>
                <a:gd name="T10" fmla="*/ 50 w 50"/>
                <a:gd name="T11" fmla="*/ 8 h 40"/>
                <a:gd name="T12" fmla="*/ 8 w 50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29" name="Freeform 25"/>
            <p:cNvSpPr>
              <a:spLocks/>
            </p:cNvSpPr>
            <p:nvPr/>
          </p:nvSpPr>
          <p:spPr bwMode="auto">
            <a:xfrm>
              <a:off x="2224" y="2720"/>
              <a:ext cx="50" cy="40"/>
            </a:xfrm>
            <a:custGeom>
              <a:avLst/>
              <a:gdLst>
                <a:gd name="T0" fmla="*/ 8 w 50"/>
                <a:gd name="T1" fmla="*/ 40 h 40"/>
                <a:gd name="T2" fmla="*/ 0 w 50"/>
                <a:gd name="T3" fmla="*/ 40 h 40"/>
                <a:gd name="T4" fmla="*/ 0 w 50"/>
                <a:gd name="T5" fmla="*/ 32 h 40"/>
                <a:gd name="T6" fmla="*/ 42 w 50"/>
                <a:gd name="T7" fmla="*/ 0 h 40"/>
                <a:gd name="T8" fmla="*/ 50 w 50"/>
                <a:gd name="T9" fmla="*/ 0 h 40"/>
                <a:gd name="T10" fmla="*/ 50 w 50"/>
                <a:gd name="T11" fmla="*/ 8 h 40"/>
                <a:gd name="T12" fmla="*/ 8 w 50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30" name="Freeform 26"/>
            <p:cNvSpPr>
              <a:spLocks/>
            </p:cNvSpPr>
            <p:nvPr/>
          </p:nvSpPr>
          <p:spPr bwMode="auto">
            <a:xfrm>
              <a:off x="2266" y="2688"/>
              <a:ext cx="50" cy="40"/>
            </a:xfrm>
            <a:custGeom>
              <a:avLst/>
              <a:gdLst>
                <a:gd name="T0" fmla="*/ 8 w 50"/>
                <a:gd name="T1" fmla="*/ 40 h 40"/>
                <a:gd name="T2" fmla="*/ 0 w 50"/>
                <a:gd name="T3" fmla="*/ 40 h 40"/>
                <a:gd name="T4" fmla="*/ 0 w 50"/>
                <a:gd name="T5" fmla="*/ 32 h 40"/>
                <a:gd name="T6" fmla="*/ 42 w 50"/>
                <a:gd name="T7" fmla="*/ 0 h 40"/>
                <a:gd name="T8" fmla="*/ 50 w 50"/>
                <a:gd name="T9" fmla="*/ 0 h 40"/>
                <a:gd name="T10" fmla="*/ 50 w 50"/>
                <a:gd name="T11" fmla="*/ 8 h 40"/>
                <a:gd name="T12" fmla="*/ 8 w 50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31" name="Freeform 27"/>
            <p:cNvSpPr>
              <a:spLocks/>
            </p:cNvSpPr>
            <p:nvPr/>
          </p:nvSpPr>
          <p:spPr bwMode="auto">
            <a:xfrm>
              <a:off x="2308" y="2657"/>
              <a:ext cx="52" cy="39"/>
            </a:xfrm>
            <a:custGeom>
              <a:avLst/>
              <a:gdLst>
                <a:gd name="T0" fmla="*/ 8 w 52"/>
                <a:gd name="T1" fmla="*/ 39 h 39"/>
                <a:gd name="T2" fmla="*/ 0 w 52"/>
                <a:gd name="T3" fmla="*/ 39 h 39"/>
                <a:gd name="T4" fmla="*/ 0 w 52"/>
                <a:gd name="T5" fmla="*/ 31 h 39"/>
                <a:gd name="T6" fmla="*/ 44 w 52"/>
                <a:gd name="T7" fmla="*/ 0 h 39"/>
                <a:gd name="T8" fmla="*/ 52 w 52"/>
                <a:gd name="T9" fmla="*/ 0 h 39"/>
                <a:gd name="T10" fmla="*/ 52 w 52"/>
                <a:gd name="T11" fmla="*/ 8 h 39"/>
                <a:gd name="T12" fmla="*/ 8 w 52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9">
                  <a:moveTo>
                    <a:pt x="8" y="39"/>
                  </a:moveTo>
                  <a:lnTo>
                    <a:pt x="0" y="39"/>
                  </a:lnTo>
                  <a:lnTo>
                    <a:pt x="0" y="31"/>
                  </a:lnTo>
                  <a:lnTo>
                    <a:pt x="44" y="0"/>
                  </a:lnTo>
                  <a:lnTo>
                    <a:pt x="52" y="0"/>
                  </a:lnTo>
                  <a:lnTo>
                    <a:pt x="52" y="8"/>
                  </a:lnTo>
                  <a:lnTo>
                    <a:pt x="8" y="39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32" name="Freeform 28"/>
            <p:cNvSpPr>
              <a:spLocks/>
            </p:cNvSpPr>
            <p:nvPr/>
          </p:nvSpPr>
          <p:spPr bwMode="auto">
            <a:xfrm>
              <a:off x="2352" y="2625"/>
              <a:ext cx="50" cy="40"/>
            </a:xfrm>
            <a:custGeom>
              <a:avLst/>
              <a:gdLst>
                <a:gd name="T0" fmla="*/ 8 w 50"/>
                <a:gd name="T1" fmla="*/ 40 h 40"/>
                <a:gd name="T2" fmla="*/ 0 w 50"/>
                <a:gd name="T3" fmla="*/ 40 h 40"/>
                <a:gd name="T4" fmla="*/ 0 w 50"/>
                <a:gd name="T5" fmla="*/ 32 h 40"/>
                <a:gd name="T6" fmla="*/ 42 w 50"/>
                <a:gd name="T7" fmla="*/ 0 h 40"/>
                <a:gd name="T8" fmla="*/ 50 w 50"/>
                <a:gd name="T9" fmla="*/ 0 h 40"/>
                <a:gd name="T10" fmla="*/ 50 w 50"/>
                <a:gd name="T11" fmla="*/ 8 h 40"/>
                <a:gd name="T12" fmla="*/ 8 w 50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33" name="Freeform 29"/>
            <p:cNvSpPr>
              <a:spLocks/>
            </p:cNvSpPr>
            <p:nvPr/>
          </p:nvSpPr>
          <p:spPr bwMode="auto">
            <a:xfrm>
              <a:off x="2394" y="2591"/>
              <a:ext cx="50" cy="42"/>
            </a:xfrm>
            <a:custGeom>
              <a:avLst/>
              <a:gdLst>
                <a:gd name="T0" fmla="*/ 8 w 50"/>
                <a:gd name="T1" fmla="*/ 42 h 42"/>
                <a:gd name="T2" fmla="*/ 0 w 50"/>
                <a:gd name="T3" fmla="*/ 42 h 42"/>
                <a:gd name="T4" fmla="*/ 0 w 50"/>
                <a:gd name="T5" fmla="*/ 34 h 42"/>
                <a:gd name="T6" fmla="*/ 42 w 50"/>
                <a:gd name="T7" fmla="*/ 0 h 42"/>
                <a:gd name="T8" fmla="*/ 50 w 50"/>
                <a:gd name="T9" fmla="*/ 0 h 42"/>
                <a:gd name="T10" fmla="*/ 50 w 50"/>
                <a:gd name="T11" fmla="*/ 8 h 42"/>
                <a:gd name="T12" fmla="*/ 8 w 50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2">
                  <a:moveTo>
                    <a:pt x="8" y="42"/>
                  </a:moveTo>
                  <a:lnTo>
                    <a:pt x="0" y="42"/>
                  </a:lnTo>
                  <a:lnTo>
                    <a:pt x="0" y="34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2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34" name="Freeform 30"/>
            <p:cNvSpPr>
              <a:spLocks/>
            </p:cNvSpPr>
            <p:nvPr/>
          </p:nvSpPr>
          <p:spPr bwMode="auto">
            <a:xfrm>
              <a:off x="2436" y="2559"/>
              <a:ext cx="50" cy="40"/>
            </a:xfrm>
            <a:custGeom>
              <a:avLst/>
              <a:gdLst>
                <a:gd name="T0" fmla="*/ 8 w 50"/>
                <a:gd name="T1" fmla="*/ 40 h 40"/>
                <a:gd name="T2" fmla="*/ 0 w 50"/>
                <a:gd name="T3" fmla="*/ 40 h 40"/>
                <a:gd name="T4" fmla="*/ 0 w 50"/>
                <a:gd name="T5" fmla="*/ 32 h 40"/>
                <a:gd name="T6" fmla="*/ 42 w 50"/>
                <a:gd name="T7" fmla="*/ 0 h 40"/>
                <a:gd name="T8" fmla="*/ 50 w 50"/>
                <a:gd name="T9" fmla="*/ 0 h 40"/>
                <a:gd name="T10" fmla="*/ 50 w 50"/>
                <a:gd name="T11" fmla="*/ 8 h 40"/>
                <a:gd name="T12" fmla="*/ 8 w 50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35" name="Freeform 31"/>
            <p:cNvSpPr>
              <a:spLocks/>
            </p:cNvSpPr>
            <p:nvPr/>
          </p:nvSpPr>
          <p:spPr bwMode="auto">
            <a:xfrm>
              <a:off x="2478" y="2527"/>
              <a:ext cx="49" cy="40"/>
            </a:xfrm>
            <a:custGeom>
              <a:avLst/>
              <a:gdLst>
                <a:gd name="T0" fmla="*/ 8 w 49"/>
                <a:gd name="T1" fmla="*/ 40 h 40"/>
                <a:gd name="T2" fmla="*/ 0 w 49"/>
                <a:gd name="T3" fmla="*/ 40 h 40"/>
                <a:gd name="T4" fmla="*/ 0 w 49"/>
                <a:gd name="T5" fmla="*/ 32 h 40"/>
                <a:gd name="T6" fmla="*/ 41 w 49"/>
                <a:gd name="T7" fmla="*/ 0 h 40"/>
                <a:gd name="T8" fmla="*/ 49 w 49"/>
                <a:gd name="T9" fmla="*/ 0 h 40"/>
                <a:gd name="T10" fmla="*/ 49 w 49"/>
                <a:gd name="T11" fmla="*/ 8 h 40"/>
                <a:gd name="T12" fmla="*/ 8 w 49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1" y="0"/>
                  </a:lnTo>
                  <a:lnTo>
                    <a:pt x="49" y="0"/>
                  </a:lnTo>
                  <a:lnTo>
                    <a:pt x="49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36" name="Freeform 32"/>
            <p:cNvSpPr>
              <a:spLocks/>
            </p:cNvSpPr>
            <p:nvPr/>
          </p:nvSpPr>
          <p:spPr bwMode="auto">
            <a:xfrm>
              <a:off x="2519" y="2493"/>
              <a:ext cx="50" cy="42"/>
            </a:xfrm>
            <a:custGeom>
              <a:avLst/>
              <a:gdLst>
                <a:gd name="T0" fmla="*/ 8 w 50"/>
                <a:gd name="T1" fmla="*/ 42 h 42"/>
                <a:gd name="T2" fmla="*/ 0 w 50"/>
                <a:gd name="T3" fmla="*/ 42 h 42"/>
                <a:gd name="T4" fmla="*/ 0 w 50"/>
                <a:gd name="T5" fmla="*/ 34 h 42"/>
                <a:gd name="T6" fmla="*/ 42 w 50"/>
                <a:gd name="T7" fmla="*/ 0 h 42"/>
                <a:gd name="T8" fmla="*/ 50 w 50"/>
                <a:gd name="T9" fmla="*/ 0 h 42"/>
                <a:gd name="T10" fmla="*/ 50 w 50"/>
                <a:gd name="T11" fmla="*/ 8 h 42"/>
                <a:gd name="T12" fmla="*/ 8 w 50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2">
                  <a:moveTo>
                    <a:pt x="8" y="42"/>
                  </a:moveTo>
                  <a:lnTo>
                    <a:pt x="0" y="42"/>
                  </a:lnTo>
                  <a:lnTo>
                    <a:pt x="0" y="34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2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37" name="Freeform 33"/>
            <p:cNvSpPr>
              <a:spLocks/>
            </p:cNvSpPr>
            <p:nvPr/>
          </p:nvSpPr>
          <p:spPr bwMode="auto">
            <a:xfrm>
              <a:off x="2561" y="2461"/>
              <a:ext cx="50" cy="40"/>
            </a:xfrm>
            <a:custGeom>
              <a:avLst/>
              <a:gdLst>
                <a:gd name="T0" fmla="*/ 8 w 50"/>
                <a:gd name="T1" fmla="*/ 40 h 40"/>
                <a:gd name="T2" fmla="*/ 0 w 50"/>
                <a:gd name="T3" fmla="*/ 40 h 40"/>
                <a:gd name="T4" fmla="*/ 0 w 50"/>
                <a:gd name="T5" fmla="*/ 32 h 40"/>
                <a:gd name="T6" fmla="*/ 42 w 50"/>
                <a:gd name="T7" fmla="*/ 0 h 40"/>
                <a:gd name="T8" fmla="*/ 50 w 50"/>
                <a:gd name="T9" fmla="*/ 0 h 40"/>
                <a:gd name="T10" fmla="*/ 50 w 50"/>
                <a:gd name="T11" fmla="*/ 8 h 40"/>
                <a:gd name="T12" fmla="*/ 8 w 50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38" name="Freeform 34"/>
            <p:cNvSpPr>
              <a:spLocks/>
            </p:cNvSpPr>
            <p:nvPr/>
          </p:nvSpPr>
          <p:spPr bwMode="auto">
            <a:xfrm>
              <a:off x="2603" y="2427"/>
              <a:ext cx="50" cy="42"/>
            </a:xfrm>
            <a:custGeom>
              <a:avLst/>
              <a:gdLst>
                <a:gd name="T0" fmla="*/ 8 w 50"/>
                <a:gd name="T1" fmla="*/ 42 h 42"/>
                <a:gd name="T2" fmla="*/ 0 w 50"/>
                <a:gd name="T3" fmla="*/ 42 h 42"/>
                <a:gd name="T4" fmla="*/ 0 w 50"/>
                <a:gd name="T5" fmla="*/ 34 h 42"/>
                <a:gd name="T6" fmla="*/ 42 w 50"/>
                <a:gd name="T7" fmla="*/ 0 h 42"/>
                <a:gd name="T8" fmla="*/ 50 w 50"/>
                <a:gd name="T9" fmla="*/ 0 h 42"/>
                <a:gd name="T10" fmla="*/ 50 w 50"/>
                <a:gd name="T11" fmla="*/ 8 h 42"/>
                <a:gd name="T12" fmla="*/ 8 w 50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2">
                  <a:moveTo>
                    <a:pt x="8" y="42"/>
                  </a:moveTo>
                  <a:lnTo>
                    <a:pt x="0" y="42"/>
                  </a:lnTo>
                  <a:lnTo>
                    <a:pt x="0" y="34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2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39" name="Freeform 35"/>
            <p:cNvSpPr>
              <a:spLocks/>
            </p:cNvSpPr>
            <p:nvPr/>
          </p:nvSpPr>
          <p:spPr bwMode="auto">
            <a:xfrm>
              <a:off x="2645" y="2395"/>
              <a:ext cx="50" cy="40"/>
            </a:xfrm>
            <a:custGeom>
              <a:avLst/>
              <a:gdLst>
                <a:gd name="T0" fmla="*/ 8 w 50"/>
                <a:gd name="T1" fmla="*/ 40 h 40"/>
                <a:gd name="T2" fmla="*/ 0 w 50"/>
                <a:gd name="T3" fmla="*/ 40 h 40"/>
                <a:gd name="T4" fmla="*/ 0 w 50"/>
                <a:gd name="T5" fmla="*/ 32 h 40"/>
                <a:gd name="T6" fmla="*/ 42 w 50"/>
                <a:gd name="T7" fmla="*/ 0 h 40"/>
                <a:gd name="T8" fmla="*/ 50 w 50"/>
                <a:gd name="T9" fmla="*/ 0 h 40"/>
                <a:gd name="T10" fmla="*/ 50 w 50"/>
                <a:gd name="T11" fmla="*/ 8 h 40"/>
                <a:gd name="T12" fmla="*/ 8 w 50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40" name="Freeform 36"/>
            <p:cNvSpPr>
              <a:spLocks/>
            </p:cNvSpPr>
            <p:nvPr/>
          </p:nvSpPr>
          <p:spPr bwMode="auto">
            <a:xfrm>
              <a:off x="2687" y="2363"/>
              <a:ext cx="50" cy="40"/>
            </a:xfrm>
            <a:custGeom>
              <a:avLst/>
              <a:gdLst>
                <a:gd name="T0" fmla="*/ 8 w 50"/>
                <a:gd name="T1" fmla="*/ 40 h 40"/>
                <a:gd name="T2" fmla="*/ 0 w 50"/>
                <a:gd name="T3" fmla="*/ 40 h 40"/>
                <a:gd name="T4" fmla="*/ 0 w 50"/>
                <a:gd name="T5" fmla="*/ 32 h 40"/>
                <a:gd name="T6" fmla="*/ 42 w 50"/>
                <a:gd name="T7" fmla="*/ 0 h 40"/>
                <a:gd name="T8" fmla="*/ 50 w 50"/>
                <a:gd name="T9" fmla="*/ 0 h 40"/>
                <a:gd name="T10" fmla="*/ 50 w 50"/>
                <a:gd name="T11" fmla="*/ 8 h 40"/>
                <a:gd name="T12" fmla="*/ 8 w 50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41" name="Freeform 37"/>
            <p:cNvSpPr>
              <a:spLocks/>
            </p:cNvSpPr>
            <p:nvPr/>
          </p:nvSpPr>
          <p:spPr bwMode="auto">
            <a:xfrm>
              <a:off x="2729" y="2329"/>
              <a:ext cx="50" cy="42"/>
            </a:xfrm>
            <a:custGeom>
              <a:avLst/>
              <a:gdLst>
                <a:gd name="T0" fmla="*/ 8 w 50"/>
                <a:gd name="T1" fmla="*/ 42 h 42"/>
                <a:gd name="T2" fmla="*/ 0 w 50"/>
                <a:gd name="T3" fmla="*/ 42 h 42"/>
                <a:gd name="T4" fmla="*/ 0 w 50"/>
                <a:gd name="T5" fmla="*/ 34 h 42"/>
                <a:gd name="T6" fmla="*/ 42 w 50"/>
                <a:gd name="T7" fmla="*/ 0 h 42"/>
                <a:gd name="T8" fmla="*/ 50 w 50"/>
                <a:gd name="T9" fmla="*/ 0 h 42"/>
                <a:gd name="T10" fmla="*/ 50 w 50"/>
                <a:gd name="T11" fmla="*/ 8 h 42"/>
                <a:gd name="T12" fmla="*/ 8 w 50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2">
                  <a:moveTo>
                    <a:pt x="8" y="42"/>
                  </a:moveTo>
                  <a:lnTo>
                    <a:pt x="0" y="42"/>
                  </a:lnTo>
                  <a:lnTo>
                    <a:pt x="0" y="34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2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42" name="Freeform 38"/>
            <p:cNvSpPr>
              <a:spLocks/>
            </p:cNvSpPr>
            <p:nvPr/>
          </p:nvSpPr>
          <p:spPr bwMode="auto">
            <a:xfrm>
              <a:off x="2771" y="2297"/>
              <a:ext cx="52" cy="40"/>
            </a:xfrm>
            <a:custGeom>
              <a:avLst/>
              <a:gdLst>
                <a:gd name="T0" fmla="*/ 8 w 52"/>
                <a:gd name="T1" fmla="*/ 40 h 40"/>
                <a:gd name="T2" fmla="*/ 0 w 52"/>
                <a:gd name="T3" fmla="*/ 40 h 40"/>
                <a:gd name="T4" fmla="*/ 0 w 52"/>
                <a:gd name="T5" fmla="*/ 32 h 40"/>
                <a:gd name="T6" fmla="*/ 44 w 52"/>
                <a:gd name="T7" fmla="*/ 0 h 40"/>
                <a:gd name="T8" fmla="*/ 52 w 52"/>
                <a:gd name="T9" fmla="*/ 0 h 40"/>
                <a:gd name="T10" fmla="*/ 52 w 52"/>
                <a:gd name="T11" fmla="*/ 8 h 40"/>
                <a:gd name="T12" fmla="*/ 8 w 5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4" y="0"/>
                  </a:lnTo>
                  <a:lnTo>
                    <a:pt x="52" y="0"/>
                  </a:lnTo>
                  <a:lnTo>
                    <a:pt x="52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43" name="Freeform 39"/>
            <p:cNvSpPr>
              <a:spLocks/>
            </p:cNvSpPr>
            <p:nvPr/>
          </p:nvSpPr>
          <p:spPr bwMode="auto">
            <a:xfrm>
              <a:off x="2815" y="2265"/>
              <a:ext cx="50" cy="40"/>
            </a:xfrm>
            <a:custGeom>
              <a:avLst/>
              <a:gdLst>
                <a:gd name="T0" fmla="*/ 8 w 50"/>
                <a:gd name="T1" fmla="*/ 40 h 40"/>
                <a:gd name="T2" fmla="*/ 0 w 50"/>
                <a:gd name="T3" fmla="*/ 40 h 40"/>
                <a:gd name="T4" fmla="*/ 0 w 50"/>
                <a:gd name="T5" fmla="*/ 32 h 40"/>
                <a:gd name="T6" fmla="*/ 42 w 50"/>
                <a:gd name="T7" fmla="*/ 0 h 40"/>
                <a:gd name="T8" fmla="*/ 50 w 50"/>
                <a:gd name="T9" fmla="*/ 0 h 40"/>
                <a:gd name="T10" fmla="*/ 50 w 50"/>
                <a:gd name="T11" fmla="*/ 8 h 40"/>
                <a:gd name="T12" fmla="*/ 8 w 50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44" name="Freeform 40"/>
            <p:cNvSpPr>
              <a:spLocks/>
            </p:cNvSpPr>
            <p:nvPr/>
          </p:nvSpPr>
          <p:spPr bwMode="auto">
            <a:xfrm>
              <a:off x="2857" y="2231"/>
              <a:ext cx="50" cy="42"/>
            </a:xfrm>
            <a:custGeom>
              <a:avLst/>
              <a:gdLst>
                <a:gd name="T0" fmla="*/ 8 w 50"/>
                <a:gd name="T1" fmla="*/ 42 h 42"/>
                <a:gd name="T2" fmla="*/ 0 w 50"/>
                <a:gd name="T3" fmla="*/ 42 h 42"/>
                <a:gd name="T4" fmla="*/ 0 w 50"/>
                <a:gd name="T5" fmla="*/ 34 h 42"/>
                <a:gd name="T6" fmla="*/ 42 w 50"/>
                <a:gd name="T7" fmla="*/ 0 h 42"/>
                <a:gd name="T8" fmla="*/ 50 w 50"/>
                <a:gd name="T9" fmla="*/ 0 h 42"/>
                <a:gd name="T10" fmla="*/ 50 w 50"/>
                <a:gd name="T11" fmla="*/ 8 h 42"/>
                <a:gd name="T12" fmla="*/ 8 w 50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2">
                  <a:moveTo>
                    <a:pt x="8" y="42"/>
                  </a:moveTo>
                  <a:lnTo>
                    <a:pt x="0" y="42"/>
                  </a:lnTo>
                  <a:lnTo>
                    <a:pt x="0" y="34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2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45" name="Freeform 41"/>
            <p:cNvSpPr>
              <a:spLocks/>
            </p:cNvSpPr>
            <p:nvPr/>
          </p:nvSpPr>
          <p:spPr bwMode="auto">
            <a:xfrm>
              <a:off x="2899" y="2199"/>
              <a:ext cx="50" cy="40"/>
            </a:xfrm>
            <a:custGeom>
              <a:avLst/>
              <a:gdLst>
                <a:gd name="T0" fmla="*/ 8 w 50"/>
                <a:gd name="T1" fmla="*/ 40 h 40"/>
                <a:gd name="T2" fmla="*/ 0 w 50"/>
                <a:gd name="T3" fmla="*/ 40 h 40"/>
                <a:gd name="T4" fmla="*/ 0 w 50"/>
                <a:gd name="T5" fmla="*/ 32 h 40"/>
                <a:gd name="T6" fmla="*/ 42 w 50"/>
                <a:gd name="T7" fmla="*/ 0 h 40"/>
                <a:gd name="T8" fmla="*/ 50 w 50"/>
                <a:gd name="T9" fmla="*/ 0 h 40"/>
                <a:gd name="T10" fmla="*/ 50 w 50"/>
                <a:gd name="T11" fmla="*/ 8 h 40"/>
                <a:gd name="T12" fmla="*/ 8 w 50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46" name="Freeform 42"/>
            <p:cNvSpPr>
              <a:spLocks/>
            </p:cNvSpPr>
            <p:nvPr/>
          </p:nvSpPr>
          <p:spPr bwMode="auto">
            <a:xfrm>
              <a:off x="2941" y="2167"/>
              <a:ext cx="50" cy="40"/>
            </a:xfrm>
            <a:custGeom>
              <a:avLst/>
              <a:gdLst>
                <a:gd name="T0" fmla="*/ 8 w 50"/>
                <a:gd name="T1" fmla="*/ 40 h 40"/>
                <a:gd name="T2" fmla="*/ 0 w 50"/>
                <a:gd name="T3" fmla="*/ 40 h 40"/>
                <a:gd name="T4" fmla="*/ 0 w 50"/>
                <a:gd name="T5" fmla="*/ 32 h 40"/>
                <a:gd name="T6" fmla="*/ 42 w 50"/>
                <a:gd name="T7" fmla="*/ 0 h 40"/>
                <a:gd name="T8" fmla="*/ 50 w 50"/>
                <a:gd name="T9" fmla="*/ 0 h 40"/>
                <a:gd name="T10" fmla="*/ 50 w 50"/>
                <a:gd name="T11" fmla="*/ 8 h 40"/>
                <a:gd name="T12" fmla="*/ 8 w 50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47" name="Freeform 43"/>
            <p:cNvSpPr>
              <a:spLocks/>
            </p:cNvSpPr>
            <p:nvPr/>
          </p:nvSpPr>
          <p:spPr bwMode="auto">
            <a:xfrm>
              <a:off x="2983" y="2133"/>
              <a:ext cx="50" cy="42"/>
            </a:xfrm>
            <a:custGeom>
              <a:avLst/>
              <a:gdLst>
                <a:gd name="T0" fmla="*/ 8 w 50"/>
                <a:gd name="T1" fmla="*/ 42 h 42"/>
                <a:gd name="T2" fmla="*/ 0 w 50"/>
                <a:gd name="T3" fmla="*/ 42 h 42"/>
                <a:gd name="T4" fmla="*/ 0 w 50"/>
                <a:gd name="T5" fmla="*/ 34 h 42"/>
                <a:gd name="T6" fmla="*/ 42 w 50"/>
                <a:gd name="T7" fmla="*/ 0 h 42"/>
                <a:gd name="T8" fmla="*/ 50 w 50"/>
                <a:gd name="T9" fmla="*/ 0 h 42"/>
                <a:gd name="T10" fmla="*/ 50 w 50"/>
                <a:gd name="T11" fmla="*/ 8 h 42"/>
                <a:gd name="T12" fmla="*/ 8 w 50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2">
                  <a:moveTo>
                    <a:pt x="8" y="42"/>
                  </a:moveTo>
                  <a:lnTo>
                    <a:pt x="0" y="42"/>
                  </a:lnTo>
                  <a:lnTo>
                    <a:pt x="0" y="34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2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48" name="Freeform 44"/>
            <p:cNvSpPr>
              <a:spLocks/>
            </p:cNvSpPr>
            <p:nvPr/>
          </p:nvSpPr>
          <p:spPr bwMode="auto">
            <a:xfrm>
              <a:off x="3025" y="2102"/>
              <a:ext cx="50" cy="39"/>
            </a:xfrm>
            <a:custGeom>
              <a:avLst/>
              <a:gdLst>
                <a:gd name="T0" fmla="*/ 8 w 50"/>
                <a:gd name="T1" fmla="*/ 39 h 39"/>
                <a:gd name="T2" fmla="*/ 0 w 50"/>
                <a:gd name="T3" fmla="*/ 39 h 39"/>
                <a:gd name="T4" fmla="*/ 0 w 50"/>
                <a:gd name="T5" fmla="*/ 31 h 39"/>
                <a:gd name="T6" fmla="*/ 42 w 50"/>
                <a:gd name="T7" fmla="*/ 0 h 39"/>
                <a:gd name="T8" fmla="*/ 50 w 50"/>
                <a:gd name="T9" fmla="*/ 0 h 39"/>
                <a:gd name="T10" fmla="*/ 50 w 50"/>
                <a:gd name="T11" fmla="*/ 8 h 39"/>
                <a:gd name="T12" fmla="*/ 8 w 50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9">
                  <a:moveTo>
                    <a:pt x="8" y="39"/>
                  </a:moveTo>
                  <a:lnTo>
                    <a:pt x="0" y="39"/>
                  </a:lnTo>
                  <a:lnTo>
                    <a:pt x="0" y="31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39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49" name="Freeform 45"/>
            <p:cNvSpPr>
              <a:spLocks/>
            </p:cNvSpPr>
            <p:nvPr/>
          </p:nvSpPr>
          <p:spPr bwMode="auto">
            <a:xfrm>
              <a:off x="3067" y="2068"/>
              <a:ext cx="50" cy="42"/>
            </a:xfrm>
            <a:custGeom>
              <a:avLst/>
              <a:gdLst>
                <a:gd name="T0" fmla="*/ 8 w 50"/>
                <a:gd name="T1" fmla="*/ 42 h 42"/>
                <a:gd name="T2" fmla="*/ 0 w 50"/>
                <a:gd name="T3" fmla="*/ 42 h 42"/>
                <a:gd name="T4" fmla="*/ 0 w 50"/>
                <a:gd name="T5" fmla="*/ 34 h 42"/>
                <a:gd name="T6" fmla="*/ 42 w 50"/>
                <a:gd name="T7" fmla="*/ 0 h 42"/>
                <a:gd name="T8" fmla="*/ 50 w 50"/>
                <a:gd name="T9" fmla="*/ 0 h 42"/>
                <a:gd name="T10" fmla="*/ 50 w 50"/>
                <a:gd name="T11" fmla="*/ 8 h 42"/>
                <a:gd name="T12" fmla="*/ 8 w 50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2">
                  <a:moveTo>
                    <a:pt x="8" y="42"/>
                  </a:moveTo>
                  <a:lnTo>
                    <a:pt x="0" y="42"/>
                  </a:lnTo>
                  <a:lnTo>
                    <a:pt x="0" y="34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2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50" name="Freeform 46"/>
            <p:cNvSpPr>
              <a:spLocks/>
            </p:cNvSpPr>
            <p:nvPr/>
          </p:nvSpPr>
          <p:spPr bwMode="auto">
            <a:xfrm>
              <a:off x="3109" y="2036"/>
              <a:ext cx="50" cy="40"/>
            </a:xfrm>
            <a:custGeom>
              <a:avLst/>
              <a:gdLst>
                <a:gd name="T0" fmla="*/ 8 w 50"/>
                <a:gd name="T1" fmla="*/ 40 h 40"/>
                <a:gd name="T2" fmla="*/ 0 w 50"/>
                <a:gd name="T3" fmla="*/ 40 h 40"/>
                <a:gd name="T4" fmla="*/ 0 w 50"/>
                <a:gd name="T5" fmla="*/ 32 h 40"/>
                <a:gd name="T6" fmla="*/ 42 w 50"/>
                <a:gd name="T7" fmla="*/ 0 h 40"/>
                <a:gd name="T8" fmla="*/ 50 w 50"/>
                <a:gd name="T9" fmla="*/ 0 h 40"/>
                <a:gd name="T10" fmla="*/ 50 w 50"/>
                <a:gd name="T11" fmla="*/ 8 h 40"/>
                <a:gd name="T12" fmla="*/ 8 w 50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51" name="Freeform 47"/>
            <p:cNvSpPr>
              <a:spLocks/>
            </p:cNvSpPr>
            <p:nvPr/>
          </p:nvSpPr>
          <p:spPr bwMode="auto">
            <a:xfrm>
              <a:off x="3151" y="2004"/>
              <a:ext cx="49" cy="40"/>
            </a:xfrm>
            <a:custGeom>
              <a:avLst/>
              <a:gdLst>
                <a:gd name="T0" fmla="*/ 8 w 49"/>
                <a:gd name="T1" fmla="*/ 40 h 40"/>
                <a:gd name="T2" fmla="*/ 0 w 49"/>
                <a:gd name="T3" fmla="*/ 40 h 40"/>
                <a:gd name="T4" fmla="*/ 0 w 49"/>
                <a:gd name="T5" fmla="*/ 32 h 40"/>
                <a:gd name="T6" fmla="*/ 41 w 49"/>
                <a:gd name="T7" fmla="*/ 0 h 40"/>
                <a:gd name="T8" fmla="*/ 49 w 49"/>
                <a:gd name="T9" fmla="*/ 0 h 40"/>
                <a:gd name="T10" fmla="*/ 49 w 49"/>
                <a:gd name="T11" fmla="*/ 8 h 40"/>
                <a:gd name="T12" fmla="*/ 8 w 49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1" y="0"/>
                  </a:lnTo>
                  <a:lnTo>
                    <a:pt x="49" y="0"/>
                  </a:lnTo>
                  <a:lnTo>
                    <a:pt x="49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52" name="Freeform 48"/>
            <p:cNvSpPr>
              <a:spLocks/>
            </p:cNvSpPr>
            <p:nvPr/>
          </p:nvSpPr>
          <p:spPr bwMode="auto">
            <a:xfrm>
              <a:off x="3192" y="1970"/>
              <a:ext cx="50" cy="42"/>
            </a:xfrm>
            <a:custGeom>
              <a:avLst/>
              <a:gdLst>
                <a:gd name="T0" fmla="*/ 8 w 50"/>
                <a:gd name="T1" fmla="*/ 42 h 42"/>
                <a:gd name="T2" fmla="*/ 0 w 50"/>
                <a:gd name="T3" fmla="*/ 42 h 42"/>
                <a:gd name="T4" fmla="*/ 0 w 50"/>
                <a:gd name="T5" fmla="*/ 34 h 42"/>
                <a:gd name="T6" fmla="*/ 42 w 50"/>
                <a:gd name="T7" fmla="*/ 0 h 42"/>
                <a:gd name="T8" fmla="*/ 50 w 50"/>
                <a:gd name="T9" fmla="*/ 0 h 42"/>
                <a:gd name="T10" fmla="*/ 50 w 50"/>
                <a:gd name="T11" fmla="*/ 8 h 42"/>
                <a:gd name="T12" fmla="*/ 8 w 50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2">
                  <a:moveTo>
                    <a:pt x="8" y="42"/>
                  </a:moveTo>
                  <a:lnTo>
                    <a:pt x="0" y="42"/>
                  </a:lnTo>
                  <a:lnTo>
                    <a:pt x="0" y="34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2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53" name="Freeform 49"/>
            <p:cNvSpPr>
              <a:spLocks/>
            </p:cNvSpPr>
            <p:nvPr/>
          </p:nvSpPr>
          <p:spPr bwMode="auto">
            <a:xfrm>
              <a:off x="3234" y="1938"/>
              <a:ext cx="52" cy="40"/>
            </a:xfrm>
            <a:custGeom>
              <a:avLst/>
              <a:gdLst>
                <a:gd name="T0" fmla="*/ 8 w 52"/>
                <a:gd name="T1" fmla="*/ 40 h 40"/>
                <a:gd name="T2" fmla="*/ 0 w 52"/>
                <a:gd name="T3" fmla="*/ 40 h 40"/>
                <a:gd name="T4" fmla="*/ 0 w 52"/>
                <a:gd name="T5" fmla="*/ 32 h 40"/>
                <a:gd name="T6" fmla="*/ 44 w 52"/>
                <a:gd name="T7" fmla="*/ 0 h 40"/>
                <a:gd name="T8" fmla="*/ 52 w 52"/>
                <a:gd name="T9" fmla="*/ 0 h 40"/>
                <a:gd name="T10" fmla="*/ 52 w 52"/>
                <a:gd name="T11" fmla="*/ 8 h 40"/>
                <a:gd name="T12" fmla="*/ 8 w 5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4" y="0"/>
                  </a:lnTo>
                  <a:lnTo>
                    <a:pt x="52" y="0"/>
                  </a:lnTo>
                  <a:lnTo>
                    <a:pt x="52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54" name="Freeform 50"/>
            <p:cNvSpPr>
              <a:spLocks/>
            </p:cNvSpPr>
            <p:nvPr/>
          </p:nvSpPr>
          <p:spPr bwMode="auto">
            <a:xfrm>
              <a:off x="3278" y="1904"/>
              <a:ext cx="50" cy="42"/>
            </a:xfrm>
            <a:custGeom>
              <a:avLst/>
              <a:gdLst>
                <a:gd name="T0" fmla="*/ 8 w 50"/>
                <a:gd name="T1" fmla="*/ 42 h 42"/>
                <a:gd name="T2" fmla="*/ 0 w 50"/>
                <a:gd name="T3" fmla="*/ 42 h 42"/>
                <a:gd name="T4" fmla="*/ 0 w 50"/>
                <a:gd name="T5" fmla="*/ 34 h 42"/>
                <a:gd name="T6" fmla="*/ 42 w 50"/>
                <a:gd name="T7" fmla="*/ 0 h 42"/>
                <a:gd name="T8" fmla="*/ 50 w 50"/>
                <a:gd name="T9" fmla="*/ 0 h 42"/>
                <a:gd name="T10" fmla="*/ 50 w 50"/>
                <a:gd name="T11" fmla="*/ 8 h 42"/>
                <a:gd name="T12" fmla="*/ 8 w 50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2">
                  <a:moveTo>
                    <a:pt x="8" y="42"/>
                  </a:moveTo>
                  <a:lnTo>
                    <a:pt x="0" y="42"/>
                  </a:lnTo>
                  <a:lnTo>
                    <a:pt x="0" y="34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2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55" name="Freeform 51"/>
            <p:cNvSpPr>
              <a:spLocks/>
            </p:cNvSpPr>
            <p:nvPr/>
          </p:nvSpPr>
          <p:spPr bwMode="auto">
            <a:xfrm>
              <a:off x="3320" y="1872"/>
              <a:ext cx="50" cy="40"/>
            </a:xfrm>
            <a:custGeom>
              <a:avLst/>
              <a:gdLst>
                <a:gd name="T0" fmla="*/ 8 w 50"/>
                <a:gd name="T1" fmla="*/ 40 h 40"/>
                <a:gd name="T2" fmla="*/ 0 w 50"/>
                <a:gd name="T3" fmla="*/ 40 h 40"/>
                <a:gd name="T4" fmla="*/ 0 w 50"/>
                <a:gd name="T5" fmla="*/ 32 h 40"/>
                <a:gd name="T6" fmla="*/ 42 w 50"/>
                <a:gd name="T7" fmla="*/ 0 h 40"/>
                <a:gd name="T8" fmla="*/ 50 w 50"/>
                <a:gd name="T9" fmla="*/ 0 h 40"/>
                <a:gd name="T10" fmla="*/ 50 w 50"/>
                <a:gd name="T11" fmla="*/ 8 h 40"/>
                <a:gd name="T12" fmla="*/ 8 w 50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56" name="Freeform 52"/>
            <p:cNvSpPr>
              <a:spLocks/>
            </p:cNvSpPr>
            <p:nvPr/>
          </p:nvSpPr>
          <p:spPr bwMode="auto">
            <a:xfrm>
              <a:off x="3362" y="1840"/>
              <a:ext cx="50" cy="40"/>
            </a:xfrm>
            <a:custGeom>
              <a:avLst/>
              <a:gdLst>
                <a:gd name="T0" fmla="*/ 8 w 50"/>
                <a:gd name="T1" fmla="*/ 40 h 40"/>
                <a:gd name="T2" fmla="*/ 0 w 50"/>
                <a:gd name="T3" fmla="*/ 40 h 40"/>
                <a:gd name="T4" fmla="*/ 0 w 50"/>
                <a:gd name="T5" fmla="*/ 32 h 40"/>
                <a:gd name="T6" fmla="*/ 42 w 50"/>
                <a:gd name="T7" fmla="*/ 0 h 40"/>
                <a:gd name="T8" fmla="*/ 50 w 50"/>
                <a:gd name="T9" fmla="*/ 0 h 40"/>
                <a:gd name="T10" fmla="*/ 50 w 50"/>
                <a:gd name="T11" fmla="*/ 8 h 40"/>
                <a:gd name="T12" fmla="*/ 8 w 50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57" name="Freeform 53"/>
            <p:cNvSpPr>
              <a:spLocks/>
            </p:cNvSpPr>
            <p:nvPr/>
          </p:nvSpPr>
          <p:spPr bwMode="auto">
            <a:xfrm>
              <a:off x="3404" y="1806"/>
              <a:ext cx="50" cy="42"/>
            </a:xfrm>
            <a:custGeom>
              <a:avLst/>
              <a:gdLst>
                <a:gd name="T0" fmla="*/ 8 w 50"/>
                <a:gd name="T1" fmla="*/ 42 h 42"/>
                <a:gd name="T2" fmla="*/ 0 w 50"/>
                <a:gd name="T3" fmla="*/ 42 h 42"/>
                <a:gd name="T4" fmla="*/ 0 w 50"/>
                <a:gd name="T5" fmla="*/ 34 h 42"/>
                <a:gd name="T6" fmla="*/ 42 w 50"/>
                <a:gd name="T7" fmla="*/ 0 h 42"/>
                <a:gd name="T8" fmla="*/ 50 w 50"/>
                <a:gd name="T9" fmla="*/ 0 h 42"/>
                <a:gd name="T10" fmla="*/ 50 w 50"/>
                <a:gd name="T11" fmla="*/ 8 h 42"/>
                <a:gd name="T12" fmla="*/ 8 w 50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2">
                  <a:moveTo>
                    <a:pt x="8" y="42"/>
                  </a:moveTo>
                  <a:lnTo>
                    <a:pt x="0" y="42"/>
                  </a:lnTo>
                  <a:lnTo>
                    <a:pt x="0" y="34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2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58" name="Freeform 54"/>
            <p:cNvSpPr>
              <a:spLocks/>
            </p:cNvSpPr>
            <p:nvPr/>
          </p:nvSpPr>
          <p:spPr bwMode="auto">
            <a:xfrm>
              <a:off x="3446" y="1774"/>
              <a:ext cx="50" cy="40"/>
            </a:xfrm>
            <a:custGeom>
              <a:avLst/>
              <a:gdLst>
                <a:gd name="T0" fmla="*/ 8 w 50"/>
                <a:gd name="T1" fmla="*/ 40 h 40"/>
                <a:gd name="T2" fmla="*/ 0 w 50"/>
                <a:gd name="T3" fmla="*/ 40 h 40"/>
                <a:gd name="T4" fmla="*/ 0 w 50"/>
                <a:gd name="T5" fmla="*/ 32 h 40"/>
                <a:gd name="T6" fmla="*/ 42 w 50"/>
                <a:gd name="T7" fmla="*/ 0 h 40"/>
                <a:gd name="T8" fmla="*/ 50 w 50"/>
                <a:gd name="T9" fmla="*/ 0 h 40"/>
                <a:gd name="T10" fmla="*/ 50 w 50"/>
                <a:gd name="T11" fmla="*/ 8 h 40"/>
                <a:gd name="T12" fmla="*/ 8 w 50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59" name="Freeform 55"/>
            <p:cNvSpPr>
              <a:spLocks/>
            </p:cNvSpPr>
            <p:nvPr/>
          </p:nvSpPr>
          <p:spPr bwMode="auto">
            <a:xfrm>
              <a:off x="3488" y="1740"/>
              <a:ext cx="50" cy="42"/>
            </a:xfrm>
            <a:custGeom>
              <a:avLst/>
              <a:gdLst>
                <a:gd name="T0" fmla="*/ 8 w 50"/>
                <a:gd name="T1" fmla="*/ 42 h 42"/>
                <a:gd name="T2" fmla="*/ 0 w 50"/>
                <a:gd name="T3" fmla="*/ 42 h 42"/>
                <a:gd name="T4" fmla="*/ 0 w 50"/>
                <a:gd name="T5" fmla="*/ 34 h 42"/>
                <a:gd name="T6" fmla="*/ 42 w 50"/>
                <a:gd name="T7" fmla="*/ 0 h 42"/>
                <a:gd name="T8" fmla="*/ 50 w 50"/>
                <a:gd name="T9" fmla="*/ 0 h 42"/>
                <a:gd name="T10" fmla="*/ 50 w 50"/>
                <a:gd name="T11" fmla="*/ 8 h 42"/>
                <a:gd name="T12" fmla="*/ 8 w 50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2">
                  <a:moveTo>
                    <a:pt x="8" y="42"/>
                  </a:moveTo>
                  <a:lnTo>
                    <a:pt x="0" y="42"/>
                  </a:lnTo>
                  <a:lnTo>
                    <a:pt x="0" y="34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2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60" name="Freeform 56"/>
            <p:cNvSpPr>
              <a:spLocks/>
            </p:cNvSpPr>
            <p:nvPr/>
          </p:nvSpPr>
          <p:spPr bwMode="auto">
            <a:xfrm>
              <a:off x="3530" y="1708"/>
              <a:ext cx="50" cy="40"/>
            </a:xfrm>
            <a:custGeom>
              <a:avLst/>
              <a:gdLst>
                <a:gd name="T0" fmla="*/ 8 w 50"/>
                <a:gd name="T1" fmla="*/ 40 h 40"/>
                <a:gd name="T2" fmla="*/ 0 w 50"/>
                <a:gd name="T3" fmla="*/ 40 h 40"/>
                <a:gd name="T4" fmla="*/ 0 w 50"/>
                <a:gd name="T5" fmla="*/ 32 h 40"/>
                <a:gd name="T6" fmla="*/ 42 w 50"/>
                <a:gd name="T7" fmla="*/ 0 h 40"/>
                <a:gd name="T8" fmla="*/ 50 w 50"/>
                <a:gd name="T9" fmla="*/ 0 h 40"/>
                <a:gd name="T10" fmla="*/ 50 w 50"/>
                <a:gd name="T11" fmla="*/ 8 h 40"/>
                <a:gd name="T12" fmla="*/ 8 w 50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61" name="Freeform 57"/>
            <p:cNvSpPr>
              <a:spLocks/>
            </p:cNvSpPr>
            <p:nvPr/>
          </p:nvSpPr>
          <p:spPr bwMode="auto">
            <a:xfrm>
              <a:off x="3572" y="1676"/>
              <a:ext cx="50" cy="40"/>
            </a:xfrm>
            <a:custGeom>
              <a:avLst/>
              <a:gdLst>
                <a:gd name="T0" fmla="*/ 8 w 50"/>
                <a:gd name="T1" fmla="*/ 40 h 40"/>
                <a:gd name="T2" fmla="*/ 0 w 50"/>
                <a:gd name="T3" fmla="*/ 40 h 40"/>
                <a:gd name="T4" fmla="*/ 0 w 50"/>
                <a:gd name="T5" fmla="*/ 32 h 40"/>
                <a:gd name="T6" fmla="*/ 42 w 50"/>
                <a:gd name="T7" fmla="*/ 0 h 40"/>
                <a:gd name="T8" fmla="*/ 50 w 50"/>
                <a:gd name="T9" fmla="*/ 0 h 40"/>
                <a:gd name="T10" fmla="*/ 50 w 50"/>
                <a:gd name="T11" fmla="*/ 8 h 40"/>
                <a:gd name="T12" fmla="*/ 8 w 50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62" name="Freeform 58"/>
            <p:cNvSpPr>
              <a:spLocks/>
            </p:cNvSpPr>
            <p:nvPr/>
          </p:nvSpPr>
          <p:spPr bwMode="auto">
            <a:xfrm>
              <a:off x="3614" y="1642"/>
              <a:ext cx="50" cy="42"/>
            </a:xfrm>
            <a:custGeom>
              <a:avLst/>
              <a:gdLst>
                <a:gd name="T0" fmla="*/ 8 w 50"/>
                <a:gd name="T1" fmla="*/ 42 h 42"/>
                <a:gd name="T2" fmla="*/ 0 w 50"/>
                <a:gd name="T3" fmla="*/ 42 h 42"/>
                <a:gd name="T4" fmla="*/ 0 w 50"/>
                <a:gd name="T5" fmla="*/ 34 h 42"/>
                <a:gd name="T6" fmla="*/ 42 w 50"/>
                <a:gd name="T7" fmla="*/ 0 h 42"/>
                <a:gd name="T8" fmla="*/ 50 w 50"/>
                <a:gd name="T9" fmla="*/ 0 h 42"/>
                <a:gd name="T10" fmla="*/ 50 w 50"/>
                <a:gd name="T11" fmla="*/ 8 h 42"/>
                <a:gd name="T12" fmla="*/ 8 w 50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2">
                  <a:moveTo>
                    <a:pt x="8" y="42"/>
                  </a:moveTo>
                  <a:lnTo>
                    <a:pt x="0" y="42"/>
                  </a:lnTo>
                  <a:lnTo>
                    <a:pt x="0" y="34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2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63" name="Freeform 59"/>
            <p:cNvSpPr>
              <a:spLocks/>
            </p:cNvSpPr>
            <p:nvPr/>
          </p:nvSpPr>
          <p:spPr bwMode="auto">
            <a:xfrm>
              <a:off x="3656" y="1610"/>
              <a:ext cx="50" cy="40"/>
            </a:xfrm>
            <a:custGeom>
              <a:avLst/>
              <a:gdLst>
                <a:gd name="T0" fmla="*/ 8 w 50"/>
                <a:gd name="T1" fmla="*/ 40 h 40"/>
                <a:gd name="T2" fmla="*/ 0 w 50"/>
                <a:gd name="T3" fmla="*/ 40 h 40"/>
                <a:gd name="T4" fmla="*/ 0 w 50"/>
                <a:gd name="T5" fmla="*/ 32 h 40"/>
                <a:gd name="T6" fmla="*/ 42 w 50"/>
                <a:gd name="T7" fmla="*/ 0 h 40"/>
                <a:gd name="T8" fmla="*/ 50 w 50"/>
                <a:gd name="T9" fmla="*/ 0 h 40"/>
                <a:gd name="T10" fmla="*/ 50 w 50"/>
                <a:gd name="T11" fmla="*/ 8 h 40"/>
                <a:gd name="T12" fmla="*/ 8 w 50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64" name="Freeform 60"/>
            <p:cNvSpPr>
              <a:spLocks/>
            </p:cNvSpPr>
            <p:nvPr/>
          </p:nvSpPr>
          <p:spPr bwMode="auto">
            <a:xfrm>
              <a:off x="3698" y="1578"/>
              <a:ext cx="52" cy="40"/>
            </a:xfrm>
            <a:custGeom>
              <a:avLst/>
              <a:gdLst>
                <a:gd name="T0" fmla="*/ 8 w 52"/>
                <a:gd name="T1" fmla="*/ 40 h 40"/>
                <a:gd name="T2" fmla="*/ 0 w 52"/>
                <a:gd name="T3" fmla="*/ 40 h 40"/>
                <a:gd name="T4" fmla="*/ 0 w 52"/>
                <a:gd name="T5" fmla="*/ 32 h 40"/>
                <a:gd name="T6" fmla="*/ 44 w 52"/>
                <a:gd name="T7" fmla="*/ 0 h 40"/>
                <a:gd name="T8" fmla="*/ 52 w 52"/>
                <a:gd name="T9" fmla="*/ 0 h 40"/>
                <a:gd name="T10" fmla="*/ 52 w 52"/>
                <a:gd name="T11" fmla="*/ 8 h 40"/>
                <a:gd name="T12" fmla="*/ 8 w 52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4" y="0"/>
                  </a:lnTo>
                  <a:lnTo>
                    <a:pt x="52" y="0"/>
                  </a:lnTo>
                  <a:lnTo>
                    <a:pt x="52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65" name="Freeform 61"/>
            <p:cNvSpPr>
              <a:spLocks/>
            </p:cNvSpPr>
            <p:nvPr/>
          </p:nvSpPr>
          <p:spPr bwMode="auto">
            <a:xfrm>
              <a:off x="3742" y="1545"/>
              <a:ext cx="50" cy="41"/>
            </a:xfrm>
            <a:custGeom>
              <a:avLst/>
              <a:gdLst>
                <a:gd name="T0" fmla="*/ 8 w 50"/>
                <a:gd name="T1" fmla="*/ 41 h 41"/>
                <a:gd name="T2" fmla="*/ 0 w 50"/>
                <a:gd name="T3" fmla="*/ 41 h 41"/>
                <a:gd name="T4" fmla="*/ 0 w 50"/>
                <a:gd name="T5" fmla="*/ 33 h 41"/>
                <a:gd name="T6" fmla="*/ 42 w 50"/>
                <a:gd name="T7" fmla="*/ 0 h 41"/>
                <a:gd name="T8" fmla="*/ 50 w 50"/>
                <a:gd name="T9" fmla="*/ 0 h 41"/>
                <a:gd name="T10" fmla="*/ 50 w 50"/>
                <a:gd name="T11" fmla="*/ 7 h 41"/>
                <a:gd name="T12" fmla="*/ 8 w 50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1">
                  <a:moveTo>
                    <a:pt x="8" y="41"/>
                  </a:moveTo>
                  <a:lnTo>
                    <a:pt x="0" y="41"/>
                  </a:lnTo>
                  <a:lnTo>
                    <a:pt x="0" y="33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7"/>
                  </a:lnTo>
                  <a:lnTo>
                    <a:pt x="8" y="41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66" name="Freeform 62"/>
            <p:cNvSpPr>
              <a:spLocks/>
            </p:cNvSpPr>
            <p:nvPr/>
          </p:nvSpPr>
          <p:spPr bwMode="auto">
            <a:xfrm>
              <a:off x="3784" y="1513"/>
              <a:ext cx="50" cy="39"/>
            </a:xfrm>
            <a:custGeom>
              <a:avLst/>
              <a:gdLst>
                <a:gd name="T0" fmla="*/ 8 w 50"/>
                <a:gd name="T1" fmla="*/ 39 h 39"/>
                <a:gd name="T2" fmla="*/ 0 w 50"/>
                <a:gd name="T3" fmla="*/ 39 h 39"/>
                <a:gd name="T4" fmla="*/ 0 w 50"/>
                <a:gd name="T5" fmla="*/ 32 h 39"/>
                <a:gd name="T6" fmla="*/ 42 w 50"/>
                <a:gd name="T7" fmla="*/ 0 h 39"/>
                <a:gd name="T8" fmla="*/ 50 w 50"/>
                <a:gd name="T9" fmla="*/ 0 h 39"/>
                <a:gd name="T10" fmla="*/ 50 w 50"/>
                <a:gd name="T11" fmla="*/ 8 h 39"/>
                <a:gd name="T12" fmla="*/ 8 w 50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9">
                  <a:moveTo>
                    <a:pt x="8" y="39"/>
                  </a:moveTo>
                  <a:lnTo>
                    <a:pt x="0" y="39"/>
                  </a:lnTo>
                  <a:lnTo>
                    <a:pt x="0" y="32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39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67" name="Freeform 63"/>
            <p:cNvSpPr>
              <a:spLocks/>
            </p:cNvSpPr>
            <p:nvPr/>
          </p:nvSpPr>
          <p:spPr bwMode="auto">
            <a:xfrm>
              <a:off x="3826" y="1481"/>
              <a:ext cx="49" cy="40"/>
            </a:xfrm>
            <a:custGeom>
              <a:avLst/>
              <a:gdLst>
                <a:gd name="T0" fmla="*/ 8 w 49"/>
                <a:gd name="T1" fmla="*/ 40 h 40"/>
                <a:gd name="T2" fmla="*/ 0 w 49"/>
                <a:gd name="T3" fmla="*/ 40 h 40"/>
                <a:gd name="T4" fmla="*/ 0 w 49"/>
                <a:gd name="T5" fmla="*/ 32 h 40"/>
                <a:gd name="T6" fmla="*/ 41 w 49"/>
                <a:gd name="T7" fmla="*/ 0 h 40"/>
                <a:gd name="T8" fmla="*/ 49 w 49"/>
                <a:gd name="T9" fmla="*/ 0 h 40"/>
                <a:gd name="T10" fmla="*/ 49 w 49"/>
                <a:gd name="T11" fmla="*/ 8 h 40"/>
                <a:gd name="T12" fmla="*/ 8 w 49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1" y="0"/>
                  </a:lnTo>
                  <a:lnTo>
                    <a:pt x="49" y="0"/>
                  </a:lnTo>
                  <a:lnTo>
                    <a:pt x="49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68" name="Freeform 64"/>
            <p:cNvSpPr>
              <a:spLocks/>
            </p:cNvSpPr>
            <p:nvPr/>
          </p:nvSpPr>
          <p:spPr bwMode="auto">
            <a:xfrm>
              <a:off x="3867" y="1447"/>
              <a:ext cx="50" cy="42"/>
            </a:xfrm>
            <a:custGeom>
              <a:avLst/>
              <a:gdLst>
                <a:gd name="T0" fmla="*/ 8 w 50"/>
                <a:gd name="T1" fmla="*/ 42 h 42"/>
                <a:gd name="T2" fmla="*/ 0 w 50"/>
                <a:gd name="T3" fmla="*/ 42 h 42"/>
                <a:gd name="T4" fmla="*/ 0 w 50"/>
                <a:gd name="T5" fmla="*/ 34 h 42"/>
                <a:gd name="T6" fmla="*/ 42 w 50"/>
                <a:gd name="T7" fmla="*/ 0 h 42"/>
                <a:gd name="T8" fmla="*/ 50 w 50"/>
                <a:gd name="T9" fmla="*/ 0 h 42"/>
                <a:gd name="T10" fmla="*/ 50 w 50"/>
                <a:gd name="T11" fmla="*/ 8 h 42"/>
                <a:gd name="T12" fmla="*/ 8 w 50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2">
                  <a:moveTo>
                    <a:pt x="8" y="42"/>
                  </a:moveTo>
                  <a:lnTo>
                    <a:pt x="0" y="42"/>
                  </a:lnTo>
                  <a:lnTo>
                    <a:pt x="0" y="34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2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69" name="Freeform 65"/>
            <p:cNvSpPr>
              <a:spLocks/>
            </p:cNvSpPr>
            <p:nvPr/>
          </p:nvSpPr>
          <p:spPr bwMode="auto">
            <a:xfrm>
              <a:off x="3909" y="1415"/>
              <a:ext cx="50" cy="40"/>
            </a:xfrm>
            <a:custGeom>
              <a:avLst/>
              <a:gdLst>
                <a:gd name="T0" fmla="*/ 8 w 50"/>
                <a:gd name="T1" fmla="*/ 40 h 40"/>
                <a:gd name="T2" fmla="*/ 0 w 50"/>
                <a:gd name="T3" fmla="*/ 40 h 40"/>
                <a:gd name="T4" fmla="*/ 0 w 50"/>
                <a:gd name="T5" fmla="*/ 32 h 40"/>
                <a:gd name="T6" fmla="*/ 42 w 50"/>
                <a:gd name="T7" fmla="*/ 0 h 40"/>
                <a:gd name="T8" fmla="*/ 50 w 50"/>
                <a:gd name="T9" fmla="*/ 0 h 40"/>
                <a:gd name="T10" fmla="*/ 50 w 50"/>
                <a:gd name="T11" fmla="*/ 8 h 40"/>
                <a:gd name="T12" fmla="*/ 8 w 50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0">
                  <a:moveTo>
                    <a:pt x="8" y="40"/>
                  </a:moveTo>
                  <a:lnTo>
                    <a:pt x="0" y="40"/>
                  </a:lnTo>
                  <a:lnTo>
                    <a:pt x="0" y="32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70" name="Freeform 66"/>
            <p:cNvSpPr>
              <a:spLocks/>
            </p:cNvSpPr>
            <p:nvPr/>
          </p:nvSpPr>
          <p:spPr bwMode="auto">
            <a:xfrm>
              <a:off x="3951" y="1381"/>
              <a:ext cx="50" cy="42"/>
            </a:xfrm>
            <a:custGeom>
              <a:avLst/>
              <a:gdLst>
                <a:gd name="T0" fmla="*/ 8 w 50"/>
                <a:gd name="T1" fmla="*/ 42 h 42"/>
                <a:gd name="T2" fmla="*/ 0 w 50"/>
                <a:gd name="T3" fmla="*/ 42 h 42"/>
                <a:gd name="T4" fmla="*/ 0 w 50"/>
                <a:gd name="T5" fmla="*/ 34 h 42"/>
                <a:gd name="T6" fmla="*/ 42 w 50"/>
                <a:gd name="T7" fmla="*/ 0 h 42"/>
                <a:gd name="T8" fmla="*/ 50 w 50"/>
                <a:gd name="T9" fmla="*/ 0 h 42"/>
                <a:gd name="T10" fmla="*/ 50 w 50"/>
                <a:gd name="T11" fmla="*/ 8 h 42"/>
                <a:gd name="T12" fmla="*/ 8 w 50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2">
                  <a:moveTo>
                    <a:pt x="8" y="42"/>
                  </a:moveTo>
                  <a:lnTo>
                    <a:pt x="0" y="42"/>
                  </a:lnTo>
                  <a:lnTo>
                    <a:pt x="0" y="34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8" y="42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71" name="Freeform 67"/>
            <p:cNvSpPr>
              <a:spLocks/>
            </p:cNvSpPr>
            <p:nvPr/>
          </p:nvSpPr>
          <p:spPr bwMode="auto">
            <a:xfrm>
              <a:off x="1471" y="3347"/>
              <a:ext cx="50" cy="1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72" name="Freeform 68"/>
            <p:cNvSpPr>
              <a:spLocks/>
            </p:cNvSpPr>
            <p:nvPr/>
          </p:nvSpPr>
          <p:spPr bwMode="auto">
            <a:xfrm>
              <a:off x="1471" y="3024"/>
              <a:ext cx="50" cy="1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73" name="Freeform 69"/>
            <p:cNvSpPr>
              <a:spLocks/>
            </p:cNvSpPr>
            <p:nvPr/>
          </p:nvSpPr>
          <p:spPr bwMode="auto">
            <a:xfrm>
              <a:off x="1471" y="2700"/>
              <a:ext cx="50" cy="1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74" name="Freeform 70"/>
            <p:cNvSpPr>
              <a:spLocks/>
            </p:cNvSpPr>
            <p:nvPr/>
          </p:nvSpPr>
          <p:spPr bwMode="auto">
            <a:xfrm>
              <a:off x="1471" y="2375"/>
              <a:ext cx="50" cy="1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75" name="Freeform 71"/>
            <p:cNvSpPr>
              <a:spLocks/>
            </p:cNvSpPr>
            <p:nvPr/>
          </p:nvSpPr>
          <p:spPr bwMode="auto">
            <a:xfrm>
              <a:off x="1471" y="2052"/>
              <a:ext cx="50" cy="1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76" name="Freeform 72"/>
            <p:cNvSpPr>
              <a:spLocks/>
            </p:cNvSpPr>
            <p:nvPr/>
          </p:nvSpPr>
          <p:spPr bwMode="auto">
            <a:xfrm>
              <a:off x="1471" y="1728"/>
              <a:ext cx="50" cy="1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77" name="Freeform 73"/>
            <p:cNvSpPr>
              <a:spLocks/>
            </p:cNvSpPr>
            <p:nvPr/>
          </p:nvSpPr>
          <p:spPr bwMode="auto">
            <a:xfrm>
              <a:off x="1471" y="1405"/>
              <a:ext cx="50" cy="1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78" name="Freeform 74"/>
            <p:cNvSpPr>
              <a:spLocks/>
            </p:cNvSpPr>
            <p:nvPr/>
          </p:nvSpPr>
          <p:spPr bwMode="auto">
            <a:xfrm>
              <a:off x="1471" y="1079"/>
              <a:ext cx="50" cy="1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79" name="Freeform 75"/>
            <p:cNvSpPr>
              <a:spLocks/>
            </p:cNvSpPr>
            <p:nvPr/>
          </p:nvSpPr>
          <p:spPr bwMode="auto">
            <a:xfrm>
              <a:off x="1471" y="3283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80" name="Freeform 76"/>
            <p:cNvSpPr>
              <a:spLocks/>
            </p:cNvSpPr>
            <p:nvPr/>
          </p:nvSpPr>
          <p:spPr bwMode="auto">
            <a:xfrm>
              <a:off x="1471" y="3218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81" name="Freeform 77"/>
            <p:cNvSpPr>
              <a:spLocks/>
            </p:cNvSpPr>
            <p:nvPr/>
          </p:nvSpPr>
          <p:spPr bwMode="auto">
            <a:xfrm>
              <a:off x="1471" y="3154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82" name="Freeform 78"/>
            <p:cNvSpPr>
              <a:spLocks/>
            </p:cNvSpPr>
            <p:nvPr/>
          </p:nvSpPr>
          <p:spPr bwMode="auto">
            <a:xfrm>
              <a:off x="1471" y="3088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83" name="Freeform 79"/>
            <p:cNvSpPr>
              <a:spLocks/>
            </p:cNvSpPr>
            <p:nvPr/>
          </p:nvSpPr>
          <p:spPr bwMode="auto">
            <a:xfrm>
              <a:off x="1471" y="2958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84" name="Freeform 80"/>
            <p:cNvSpPr>
              <a:spLocks/>
            </p:cNvSpPr>
            <p:nvPr/>
          </p:nvSpPr>
          <p:spPr bwMode="auto">
            <a:xfrm>
              <a:off x="1471" y="2894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85" name="Freeform 81"/>
            <p:cNvSpPr>
              <a:spLocks/>
            </p:cNvSpPr>
            <p:nvPr/>
          </p:nvSpPr>
          <p:spPr bwMode="auto">
            <a:xfrm>
              <a:off x="1471" y="2828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86" name="Freeform 82"/>
            <p:cNvSpPr>
              <a:spLocks/>
            </p:cNvSpPr>
            <p:nvPr/>
          </p:nvSpPr>
          <p:spPr bwMode="auto">
            <a:xfrm>
              <a:off x="1471" y="2764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87" name="Freeform 83"/>
            <p:cNvSpPr>
              <a:spLocks/>
            </p:cNvSpPr>
            <p:nvPr/>
          </p:nvSpPr>
          <p:spPr bwMode="auto">
            <a:xfrm>
              <a:off x="1471" y="2635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88" name="Freeform 84"/>
            <p:cNvSpPr>
              <a:spLocks/>
            </p:cNvSpPr>
            <p:nvPr/>
          </p:nvSpPr>
          <p:spPr bwMode="auto">
            <a:xfrm>
              <a:off x="1471" y="2571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89" name="Freeform 85"/>
            <p:cNvSpPr>
              <a:spLocks/>
            </p:cNvSpPr>
            <p:nvPr/>
          </p:nvSpPr>
          <p:spPr bwMode="auto">
            <a:xfrm>
              <a:off x="1471" y="2505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90" name="Freeform 86"/>
            <p:cNvSpPr>
              <a:spLocks/>
            </p:cNvSpPr>
            <p:nvPr/>
          </p:nvSpPr>
          <p:spPr bwMode="auto">
            <a:xfrm>
              <a:off x="1471" y="2441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91" name="Freeform 87"/>
            <p:cNvSpPr>
              <a:spLocks/>
            </p:cNvSpPr>
            <p:nvPr/>
          </p:nvSpPr>
          <p:spPr bwMode="auto">
            <a:xfrm>
              <a:off x="1471" y="2311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92" name="Freeform 88"/>
            <p:cNvSpPr>
              <a:spLocks/>
            </p:cNvSpPr>
            <p:nvPr/>
          </p:nvSpPr>
          <p:spPr bwMode="auto">
            <a:xfrm>
              <a:off x="1471" y="2245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93" name="Freeform 89"/>
            <p:cNvSpPr>
              <a:spLocks/>
            </p:cNvSpPr>
            <p:nvPr/>
          </p:nvSpPr>
          <p:spPr bwMode="auto">
            <a:xfrm>
              <a:off x="1471" y="2181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94" name="Freeform 90"/>
            <p:cNvSpPr>
              <a:spLocks/>
            </p:cNvSpPr>
            <p:nvPr/>
          </p:nvSpPr>
          <p:spPr bwMode="auto">
            <a:xfrm>
              <a:off x="1471" y="2117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95" name="Freeform 91"/>
            <p:cNvSpPr>
              <a:spLocks/>
            </p:cNvSpPr>
            <p:nvPr/>
          </p:nvSpPr>
          <p:spPr bwMode="auto">
            <a:xfrm>
              <a:off x="1471" y="1988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96" name="Freeform 92"/>
            <p:cNvSpPr>
              <a:spLocks/>
            </p:cNvSpPr>
            <p:nvPr/>
          </p:nvSpPr>
          <p:spPr bwMode="auto">
            <a:xfrm>
              <a:off x="1471" y="1922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97" name="Freeform 93"/>
            <p:cNvSpPr>
              <a:spLocks/>
            </p:cNvSpPr>
            <p:nvPr/>
          </p:nvSpPr>
          <p:spPr bwMode="auto">
            <a:xfrm>
              <a:off x="1471" y="1858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98" name="Freeform 94"/>
            <p:cNvSpPr>
              <a:spLocks/>
            </p:cNvSpPr>
            <p:nvPr/>
          </p:nvSpPr>
          <p:spPr bwMode="auto">
            <a:xfrm>
              <a:off x="1471" y="1792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199" name="Freeform 95"/>
            <p:cNvSpPr>
              <a:spLocks/>
            </p:cNvSpPr>
            <p:nvPr/>
          </p:nvSpPr>
          <p:spPr bwMode="auto">
            <a:xfrm>
              <a:off x="1471" y="1662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00" name="Freeform 96"/>
            <p:cNvSpPr>
              <a:spLocks/>
            </p:cNvSpPr>
            <p:nvPr/>
          </p:nvSpPr>
          <p:spPr bwMode="auto">
            <a:xfrm>
              <a:off x="1471" y="1598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01" name="Freeform 97"/>
            <p:cNvSpPr>
              <a:spLocks/>
            </p:cNvSpPr>
            <p:nvPr/>
          </p:nvSpPr>
          <p:spPr bwMode="auto">
            <a:xfrm>
              <a:off x="1471" y="1533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02" name="Freeform 98"/>
            <p:cNvSpPr>
              <a:spLocks/>
            </p:cNvSpPr>
            <p:nvPr/>
          </p:nvSpPr>
          <p:spPr bwMode="auto">
            <a:xfrm>
              <a:off x="1471" y="1469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03" name="Freeform 99"/>
            <p:cNvSpPr>
              <a:spLocks/>
            </p:cNvSpPr>
            <p:nvPr/>
          </p:nvSpPr>
          <p:spPr bwMode="auto">
            <a:xfrm>
              <a:off x="1471" y="1339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04" name="Freeform 100"/>
            <p:cNvSpPr>
              <a:spLocks/>
            </p:cNvSpPr>
            <p:nvPr/>
          </p:nvSpPr>
          <p:spPr bwMode="auto">
            <a:xfrm>
              <a:off x="1471" y="1273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05" name="Freeform 101"/>
            <p:cNvSpPr>
              <a:spLocks/>
            </p:cNvSpPr>
            <p:nvPr/>
          </p:nvSpPr>
          <p:spPr bwMode="auto">
            <a:xfrm>
              <a:off x="1471" y="1209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06" name="Freeform 102"/>
            <p:cNvSpPr>
              <a:spLocks/>
            </p:cNvSpPr>
            <p:nvPr/>
          </p:nvSpPr>
          <p:spPr bwMode="auto">
            <a:xfrm>
              <a:off x="1471" y="1145"/>
              <a:ext cx="26" cy="1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07" name="Freeform 103"/>
            <p:cNvSpPr>
              <a:spLocks/>
            </p:cNvSpPr>
            <p:nvPr/>
          </p:nvSpPr>
          <p:spPr bwMode="auto">
            <a:xfrm>
              <a:off x="4369" y="3347"/>
              <a:ext cx="50" cy="1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08" name="Freeform 104"/>
            <p:cNvSpPr>
              <a:spLocks/>
            </p:cNvSpPr>
            <p:nvPr/>
          </p:nvSpPr>
          <p:spPr bwMode="auto">
            <a:xfrm>
              <a:off x="4369" y="3024"/>
              <a:ext cx="50" cy="1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09" name="Freeform 105"/>
            <p:cNvSpPr>
              <a:spLocks/>
            </p:cNvSpPr>
            <p:nvPr/>
          </p:nvSpPr>
          <p:spPr bwMode="auto">
            <a:xfrm>
              <a:off x="4369" y="2700"/>
              <a:ext cx="50" cy="1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10" name="Freeform 106"/>
            <p:cNvSpPr>
              <a:spLocks/>
            </p:cNvSpPr>
            <p:nvPr/>
          </p:nvSpPr>
          <p:spPr bwMode="auto">
            <a:xfrm>
              <a:off x="4369" y="2375"/>
              <a:ext cx="50" cy="1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11" name="Freeform 107"/>
            <p:cNvSpPr>
              <a:spLocks/>
            </p:cNvSpPr>
            <p:nvPr/>
          </p:nvSpPr>
          <p:spPr bwMode="auto">
            <a:xfrm>
              <a:off x="4369" y="2052"/>
              <a:ext cx="50" cy="1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12" name="Freeform 108"/>
            <p:cNvSpPr>
              <a:spLocks/>
            </p:cNvSpPr>
            <p:nvPr/>
          </p:nvSpPr>
          <p:spPr bwMode="auto">
            <a:xfrm>
              <a:off x="4369" y="1728"/>
              <a:ext cx="50" cy="1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13" name="Freeform 109"/>
            <p:cNvSpPr>
              <a:spLocks/>
            </p:cNvSpPr>
            <p:nvPr/>
          </p:nvSpPr>
          <p:spPr bwMode="auto">
            <a:xfrm>
              <a:off x="4369" y="1405"/>
              <a:ext cx="50" cy="1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14" name="Freeform 110"/>
            <p:cNvSpPr>
              <a:spLocks/>
            </p:cNvSpPr>
            <p:nvPr/>
          </p:nvSpPr>
          <p:spPr bwMode="auto">
            <a:xfrm>
              <a:off x="4369" y="1079"/>
              <a:ext cx="50" cy="1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15" name="Freeform 111"/>
            <p:cNvSpPr>
              <a:spLocks/>
            </p:cNvSpPr>
            <p:nvPr/>
          </p:nvSpPr>
          <p:spPr bwMode="auto">
            <a:xfrm>
              <a:off x="4393" y="3283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16" name="Freeform 112"/>
            <p:cNvSpPr>
              <a:spLocks/>
            </p:cNvSpPr>
            <p:nvPr/>
          </p:nvSpPr>
          <p:spPr bwMode="auto">
            <a:xfrm>
              <a:off x="4393" y="3218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17" name="Freeform 113"/>
            <p:cNvSpPr>
              <a:spLocks/>
            </p:cNvSpPr>
            <p:nvPr/>
          </p:nvSpPr>
          <p:spPr bwMode="auto">
            <a:xfrm>
              <a:off x="4393" y="3154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18" name="Freeform 114"/>
            <p:cNvSpPr>
              <a:spLocks/>
            </p:cNvSpPr>
            <p:nvPr/>
          </p:nvSpPr>
          <p:spPr bwMode="auto">
            <a:xfrm>
              <a:off x="4393" y="3088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19" name="Freeform 115"/>
            <p:cNvSpPr>
              <a:spLocks/>
            </p:cNvSpPr>
            <p:nvPr/>
          </p:nvSpPr>
          <p:spPr bwMode="auto">
            <a:xfrm>
              <a:off x="4393" y="2958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20" name="Freeform 116"/>
            <p:cNvSpPr>
              <a:spLocks/>
            </p:cNvSpPr>
            <p:nvPr/>
          </p:nvSpPr>
          <p:spPr bwMode="auto">
            <a:xfrm>
              <a:off x="4393" y="2894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21" name="Freeform 117"/>
            <p:cNvSpPr>
              <a:spLocks/>
            </p:cNvSpPr>
            <p:nvPr/>
          </p:nvSpPr>
          <p:spPr bwMode="auto">
            <a:xfrm>
              <a:off x="4393" y="2828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22" name="Freeform 118"/>
            <p:cNvSpPr>
              <a:spLocks/>
            </p:cNvSpPr>
            <p:nvPr/>
          </p:nvSpPr>
          <p:spPr bwMode="auto">
            <a:xfrm>
              <a:off x="4393" y="2764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23" name="Freeform 119"/>
            <p:cNvSpPr>
              <a:spLocks/>
            </p:cNvSpPr>
            <p:nvPr/>
          </p:nvSpPr>
          <p:spPr bwMode="auto">
            <a:xfrm>
              <a:off x="4393" y="2635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24" name="Freeform 120"/>
            <p:cNvSpPr>
              <a:spLocks/>
            </p:cNvSpPr>
            <p:nvPr/>
          </p:nvSpPr>
          <p:spPr bwMode="auto">
            <a:xfrm>
              <a:off x="4393" y="2571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25" name="Freeform 121"/>
            <p:cNvSpPr>
              <a:spLocks/>
            </p:cNvSpPr>
            <p:nvPr/>
          </p:nvSpPr>
          <p:spPr bwMode="auto">
            <a:xfrm>
              <a:off x="4393" y="2505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26" name="Freeform 122"/>
            <p:cNvSpPr>
              <a:spLocks/>
            </p:cNvSpPr>
            <p:nvPr/>
          </p:nvSpPr>
          <p:spPr bwMode="auto">
            <a:xfrm>
              <a:off x="4393" y="2441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27" name="Freeform 123"/>
            <p:cNvSpPr>
              <a:spLocks/>
            </p:cNvSpPr>
            <p:nvPr/>
          </p:nvSpPr>
          <p:spPr bwMode="auto">
            <a:xfrm>
              <a:off x="4393" y="2311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28" name="Freeform 124"/>
            <p:cNvSpPr>
              <a:spLocks/>
            </p:cNvSpPr>
            <p:nvPr/>
          </p:nvSpPr>
          <p:spPr bwMode="auto">
            <a:xfrm>
              <a:off x="4393" y="2245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29" name="Freeform 125"/>
            <p:cNvSpPr>
              <a:spLocks/>
            </p:cNvSpPr>
            <p:nvPr/>
          </p:nvSpPr>
          <p:spPr bwMode="auto">
            <a:xfrm>
              <a:off x="4393" y="2181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30" name="Freeform 126"/>
            <p:cNvSpPr>
              <a:spLocks/>
            </p:cNvSpPr>
            <p:nvPr/>
          </p:nvSpPr>
          <p:spPr bwMode="auto">
            <a:xfrm>
              <a:off x="4393" y="2117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31" name="Freeform 127"/>
            <p:cNvSpPr>
              <a:spLocks/>
            </p:cNvSpPr>
            <p:nvPr/>
          </p:nvSpPr>
          <p:spPr bwMode="auto">
            <a:xfrm>
              <a:off x="4393" y="1988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32" name="Freeform 128"/>
            <p:cNvSpPr>
              <a:spLocks/>
            </p:cNvSpPr>
            <p:nvPr/>
          </p:nvSpPr>
          <p:spPr bwMode="auto">
            <a:xfrm>
              <a:off x="4393" y="1922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33" name="Freeform 129"/>
            <p:cNvSpPr>
              <a:spLocks/>
            </p:cNvSpPr>
            <p:nvPr/>
          </p:nvSpPr>
          <p:spPr bwMode="auto">
            <a:xfrm>
              <a:off x="4393" y="1858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34" name="Freeform 130"/>
            <p:cNvSpPr>
              <a:spLocks/>
            </p:cNvSpPr>
            <p:nvPr/>
          </p:nvSpPr>
          <p:spPr bwMode="auto">
            <a:xfrm>
              <a:off x="4393" y="1792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35" name="Freeform 131"/>
            <p:cNvSpPr>
              <a:spLocks/>
            </p:cNvSpPr>
            <p:nvPr/>
          </p:nvSpPr>
          <p:spPr bwMode="auto">
            <a:xfrm>
              <a:off x="4393" y="1662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36" name="Freeform 132"/>
            <p:cNvSpPr>
              <a:spLocks/>
            </p:cNvSpPr>
            <p:nvPr/>
          </p:nvSpPr>
          <p:spPr bwMode="auto">
            <a:xfrm>
              <a:off x="4393" y="1598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37" name="Freeform 133"/>
            <p:cNvSpPr>
              <a:spLocks/>
            </p:cNvSpPr>
            <p:nvPr/>
          </p:nvSpPr>
          <p:spPr bwMode="auto">
            <a:xfrm>
              <a:off x="4393" y="1533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38" name="Freeform 134"/>
            <p:cNvSpPr>
              <a:spLocks/>
            </p:cNvSpPr>
            <p:nvPr/>
          </p:nvSpPr>
          <p:spPr bwMode="auto">
            <a:xfrm>
              <a:off x="4393" y="1469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39" name="Freeform 135"/>
            <p:cNvSpPr>
              <a:spLocks/>
            </p:cNvSpPr>
            <p:nvPr/>
          </p:nvSpPr>
          <p:spPr bwMode="auto">
            <a:xfrm>
              <a:off x="4393" y="1339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40" name="Freeform 136"/>
            <p:cNvSpPr>
              <a:spLocks/>
            </p:cNvSpPr>
            <p:nvPr/>
          </p:nvSpPr>
          <p:spPr bwMode="auto">
            <a:xfrm>
              <a:off x="4393" y="1273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41" name="Freeform 137"/>
            <p:cNvSpPr>
              <a:spLocks/>
            </p:cNvSpPr>
            <p:nvPr/>
          </p:nvSpPr>
          <p:spPr bwMode="auto">
            <a:xfrm>
              <a:off x="4393" y="1209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42" name="Freeform 138"/>
            <p:cNvSpPr>
              <a:spLocks/>
            </p:cNvSpPr>
            <p:nvPr/>
          </p:nvSpPr>
          <p:spPr bwMode="auto">
            <a:xfrm>
              <a:off x="4393" y="1145"/>
              <a:ext cx="26" cy="1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43" name="Freeform 139"/>
            <p:cNvSpPr>
              <a:spLocks/>
            </p:cNvSpPr>
            <p:nvPr/>
          </p:nvSpPr>
          <p:spPr bwMode="auto">
            <a:xfrm>
              <a:off x="1471" y="3297"/>
              <a:ext cx="1" cy="50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44" name="Freeform 140"/>
            <p:cNvSpPr>
              <a:spLocks/>
            </p:cNvSpPr>
            <p:nvPr/>
          </p:nvSpPr>
          <p:spPr bwMode="auto">
            <a:xfrm>
              <a:off x="2312" y="3297"/>
              <a:ext cx="1" cy="50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45" name="Freeform 141"/>
            <p:cNvSpPr>
              <a:spLocks/>
            </p:cNvSpPr>
            <p:nvPr/>
          </p:nvSpPr>
          <p:spPr bwMode="auto">
            <a:xfrm>
              <a:off x="3155" y="3297"/>
              <a:ext cx="1" cy="50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46" name="Freeform 142"/>
            <p:cNvSpPr>
              <a:spLocks/>
            </p:cNvSpPr>
            <p:nvPr/>
          </p:nvSpPr>
          <p:spPr bwMode="auto">
            <a:xfrm>
              <a:off x="3997" y="3297"/>
              <a:ext cx="1" cy="50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47" name="Freeform 143"/>
            <p:cNvSpPr>
              <a:spLocks/>
            </p:cNvSpPr>
            <p:nvPr/>
          </p:nvSpPr>
          <p:spPr bwMode="auto">
            <a:xfrm>
              <a:off x="1555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48" name="Freeform 144"/>
            <p:cNvSpPr>
              <a:spLocks/>
            </p:cNvSpPr>
            <p:nvPr/>
          </p:nvSpPr>
          <p:spPr bwMode="auto">
            <a:xfrm>
              <a:off x="1639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49" name="Freeform 145"/>
            <p:cNvSpPr>
              <a:spLocks/>
            </p:cNvSpPr>
            <p:nvPr/>
          </p:nvSpPr>
          <p:spPr bwMode="auto">
            <a:xfrm>
              <a:off x="1723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50" name="Freeform 146"/>
            <p:cNvSpPr>
              <a:spLocks/>
            </p:cNvSpPr>
            <p:nvPr/>
          </p:nvSpPr>
          <p:spPr bwMode="auto">
            <a:xfrm>
              <a:off x="1807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51" name="Freeform 147"/>
            <p:cNvSpPr>
              <a:spLocks/>
            </p:cNvSpPr>
            <p:nvPr/>
          </p:nvSpPr>
          <p:spPr bwMode="auto">
            <a:xfrm>
              <a:off x="1892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52" name="Freeform 148"/>
            <p:cNvSpPr>
              <a:spLocks/>
            </p:cNvSpPr>
            <p:nvPr/>
          </p:nvSpPr>
          <p:spPr bwMode="auto">
            <a:xfrm>
              <a:off x="1976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53" name="Freeform 149"/>
            <p:cNvSpPr>
              <a:spLocks/>
            </p:cNvSpPr>
            <p:nvPr/>
          </p:nvSpPr>
          <p:spPr bwMode="auto">
            <a:xfrm>
              <a:off x="2060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54" name="Freeform 150"/>
            <p:cNvSpPr>
              <a:spLocks/>
            </p:cNvSpPr>
            <p:nvPr/>
          </p:nvSpPr>
          <p:spPr bwMode="auto">
            <a:xfrm>
              <a:off x="2144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55" name="Freeform 151"/>
            <p:cNvSpPr>
              <a:spLocks/>
            </p:cNvSpPr>
            <p:nvPr/>
          </p:nvSpPr>
          <p:spPr bwMode="auto">
            <a:xfrm>
              <a:off x="2228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56" name="Freeform 152"/>
            <p:cNvSpPr>
              <a:spLocks/>
            </p:cNvSpPr>
            <p:nvPr/>
          </p:nvSpPr>
          <p:spPr bwMode="auto">
            <a:xfrm>
              <a:off x="2398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57" name="Freeform 153"/>
            <p:cNvSpPr>
              <a:spLocks/>
            </p:cNvSpPr>
            <p:nvPr/>
          </p:nvSpPr>
          <p:spPr bwMode="auto">
            <a:xfrm>
              <a:off x="2482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58" name="Freeform 154"/>
            <p:cNvSpPr>
              <a:spLocks/>
            </p:cNvSpPr>
            <p:nvPr/>
          </p:nvSpPr>
          <p:spPr bwMode="auto">
            <a:xfrm>
              <a:off x="2565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59" name="Freeform 155"/>
            <p:cNvSpPr>
              <a:spLocks/>
            </p:cNvSpPr>
            <p:nvPr/>
          </p:nvSpPr>
          <p:spPr bwMode="auto">
            <a:xfrm>
              <a:off x="2649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60" name="Freeform 156"/>
            <p:cNvSpPr>
              <a:spLocks/>
            </p:cNvSpPr>
            <p:nvPr/>
          </p:nvSpPr>
          <p:spPr bwMode="auto">
            <a:xfrm>
              <a:off x="2733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61" name="Freeform 157"/>
            <p:cNvSpPr>
              <a:spLocks/>
            </p:cNvSpPr>
            <p:nvPr/>
          </p:nvSpPr>
          <p:spPr bwMode="auto">
            <a:xfrm>
              <a:off x="2819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62" name="Freeform 158"/>
            <p:cNvSpPr>
              <a:spLocks/>
            </p:cNvSpPr>
            <p:nvPr/>
          </p:nvSpPr>
          <p:spPr bwMode="auto">
            <a:xfrm>
              <a:off x="2903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63" name="Freeform 159"/>
            <p:cNvSpPr>
              <a:spLocks/>
            </p:cNvSpPr>
            <p:nvPr/>
          </p:nvSpPr>
          <p:spPr bwMode="auto">
            <a:xfrm>
              <a:off x="2987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64" name="Freeform 160"/>
            <p:cNvSpPr>
              <a:spLocks/>
            </p:cNvSpPr>
            <p:nvPr/>
          </p:nvSpPr>
          <p:spPr bwMode="auto">
            <a:xfrm>
              <a:off x="3071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65" name="Freeform 161"/>
            <p:cNvSpPr>
              <a:spLocks/>
            </p:cNvSpPr>
            <p:nvPr/>
          </p:nvSpPr>
          <p:spPr bwMode="auto">
            <a:xfrm>
              <a:off x="3238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66" name="Freeform 162"/>
            <p:cNvSpPr>
              <a:spLocks/>
            </p:cNvSpPr>
            <p:nvPr/>
          </p:nvSpPr>
          <p:spPr bwMode="auto">
            <a:xfrm>
              <a:off x="3324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67" name="Freeform 163"/>
            <p:cNvSpPr>
              <a:spLocks/>
            </p:cNvSpPr>
            <p:nvPr/>
          </p:nvSpPr>
          <p:spPr bwMode="auto">
            <a:xfrm>
              <a:off x="3408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68" name="Freeform 164"/>
            <p:cNvSpPr>
              <a:spLocks/>
            </p:cNvSpPr>
            <p:nvPr/>
          </p:nvSpPr>
          <p:spPr bwMode="auto">
            <a:xfrm>
              <a:off x="3492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69" name="Freeform 165"/>
            <p:cNvSpPr>
              <a:spLocks/>
            </p:cNvSpPr>
            <p:nvPr/>
          </p:nvSpPr>
          <p:spPr bwMode="auto">
            <a:xfrm>
              <a:off x="3576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70" name="Freeform 166"/>
            <p:cNvSpPr>
              <a:spLocks/>
            </p:cNvSpPr>
            <p:nvPr/>
          </p:nvSpPr>
          <p:spPr bwMode="auto">
            <a:xfrm>
              <a:off x="3660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71" name="Freeform 167"/>
            <p:cNvSpPr>
              <a:spLocks/>
            </p:cNvSpPr>
            <p:nvPr/>
          </p:nvSpPr>
          <p:spPr bwMode="auto">
            <a:xfrm>
              <a:off x="3746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72" name="Freeform 168"/>
            <p:cNvSpPr>
              <a:spLocks/>
            </p:cNvSpPr>
            <p:nvPr/>
          </p:nvSpPr>
          <p:spPr bwMode="auto">
            <a:xfrm>
              <a:off x="3830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73" name="Freeform 169"/>
            <p:cNvSpPr>
              <a:spLocks/>
            </p:cNvSpPr>
            <p:nvPr/>
          </p:nvSpPr>
          <p:spPr bwMode="auto">
            <a:xfrm>
              <a:off x="3913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74" name="Freeform 170"/>
            <p:cNvSpPr>
              <a:spLocks/>
            </p:cNvSpPr>
            <p:nvPr/>
          </p:nvSpPr>
          <p:spPr bwMode="auto">
            <a:xfrm>
              <a:off x="4081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75" name="Freeform 171"/>
            <p:cNvSpPr>
              <a:spLocks/>
            </p:cNvSpPr>
            <p:nvPr/>
          </p:nvSpPr>
          <p:spPr bwMode="auto">
            <a:xfrm>
              <a:off x="4165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76" name="Freeform 172"/>
            <p:cNvSpPr>
              <a:spLocks/>
            </p:cNvSpPr>
            <p:nvPr/>
          </p:nvSpPr>
          <p:spPr bwMode="auto">
            <a:xfrm>
              <a:off x="4251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77" name="Freeform 173"/>
            <p:cNvSpPr>
              <a:spLocks/>
            </p:cNvSpPr>
            <p:nvPr/>
          </p:nvSpPr>
          <p:spPr bwMode="auto">
            <a:xfrm>
              <a:off x="4335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78" name="Freeform 174"/>
            <p:cNvSpPr>
              <a:spLocks/>
            </p:cNvSpPr>
            <p:nvPr/>
          </p:nvSpPr>
          <p:spPr bwMode="auto">
            <a:xfrm>
              <a:off x="4419" y="3321"/>
              <a:ext cx="1" cy="26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79" name="Freeform 175"/>
            <p:cNvSpPr>
              <a:spLocks/>
            </p:cNvSpPr>
            <p:nvPr/>
          </p:nvSpPr>
          <p:spPr bwMode="auto">
            <a:xfrm>
              <a:off x="1471" y="1079"/>
              <a:ext cx="1" cy="50"/>
            </a:xfrm>
            <a:custGeom>
              <a:avLst/>
              <a:gdLst>
                <a:gd name="T0" fmla="*/ 0 h 25"/>
                <a:gd name="T1" fmla="*/ 24 h 25"/>
                <a:gd name="T2" fmla="*/ 25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0"/>
                  </a:moveTo>
                  <a:lnTo>
                    <a:pt x="0" y="24"/>
                  </a:lnTo>
                  <a:lnTo>
                    <a:pt x="0" y="2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80" name="Freeform 176"/>
            <p:cNvSpPr>
              <a:spLocks/>
            </p:cNvSpPr>
            <p:nvPr/>
          </p:nvSpPr>
          <p:spPr bwMode="auto">
            <a:xfrm>
              <a:off x="2312" y="1079"/>
              <a:ext cx="1" cy="50"/>
            </a:xfrm>
            <a:custGeom>
              <a:avLst/>
              <a:gdLst>
                <a:gd name="T0" fmla="*/ 0 h 25"/>
                <a:gd name="T1" fmla="*/ 24 h 25"/>
                <a:gd name="T2" fmla="*/ 25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0"/>
                  </a:moveTo>
                  <a:lnTo>
                    <a:pt x="0" y="24"/>
                  </a:lnTo>
                  <a:lnTo>
                    <a:pt x="0" y="2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81" name="Freeform 177"/>
            <p:cNvSpPr>
              <a:spLocks/>
            </p:cNvSpPr>
            <p:nvPr/>
          </p:nvSpPr>
          <p:spPr bwMode="auto">
            <a:xfrm>
              <a:off x="3155" y="1079"/>
              <a:ext cx="1" cy="50"/>
            </a:xfrm>
            <a:custGeom>
              <a:avLst/>
              <a:gdLst>
                <a:gd name="T0" fmla="*/ 0 h 25"/>
                <a:gd name="T1" fmla="*/ 24 h 25"/>
                <a:gd name="T2" fmla="*/ 25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0"/>
                  </a:moveTo>
                  <a:lnTo>
                    <a:pt x="0" y="24"/>
                  </a:lnTo>
                  <a:lnTo>
                    <a:pt x="0" y="2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82" name="Freeform 178"/>
            <p:cNvSpPr>
              <a:spLocks/>
            </p:cNvSpPr>
            <p:nvPr/>
          </p:nvSpPr>
          <p:spPr bwMode="auto">
            <a:xfrm>
              <a:off x="3997" y="1079"/>
              <a:ext cx="1" cy="50"/>
            </a:xfrm>
            <a:custGeom>
              <a:avLst/>
              <a:gdLst>
                <a:gd name="T0" fmla="*/ 0 h 25"/>
                <a:gd name="T1" fmla="*/ 24 h 25"/>
                <a:gd name="T2" fmla="*/ 25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0"/>
                  </a:moveTo>
                  <a:lnTo>
                    <a:pt x="0" y="24"/>
                  </a:lnTo>
                  <a:lnTo>
                    <a:pt x="0" y="25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83" name="Freeform 179"/>
            <p:cNvSpPr>
              <a:spLocks/>
            </p:cNvSpPr>
            <p:nvPr/>
          </p:nvSpPr>
          <p:spPr bwMode="auto">
            <a:xfrm>
              <a:off x="1555" y="1079"/>
              <a:ext cx="1" cy="26"/>
            </a:xfrm>
            <a:custGeom>
              <a:avLst/>
              <a:gdLst>
                <a:gd name="T0" fmla="*/ 0 h 13"/>
                <a:gd name="T1" fmla="*/ 12 h 13"/>
                <a:gd name="T2" fmla="*/ 13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0"/>
                  </a:moveTo>
                  <a:lnTo>
                    <a:pt x="0" y="12"/>
                  </a:lnTo>
                  <a:lnTo>
                    <a:pt x="0" y="13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84" name="Freeform 180"/>
            <p:cNvSpPr>
              <a:spLocks/>
            </p:cNvSpPr>
            <p:nvPr/>
          </p:nvSpPr>
          <p:spPr bwMode="auto">
            <a:xfrm>
              <a:off x="1639" y="1079"/>
              <a:ext cx="1" cy="26"/>
            </a:xfrm>
            <a:custGeom>
              <a:avLst/>
              <a:gdLst>
                <a:gd name="T0" fmla="*/ 0 h 13"/>
                <a:gd name="T1" fmla="*/ 12 h 13"/>
                <a:gd name="T2" fmla="*/ 13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0"/>
                  </a:moveTo>
                  <a:lnTo>
                    <a:pt x="0" y="12"/>
                  </a:lnTo>
                  <a:lnTo>
                    <a:pt x="0" y="13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85" name="Freeform 181"/>
            <p:cNvSpPr>
              <a:spLocks/>
            </p:cNvSpPr>
            <p:nvPr/>
          </p:nvSpPr>
          <p:spPr bwMode="auto">
            <a:xfrm>
              <a:off x="1723" y="1079"/>
              <a:ext cx="1" cy="26"/>
            </a:xfrm>
            <a:custGeom>
              <a:avLst/>
              <a:gdLst>
                <a:gd name="T0" fmla="*/ 0 h 13"/>
                <a:gd name="T1" fmla="*/ 12 h 13"/>
                <a:gd name="T2" fmla="*/ 13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0"/>
                  </a:moveTo>
                  <a:lnTo>
                    <a:pt x="0" y="12"/>
                  </a:lnTo>
                  <a:lnTo>
                    <a:pt x="0" y="13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86" name="Freeform 182"/>
            <p:cNvSpPr>
              <a:spLocks/>
            </p:cNvSpPr>
            <p:nvPr/>
          </p:nvSpPr>
          <p:spPr bwMode="auto">
            <a:xfrm>
              <a:off x="1807" y="1079"/>
              <a:ext cx="1" cy="26"/>
            </a:xfrm>
            <a:custGeom>
              <a:avLst/>
              <a:gdLst>
                <a:gd name="T0" fmla="*/ 0 h 13"/>
                <a:gd name="T1" fmla="*/ 12 h 13"/>
                <a:gd name="T2" fmla="*/ 13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0"/>
                  </a:moveTo>
                  <a:lnTo>
                    <a:pt x="0" y="12"/>
                  </a:lnTo>
                  <a:lnTo>
                    <a:pt x="0" y="13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87" name="Freeform 183"/>
            <p:cNvSpPr>
              <a:spLocks/>
            </p:cNvSpPr>
            <p:nvPr/>
          </p:nvSpPr>
          <p:spPr bwMode="auto">
            <a:xfrm>
              <a:off x="1892" y="1079"/>
              <a:ext cx="1" cy="26"/>
            </a:xfrm>
            <a:custGeom>
              <a:avLst/>
              <a:gdLst>
                <a:gd name="T0" fmla="*/ 0 h 13"/>
                <a:gd name="T1" fmla="*/ 12 h 13"/>
                <a:gd name="T2" fmla="*/ 13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0"/>
                  </a:moveTo>
                  <a:lnTo>
                    <a:pt x="0" y="12"/>
                  </a:lnTo>
                  <a:lnTo>
                    <a:pt x="0" y="13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288" name="Freeform 184"/>
            <p:cNvSpPr>
              <a:spLocks/>
            </p:cNvSpPr>
            <p:nvPr/>
          </p:nvSpPr>
          <p:spPr bwMode="auto">
            <a:xfrm>
              <a:off x="1976" y="1079"/>
              <a:ext cx="1" cy="26"/>
            </a:xfrm>
            <a:custGeom>
              <a:avLst/>
              <a:gdLst>
                <a:gd name="T0" fmla="*/ 0 h 13"/>
                <a:gd name="T1" fmla="*/ 12 h 13"/>
                <a:gd name="T2" fmla="*/ 13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0"/>
                  </a:moveTo>
                  <a:lnTo>
                    <a:pt x="0" y="12"/>
                  </a:lnTo>
                  <a:lnTo>
                    <a:pt x="0" y="13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</p:grpSp>
      <p:sp>
        <p:nvSpPr>
          <p:cNvPr id="47290" name="Freeform 186"/>
          <p:cNvSpPr>
            <a:spLocks/>
          </p:cNvSpPr>
          <p:nvPr/>
        </p:nvSpPr>
        <p:spPr bwMode="auto">
          <a:xfrm>
            <a:off x="3270252" y="1712914"/>
            <a:ext cx="1588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291" name="Freeform 187"/>
          <p:cNvSpPr>
            <a:spLocks/>
          </p:cNvSpPr>
          <p:nvPr/>
        </p:nvSpPr>
        <p:spPr bwMode="auto">
          <a:xfrm>
            <a:off x="3403602" y="1712914"/>
            <a:ext cx="1588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292" name="Freeform 188"/>
          <p:cNvSpPr>
            <a:spLocks/>
          </p:cNvSpPr>
          <p:nvPr/>
        </p:nvSpPr>
        <p:spPr bwMode="auto">
          <a:xfrm>
            <a:off x="3536952" y="1712914"/>
            <a:ext cx="1588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293" name="Freeform 189"/>
          <p:cNvSpPr>
            <a:spLocks/>
          </p:cNvSpPr>
          <p:nvPr/>
        </p:nvSpPr>
        <p:spPr bwMode="auto">
          <a:xfrm>
            <a:off x="3806826" y="1712914"/>
            <a:ext cx="1588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294" name="Freeform 190"/>
          <p:cNvSpPr>
            <a:spLocks/>
          </p:cNvSpPr>
          <p:nvPr/>
        </p:nvSpPr>
        <p:spPr bwMode="auto">
          <a:xfrm>
            <a:off x="3940176" y="1712914"/>
            <a:ext cx="1588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295" name="Freeform 191"/>
          <p:cNvSpPr>
            <a:spLocks/>
          </p:cNvSpPr>
          <p:nvPr/>
        </p:nvSpPr>
        <p:spPr bwMode="auto">
          <a:xfrm>
            <a:off x="4071942" y="1712914"/>
            <a:ext cx="1587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296" name="Freeform 192"/>
          <p:cNvSpPr>
            <a:spLocks/>
          </p:cNvSpPr>
          <p:nvPr/>
        </p:nvSpPr>
        <p:spPr bwMode="auto">
          <a:xfrm>
            <a:off x="4205292" y="1712914"/>
            <a:ext cx="1587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297" name="Freeform 193"/>
          <p:cNvSpPr>
            <a:spLocks/>
          </p:cNvSpPr>
          <p:nvPr/>
        </p:nvSpPr>
        <p:spPr bwMode="auto">
          <a:xfrm>
            <a:off x="4338642" y="1712914"/>
            <a:ext cx="1587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298" name="Freeform 194"/>
          <p:cNvSpPr>
            <a:spLocks/>
          </p:cNvSpPr>
          <p:nvPr/>
        </p:nvSpPr>
        <p:spPr bwMode="auto">
          <a:xfrm>
            <a:off x="4475166" y="1712914"/>
            <a:ext cx="1587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299" name="Freeform 195"/>
          <p:cNvSpPr>
            <a:spLocks/>
          </p:cNvSpPr>
          <p:nvPr/>
        </p:nvSpPr>
        <p:spPr bwMode="auto">
          <a:xfrm>
            <a:off x="4608516" y="1712914"/>
            <a:ext cx="1587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00" name="Freeform 196"/>
          <p:cNvSpPr>
            <a:spLocks/>
          </p:cNvSpPr>
          <p:nvPr/>
        </p:nvSpPr>
        <p:spPr bwMode="auto">
          <a:xfrm>
            <a:off x="4741866" y="1712914"/>
            <a:ext cx="1587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01" name="Freeform 197"/>
          <p:cNvSpPr>
            <a:spLocks/>
          </p:cNvSpPr>
          <p:nvPr/>
        </p:nvSpPr>
        <p:spPr bwMode="auto">
          <a:xfrm>
            <a:off x="4875216" y="1712914"/>
            <a:ext cx="1587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02" name="Freeform 198"/>
          <p:cNvSpPr>
            <a:spLocks/>
          </p:cNvSpPr>
          <p:nvPr/>
        </p:nvSpPr>
        <p:spPr bwMode="auto">
          <a:xfrm>
            <a:off x="5140326" y="1712914"/>
            <a:ext cx="1588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03" name="Freeform 199"/>
          <p:cNvSpPr>
            <a:spLocks/>
          </p:cNvSpPr>
          <p:nvPr/>
        </p:nvSpPr>
        <p:spPr bwMode="auto">
          <a:xfrm>
            <a:off x="5276850" y="1712914"/>
            <a:ext cx="1588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04" name="Freeform 200"/>
          <p:cNvSpPr>
            <a:spLocks/>
          </p:cNvSpPr>
          <p:nvPr/>
        </p:nvSpPr>
        <p:spPr bwMode="auto">
          <a:xfrm>
            <a:off x="5410200" y="1712914"/>
            <a:ext cx="1588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05" name="Freeform 201"/>
          <p:cNvSpPr>
            <a:spLocks/>
          </p:cNvSpPr>
          <p:nvPr/>
        </p:nvSpPr>
        <p:spPr bwMode="auto">
          <a:xfrm>
            <a:off x="5543550" y="1712914"/>
            <a:ext cx="1588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06" name="Freeform 202"/>
          <p:cNvSpPr>
            <a:spLocks/>
          </p:cNvSpPr>
          <p:nvPr/>
        </p:nvSpPr>
        <p:spPr bwMode="auto">
          <a:xfrm>
            <a:off x="5676900" y="1712914"/>
            <a:ext cx="1588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07" name="Freeform 203"/>
          <p:cNvSpPr>
            <a:spLocks/>
          </p:cNvSpPr>
          <p:nvPr/>
        </p:nvSpPr>
        <p:spPr bwMode="auto">
          <a:xfrm>
            <a:off x="5810250" y="1712914"/>
            <a:ext cx="1588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08" name="Freeform 204"/>
          <p:cNvSpPr>
            <a:spLocks/>
          </p:cNvSpPr>
          <p:nvPr/>
        </p:nvSpPr>
        <p:spPr bwMode="auto">
          <a:xfrm>
            <a:off x="5946777" y="1712914"/>
            <a:ext cx="1588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09" name="Freeform 205"/>
          <p:cNvSpPr>
            <a:spLocks/>
          </p:cNvSpPr>
          <p:nvPr/>
        </p:nvSpPr>
        <p:spPr bwMode="auto">
          <a:xfrm>
            <a:off x="6080127" y="1712914"/>
            <a:ext cx="1588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10" name="Freeform 206"/>
          <p:cNvSpPr>
            <a:spLocks/>
          </p:cNvSpPr>
          <p:nvPr/>
        </p:nvSpPr>
        <p:spPr bwMode="auto">
          <a:xfrm>
            <a:off x="6211893" y="1712914"/>
            <a:ext cx="1587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11" name="Freeform 207"/>
          <p:cNvSpPr>
            <a:spLocks/>
          </p:cNvSpPr>
          <p:nvPr/>
        </p:nvSpPr>
        <p:spPr bwMode="auto">
          <a:xfrm>
            <a:off x="6478593" y="1712914"/>
            <a:ext cx="1587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12" name="Freeform 208"/>
          <p:cNvSpPr>
            <a:spLocks/>
          </p:cNvSpPr>
          <p:nvPr/>
        </p:nvSpPr>
        <p:spPr bwMode="auto">
          <a:xfrm>
            <a:off x="6611943" y="1712914"/>
            <a:ext cx="1587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13" name="Freeform 209"/>
          <p:cNvSpPr>
            <a:spLocks/>
          </p:cNvSpPr>
          <p:nvPr/>
        </p:nvSpPr>
        <p:spPr bwMode="auto">
          <a:xfrm>
            <a:off x="6748467" y="1712914"/>
            <a:ext cx="1587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14" name="Freeform 210"/>
          <p:cNvSpPr>
            <a:spLocks/>
          </p:cNvSpPr>
          <p:nvPr/>
        </p:nvSpPr>
        <p:spPr bwMode="auto">
          <a:xfrm>
            <a:off x="6881817" y="1712914"/>
            <a:ext cx="1587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15" name="Freeform 211"/>
          <p:cNvSpPr>
            <a:spLocks/>
          </p:cNvSpPr>
          <p:nvPr/>
        </p:nvSpPr>
        <p:spPr bwMode="auto">
          <a:xfrm>
            <a:off x="7015167" y="1712914"/>
            <a:ext cx="1587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16" name="Freeform 212"/>
          <p:cNvSpPr>
            <a:spLocks/>
          </p:cNvSpPr>
          <p:nvPr/>
        </p:nvSpPr>
        <p:spPr bwMode="auto">
          <a:xfrm>
            <a:off x="2335218" y="1709744"/>
            <a:ext cx="1587" cy="3603625"/>
          </a:xfrm>
          <a:custGeom>
            <a:avLst/>
            <a:gdLst>
              <a:gd name="T0" fmla="*/ 1137 h 1137"/>
              <a:gd name="T1" fmla="*/ 1 h 1137"/>
              <a:gd name="T2" fmla="*/ 0 h 1137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137">
                <a:moveTo>
                  <a:pt x="0" y="1137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17" name="Freeform 213"/>
          <p:cNvSpPr>
            <a:spLocks/>
          </p:cNvSpPr>
          <p:nvPr/>
        </p:nvSpPr>
        <p:spPr bwMode="auto">
          <a:xfrm>
            <a:off x="7015167" y="1709744"/>
            <a:ext cx="1587" cy="3603625"/>
          </a:xfrm>
          <a:custGeom>
            <a:avLst/>
            <a:gdLst>
              <a:gd name="T0" fmla="*/ 1137 h 1137"/>
              <a:gd name="T1" fmla="*/ 1 h 1137"/>
              <a:gd name="T2" fmla="*/ 0 h 1137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137">
                <a:moveTo>
                  <a:pt x="0" y="1137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18" name="Freeform 214"/>
          <p:cNvSpPr>
            <a:spLocks/>
          </p:cNvSpPr>
          <p:nvPr/>
        </p:nvSpPr>
        <p:spPr bwMode="auto">
          <a:xfrm>
            <a:off x="2335221" y="5313378"/>
            <a:ext cx="4683125" cy="1587"/>
          </a:xfrm>
          <a:custGeom>
            <a:avLst/>
            <a:gdLst>
              <a:gd name="T0" fmla="*/ 0 w 1477"/>
              <a:gd name="T1" fmla="*/ 1476 w 1477"/>
              <a:gd name="T2" fmla="*/ 1477 w 1477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477">
                <a:moveTo>
                  <a:pt x="0" y="0"/>
                </a:moveTo>
                <a:lnTo>
                  <a:pt x="1476" y="0"/>
                </a:lnTo>
                <a:lnTo>
                  <a:pt x="1477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19" name="Freeform 215"/>
          <p:cNvSpPr>
            <a:spLocks/>
          </p:cNvSpPr>
          <p:nvPr/>
        </p:nvSpPr>
        <p:spPr bwMode="auto">
          <a:xfrm>
            <a:off x="2335221" y="1712928"/>
            <a:ext cx="4683125" cy="1587"/>
          </a:xfrm>
          <a:custGeom>
            <a:avLst/>
            <a:gdLst>
              <a:gd name="T0" fmla="*/ 0 w 1477"/>
              <a:gd name="T1" fmla="*/ 1476 w 1477"/>
              <a:gd name="T2" fmla="*/ 1477 w 1477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477">
                <a:moveTo>
                  <a:pt x="0" y="0"/>
                </a:moveTo>
                <a:lnTo>
                  <a:pt x="1476" y="0"/>
                </a:lnTo>
                <a:lnTo>
                  <a:pt x="1477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20" name="Oval 216"/>
          <p:cNvSpPr>
            <a:spLocks noChangeArrowheads="1"/>
          </p:cNvSpPr>
          <p:nvPr/>
        </p:nvSpPr>
        <p:spPr bwMode="auto">
          <a:xfrm>
            <a:off x="2297119" y="4943490"/>
            <a:ext cx="79375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21" name="Arc 217"/>
          <p:cNvSpPr>
            <a:spLocks/>
          </p:cNvSpPr>
          <p:nvPr/>
        </p:nvSpPr>
        <p:spPr bwMode="auto">
          <a:xfrm>
            <a:off x="2297119" y="4943490"/>
            <a:ext cx="79375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874 w 43200"/>
              <a:gd name="T1" fmla="*/ 36874 h 43200"/>
              <a:gd name="T2" fmla="*/ 36874 w 43200"/>
              <a:gd name="T3" fmla="*/ 36874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873" y="36873"/>
                </a:moveTo>
              </a:path>
              <a:path w="43200" h="43200" stroke="0" extrusionOk="0">
                <a:moveTo>
                  <a:pt x="36873" y="36873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22" name="Oval 218"/>
          <p:cNvSpPr>
            <a:spLocks noChangeArrowheads="1"/>
          </p:cNvSpPr>
          <p:nvPr/>
        </p:nvSpPr>
        <p:spPr bwMode="auto">
          <a:xfrm>
            <a:off x="2430471" y="4943490"/>
            <a:ext cx="79375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23" name="Arc 219"/>
          <p:cNvSpPr>
            <a:spLocks/>
          </p:cNvSpPr>
          <p:nvPr/>
        </p:nvSpPr>
        <p:spPr bwMode="auto">
          <a:xfrm>
            <a:off x="2430471" y="4943490"/>
            <a:ext cx="79375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874 w 43200"/>
              <a:gd name="T1" fmla="*/ 36874 h 43200"/>
              <a:gd name="T2" fmla="*/ 36874 w 43200"/>
              <a:gd name="T3" fmla="*/ 36874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873" y="36873"/>
                </a:moveTo>
              </a:path>
              <a:path w="43200" h="43200" stroke="0" extrusionOk="0">
                <a:moveTo>
                  <a:pt x="36873" y="36873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24" name="Oval 220"/>
          <p:cNvSpPr>
            <a:spLocks noChangeArrowheads="1"/>
          </p:cNvSpPr>
          <p:nvPr/>
        </p:nvSpPr>
        <p:spPr bwMode="auto">
          <a:xfrm>
            <a:off x="2563819" y="4918090"/>
            <a:ext cx="79375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25" name="Arc 221"/>
          <p:cNvSpPr>
            <a:spLocks/>
          </p:cNvSpPr>
          <p:nvPr/>
        </p:nvSpPr>
        <p:spPr bwMode="auto">
          <a:xfrm>
            <a:off x="2563819" y="4918090"/>
            <a:ext cx="79375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874 w 43200"/>
              <a:gd name="T1" fmla="*/ 36874 h 43200"/>
              <a:gd name="T2" fmla="*/ 36874 w 43200"/>
              <a:gd name="T3" fmla="*/ 36874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873" y="36873"/>
                </a:moveTo>
              </a:path>
              <a:path w="43200" h="43200" stroke="0" extrusionOk="0">
                <a:moveTo>
                  <a:pt x="36873" y="36873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26" name="Oval 222"/>
          <p:cNvSpPr>
            <a:spLocks noChangeArrowheads="1"/>
          </p:cNvSpPr>
          <p:nvPr/>
        </p:nvSpPr>
        <p:spPr bwMode="auto">
          <a:xfrm>
            <a:off x="2697165" y="4854590"/>
            <a:ext cx="79375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27" name="Arc 223"/>
          <p:cNvSpPr>
            <a:spLocks/>
          </p:cNvSpPr>
          <p:nvPr/>
        </p:nvSpPr>
        <p:spPr bwMode="auto">
          <a:xfrm>
            <a:off x="2697165" y="4854590"/>
            <a:ext cx="79375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874 w 43200"/>
              <a:gd name="T1" fmla="*/ 36874 h 43200"/>
              <a:gd name="T2" fmla="*/ 36874 w 43200"/>
              <a:gd name="T3" fmla="*/ 36874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873" y="36873"/>
                </a:moveTo>
              </a:path>
              <a:path w="43200" h="43200" stroke="0" extrusionOk="0">
                <a:moveTo>
                  <a:pt x="36873" y="36873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28" name="Oval 224"/>
          <p:cNvSpPr>
            <a:spLocks noChangeArrowheads="1"/>
          </p:cNvSpPr>
          <p:nvPr/>
        </p:nvSpPr>
        <p:spPr bwMode="auto">
          <a:xfrm>
            <a:off x="2830517" y="4797440"/>
            <a:ext cx="77787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29" name="Arc 225"/>
          <p:cNvSpPr>
            <a:spLocks/>
          </p:cNvSpPr>
          <p:nvPr/>
        </p:nvSpPr>
        <p:spPr bwMode="auto">
          <a:xfrm>
            <a:off x="2830517" y="4797440"/>
            <a:ext cx="77787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715 w 43200"/>
              <a:gd name="T1" fmla="*/ 37030 h 43200"/>
              <a:gd name="T2" fmla="*/ 36715 w 43200"/>
              <a:gd name="T3" fmla="*/ 37030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715" y="37030"/>
                </a:moveTo>
              </a:path>
              <a:path w="43200" h="43200" stroke="0" extrusionOk="0">
                <a:moveTo>
                  <a:pt x="36715" y="37030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30" name="Oval 226"/>
          <p:cNvSpPr>
            <a:spLocks noChangeArrowheads="1"/>
          </p:cNvSpPr>
          <p:nvPr/>
        </p:nvSpPr>
        <p:spPr bwMode="auto">
          <a:xfrm>
            <a:off x="2965456" y="4733940"/>
            <a:ext cx="79375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31" name="Arc 227"/>
          <p:cNvSpPr>
            <a:spLocks/>
          </p:cNvSpPr>
          <p:nvPr/>
        </p:nvSpPr>
        <p:spPr bwMode="auto">
          <a:xfrm>
            <a:off x="2965456" y="4733940"/>
            <a:ext cx="79375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874 w 43200"/>
              <a:gd name="T1" fmla="*/ 36874 h 43200"/>
              <a:gd name="T2" fmla="*/ 36874 w 43200"/>
              <a:gd name="T3" fmla="*/ 36874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873" y="36873"/>
                </a:moveTo>
              </a:path>
              <a:path w="43200" h="43200" stroke="0" extrusionOk="0">
                <a:moveTo>
                  <a:pt x="36873" y="36873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32" name="Oval 228"/>
          <p:cNvSpPr>
            <a:spLocks noChangeArrowheads="1"/>
          </p:cNvSpPr>
          <p:nvPr/>
        </p:nvSpPr>
        <p:spPr bwMode="auto">
          <a:xfrm>
            <a:off x="3098808" y="4632340"/>
            <a:ext cx="79375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33" name="Arc 229"/>
          <p:cNvSpPr>
            <a:spLocks/>
          </p:cNvSpPr>
          <p:nvPr/>
        </p:nvSpPr>
        <p:spPr bwMode="auto">
          <a:xfrm>
            <a:off x="3098808" y="4632340"/>
            <a:ext cx="79375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874 w 43200"/>
              <a:gd name="T1" fmla="*/ 36874 h 43200"/>
              <a:gd name="T2" fmla="*/ 36874 w 43200"/>
              <a:gd name="T3" fmla="*/ 36874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873" y="36873"/>
                </a:moveTo>
              </a:path>
              <a:path w="43200" h="43200" stroke="0" extrusionOk="0">
                <a:moveTo>
                  <a:pt x="36873" y="36873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34" name="Oval 230"/>
          <p:cNvSpPr>
            <a:spLocks noChangeArrowheads="1"/>
          </p:cNvSpPr>
          <p:nvPr/>
        </p:nvSpPr>
        <p:spPr bwMode="auto">
          <a:xfrm>
            <a:off x="3232156" y="4514865"/>
            <a:ext cx="79375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35" name="Arc 231"/>
          <p:cNvSpPr>
            <a:spLocks/>
          </p:cNvSpPr>
          <p:nvPr/>
        </p:nvSpPr>
        <p:spPr bwMode="auto">
          <a:xfrm>
            <a:off x="3232156" y="4514865"/>
            <a:ext cx="79375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874 w 43200"/>
              <a:gd name="T1" fmla="*/ 36874 h 43200"/>
              <a:gd name="T2" fmla="*/ 36874 w 43200"/>
              <a:gd name="T3" fmla="*/ 36874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873" y="36873"/>
                </a:moveTo>
              </a:path>
              <a:path w="43200" h="43200" stroke="0" extrusionOk="0">
                <a:moveTo>
                  <a:pt x="36873" y="36873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36" name="Oval 232"/>
          <p:cNvSpPr>
            <a:spLocks noChangeArrowheads="1"/>
          </p:cNvSpPr>
          <p:nvPr/>
        </p:nvSpPr>
        <p:spPr bwMode="auto">
          <a:xfrm>
            <a:off x="3365508" y="4438665"/>
            <a:ext cx="79375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37" name="Arc 233"/>
          <p:cNvSpPr>
            <a:spLocks/>
          </p:cNvSpPr>
          <p:nvPr/>
        </p:nvSpPr>
        <p:spPr bwMode="auto">
          <a:xfrm>
            <a:off x="3365508" y="4438665"/>
            <a:ext cx="79375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874 w 43200"/>
              <a:gd name="T1" fmla="*/ 36874 h 43200"/>
              <a:gd name="T2" fmla="*/ 36874 w 43200"/>
              <a:gd name="T3" fmla="*/ 36874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873" y="36873"/>
                </a:moveTo>
              </a:path>
              <a:path w="43200" h="43200" stroke="0" extrusionOk="0">
                <a:moveTo>
                  <a:pt x="36873" y="36873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38" name="Oval 234"/>
          <p:cNvSpPr>
            <a:spLocks noChangeArrowheads="1"/>
          </p:cNvSpPr>
          <p:nvPr/>
        </p:nvSpPr>
        <p:spPr bwMode="auto">
          <a:xfrm>
            <a:off x="3498856" y="4330715"/>
            <a:ext cx="79375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39" name="Arc 235"/>
          <p:cNvSpPr>
            <a:spLocks/>
          </p:cNvSpPr>
          <p:nvPr/>
        </p:nvSpPr>
        <p:spPr bwMode="auto">
          <a:xfrm>
            <a:off x="3498856" y="4330715"/>
            <a:ext cx="79375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874 w 43200"/>
              <a:gd name="T1" fmla="*/ 36874 h 43200"/>
              <a:gd name="T2" fmla="*/ 36874 w 43200"/>
              <a:gd name="T3" fmla="*/ 36874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873" y="36873"/>
                </a:moveTo>
              </a:path>
              <a:path w="43200" h="43200" stroke="0" extrusionOk="0">
                <a:moveTo>
                  <a:pt x="36873" y="36873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40" name="Oval 236"/>
          <p:cNvSpPr>
            <a:spLocks noChangeArrowheads="1"/>
          </p:cNvSpPr>
          <p:nvPr/>
        </p:nvSpPr>
        <p:spPr bwMode="auto">
          <a:xfrm>
            <a:off x="3632208" y="4211653"/>
            <a:ext cx="79375" cy="77787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41" name="Arc 237"/>
          <p:cNvSpPr>
            <a:spLocks/>
          </p:cNvSpPr>
          <p:nvPr/>
        </p:nvSpPr>
        <p:spPr bwMode="auto">
          <a:xfrm>
            <a:off x="3632208" y="4211653"/>
            <a:ext cx="79375" cy="77787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7030 w 43200"/>
              <a:gd name="T1" fmla="*/ 36715 h 43200"/>
              <a:gd name="T2" fmla="*/ 37030 w 43200"/>
              <a:gd name="T3" fmla="*/ 36715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7030" y="36715"/>
                </a:moveTo>
              </a:path>
              <a:path w="43200" h="43200" stroke="0" extrusionOk="0">
                <a:moveTo>
                  <a:pt x="37030" y="36715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42" name="Oval 238"/>
          <p:cNvSpPr>
            <a:spLocks noChangeArrowheads="1"/>
          </p:cNvSpPr>
          <p:nvPr/>
        </p:nvSpPr>
        <p:spPr bwMode="auto">
          <a:xfrm>
            <a:off x="3768733" y="4113214"/>
            <a:ext cx="79375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43" name="Arc 239"/>
          <p:cNvSpPr>
            <a:spLocks/>
          </p:cNvSpPr>
          <p:nvPr/>
        </p:nvSpPr>
        <p:spPr bwMode="auto">
          <a:xfrm>
            <a:off x="3768733" y="4113214"/>
            <a:ext cx="79375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874 w 43200"/>
              <a:gd name="T1" fmla="*/ 36874 h 43200"/>
              <a:gd name="T2" fmla="*/ 36874 w 43200"/>
              <a:gd name="T3" fmla="*/ 36874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873" y="36873"/>
                </a:moveTo>
              </a:path>
              <a:path w="43200" h="43200" stroke="0" extrusionOk="0">
                <a:moveTo>
                  <a:pt x="36873" y="36873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44" name="Oval 240"/>
          <p:cNvSpPr>
            <a:spLocks noChangeArrowheads="1"/>
          </p:cNvSpPr>
          <p:nvPr/>
        </p:nvSpPr>
        <p:spPr bwMode="auto">
          <a:xfrm>
            <a:off x="3902076" y="3986215"/>
            <a:ext cx="77788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45" name="Arc 241"/>
          <p:cNvSpPr>
            <a:spLocks/>
          </p:cNvSpPr>
          <p:nvPr/>
        </p:nvSpPr>
        <p:spPr bwMode="auto">
          <a:xfrm>
            <a:off x="3902076" y="3986215"/>
            <a:ext cx="77788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715 w 43200"/>
              <a:gd name="T1" fmla="*/ 37030 h 43200"/>
              <a:gd name="T2" fmla="*/ 36715 w 43200"/>
              <a:gd name="T3" fmla="*/ 37030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715" y="37030"/>
                </a:moveTo>
              </a:path>
              <a:path w="43200" h="43200" stroke="0" extrusionOk="0">
                <a:moveTo>
                  <a:pt x="36715" y="37030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46" name="Oval 242"/>
          <p:cNvSpPr>
            <a:spLocks noChangeArrowheads="1"/>
          </p:cNvSpPr>
          <p:nvPr/>
        </p:nvSpPr>
        <p:spPr bwMode="auto">
          <a:xfrm>
            <a:off x="4033846" y="3894139"/>
            <a:ext cx="79375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47" name="Arc 243"/>
          <p:cNvSpPr>
            <a:spLocks/>
          </p:cNvSpPr>
          <p:nvPr/>
        </p:nvSpPr>
        <p:spPr bwMode="auto">
          <a:xfrm>
            <a:off x="4033846" y="3894139"/>
            <a:ext cx="79375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874 w 43200"/>
              <a:gd name="T1" fmla="*/ 36874 h 43200"/>
              <a:gd name="T2" fmla="*/ 36874 w 43200"/>
              <a:gd name="T3" fmla="*/ 36874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873" y="36873"/>
                </a:moveTo>
              </a:path>
              <a:path w="43200" h="43200" stroke="0" extrusionOk="0">
                <a:moveTo>
                  <a:pt x="36873" y="36873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48" name="Oval 244"/>
          <p:cNvSpPr>
            <a:spLocks noChangeArrowheads="1"/>
          </p:cNvSpPr>
          <p:nvPr/>
        </p:nvSpPr>
        <p:spPr bwMode="auto">
          <a:xfrm>
            <a:off x="4167195" y="3783021"/>
            <a:ext cx="79375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49" name="Arc 245"/>
          <p:cNvSpPr>
            <a:spLocks/>
          </p:cNvSpPr>
          <p:nvPr/>
        </p:nvSpPr>
        <p:spPr bwMode="auto">
          <a:xfrm>
            <a:off x="4167195" y="3783021"/>
            <a:ext cx="79375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874 w 43200"/>
              <a:gd name="T1" fmla="*/ 36874 h 43200"/>
              <a:gd name="T2" fmla="*/ 36874 w 43200"/>
              <a:gd name="T3" fmla="*/ 36874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873" y="36873"/>
                </a:moveTo>
              </a:path>
              <a:path w="43200" h="43200" stroke="0" extrusionOk="0">
                <a:moveTo>
                  <a:pt x="36873" y="36873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50" name="Oval 246"/>
          <p:cNvSpPr>
            <a:spLocks noChangeArrowheads="1"/>
          </p:cNvSpPr>
          <p:nvPr/>
        </p:nvSpPr>
        <p:spPr bwMode="auto">
          <a:xfrm>
            <a:off x="4300546" y="3690944"/>
            <a:ext cx="79375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51" name="Arc 247"/>
          <p:cNvSpPr>
            <a:spLocks/>
          </p:cNvSpPr>
          <p:nvPr/>
        </p:nvSpPr>
        <p:spPr bwMode="auto">
          <a:xfrm>
            <a:off x="4300546" y="3690944"/>
            <a:ext cx="79375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874 w 43200"/>
              <a:gd name="T1" fmla="*/ 36874 h 43200"/>
              <a:gd name="T2" fmla="*/ 36874 w 43200"/>
              <a:gd name="T3" fmla="*/ 36874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873" y="36873"/>
                </a:moveTo>
              </a:path>
              <a:path w="43200" h="43200" stroke="0" extrusionOk="0">
                <a:moveTo>
                  <a:pt x="36873" y="36873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52" name="Oval 248"/>
          <p:cNvSpPr>
            <a:spLocks noChangeArrowheads="1"/>
          </p:cNvSpPr>
          <p:nvPr/>
        </p:nvSpPr>
        <p:spPr bwMode="auto">
          <a:xfrm>
            <a:off x="4437071" y="3579818"/>
            <a:ext cx="79375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53" name="Arc 249"/>
          <p:cNvSpPr>
            <a:spLocks/>
          </p:cNvSpPr>
          <p:nvPr/>
        </p:nvSpPr>
        <p:spPr bwMode="auto">
          <a:xfrm>
            <a:off x="4437071" y="3579818"/>
            <a:ext cx="79375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874 w 43200"/>
              <a:gd name="T1" fmla="*/ 36874 h 43200"/>
              <a:gd name="T2" fmla="*/ 36874 w 43200"/>
              <a:gd name="T3" fmla="*/ 36874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873" y="36873"/>
                </a:moveTo>
              </a:path>
              <a:path w="43200" h="43200" stroke="0" extrusionOk="0">
                <a:moveTo>
                  <a:pt x="36873" y="36873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54" name="Oval 250"/>
          <p:cNvSpPr>
            <a:spLocks noChangeArrowheads="1"/>
          </p:cNvSpPr>
          <p:nvPr/>
        </p:nvSpPr>
        <p:spPr bwMode="auto">
          <a:xfrm>
            <a:off x="4570419" y="3487740"/>
            <a:ext cx="79375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55" name="Arc 251"/>
          <p:cNvSpPr>
            <a:spLocks/>
          </p:cNvSpPr>
          <p:nvPr/>
        </p:nvSpPr>
        <p:spPr bwMode="auto">
          <a:xfrm>
            <a:off x="4570419" y="3487740"/>
            <a:ext cx="79375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874 w 43200"/>
              <a:gd name="T1" fmla="*/ 36874 h 43200"/>
              <a:gd name="T2" fmla="*/ 36874 w 43200"/>
              <a:gd name="T3" fmla="*/ 36874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873" y="36873"/>
                </a:moveTo>
              </a:path>
              <a:path w="43200" h="43200" stroke="0" extrusionOk="0">
                <a:moveTo>
                  <a:pt x="36873" y="36873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56" name="Oval 252"/>
          <p:cNvSpPr>
            <a:spLocks noChangeArrowheads="1"/>
          </p:cNvSpPr>
          <p:nvPr/>
        </p:nvSpPr>
        <p:spPr bwMode="auto">
          <a:xfrm>
            <a:off x="4703771" y="3327400"/>
            <a:ext cx="79375" cy="77788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57" name="Arc 253"/>
          <p:cNvSpPr>
            <a:spLocks/>
          </p:cNvSpPr>
          <p:nvPr/>
        </p:nvSpPr>
        <p:spPr bwMode="auto">
          <a:xfrm>
            <a:off x="4703771" y="3327400"/>
            <a:ext cx="79375" cy="77788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7030 w 43200"/>
              <a:gd name="T1" fmla="*/ 36715 h 43200"/>
              <a:gd name="T2" fmla="*/ 37030 w 43200"/>
              <a:gd name="T3" fmla="*/ 36715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7030" y="36715"/>
                </a:moveTo>
              </a:path>
              <a:path w="43200" h="43200" stroke="0" extrusionOk="0">
                <a:moveTo>
                  <a:pt x="37030" y="36715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58" name="Oval 254"/>
          <p:cNvSpPr>
            <a:spLocks noChangeArrowheads="1"/>
          </p:cNvSpPr>
          <p:nvPr/>
        </p:nvSpPr>
        <p:spPr bwMode="auto">
          <a:xfrm>
            <a:off x="4837119" y="3273440"/>
            <a:ext cx="79375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59" name="Arc 255"/>
          <p:cNvSpPr>
            <a:spLocks/>
          </p:cNvSpPr>
          <p:nvPr/>
        </p:nvSpPr>
        <p:spPr bwMode="auto">
          <a:xfrm>
            <a:off x="4837119" y="3273440"/>
            <a:ext cx="79375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874 w 43200"/>
              <a:gd name="T1" fmla="*/ 36874 h 43200"/>
              <a:gd name="T2" fmla="*/ 36874 w 43200"/>
              <a:gd name="T3" fmla="*/ 36874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873" y="36873"/>
                </a:moveTo>
              </a:path>
              <a:path w="43200" h="43200" stroke="0" extrusionOk="0">
                <a:moveTo>
                  <a:pt x="36873" y="36873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60" name="Oval 256"/>
          <p:cNvSpPr>
            <a:spLocks noChangeArrowheads="1"/>
          </p:cNvSpPr>
          <p:nvPr/>
        </p:nvSpPr>
        <p:spPr bwMode="auto">
          <a:xfrm>
            <a:off x="4970466" y="3162315"/>
            <a:ext cx="77787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61" name="Arc 257"/>
          <p:cNvSpPr>
            <a:spLocks/>
          </p:cNvSpPr>
          <p:nvPr/>
        </p:nvSpPr>
        <p:spPr bwMode="auto">
          <a:xfrm>
            <a:off x="4970466" y="3162315"/>
            <a:ext cx="77787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715 w 43200"/>
              <a:gd name="T1" fmla="*/ 37030 h 43200"/>
              <a:gd name="T2" fmla="*/ 36715 w 43200"/>
              <a:gd name="T3" fmla="*/ 37030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715" y="37030"/>
                </a:moveTo>
              </a:path>
              <a:path w="43200" h="43200" stroke="0" extrusionOk="0">
                <a:moveTo>
                  <a:pt x="36715" y="37030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62" name="Oval 258"/>
          <p:cNvSpPr>
            <a:spLocks noChangeArrowheads="1"/>
          </p:cNvSpPr>
          <p:nvPr/>
        </p:nvSpPr>
        <p:spPr bwMode="auto">
          <a:xfrm>
            <a:off x="5102233" y="3041665"/>
            <a:ext cx="79375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63" name="Arc 259"/>
          <p:cNvSpPr>
            <a:spLocks/>
          </p:cNvSpPr>
          <p:nvPr/>
        </p:nvSpPr>
        <p:spPr bwMode="auto">
          <a:xfrm>
            <a:off x="5102233" y="3041665"/>
            <a:ext cx="79375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874 w 43200"/>
              <a:gd name="T1" fmla="*/ 36874 h 43200"/>
              <a:gd name="T2" fmla="*/ 36874 w 43200"/>
              <a:gd name="T3" fmla="*/ 36874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873" y="36873"/>
                </a:moveTo>
              </a:path>
              <a:path w="43200" h="43200" stroke="0" extrusionOk="0">
                <a:moveTo>
                  <a:pt x="36873" y="36873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64" name="Oval 260"/>
          <p:cNvSpPr>
            <a:spLocks noChangeArrowheads="1"/>
          </p:cNvSpPr>
          <p:nvPr/>
        </p:nvSpPr>
        <p:spPr bwMode="auto">
          <a:xfrm>
            <a:off x="5238758" y="2933715"/>
            <a:ext cx="79375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65" name="Arc 261"/>
          <p:cNvSpPr>
            <a:spLocks/>
          </p:cNvSpPr>
          <p:nvPr/>
        </p:nvSpPr>
        <p:spPr bwMode="auto">
          <a:xfrm>
            <a:off x="5238758" y="2933715"/>
            <a:ext cx="79375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874 w 43200"/>
              <a:gd name="T1" fmla="*/ 36874 h 43200"/>
              <a:gd name="T2" fmla="*/ 36874 w 43200"/>
              <a:gd name="T3" fmla="*/ 36874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873" y="36873"/>
                </a:moveTo>
              </a:path>
              <a:path w="43200" h="43200" stroke="0" extrusionOk="0">
                <a:moveTo>
                  <a:pt x="36873" y="36873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66" name="Oval 262"/>
          <p:cNvSpPr>
            <a:spLocks noChangeArrowheads="1"/>
          </p:cNvSpPr>
          <p:nvPr/>
        </p:nvSpPr>
        <p:spPr bwMode="auto">
          <a:xfrm>
            <a:off x="5372106" y="2879740"/>
            <a:ext cx="79375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67" name="Arc 263"/>
          <p:cNvSpPr>
            <a:spLocks/>
          </p:cNvSpPr>
          <p:nvPr/>
        </p:nvSpPr>
        <p:spPr bwMode="auto">
          <a:xfrm>
            <a:off x="5372106" y="2879740"/>
            <a:ext cx="79375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874 w 43200"/>
              <a:gd name="T1" fmla="*/ 36874 h 43200"/>
              <a:gd name="T2" fmla="*/ 36874 w 43200"/>
              <a:gd name="T3" fmla="*/ 36874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873" y="36873"/>
                </a:moveTo>
              </a:path>
              <a:path w="43200" h="43200" stroke="0" extrusionOk="0">
                <a:moveTo>
                  <a:pt x="36873" y="36873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68" name="Oval 264"/>
          <p:cNvSpPr>
            <a:spLocks noChangeArrowheads="1"/>
          </p:cNvSpPr>
          <p:nvPr/>
        </p:nvSpPr>
        <p:spPr bwMode="auto">
          <a:xfrm>
            <a:off x="5505458" y="2752740"/>
            <a:ext cx="79375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69" name="Arc 265"/>
          <p:cNvSpPr>
            <a:spLocks/>
          </p:cNvSpPr>
          <p:nvPr/>
        </p:nvSpPr>
        <p:spPr bwMode="auto">
          <a:xfrm>
            <a:off x="5505458" y="2752740"/>
            <a:ext cx="79375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874 w 43200"/>
              <a:gd name="T1" fmla="*/ 36874 h 43200"/>
              <a:gd name="T2" fmla="*/ 36874 w 43200"/>
              <a:gd name="T3" fmla="*/ 36874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873" y="36873"/>
                </a:moveTo>
              </a:path>
              <a:path w="43200" h="43200" stroke="0" extrusionOk="0">
                <a:moveTo>
                  <a:pt x="36873" y="36873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70" name="Oval 266"/>
          <p:cNvSpPr>
            <a:spLocks noChangeArrowheads="1"/>
          </p:cNvSpPr>
          <p:nvPr/>
        </p:nvSpPr>
        <p:spPr bwMode="auto">
          <a:xfrm>
            <a:off x="5638806" y="2635265"/>
            <a:ext cx="79375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71" name="Arc 267"/>
          <p:cNvSpPr>
            <a:spLocks/>
          </p:cNvSpPr>
          <p:nvPr/>
        </p:nvSpPr>
        <p:spPr bwMode="auto">
          <a:xfrm>
            <a:off x="5638806" y="2635265"/>
            <a:ext cx="79375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874 w 43200"/>
              <a:gd name="T1" fmla="*/ 36874 h 43200"/>
              <a:gd name="T2" fmla="*/ 36874 w 43200"/>
              <a:gd name="T3" fmla="*/ 36874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873" y="36873"/>
                </a:moveTo>
              </a:path>
              <a:path w="43200" h="43200" stroke="0" extrusionOk="0">
                <a:moveTo>
                  <a:pt x="36873" y="36873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72" name="Oval 268"/>
          <p:cNvSpPr>
            <a:spLocks noChangeArrowheads="1"/>
          </p:cNvSpPr>
          <p:nvPr/>
        </p:nvSpPr>
        <p:spPr bwMode="auto">
          <a:xfrm>
            <a:off x="5772158" y="2571765"/>
            <a:ext cx="79375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73" name="Arc 269"/>
          <p:cNvSpPr>
            <a:spLocks/>
          </p:cNvSpPr>
          <p:nvPr/>
        </p:nvSpPr>
        <p:spPr bwMode="auto">
          <a:xfrm>
            <a:off x="5772158" y="2571765"/>
            <a:ext cx="79375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874 w 43200"/>
              <a:gd name="T1" fmla="*/ 36874 h 43200"/>
              <a:gd name="T2" fmla="*/ 36874 w 43200"/>
              <a:gd name="T3" fmla="*/ 36874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873" y="36873"/>
                </a:moveTo>
              </a:path>
              <a:path w="43200" h="43200" stroke="0" extrusionOk="0">
                <a:moveTo>
                  <a:pt x="36873" y="36873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74" name="Oval 270"/>
          <p:cNvSpPr>
            <a:spLocks noChangeArrowheads="1"/>
          </p:cNvSpPr>
          <p:nvPr/>
        </p:nvSpPr>
        <p:spPr bwMode="auto">
          <a:xfrm>
            <a:off x="5908683" y="2446352"/>
            <a:ext cx="79375" cy="77787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75" name="Arc 271"/>
          <p:cNvSpPr>
            <a:spLocks/>
          </p:cNvSpPr>
          <p:nvPr/>
        </p:nvSpPr>
        <p:spPr bwMode="auto">
          <a:xfrm>
            <a:off x="5908683" y="2446352"/>
            <a:ext cx="79375" cy="77787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7030 w 43200"/>
              <a:gd name="T1" fmla="*/ 36715 h 43200"/>
              <a:gd name="T2" fmla="*/ 37030 w 43200"/>
              <a:gd name="T3" fmla="*/ 36715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7030" y="36715"/>
                </a:moveTo>
              </a:path>
              <a:path w="43200" h="43200" stroke="0" extrusionOk="0">
                <a:moveTo>
                  <a:pt x="37030" y="36715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76" name="Oval 272"/>
          <p:cNvSpPr>
            <a:spLocks noChangeArrowheads="1"/>
          </p:cNvSpPr>
          <p:nvPr/>
        </p:nvSpPr>
        <p:spPr bwMode="auto">
          <a:xfrm>
            <a:off x="6042027" y="2376503"/>
            <a:ext cx="77788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77" name="Arc 273"/>
          <p:cNvSpPr>
            <a:spLocks/>
          </p:cNvSpPr>
          <p:nvPr/>
        </p:nvSpPr>
        <p:spPr bwMode="auto">
          <a:xfrm>
            <a:off x="6042027" y="2376503"/>
            <a:ext cx="77788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715 w 43200"/>
              <a:gd name="T1" fmla="*/ 37030 h 43200"/>
              <a:gd name="T2" fmla="*/ 36715 w 43200"/>
              <a:gd name="T3" fmla="*/ 37030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715" y="37030"/>
                </a:moveTo>
              </a:path>
              <a:path w="43200" h="43200" stroke="0" extrusionOk="0">
                <a:moveTo>
                  <a:pt x="36715" y="37030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78" name="Oval 274"/>
          <p:cNvSpPr>
            <a:spLocks noChangeArrowheads="1"/>
          </p:cNvSpPr>
          <p:nvPr/>
        </p:nvSpPr>
        <p:spPr bwMode="auto">
          <a:xfrm>
            <a:off x="6173796" y="2278078"/>
            <a:ext cx="79375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79" name="Arc 275"/>
          <p:cNvSpPr>
            <a:spLocks/>
          </p:cNvSpPr>
          <p:nvPr/>
        </p:nvSpPr>
        <p:spPr bwMode="auto">
          <a:xfrm>
            <a:off x="6173796" y="2278078"/>
            <a:ext cx="79375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874 w 43200"/>
              <a:gd name="T1" fmla="*/ 36874 h 43200"/>
              <a:gd name="T2" fmla="*/ 36874 w 43200"/>
              <a:gd name="T3" fmla="*/ 36874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873" y="36873"/>
                </a:moveTo>
              </a:path>
              <a:path w="43200" h="43200" stroke="0" extrusionOk="0">
                <a:moveTo>
                  <a:pt x="36873" y="36873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80" name="Oval 276"/>
          <p:cNvSpPr>
            <a:spLocks noChangeArrowheads="1"/>
          </p:cNvSpPr>
          <p:nvPr/>
        </p:nvSpPr>
        <p:spPr bwMode="auto">
          <a:xfrm>
            <a:off x="6307144" y="2163778"/>
            <a:ext cx="79375" cy="79375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81" name="Arc 277"/>
          <p:cNvSpPr>
            <a:spLocks/>
          </p:cNvSpPr>
          <p:nvPr/>
        </p:nvSpPr>
        <p:spPr bwMode="auto">
          <a:xfrm>
            <a:off x="6307144" y="2163778"/>
            <a:ext cx="79375" cy="793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36874 w 43200"/>
              <a:gd name="T1" fmla="*/ 36874 h 43200"/>
              <a:gd name="T2" fmla="*/ 36874 w 43200"/>
              <a:gd name="T3" fmla="*/ 36874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36873" y="36873"/>
                </a:moveTo>
              </a:path>
              <a:path w="43200" h="43200" stroke="0" extrusionOk="0">
                <a:moveTo>
                  <a:pt x="36873" y="36873"/>
                </a:moveTo>
                <a:lnTo>
                  <a:pt x="21600" y="2160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3175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82" name="Freeform 278"/>
          <p:cNvSpPr>
            <a:spLocks/>
          </p:cNvSpPr>
          <p:nvPr/>
        </p:nvSpPr>
        <p:spPr bwMode="auto">
          <a:xfrm>
            <a:off x="2335218" y="5022850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83" name="Freeform 279"/>
          <p:cNvSpPr>
            <a:spLocks/>
          </p:cNvSpPr>
          <p:nvPr/>
        </p:nvSpPr>
        <p:spPr bwMode="auto">
          <a:xfrm>
            <a:off x="2401896" y="5019675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84" name="Freeform 280"/>
          <p:cNvSpPr>
            <a:spLocks/>
          </p:cNvSpPr>
          <p:nvPr/>
        </p:nvSpPr>
        <p:spPr bwMode="auto">
          <a:xfrm>
            <a:off x="2468571" y="5010150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85" name="Freeform 281"/>
          <p:cNvSpPr>
            <a:spLocks/>
          </p:cNvSpPr>
          <p:nvPr/>
        </p:nvSpPr>
        <p:spPr bwMode="auto">
          <a:xfrm>
            <a:off x="2535243" y="4994275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86" name="Freeform 282"/>
          <p:cNvSpPr>
            <a:spLocks/>
          </p:cNvSpPr>
          <p:nvPr/>
        </p:nvSpPr>
        <p:spPr bwMode="auto">
          <a:xfrm>
            <a:off x="2601918" y="4975225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87" name="Freeform 283"/>
          <p:cNvSpPr>
            <a:spLocks/>
          </p:cNvSpPr>
          <p:nvPr/>
        </p:nvSpPr>
        <p:spPr bwMode="auto">
          <a:xfrm>
            <a:off x="2668596" y="4949825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88" name="Freeform 284"/>
          <p:cNvSpPr>
            <a:spLocks/>
          </p:cNvSpPr>
          <p:nvPr/>
        </p:nvSpPr>
        <p:spPr bwMode="auto">
          <a:xfrm>
            <a:off x="2735265" y="4918075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89" name="Freeform 285"/>
          <p:cNvSpPr>
            <a:spLocks/>
          </p:cNvSpPr>
          <p:nvPr/>
        </p:nvSpPr>
        <p:spPr bwMode="auto">
          <a:xfrm>
            <a:off x="2801943" y="4886325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90" name="Freeform 286"/>
          <p:cNvSpPr>
            <a:spLocks/>
          </p:cNvSpPr>
          <p:nvPr/>
        </p:nvSpPr>
        <p:spPr bwMode="auto">
          <a:xfrm>
            <a:off x="2868619" y="4848225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91" name="Freeform 287"/>
          <p:cNvSpPr>
            <a:spLocks/>
          </p:cNvSpPr>
          <p:nvPr/>
        </p:nvSpPr>
        <p:spPr bwMode="auto">
          <a:xfrm>
            <a:off x="2933706" y="4806950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92" name="Freeform 288"/>
          <p:cNvSpPr>
            <a:spLocks/>
          </p:cNvSpPr>
          <p:nvPr/>
        </p:nvSpPr>
        <p:spPr bwMode="auto">
          <a:xfrm>
            <a:off x="3003555" y="4765675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93" name="Freeform 289"/>
          <p:cNvSpPr>
            <a:spLocks/>
          </p:cNvSpPr>
          <p:nvPr/>
        </p:nvSpPr>
        <p:spPr bwMode="auto">
          <a:xfrm>
            <a:off x="3070231" y="4721225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94" name="Freeform 290"/>
          <p:cNvSpPr>
            <a:spLocks/>
          </p:cNvSpPr>
          <p:nvPr/>
        </p:nvSpPr>
        <p:spPr bwMode="auto">
          <a:xfrm>
            <a:off x="3136907" y="4673600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95" name="Freeform 291"/>
          <p:cNvSpPr>
            <a:spLocks/>
          </p:cNvSpPr>
          <p:nvPr/>
        </p:nvSpPr>
        <p:spPr bwMode="auto">
          <a:xfrm>
            <a:off x="3203583" y="4625975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96" name="Freeform 292"/>
          <p:cNvSpPr>
            <a:spLocks/>
          </p:cNvSpPr>
          <p:nvPr/>
        </p:nvSpPr>
        <p:spPr bwMode="auto">
          <a:xfrm>
            <a:off x="3270256" y="4578350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97" name="Freeform 293"/>
          <p:cNvSpPr>
            <a:spLocks/>
          </p:cNvSpPr>
          <p:nvPr/>
        </p:nvSpPr>
        <p:spPr bwMode="auto">
          <a:xfrm>
            <a:off x="3336930" y="4527550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98" name="Freeform 294"/>
          <p:cNvSpPr>
            <a:spLocks/>
          </p:cNvSpPr>
          <p:nvPr/>
        </p:nvSpPr>
        <p:spPr bwMode="auto">
          <a:xfrm>
            <a:off x="3403608" y="4476750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399" name="Freeform 295"/>
          <p:cNvSpPr>
            <a:spLocks/>
          </p:cNvSpPr>
          <p:nvPr/>
        </p:nvSpPr>
        <p:spPr bwMode="auto">
          <a:xfrm>
            <a:off x="3470283" y="4425950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00" name="Freeform 296"/>
          <p:cNvSpPr>
            <a:spLocks/>
          </p:cNvSpPr>
          <p:nvPr/>
        </p:nvSpPr>
        <p:spPr bwMode="auto">
          <a:xfrm>
            <a:off x="3536955" y="4375150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01" name="Freeform 297"/>
          <p:cNvSpPr>
            <a:spLocks/>
          </p:cNvSpPr>
          <p:nvPr/>
        </p:nvSpPr>
        <p:spPr bwMode="auto">
          <a:xfrm>
            <a:off x="3603630" y="4324350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02" name="Freeform 298"/>
          <p:cNvSpPr>
            <a:spLocks/>
          </p:cNvSpPr>
          <p:nvPr/>
        </p:nvSpPr>
        <p:spPr bwMode="auto">
          <a:xfrm>
            <a:off x="3670308" y="4273550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03" name="Freeform 299"/>
          <p:cNvSpPr>
            <a:spLocks/>
          </p:cNvSpPr>
          <p:nvPr/>
        </p:nvSpPr>
        <p:spPr bwMode="auto">
          <a:xfrm>
            <a:off x="3740158" y="4224353"/>
            <a:ext cx="3175" cy="1587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04" name="Freeform 300"/>
          <p:cNvSpPr>
            <a:spLocks/>
          </p:cNvSpPr>
          <p:nvPr/>
        </p:nvSpPr>
        <p:spPr bwMode="auto">
          <a:xfrm>
            <a:off x="3806833" y="4173547"/>
            <a:ext cx="3175" cy="1587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05" name="Freeform 301"/>
          <p:cNvSpPr>
            <a:spLocks/>
          </p:cNvSpPr>
          <p:nvPr/>
        </p:nvSpPr>
        <p:spPr bwMode="auto">
          <a:xfrm>
            <a:off x="3873507" y="4119568"/>
            <a:ext cx="3175" cy="1587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06" name="Freeform 302"/>
          <p:cNvSpPr>
            <a:spLocks/>
          </p:cNvSpPr>
          <p:nvPr/>
        </p:nvSpPr>
        <p:spPr bwMode="auto">
          <a:xfrm>
            <a:off x="3940180" y="4068767"/>
            <a:ext cx="3175" cy="1587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07" name="Freeform 303"/>
          <p:cNvSpPr>
            <a:spLocks/>
          </p:cNvSpPr>
          <p:nvPr/>
        </p:nvSpPr>
        <p:spPr bwMode="auto">
          <a:xfrm>
            <a:off x="4005269" y="4017966"/>
            <a:ext cx="3175" cy="1587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08" name="Freeform 304"/>
          <p:cNvSpPr>
            <a:spLocks/>
          </p:cNvSpPr>
          <p:nvPr/>
        </p:nvSpPr>
        <p:spPr bwMode="auto">
          <a:xfrm>
            <a:off x="4071945" y="3963997"/>
            <a:ext cx="3175" cy="1587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09" name="Freeform 305"/>
          <p:cNvSpPr>
            <a:spLocks/>
          </p:cNvSpPr>
          <p:nvPr/>
        </p:nvSpPr>
        <p:spPr bwMode="auto">
          <a:xfrm>
            <a:off x="4138621" y="3913196"/>
            <a:ext cx="3175" cy="1587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10" name="Freeform 306"/>
          <p:cNvSpPr>
            <a:spLocks/>
          </p:cNvSpPr>
          <p:nvPr/>
        </p:nvSpPr>
        <p:spPr bwMode="auto">
          <a:xfrm>
            <a:off x="4205294" y="3859217"/>
            <a:ext cx="3175" cy="1587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11" name="Freeform 307"/>
          <p:cNvSpPr>
            <a:spLocks/>
          </p:cNvSpPr>
          <p:nvPr/>
        </p:nvSpPr>
        <p:spPr bwMode="auto">
          <a:xfrm>
            <a:off x="4271968" y="3808416"/>
            <a:ext cx="3175" cy="1587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12" name="Freeform 308"/>
          <p:cNvSpPr>
            <a:spLocks/>
          </p:cNvSpPr>
          <p:nvPr/>
        </p:nvSpPr>
        <p:spPr bwMode="auto">
          <a:xfrm>
            <a:off x="4338646" y="3757615"/>
            <a:ext cx="3175" cy="1587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13" name="Freeform 309"/>
          <p:cNvSpPr>
            <a:spLocks/>
          </p:cNvSpPr>
          <p:nvPr/>
        </p:nvSpPr>
        <p:spPr bwMode="auto">
          <a:xfrm>
            <a:off x="4405320" y="3703646"/>
            <a:ext cx="3175" cy="1587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14" name="Freeform 310"/>
          <p:cNvSpPr>
            <a:spLocks/>
          </p:cNvSpPr>
          <p:nvPr/>
        </p:nvSpPr>
        <p:spPr bwMode="auto">
          <a:xfrm>
            <a:off x="4475171" y="3652845"/>
            <a:ext cx="3175" cy="1587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15" name="Freeform 311"/>
          <p:cNvSpPr>
            <a:spLocks/>
          </p:cNvSpPr>
          <p:nvPr/>
        </p:nvSpPr>
        <p:spPr bwMode="auto">
          <a:xfrm>
            <a:off x="4541845" y="3602044"/>
            <a:ext cx="3175" cy="1587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16" name="Freeform 312"/>
          <p:cNvSpPr>
            <a:spLocks/>
          </p:cNvSpPr>
          <p:nvPr/>
        </p:nvSpPr>
        <p:spPr bwMode="auto">
          <a:xfrm>
            <a:off x="4608518" y="3548065"/>
            <a:ext cx="3175" cy="1587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17" name="Freeform 313"/>
          <p:cNvSpPr>
            <a:spLocks/>
          </p:cNvSpPr>
          <p:nvPr/>
        </p:nvSpPr>
        <p:spPr bwMode="auto">
          <a:xfrm>
            <a:off x="4675194" y="3497264"/>
            <a:ext cx="3175" cy="1587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18" name="Freeform 314"/>
          <p:cNvSpPr>
            <a:spLocks/>
          </p:cNvSpPr>
          <p:nvPr/>
        </p:nvSpPr>
        <p:spPr bwMode="auto">
          <a:xfrm>
            <a:off x="4741870" y="3446464"/>
            <a:ext cx="3175" cy="1587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19" name="Freeform 315"/>
          <p:cNvSpPr>
            <a:spLocks/>
          </p:cNvSpPr>
          <p:nvPr/>
        </p:nvSpPr>
        <p:spPr bwMode="auto">
          <a:xfrm>
            <a:off x="4808545" y="3392503"/>
            <a:ext cx="3175" cy="1587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20" name="Freeform 316"/>
          <p:cNvSpPr>
            <a:spLocks/>
          </p:cNvSpPr>
          <p:nvPr/>
        </p:nvSpPr>
        <p:spPr bwMode="auto">
          <a:xfrm>
            <a:off x="4875219" y="3343275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21" name="Freeform 317"/>
          <p:cNvSpPr>
            <a:spLocks/>
          </p:cNvSpPr>
          <p:nvPr/>
        </p:nvSpPr>
        <p:spPr bwMode="auto">
          <a:xfrm>
            <a:off x="4941894" y="3289300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22" name="Freeform 318"/>
          <p:cNvSpPr>
            <a:spLocks/>
          </p:cNvSpPr>
          <p:nvPr/>
        </p:nvSpPr>
        <p:spPr bwMode="auto">
          <a:xfrm>
            <a:off x="5008570" y="3238500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23" name="Freeform 319"/>
          <p:cNvSpPr>
            <a:spLocks/>
          </p:cNvSpPr>
          <p:nvPr/>
        </p:nvSpPr>
        <p:spPr bwMode="auto">
          <a:xfrm>
            <a:off x="5073657" y="3187700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24" name="Freeform 320"/>
          <p:cNvSpPr>
            <a:spLocks/>
          </p:cNvSpPr>
          <p:nvPr/>
        </p:nvSpPr>
        <p:spPr bwMode="auto">
          <a:xfrm>
            <a:off x="5140333" y="3133725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25" name="Freeform 321"/>
          <p:cNvSpPr>
            <a:spLocks/>
          </p:cNvSpPr>
          <p:nvPr/>
        </p:nvSpPr>
        <p:spPr bwMode="auto">
          <a:xfrm>
            <a:off x="5210182" y="3082925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26" name="Freeform 322"/>
          <p:cNvSpPr>
            <a:spLocks/>
          </p:cNvSpPr>
          <p:nvPr/>
        </p:nvSpPr>
        <p:spPr bwMode="auto">
          <a:xfrm>
            <a:off x="5276858" y="3028950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27" name="Freeform 323"/>
          <p:cNvSpPr>
            <a:spLocks/>
          </p:cNvSpPr>
          <p:nvPr/>
        </p:nvSpPr>
        <p:spPr bwMode="auto">
          <a:xfrm>
            <a:off x="5343531" y="2978150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28" name="Freeform 324"/>
          <p:cNvSpPr>
            <a:spLocks/>
          </p:cNvSpPr>
          <p:nvPr/>
        </p:nvSpPr>
        <p:spPr bwMode="auto">
          <a:xfrm>
            <a:off x="5410205" y="2927350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29" name="Freeform 325"/>
          <p:cNvSpPr>
            <a:spLocks/>
          </p:cNvSpPr>
          <p:nvPr/>
        </p:nvSpPr>
        <p:spPr bwMode="auto">
          <a:xfrm>
            <a:off x="5476883" y="2873375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30" name="Freeform 326"/>
          <p:cNvSpPr>
            <a:spLocks/>
          </p:cNvSpPr>
          <p:nvPr/>
        </p:nvSpPr>
        <p:spPr bwMode="auto">
          <a:xfrm>
            <a:off x="5543557" y="2822575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31" name="Freeform 327"/>
          <p:cNvSpPr>
            <a:spLocks/>
          </p:cNvSpPr>
          <p:nvPr/>
        </p:nvSpPr>
        <p:spPr bwMode="auto">
          <a:xfrm>
            <a:off x="5610230" y="2768600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32" name="Freeform 328"/>
          <p:cNvSpPr>
            <a:spLocks/>
          </p:cNvSpPr>
          <p:nvPr/>
        </p:nvSpPr>
        <p:spPr bwMode="auto">
          <a:xfrm>
            <a:off x="5676906" y="2717800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33" name="Freeform 329"/>
          <p:cNvSpPr>
            <a:spLocks/>
          </p:cNvSpPr>
          <p:nvPr/>
        </p:nvSpPr>
        <p:spPr bwMode="auto">
          <a:xfrm>
            <a:off x="5743582" y="2667000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34" name="Freeform 330"/>
          <p:cNvSpPr>
            <a:spLocks/>
          </p:cNvSpPr>
          <p:nvPr/>
        </p:nvSpPr>
        <p:spPr bwMode="auto">
          <a:xfrm>
            <a:off x="5810257" y="2613025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35" name="Freeform 331"/>
          <p:cNvSpPr>
            <a:spLocks/>
          </p:cNvSpPr>
          <p:nvPr/>
        </p:nvSpPr>
        <p:spPr bwMode="auto">
          <a:xfrm>
            <a:off x="5876931" y="2562225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36" name="Freeform 332"/>
          <p:cNvSpPr>
            <a:spLocks/>
          </p:cNvSpPr>
          <p:nvPr/>
        </p:nvSpPr>
        <p:spPr bwMode="auto">
          <a:xfrm>
            <a:off x="5946783" y="2511425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37" name="Freeform 333"/>
          <p:cNvSpPr>
            <a:spLocks/>
          </p:cNvSpPr>
          <p:nvPr/>
        </p:nvSpPr>
        <p:spPr bwMode="auto">
          <a:xfrm>
            <a:off x="6013456" y="2457450"/>
            <a:ext cx="3175" cy="1588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38" name="Freeform 334"/>
          <p:cNvSpPr>
            <a:spLocks/>
          </p:cNvSpPr>
          <p:nvPr/>
        </p:nvSpPr>
        <p:spPr bwMode="auto">
          <a:xfrm>
            <a:off x="6080130" y="2408253"/>
            <a:ext cx="3175" cy="1587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39" name="Freeform 335"/>
          <p:cNvSpPr>
            <a:spLocks/>
          </p:cNvSpPr>
          <p:nvPr/>
        </p:nvSpPr>
        <p:spPr bwMode="auto">
          <a:xfrm>
            <a:off x="6145218" y="2357453"/>
            <a:ext cx="3175" cy="1587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40" name="Freeform 336"/>
          <p:cNvSpPr>
            <a:spLocks/>
          </p:cNvSpPr>
          <p:nvPr/>
        </p:nvSpPr>
        <p:spPr bwMode="auto">
          <a:xfrm>
            <a:off x="6211896" y="2303478"/>
            <a:ext cx="3175" cy="1587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41" name="Freeform 337"/>
          <p:cNvSpPr>
            <a:spLocks/>
          </p:cNvSpPr>
          <p:nvPr/>
        </p:nvSpPr>
        <p:spPr bwMode="auto">
          <a:xfrm>
            <a:off x="6278570" y="2252678"/>
            <a:ext cx="3175" cy="1587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42" name="Freeform 338"/>
          <p:cNvSpPr>
            <a:spLocks/>
          </p:cNvSpPr>
          <p:nvPr/>
        </p:nvSpPr>
        <p:spPr bwMode="auto">
          <a:xfrm>
            <a:off x="6345243" y="2198703"/>
            <a:ext cx="3175" cy="1587"/>
          </a:xfrm>
          <a:custGeom>
            <a:avLst/>
            <a:gdLst>
              <a:gd name="T0" fmla="*/ 0 w 1"/>
              <a:gd name="T1" fmla="*/ 0 w 1"/>
              <a:gd name="T2" fmla="*/ 1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47443" name="Rectangle 339"/>
          <p:cNvSpPr>
            <a:spLocks noChangeArrowheads="1"/>
          </p:cNvSpPr>
          <p:nvPr/>
        </p:nvSpPr>
        <p:spPr bwMode="auto">
          <a:xfrm>
            <a:off x="2052639" y="5205428"/>
            <a:ext cx="128490" cy="28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1800" b="0">
                <a:solidFill>
                  <a:srgbClr val="000000"/>
                </a:solidFill>
              </a:rPr>
              <a:t>0</a:t>
            </a:r>
            <a:endParaRPr lang="en-US" altLang="en-US" b="0" smtClean="0">
              <a:solidFill>
                <a:srgbClr val="000000"/>
              </a:solidFill>
            </a:endParaRPr>
          </a:p>
        </p:txBody>
      </p:sp>
      <p:sp>
        <p:nvSpPr>
          <p:cNvPr id="47444" name="Rectangle 340"/>
          <p:cNvSpPr>
            <a:spLocks noChangeArrowheads="1"/>
          </p:cNvSpPr>
          <p:nvPr/>
        </p:nvSpPr>
        <p:spPr bwMode="auto">
          <a:xfrm>
            <a:off x="2052639" y="4175139"/>
            <a:ext cx="128490" cy="28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1800" b="0">
                <a:solidFill>
                  <a:srgbClr val="000000"/>
                </a:solidFill>
              </a:rPr>
              <a:t>2</a:t>
            </a:r>
            <a:endParaRPr lang="en-US" altLang="en-US" b="0" smtClean="0">
              <a:solidFill>
                <a:srgbClr val="000000"/>
              </a:solidFill>
            </a:endParaRPr>
          </a:p>
        </p:txBody>
      </p:sp>
      <p:sp>
        <p:nvSpPr>
          <p:cNvPr id="47445" name="Rectangle 341"/>
          <p:cNvSpPr>
            <a:spLocks noChangeArrowheads="1"/>
          </p:cNvSpPr>
          <p:nvPr/>
        </p:nvSpPr>
        <p:spPr bwMode="auto">
          <a:xfrm>
            <a:off x="2052639" y="3149613"/>
            <a:ext cx="128490" cy="28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1800" b="0">
                <a:solidFill>
                  <a:srgbClr val="000000"/>
                </a:solidFill>
              </a:rPr>
              <a:t>4</a:t>
            </a:r>
            <a:endParaRPr lang="en-US" altLang="en-US" b="0" smtClean="0">
              <a:solidFill>
                <a:srgbClr val="000000"/>
              </a:solidFill>
            </a:endParaRPr>
          </a:p>
        </p:txBody>
      </p:sp>
      <p:sp>
        <p:nvSpPr>
          <p:cNvPr id="47446" name="Rectangle 342"/>
          <p:cNvSpPr>
            <a:spLocks noChangeArrowheads="1"/>
          </p:cNvSpPr>
          <p:nvPr/>
        </p:nvSpPr>
        <p:spPr bwMode="auto">
          <a:xfrm>
            <a:off x="2052639" y="2119328"/>
            <a:ext cx="128490" cy="28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1800" b="0">
                <a:solidFill>
                  <a:srgbClr val="000000"/>
                </a:solidFill>
              </a:rPr>
              <a:t>6</a:t>
            </a:r>
            <a:endParaRPr lang="en-US" altLang="en-US" b="0" smtClean="0">
              <a:solidFill>
                <a:srgbClr val="000000"/>
              </a:solidFill>
            </a:endParaRPr>
          </a:p>
        </p:txBody>
      </p:sp>
      <p:sp>
        <p:nvSpPr>
          <p:cNvPr id="47447" name="Rectangle 343"/>
          <p:cNvSpPr>
            <a:spLocks noChangeArrowheads="1"/>
          </p:cNvSpPr>
          <p:nvPr/>
        </p:nvSpPr>
        <p:spPr bwMode="auto">
          <a:xfrm>
            <a:off x="2271713" y="5554678"/>
            <a:ext cx="128490" cy="28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1800" b="0">
                <a:solidFill>
                  <a:srgbClr val="000000"/>
                </a:solidFill>
              </a:rPr>
              <a:t>0</a:t>
            </a:r>
            <a:endParaRPr lang="en-US" altLang="en-US" b="0" smtClean="0">
              <a:solidFill>
                <a:srgbClr val="000000"/>
              </a:solidFill>
            </a:endParaRPr>
          </a:p>
        </p:txBody>
      </p:sp>
      <p:sp>
        <p:nvSpPr>
          <p:cNvPr id="47448" name="Rectangle 344"/>
          <p:cNvSpPr>
            <a:spLocks noChangeArrowheads="1"/>
          </p:cNvSpPr>
          <p:nvPr/>
        </p:nvSpPr>
        <p:spPr bwMode="auto">
          <a:xfrm>
            <a:off x="3606800" y="5554678"/>
            <a:ext cx="128490" cy="28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1800" b="0">
                <a:solidFill>
                  <a:srgbClr val="000000"/>
                </a:solidFill>
              </a:rPr>
              <a:t>1</a:t>
            </a:r>
            <a:endParaRPr lang="en-US" altLang="en-US" b="0" smtClean="0">
              <a:solidFill>
                <a:srgbClr val="000000"/>
              </a:solidFill>
            </a:endParaRPr>
          </a:p>
        </p:txBody>
      </p:sp>
      <p:sp>
        <p:nvSpPr>
          <p:cNvPr id="47449" name="Rectangle 345"/>
          <p:cNvSpPr>
            <a:spLocks noChangeArrowheads="1"/>
          </p:cNvSpPr>
          <p:nvPr/>
        </p:nvSpPr>
        <p:spPr bwMode="auto">
          <a:xfrm>
            <a:off x="4945064" y="5554678"/>
            <a:ext cx="128490" cy="28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1800" b="0">
                <a:solidFill>
                  <a:srgbClr val="000000"/>
                </a:solidFill>
              </a:rPr>
              <a:t>2</a:t>
            </a:r>
            <a:endParaRPr lang="en-US" altLang="en-US" b="0" smtClean="0">
              <a:solidFill>
                <a:srgbClr val="000000"/>
              </a:solidFill>
            </a:endParaRPr>
          </a:p>
        </p:txBody>
      </p:sp>
      <p:sp>
        <p:nvSpPr>
          <p:cNvPr id="47450" name="Rectangle 346"/>
          <p:cNvSpPr>
            <a:spLocks noChangeArrowheads="1"/>
          </p:cNvSpPr>
          <p:nvPr/>
        </p:nvSpPr>
        <p:spPr bwMode="auto">
          <a:xfrm>
            <a:off x="6281739" y="5554678"/>
            <a:ext cx="128490" cy="28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1800" b="0">
                <a:solidFill>
                  <a:srgbClr val="000000"/>
                </a:solidFill>
              </a:rPr>
              <a:t>3</a:t>
            </a:r>
            <a:endParaRPr lang="en-US" altLang="en-US" b="0" smtClean="0">
              <a:solidFill>
                <a:srgbClr val="000000"/>
              </a:solidFill>
            </a:endParaRPr>
          </a:p>
        </p:txBody>
      </p:sp>
      <p:sp>
        <p:nvSpPr>
          <p:cNvPr id="47451" name="Rectangle 347"/>
          <p:cNvSpPr>
            <a:spLocks noChangeArrowheads="1"/>
          </p:cNvSpPr>
          <p:nvPr/>
        </p:nvSpPr>
        <p:spPr bwMode="auto">
          <a:xfrm rot="16200000">
            <a:off x="536141" y="4241290"/>
            <a:ext cx="22106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2400" b="0">
                <a:solidFill>
                  <a:srgbClr val="000000"/>
                </a:solidFill>
              </a:rPr>
              <a:t>current noise, </a:t>
            </a:r>
            <a:r>
              <a:rPr lang="en-US" altLang="en-US" sz="2400" b="0" i="1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47453" name="Rectangle 349"/>
          <p:cNvSpPr>
            <a:spLocks noChangeArrowheads="1"/>
          </p:cNvSpPr>
          <p:nvPr/>
        </p:nvSpPr>
        <p:spPr bwMode="auto">
          <a:xfrm rot="16200000">
            <a:off x="1361333" y="2825468"/>
            <a:ext cx="579336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2500" b="0">
                <a:solidFill>
                  <a:srgbClr val="000000"/>
                </a:solidFill>
              </a:rPr>
              <a:t> (10</a:t>
            </a:r>
            <a:endParaRPr lang="en-US" altLang="en-US" b="0" smtClean="0">
              <a:solidFill>
                <a:srgbClr val="000000"/>
              </a:solidFill>
            </a:endParaRPr>
          </a:p>
        </p:txBody>
      </p:sp>
      <p:sp>
        <p:nvSpPr>
          <p:cNvPr id="47454" name="Rectangle 350"/>
          <p:cNvSpPr>
            <a:spLocks noChangeArrowheads="1"/>
          </p:cNvSpPr>
          <p:nvPr/>
        </p:nvSpPr>
        <p:spPr bwMode="auto">
          <a:xfrm rot="16200000">
            <a:off x="1416328" y="2491802"/>
            <a:ext cx="27090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1200" b="0">
                <a:solidFill>
                  <a:srgbClr val="000000"/>
                </a:solidFill>
              </a:rPr>
              <a:t> -28</a:t>
            </a:r>
            <a:endParaRPr lang="en-US" altLang="en-US" b="0" smtClean="0">
              <a:solidFill>
                <a:srgbClr val="000000"/>
              </a:solidFill>
            </a:endParaRPr>
          </a:p>
        </p:txBody>
      </p:sp>
      <p:sp>
        <p:nvSpPr>
          <p:cNvPr id="47455" name="Rectangle 351"/>
          <p:cNvSpPr>
            <a:spLocks noChangeArrowheads="1"/>
          </p:cNvSpPr>
          <p:nvPr/>
        </p:nvSpPr>
        <p:spPr bwMode="auto">
          <a:xfrm rot="16200000">
            <a:off x="1502785" y="2200786"/>
            <a:ext cx="296430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2500" b="0">
                <a:solidFill>
                  <a:srgbClr val="000000"/>
                </a:solidFill>
              </a:rPr>
              <a:t> A</a:t>
            </a:r>
            <a:endParaRPr lang="en-US" altLang="en-US" b="0" smtClean="0">
              <a:solidFill>
                <a:srgbClr val="000000"/>
              </a:solidFill>
            </a:endParaRPr>
          </a:p>
        </p:txBody>
      </p:sp>
      <p:sp>
        <p:nvSpPr>
          <p:cNvPr id="47456" name="Rectangle 352"/>
          <p:cNvSpPr>
            <a:spLocks noChangeArrowheads="1"/>
          </p:cNvSpPr>
          <p:nvPr/>
        </p:nvSpPr>
        <p:spPr bwMode="auto">
          <a:xfrm rot="16200000">
            <a:off x="1548204" y="2128582"/>
            <a:ext cx="8335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1200" b="0">
                <a:solidFill>
                  <a:srgbClr val="000000"/>
                </a:solidFill>
              </a:rPr>
              <a:t>2</a:t>
            </a:r>
            <a:endParaRPr lang="en-US" altLang="en-US" b="0" smtClean="0">
              <a:solidFill>
                <a:srgbClr val="000000"/>
              </a:solidFill>
            </a:endParaRPr>
          </a:p>
        </p:txBody>
      </p:sp>
      <p:sp>
        <p:nvSpPr>
          <p:cNvPr id="47457" name="Rectangle 353"/>
          <p:cNvSpPr>
            <a:spLocks noChangeArrowheads="1"/>
          </p:cNvSpPr>
          <p:nvPr/>
        </p:nvSpPr>
        <p:spPr bwMode="auto">
          <a:xfrm rot="16200000">
            <a:off x="1345560" y="1714208"/>
            <a:ext cx="610895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2500" b="0">
                <a:solidFill>
                  <a:srgbClr val="000000"/>
                </a:solidFill>
              </a:rPr>
              <a:t>/Hz)</a:t>
            </a:r>
            <a:endParaRPr lang="en-US" altLang="en-US" b="0" smtClean="0">
              <a:solidFill>
                <a:srgbClr val="000000"/>
              </a:solidFill>
            </a:endParaRPr>
          </a:p>
        </p:txBody>
      </p:sp>
      <p:sp>
        <p:nvSpPr>
          <p:cNvPr id="47458" name="Rectangle 354"/>
          <p:cNvSpPr>
            <a:spLocks noChangeArrowheads="1"/>
          </p:cNvSpPr>
          <p:nvPr/>
        </p:nvSpPr>
        <p:spPr bwMode="auto">
          <a:xfrm>
            <a:off x="3635377" y="5883276"/>
            <a:ext cx="27511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en-US" altLang="en-US" sz="2400" b="0">
                <a:solidFill>
                  <a:srgbClr val="000000"/>
                </a:solidFill>
              </a:rPr>
              <a:t>current, </a:t>
            </a:r>
            <a:r>
              <a:rPr lang="en-US" altLang="en-US" sz="2400" b="0" i="1">
                <a:solidFill>
                  <a:srgbClr val="000000"/>
                </a:solidFill>
              </a:rPr>
              <a:t>I</a:t>
            </a:r>
            <a:r>
              <a:rPr lang="en-US" altLang="en-US" sz="2400" b="0">
                <a:solidFill>
                  <a:srgbClr val="000000"/>
                </a:solidFill>
              </a:rPr>
              <a:t>  (</a:t>
            </a:r>
            <a:r>
              <a:rPr lang="en-US" altLang="en-US" sz="2400" b="0" err="1">
                <a:solidFill>
                  <a:srgbClr val="000000"/>
                </a:solidFill>
              </a:rPr>
              <a:t>nA</a:t>
            </a:r>
            <a:r>
              <a:rPr lang="en-US" altLang="en-US" sz="2400" b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7459" name="Rectangle 355"/>
          <p:cNvSpPr>
            <a:spLocks noChangeArrowheads="1"/>
          </p:cNvSpPr>
          <p:nvPr/>
        </p:nvSpPr>
        <p:spPr bwMode="auto">
          <a:xfrm>
            <a:off x="2551113" y="2463814"/>
            <a:ext cx="11397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2000" b="0" i="1">
                <a:solidFill>
                  <a:srgbClr val="000000"/>
                </a:solidFill>
              </a:rPr>
              <a:t>T </a:t>
            </a:r>
            <a:r>
              <a:rPr lang="en-US" altLang="en-US" sz="2000" b="0">
                <a:solidFill>
                  <a:srgbClr val="000000"/>
                </a:solidFill>
              </a:rPr>
              <a:t>=57 mK</a:t>
            </a:r>
            <a:endParaRPr lang="en-US" altLang="en-US" b="0" smtClean="0">
              <a:solidFill>
                <a:srgbClr val="000000"/>
              </a:solidFill>
            </a:endParaRPr>
          </a:p>
        </p:txBody>
      </p:sp>
      <p:sp>
        <p:nvSpPr>
          <p:cNvPr id="47460" name="Rectangle 356"/>
          <p:cNvSpPr>
            <a:spLocks noChangeArrowheads="1"/>
          </p:cNvSpPr>
          <p:nvPr/>
        </p:nvSpPr>
        <p:spPr bwMode="auto">
          <a:xfrm>
            <a:off x="2551121" y="2759089"/>
            <a:ext cx="8479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2000" b="0" i="1">
                <a:solidFill>
                  <a:srgbClr val="000000"/>
                </a:solidFill>
              </a:rPr>
              <a:t>t </a:t>
            </a:r>
            <a:r>
              <a:rPr lang="en-US" altLang="en-US" sz="2000" b="0">
                <a:solidFill>
                  <a:srgbClr val="000000"/>
                </a:solidFill>
              </a:rPr>
              <a:t>=0.37</a:t>
            </a:r>
            <a:endParaRPr lang="en-US" altLang="en-US" b="0" smtClean="0">
              <a:solidFill>
                <a:srgbClr val="000000"/>
              </a:solidFill>
            </a:endParaRPr>
          </a:p>
        </p:txBody>
      </p:sp>
      <p:grpSp>
        <p:nvGrpSpPr>
          <p:cNvPr id="47467" name="Group 363"/>
          <p:cNvGrpSpPr>
            <a:grpSpLocks/>
          </p:cNvGrpSpPr>
          <p:nvPr/>
        </p:nvGrpSpPr>
        <p:grpSpPr bwMode="auto">
          <a:xfrm>
            <a:off x="7391403" y="2819400"/>
            <a:ext cx="1438275" cy="1600200"/>
            <a:chOff x="1062" y="1911"/>
            <a:chExt cx="906" cy="1008"/>
          </a:xfrm>
        </p:grpSpPr>
        <p:sp>
          <p:nvSpPr>
            <p:cNvPr id="47462" name="Rectangle 358"/>
            <p:cNvSpPr>
              <a:spLocks noChangeArrowheads="1"/>
            </p:cNvSpPr>
            <p:nvPr/>
          </p:nvSpPr>
          <p:spPr bwMode="auto">
            <a:xfrm>
              <a:off x="1413" y="1974"/>
              <a:ext cx="214" cy="87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463" name="Rectangle 359"/>
            <p:cNvSpPr>
              <a:spLocks noChangeArrowheads="1"/>
            </p:cNvSpPr>
            <p:nvPr/>
          </p:nvSpPr>
          <p:spPr bwMode="auto">
            <a:xfrm>
              <a:off x="1328" y="1911"/>
              <a:ext cx="379" cy="139"/>
            </a:xfrm>
            <a:prstGeom prst="rect">
              <a:avLst/>
            </a:prstGeom>
            <a:solidFill>
              <a:srgbClr val="3333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464" name="Rectangle 360"/>
            <p:cNvSpPr>
              <a:spLocks noChangeArrowheads="1"/>
            </p:cNvSpPr>
            <p:nvPr/>
          </p:nvSpPr>
          <p:spPr bwMode="auto">
            <a:xfrm>
              <a:off x="1330" y="2780"/>
              <a:ext cx="379" cy="139"/>
            </a:xfrm>
            <a:prstGeom prst="rect">
              <a:avLst/>
            </a:prstGeom>
            <a:solidFill>
              <a:srgbClr val="3333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465" name="AutoShape 361"/>
            <p:cNvSpPr>
              <a:spLocks noChangeArrowheads="1"/>
            </p:cNvSpPr>
            <p:nvPr/>
          </p:nvSpPr>
          <p:spPr bwMode="auto">
            <a:xfrm rot="5400000">
              <a:off x="1158" y="2201"/>
              <a:ext cx="240" cy="432"/>
            </a:xfrm>
            <a:prstGeom prst="triangle">
              <a:avLst>
                <a:gd name="adj" fmla="val 49995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  <p:sp>
          <p:nvSpPr>
            <p:cNvPr id="47466" name="AutoShape 362"/>
            <p:cNvSpPr>
              <a:spLocks noChangeArrowheads="1"/>
            </p:cNvSpPr>
            <p:nvPr/>
          </p:nvSpPr>
          <p:spPr bwMode="auto">
            <a:xfrm rot="16200000" flipH="1">
              <a:off x="1632" y="2201"/>
              <a:ext cx="240" cy="432"/>
            </a:xfrm>
            <a:prstGeom prst="triangle">
              <a:avLst>
                <a:gd name="adj" fmla="val 49995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</a:endParaRPr>
            </a:p>
          </p:txBody>
        </p:sp>
      </p:grpSp>
      <p:sp>
        <p:nvSpPr>
          <p:cNvPr id="47468" name="Text Box 364"/>
          <p:cNvSpPr txBox="1">
            <a:spLocks noChangeArrowheads="1"/>
          </p:cNvSpPr>
          <p:nvPr/>
        </p:nvSpPr>
        <p:spPr bwMode="auto">
          <a:xfrm>
            <a:off x="7985125" y="3162301"/>
            <a:ext cx="272578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800" b="0" i="1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47469" name="Line 365"/>
          <p:cNvSpPr>
            <a:spLocks noChangeShapeType="1"/>
          </p:cNvSpPr>
          <p:nvPr/>
        </p:nvSpPr>
        <p:spPr bwMode="auto">
          <a:xfrm>
            <a:off x="8115300" y="3517900"/>
            <a:ext cx="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  <p:graphicFrame>
        <p:nvGraphicFramePr>
          <p:cNvPr id="47470" name="Object 3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6797742"/>
              </p:ext>
            </p:extLst>
          </p:nvPr>
        </p:nvGraphicFramePr>
        <p:xfrm>
          <a:off x="3284546" y="4691063"/>
          <a:ext cx="3722687" cy="609600"/>
        </p:xfrm>
        <a:graphic>
          <a:graphicData uri="http://schemas.openxmlformats.org/presentationml/2006/ole">
            <p:oleObj spid="_x0000_s464168" name="Equation" r:id="rId5" imgW="3657600" imgH="596900" progId="Equation.3">
              <p:embed/>
            </p:oleObj>
          </a:graphicData>
        </a:graphic>
      </p:graphicFrame>
      <p:sp>
        <p:nvSpPr>
          <p:cNvPr id="47471" name="Freeform 367"/>
          <p:cNvSpPr>
            <a:spLocks/>
          </p:cNvSpPr>
          <p:nvPr/>
        </p:nvSpPr>
        <p:spPr bwMode="auto">
          <a:xfrm>
            <a:off x="4429128" y="3695700"/>
            <a:ext cx="455613" cy="1047750"/>
          </a:xfrm>
          <a:custGeom>
            <a:avLst/>
            <a:gdLst>
              <a:gd name="T0" fmla="*/ 246 w 287"/>
              <a:gd name="T1" fmla="*/ 660 h 660"/>
              <a:gd name="T2" fmla="*/ 246 w 287"/>
              <a:gd name="T3" fmla="*/ 324 h 660"/>
              <a:gd name="T4" fmla="*/ 0 w 287"/>
              <a:gd name="T5" fmla="*/ 0 h 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7" h="660">
                <a:moveTo>
                  <a:pt x="246" y="660"/>
                </a:moveTo>
                <a:cubicBezTo>
                  <a:pt x="266" y="547"/>
                  <a:pt x="287" y="434"/>
                  <a:pt x="246" y="324"/>
                </a:cubicBezTo>
                <a:cubicBezTo>
                  <a:pt x="205" y="214"/>
                  <a:pt x="102" y="107"/>
                  <a:pt x="0" y="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486901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1887221" y="95250"/>
            <a:ext cx="5595619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0" tIns="46035" rIns="92070" bIns="46035">
            <a:spAutoFit/>
          </a:bodyPr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0" hangingPunct="0"/>
            <a:r>
              <a:rPr lang="en-US" altLang="en-US" sz="2800" dirty="0">
                <a:solidFill>
                  <a:srgbClr val="3366FF"/>
                </a:solidFill>
                <a:latin typeface="Tahoma" panose="020B0604030504040204" pitchFamily="34" charset="0"/>
              </a:rPr>
              <a:t>experimental considerations</a:t>
            </a:r>
          </a:p>
        </p:txBody>
      </p:sp>
      <p:sp>
        <p:nvSpPr>
          <p:cNvPr id="162819" name="Rectangle 3"/>
          <p:cNvSpPr>
            <a:spLocks noChangeArrowheads="1"/>
          </p:cNvSpPr>
          <p:nvPr/>
        </p:nvSpPr>
        <p:spPr bwMode="auto">
          <a:xfrm>
            <a:off x="914402" y="1143014"/>
            <a:ext cx="7208838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0" tIns="46035" rIns="92070" bIns="46035">
            <a:spAutoFit/>
          </a:bodyPr>
          <a:lstStyle/>
          <a:p>
            <a:pPr algn="ctr" eaLnBrk="0" hangingPunct="0"/>
            <a:r>
              <a:rPr lang="en-US" altLang="en-US" sz="2400" b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2DEG :  </a:t>
            </a:r>
            <a:r>
              <a:rPr lang="en-US" altLang="en-US" sz="2400" b="0" i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n</a:t>
            </a:r>
            <a:r>
              <a:rPr lang="en-US" altLang="en-US" sz="2400" b="0" i="1" baseline="-250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s</a:t>
            </a:r>
            <a:r>
              <a:rPr lang="en-US" altLang="en-US" sz="2400" b="0" i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=</a:t>
            </a:r>
            <a:r>
              <a:rPr lang="en-US" altLang="en-US" sz="2400" b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1.1x10</a:t>
            </a:r>
            <a:r>
              <a:rPr lang="en-US" altLang="en-US" sz="2400" b="0" baseline="300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11</a:t>
            </a:r>
            <a:r>
              <a:rPr lang="en-US" altLang="en-US" sz="2400" b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cm</a:t>
            </a:r>
            <a:r>
              <a:rPr lang="en-US" altLang="en-US" sz="2400" b="0" baseline="300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-2</a:t>
            </a:r>
            <a:r>
              <a:rPr lang="en-US" altLang="en-US" sz="2400" b="0" i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  ;     </a:t>
            </a:r>
            <a:r>
              <a:rPr lang="en-US" altLang="en-US" sz="2400" b="0" i="1" dirty="0">
                <a:solidFill>
                  <a:srgbClr val="000000"/>
                </a:solidFill>
                <a:latin typeface="Symbol" pitchFamily="18" charset="2"/>
                <a:cs typeface="+mn-cs"/>
              </a:rPr>
              <a:t>m</a:t>
            </a:r>
            <a:r>
              <a:rPr lang="en-US" altLang="en-US" sz="2400" b="0" i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=</a:t>
            </a:r>
            <a:r>
              <a:rPr lang="en-US" altLang="en-US" sz="2400" b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4 x10</a:t>
            </a:r>
            <a:r>
              <a:rPr lang="en-US" altLang="en-US" sz="2400" b="0" baseline="300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6</a:t>
            </a:r>
            <a:r>
              <a:rPr lang="en-US" altLang="en-US" sz="2400" b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cm</a:t>
            </a:r>
            <a:r>
              <a:rPr lang="en-US" altLang="en-US" sz="2400" b="0" baseline="300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2</a:t>
            </a:r>
            <a:r>
              <a:rPr lang="en-US" altLang="en-US" sz="2400" b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/Vs</a:t>
            </a:r>
            <a:r>
              <a:rPr lang="en-US" altLang="en-US" sz="2400" b="0" i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  </a:t>
            </a:r>
            <a:endParaRPr lang="en-US" altLang="en-US" sz="1800" b="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aphicFrame>
        <p:nvGraphicFramePr>
          <p:cNvPr id="16282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9648001"/>
              </p:ext>
            </p:extLst>
          </p:nvPr>
        </p:nvGraphicFramePr>
        <p:xfrm>
          <a:off x="6870701" y="2459038"/>
          <a:ext cx="1490663" cy="404812"/>
        </p:xfrm>
        <a:graphic>
          <a:graphicData uri="http://schemas.openxmlformats.org/presentationml/2006/ole">
            <p:oleObj spid="_x0000_s465194" name="משוואה" r:id="rId3" imgW="965160" imgH="228600" progId="Equation.3">
              <p:embed/>
            </p:oleObj>
          </a:graphicData>
        </a:graphic>
      </p:graphicFrame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685800" y="3317876"/>
            <a:ext cx="7791450" cy="163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0" tIns="46035" rIns="92070" bIns="46035">
            <a:spAutoFit/>
          </a:bodyPr>
          <a:lstStyle/>
          <a:p>
            <a:pPr eaLnBrk="0" hangingPunct="0"/>
            <a:r>
              <a:rPr lang="en-US" altLang="en-US" sz="2000" b="0" dirty="0">
                <a:solidFill>
                  <a:srgbClr val="008000"/>
                </a:solidFill>
                <a:latin typeface="Times New Roman" pitchFamily="18" charset="0"/>
                <a:cs typeface="+mn-cs"/>
              </a:rPr>
              <a:t>shot noise signal</a:t>
            </a:r>
            <a:r>
              <a:rPr lang="en-US" altLang="en-US" sz="2000" b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 </a:t>
            </a:r>
            <a:r>
              <a:rPr lang="en-US" altLang="en-US" sz="2000" b="0" i="1" dirty="0">
                <a:solidFill>
                  <a:srgbClr val="008000"/>
                </a:solidFill>
                <a:latin typeface="Times New Roman" pitchFamily="18" charset="0"/>
                <a:cs typeface="+mn-cs"/>
              </a:rPr>
              <a:t>S</a:t>
            </a:r>
            <a:r>
              <a:rPr lang="en-US" altLang="en-US" sz="2000" b="0" i="1" baseline="-25000" dirty="0">
                <a:solidFill>
                  <a:srgbClr val="008000"/>
                </a:solidFill>
                <a:latin typeface="Times New Roman" pitchFamily="18" charset="0"/>
                <a:cs typeface="+mn-cs"/>
              </a:rPr>
              <a:t>i</a:t>
            </a:r>
            <a:r>
              <a:rPr lang="en-US" altLang="en-US" sz="2000" b="0" dirty="0">
                <a:solidFill>
                  <a:srgbClr val="008000"/>
                </a:solidFill>
                <a:latin typeface="Times New Roman" pitchFamily="18" charset="0"/>
                <a:cs typeface="+mn-cs"/>
              </a:rPr>
              <a:t>(0)</a:t>
            </a:r>
            <a:r>
              <a:rPr lang="en-US" altLang="en-US" sz="2000" b="0" i="1" dirty="0">
                <a:solidFill>
                  <a:srgbClr val="008000"/>
                </a:solidFill>
                <a:latin typeface="Times New Roman" pitchFamily="18" charset="0"/>
                <a:cs typeface="+mn-cs"/>
              </a:rPr>
              <a:t>=2e</a:t>
            </a:r>
            <a:r>
              <a:rPr lang="en-US" altLang="en-US" sz="2000" b="0" i="1" baseline="30000" dirty="0">
                <a:solidFill>
                  <a:srgbClr val="008000"/>
                </a:solidFill>
                <a:latin typeface="Times New Roman" pitchFamily="18" charset="0"/>
                <a:cs typeface="+mn-cs"/>
              </a:rPr>
              <a:t>*</a:t>
            </a:r>
            <a:r>
              <a:rPr lang="en-US" altLang="en-US" sz="2000" b="0" i="1" dirty="0">
                <a:solidFill>
                  <a:srgbClr val="008000"/>
                </a:solidFill>
                <a:latin typeface="Times New Roman" pitchFamily="18" charset="0"/>
                <a:cs typeface="+mn-cs"/>
              </a:rPr>
              <a:t>I=</a:t>
            </a:r>
            <a:r>
              <a:rPr lang="en-US" altLang="en-US" sz="2000" b="0" dirty="0">
                <a:solidFill>
                  <a:srgbClr val="008000"/>
                </a:solidFill>
                <a:latin typeface="Times New Roman" pitchFamily="18" charset="0"/>
                <a:cs typeface="+mn-cs"/>
              </a:rPr>
              <a:t>10 </a:t>
            </a:r>
            <a:r>
              <a:rPr lang="en-US" altLang="en-US" sz="2000" b="0" baseline="30000" dirty="0">
                <a:solidFill>
                  <a:srgbClr val="008000"/>
                </a:solidFill>
                <a:latin typeface="Times New Roman" pitchFamily="18" charset="0"/>
                <a:cs typeface="+mn-cs"/>
              </a:rPr>
              <a:t>-29</a:t>
            </a:r>
            <a:r>
              <a:rPr lang="en-US" altLang="en-US" sz="2000" b="0" i="1" baseline="30000" dirty="0">
                <a:solidFill>
                  <a:srgbClr val="008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2000" b="0" dirty="0">
                <a:solidFill>
                  <a:srgbClr val="008000"/>
                </a:solidFill>
                <a:latin typeface="Times New Roman" pitchFamily="18" charset="0"/>
                <a:cs typeface="+mn-cs"/>
              </a:rPr>
              <a:t>A</a:t>
            </a:r>
            <a:r>
              <a:rPr lang="en-US" altLang="en-US" sz="2000" b="0" baseline="30000" dirty="0">
                <a:solidFill>
                  <a:srgbClr val="008000"/>
                </a:solidFill>
                <a:latin typeface="Times New Roman" pitchFamily="18" charset="0"/>
                <a:cs typeface="+mn-cs"/>
              </a:rPr>
              <a:t>2</a:t>
            </a:r>
            <a:r>
              <a:rPr lang="en-US" altLang="en-US" sz="2000" b="0" dirty="0">
                <a:solidFill>
                  <a:srgbClr val="008000"/>
                </a:solidFill>
                <a:latin typeface="Times New Roman" pitchFamily="18" charset="0"/>
                <a:cs typeface="+mn-cs"/>
              </a:rPr>
              <a:t>/Hz </a:t>
            </a:r>
            <a:r>
              <a:rPr lang="en-US" altLang="en-US" sz="2000" b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...…………… </a:t>
            </a:r>
            <a:r>
              <a:rPr lang="en-US" altLang="en-US" sz="2000" b="0" i="1" dirty="0">
                <a:solidFill>
                  <a:srgbClr val="114FFB"/>
                </a:solidFill>
                <a:latin typeface="Times New Roman" pitchFamily="18" charset="0"/>
                <a:cs typeface="+mn-cs"/>
              </a:rPr>
              <a:t>T*~ </a:t>
            </a:r>
            <a:r>
              <a:rPr lang="en-US" altLang="en-US" sz="2000" b="0" dirty="0">
                <a:solidFill>
                  <a:srgbClr val="114FFB"/>
                </a:solidFill>
                <a:latin typeface="Times New Roman" pitchFamily="18" charset="0"/>
                <a:cs typeface="+mn-cs"/>
              </a:rPr>
              <a:t>40 mK</a:t>
            </a:r>
          </a:p>
          <a:p>
            <a:pPr eaLnBrk="0" hangingPunct="0"/>
            <a:endParaRPr lang="en-US" altLang="en-US" sz="2000" b="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  <a:p>
            <a:pPr eaLnBrk="0" hangingPunct="0"/>
            <a:r>
              <a:rPr lang="en-US" altLang="en-US" sz="2000" b="0" dirty="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Johnson noise……………………………………………. </a:t>
            </a:r>
            <a:r>
              <a:rPr lang="en-US" altLang="en-US" sz="2000" b="0" i="1" dirty="0">
                <a:solidFill>
                  <a:srgbClr val="114FFB"/>
                </a:solidFill>
                <a:latin typeface="Times New Roman" pitchFamily="18" charset="0"/>
                <a:cs typeface="+mn-cs"/>
              </a:rPr>
              <a:t>T ~  </a:t>
            </a:r>
            <a:r>
              <a:rPr lang="en-US" altLang="en-US" sz="2000" b="0" dirty="0" smtClean="0">
                <a:solidFill>
                  <a:srgbClr val="114FFB"/>
                </a:solidFill>
                <a:latin typeface="Times New Roman" pitchFamily="18" charset="0"/>
                <a:cs typeface="+mn-cs"/>
              </a:rPr>
              <a:t>(10-30) </a:t>
            </a:r>
            <a:r>
              <a:rPr lang="en-US" altLang="en-US" sz="2000" b="0" dirty="0">
                <a:solidFill>
                  <a:srgbClr val="114FFB"/>
                </a:solidFill>
                <a:latin typeface="Times New Roman" pitchFamily="18" charset="0"/>
                <a:cs typeface="+mn-cs"/>
              </a:rPr>
              <a:t>mK</a:t>
            </a:r>
          </a:p>
          <a:p>
            <a:pPr eaLnBrk="0" hangingPunct="0"/>
            <a:endParaRPr lang="en-US" altLang="en-US" sz="2000" b="0" dirty="0">
              <a:solidFill>
                <a:srgbClr val="114FFB"/>
              </a:solidFill>
              <a:latin typeface="Times New Roman" pitchFamily="18" charset="0"/>
              <a:cs typeface="+mn-cs"/>
            </a:endParaRPr>
          </a:p>
          <a:p>
            <a:pPr eaLnBrk="0" hangingPunct="0"/>
            <a:r>
              <a:rPr lang="en-US" altLang="en-US" sz="2000" b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noise in ‘warm electronics’……….....……………………</a:t>
            </a:r>
            <a:r>
              <a:rPr lang="en-US" altLang="en-US" sz="2000" b="0" i="1" dirty="0">
                <a:solidFill>
                  <a:srgbClr val="114FFB"/>
                </a:solidFill>
                <a:latin typeface="Times New Roman" pitchFamily="18" charset="0"/>
                <a:cs typeface="+mn-cs"/>
              </a:rPr>
              <a:t>T*~</a:t>
            </a:r>
            <a:r>
              <a:rPr lang="en-US" altLang="en-US" sz="2000" b="0" i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2000" b="0" dirty="0">
                <a:solidFill>
                  <a:srgbClr val="114FFB"/>
                </a:solidFill>
                <a:latin typeface="Times New Roman" pitchFamily="18" charset="0"/>
                <a:cs typeface="+mn-cs"/>
              </a:rPr>
              <a:t>3.5 K</a:t>
            </a:r>
          </a:p>
        </p:txBody>
      </p:sp>
      <p:sp>
        <p:nvSpPr>
          <p:cNvPr id="162824" name="Rectangle 8"/>
          <p:cNvSpPr>
            <a:spLocks noChangeArrowheads="1"/>
          </p:cNvSpPr>
          <p:nvPr/>
        </p:nvSpPr>
        <p:spPr bwMode="auto">
          <a:xfrm>
            <a:off x="138117" y="5622926"/>
            <a:ext cx="8859837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0" tIns="46035" rIns="92070" bIns="46035">
            <a:spAutoFit/>
          </a:bodyPr>
          <a:lstStyle/>
          <a:p>
            <a:pPr algn="ctr" eaLnBrk="0" hangingPunct="0"/>
            <a:r>
              <a:rPr lang="en-US" altLang="en-US" sz="2000" b="0">
                <a:solidFill>
                  <a:srgbClr val="114FFB"/>
                </a:solidFill>
                <a:latin typeface="Times New Roman" pitchFamily="18" charset="0"/>
                <a:cs typeface="+mn-cs"/>
              </a:rPr>
              <a:t>“home made” (</a:t>
            </a:r>
            <a:r>
              <a:rPr lang="en-US" altLang="en-US" sz="2000" b="0" err="1">
                <a:solidFill>
                  <a:srgbClr val="114FFB"/>
                </a:solidFill>
                <a:latin typeface="Times New Roman" pitchFamily="18" charset="0"/>
                <a:cs typeface="+mn-cs"/>
              </a:rPr>
              <a:t>MODFET</a:t>
            </a:r>
            <a:r>
              <a:rPr lang="en-US" altLang="en-US" sz="2000" b="0">
                <a:solidFill>
                  <a:srgbClr val="114FFB"/>
                </a:solidFill>
                <a:latin typeface="Times New Roman" pitchFamily="18" charset="0"/>
                <a:cs typeface="+mn-cs"/>
              </a:rPr>
              <a:t>) cryogenic preamplifier (</a:t>
            </a:r>
            <a:r>
              <a:rPr lang="en-US" altLang="en-US" sz="2000" b="0" i="1">
                <a:solidFill>
                  <a:srgbClr val="114FFB"/>
                </a:solidFill>
                <a:latin typeface="Times New Roman" pitchFamily="18" charset="0"/>
                <a:cs typeface="+mn-cs"/>
              </a:rPr>
              <a:t>T</a:t>
            </a:r>
            <a:r>
              <a:rPr lang="en-US" altLang="en-US" sz="2000" b="0">
                <a:solidFill>
                  <a:srgbClr val="114FFB"/>
                </a:solidFill>
                <a:latin typeface="Times New Roman" pitchFamily="18" charset="0"/>
                <a:cs typeface="+mn-cs"/>
              </a:rPr>
              <a:t>= 4.2 K)</a:t>
            </a:r>
          </a:p>
        </p:txBody>
      </p:sp>
      <p:sp>
        <p:nvSpPr>
          <p:cNvPr id="162825" name="Rectangle 9"/>
          <p:cNvSpPr>
            <a:spLocks noChangeArrowheads="1"/>
          </p:cNvSpPr>
          <p:nvPr/>
        </p:nvSpPr>
        <p:spPr bwMode="auto">
          <a:xfrm>
            <a:off x="234950" y="6119827"/>
            <a:ext cx="8686800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0" tIns="46035" rIns="92070" bIns="46035">
            <a:spAutoFit/>
          </a:bodyPr>
          <a:lstStyle/>
          <a:p>
            <a:pPr algn="ctr" eaLnBrk="0" hangingPunct="0"/>
            <a:r>
              <a:rPr lang="en-US" altLang="en-US" sz="2400" b="0" i="1" dirty="0">
                <a:latin typeface="Times New Roman" pitchFamily="18" charset="0"/>
                <a:cs typeface="+mn-cs"/>
              </a:rPr>
              <a:t>T*~</a:t>
            </a:r>
            <a:r>
              <a:rPr lang="en-US" altLang="en-US" sz="2400" b="0" dirty="0">
                <a:latin typeface="Times New Roman" pitchFamily="18" charset="0"/>
                <a:cs typeface="+mn-cs"/>
              </a:rPr>
              <a:t>100-200 mK  at  </a:t>
            </a:r>
            <a:r>
              <a:rPr lang="en-US" altLang="en-US" sz="2400" b="0" i="1" dirty="0">
                <a:latin typeface="Times New Roman" pitchFamily="18" charset="0"/>
                <a:cs typeface="+mn-cs"/>
              </a:rPr>
              <a:t>f</a:t>
            </a:r>
            <a:r>
              <a:rPr lang="en-US" altLang="en-US" sz="2400" b="0" i="1" baseline="-25000" dirty="0">
                <a:latin typeface="Times New Roman" pitchFamily="18" charset="0"/>
                <a:cs typeface="+mn-cs"/>
              </a:rPr>
              <a:t>0</a:t>
            </a:r>
            <a:r>
              <a:rPr lang="en-US" altLang="en-US" sz="2400" b="0" dirty="0">
                <a:latin typeface="Times New Roman" pitchFamily="18" charset="0"/>
                <a:cs typeface="+mn-cs"/>
              </a:rPr>
              <a:t> </a:t>
            </a:r>
            <a:r>
              <a:rPr lang="en-US" altLang="en-US" sz="2400" b="0" i="1" dirty="0">
                <a:latin typeface="Times New Roman" pitchFamily="18" charset="0"/>
                <a:cs typeface="+mn-cs"/>
              </a:rPr>
              <a:t>= </a:t>
            </a:r>
            <a:r>
              <a:rPr lang="en-US" altLang="en-US" sz="2400" b="0" dirty="0">
                <a:latin typeface="Times New Roman" pitchFamily="18" charset="0"/>
                <a:cs typeface="+mn-cs"/>
              </a:rPr>
              <a:t>1 - 4 MHz </a:t>
            </a:r>
            <a:r>
              <a:rPr lang="en-US" altLang="en-US" sz="2400" b="0" i="1" dirty="0">
                <a:latin typeface="Times New Roman" pitchFamily="18" charset="0"/>
                <a:cs typeface="+mn-cs"/>
              </a:rPr>
              <a:t> </a:t>
            </a:r>
            <a:r>
              <a:rPr lang="en-US" altLang="en-US" sz="2000" b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(above </a:t>
            </a:r>
            <a:r>
              <a:rPr lang="en-US" altLang="en-US" sz="2000" b="0" i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1/f</a:t>
            </a:r>
            <a:r>
              <a:rPr lang="en-US" altLang="en-US" sz="2000" b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 noise knee)</a:t>
            </a:r>
            <a:endParaRPr lang="en-US" altLang="en-US" sz="2000" b="0" dirty="0">
              <a:solidFill>
                <a:srgbClr val="114FFB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62826" name="AutoShape 10"/>
          <p:cNvSpPr>
            <a:spLocks noChangeArrowheads="1"/>
          </p:cNvSpPr>
          <p:nvPr/>
        </p:nvSpPr>
        <p:spPr bwMode="auto">
          <a:xfrm>
            <a:off x="4257675" y="5076825"/>
            <a:ext cx="6858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62827" name="Oval 11"/>
          <p:cNvSpPr>
            <a:spLocks noChangeArrowheads="1"/>
          </p:cNvSpPr>
          <p:nvPr/>
        </p:nvSpPr>
        <p:spPr bwMode="auto">
          <a:xfrm>
            <a:off x="762001" y="1019189"/>
            <a:ext cx="7550150" cy="7604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62828" name="Line 12"/>
          <p:cNvSpPr>
            <a:spLocks noChangeShapeType="1"/>
          </p:cNvSpPr>
          <p:nvPr/>
        </p:nvSpPr>
        <p:spPr bwMode="auto">
          <a:xfrm flipH="1">
            <a:off x="7712078" y="2794015"/>
            <a:ext cx="314325" cy="549275"/>
          </a:xfrm>
          <a:prstGeom prst="line">
            <a:avLst/>
          </a:prstGeom>
          <a:noFill/>
          <a:ln w="12700">
            <a:solidFill>
              <a:srgbClr val="008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3871875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59" name="Rectangle 51"/>
          <p:cNvSpPr>
            <a:spLocks noChangeArrowheads="1"/>
          </p:cNvSpPr>
          <p:nvPr/>
        </p:nvSpPr>
        <p:spPr bwMode="auto">
          <a:xfrm>
            <a:off x="1946789" y="131128"/>
            <a:ext cx="5310749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0" tIns="46035" rIns="92070" bIns="46035">
            <a:spAutoFit/>
          </a:bodyPr>
          <a:lstStyle/>
          <a:p>
            <a:pPr algn="ctr" eaLnBrk="0" hangingPunct="0"/>
            <a:r>
              <a:rPr lang="en-US" altLang="en-US" dirty="0" smtClean="0">
                <a:solidFill>
                  <a:srgbClr val="0000FF"/>
                </a:solidFill>
              </a:rPr>
              <a:t>difficulties in measurements</a:t>
            </a:r>
            <a:endParaRPr lang="en-US" altLang="en-US" dirty="0" smtClean="0">
              <a:solidFill>
                <a:srgbClr val="3333CC"/>
              </a:solidFill>
            </a:endParaRPr>
          </a:p>
        </p:txBody>
      </p:sp>
      <p:sp>
        <p:nvSpPr>
          <p:cNvPr id="43060" name="Line 52"/>
          <p:cNvSpPr>
            <a:spLocks noChangeShapeType="1"/>
          </p:cNvSpPr>
          <p:nvPr/>
        </p:nvSpPr>
        <p:spPr bwMode="auto">
          <a:xfrm>
            <a:off x="1952625" y="2324114"/>
            <a:ext cx="0" cy="542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61" name="Rectangle 53"/>
          <p:cNvSpPr>
            <a:spLocks noChangeArrowheads="1"/>
          </p:cNvSpPr>
          <p:nvPr/>
        </p:nvSpPr>
        <p:spPr bwMode="auto">
          <a:xfrm>
            <a:off x="3751265" y="3960813"/>
            <a:ext cx="4306887" cy="286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0" tIns="46035" rIns="92070" bIns="46035">
            <a:spAutoFit/>
          </a:bodyPr>
          <a:lstStyle/>
          <a:p>
            <a:pPr eaLnBrk="0" hangingPunct="0">
              <a:lnSpc>
                <a:spcPct val="150000"/>
              </a:lnSpc>
              <a:buClr>
                <a:srgbClr val="FF0000"/>
              </a:buClr>
              <a:buSzPct val="120000"/>
              <a:buFont typeface="Wingdings" pitchFamily="2" charset="2"/>
              <a:buChar char="F"/>
            </a:pPr>
            <a:r>
              <a:rPr lang="en-US" altLang="en-US" sz="2400" b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QPC resistance</a:t>
            </a:r>
            <a:r>
              <a:rPr lang="en-US" altLang="en-US" sz="2400" b="0" dirty="0">
                <a:solidFill>
                  <a:srgbClr val="0000FF"/>
                </a:solidFill>
                <a:latin typeface="Times New Roman" pitchFamily="18" charset="0"/>
                <a:cs typeface="+mn-cs"/>
              </a:rPr>
              <a:t>     </a:t>
            </a:r>
            <a:r>
              <a:rPr lang="en-US" altLang="en-US" sz="2400" b="0" i="1" dirty="0">
                <a:solidFill>
                  <a:srgbClr val="0000FF"/>
                </a:solidFill>
                <a:latin typeface="Times New Roman" pitchFamily="18" charset="0"/>
                <a:cs typeface="+mn-cs"/>
              </a:rPr>
              <a:t>R ~ </a:t>
            </a:r>
            <a:r>
              <a:rPr lang="en-US" altLang="en-US" sz="2400" b="0" dirty="0">
                <a:solidFill>
                  <a:srgbClr val="0000FF"/>
                </a:solidFill>
                <a:latin typeface="Times New Roman" pitchFamily="18" charset="0"/>
                <a:cs typeface="+mn-cs"/>
              </a:rPr>
              <a:t>100 k</a:t>
            </a:r>
            <a:r>
              <a:rPr lang="en-US" altLang="en-US" sz="2400" b="0" dirty="0">
                <a:solidFill>
                  <a:srgbClr val="0000FF"/>
                </a:solidFill>
                <a:latin typeface="Symbol" pitchFamily="18" charset="2"/>
                <a:cs typeface="+mn-cs"/>
              </a:rPr>
              <a:t>W </a:t>
            </a:r>
          </a:p>
          <a:p>
            <a:pPr eaLnBrk="0" hangingPunct="0">
              <a:lnSpc>
                <a:spcPct val="150000"/>
              </a:lnSpc>
              <a:buClr>
                <a:srgbClr val="FF0000"/>
              </a:buClr>
              <a:buSzPct val="120000"/>
              <a:buFont typeface="Wingdings" pitchFamily="2" charset="2"/>
              <a:buChar char="F"/>
            </a:pPr>
            <a:r>
              <a:rPr lang="en-US" altLang="en-US" sz="2400" b="0" dirty="0">
                <a:solidFill>
                  <a:srgbClr val="0000FF"/>
                </a:solidFill>
                <a:latin typeface="Symbol" pitchFamily="18" charset="2"/>
                <a:cs typeface="+mn-cs"/>
              </a:rPr>
              <a:t> </a:t>
            </a:r>
            <a:r>
              <a:rPr lang="en-US" altLang="en-US" sz="2400" b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coax capacitance</a:t>
            </a:r>
            <a:r>
              <a:rPr lang="en-US" altLang="en-US" sz="2400" b="0" dirty="0">
                <a:solidFill>
                  <a:srgbClr val="0000FF"/>
                </a:solidFill>
                <a:latin typeface="Times New Roman" pitchFamily="18" charset="0"/>
                <a:cs typeface="+mn-cs"/>
              </a:rPr>
              <a:t>  </a:t>
            </a:r>
            <a:r>
              <a:rPr lang="en-US" altLang="en-US" sz="2400" b="0" i="1" dirty="0">
                <a:solidFill>
                  <a:srgbClr val="0000FF"/>
                </a:solidFill>
                <a:latin typeface="Times New Roman" pitchFamily="18" charset="0"/>
                <a:cs typeface="+mn-cs"/>
              </a:rPr>
              <a:t>C ~ </a:t>
            </a:r>
            <a:r>
              <a:rPr lang="en-US" altLang="en-US" sz="2400" b="0" dirty="0">
                <a:solidFill>
                  <a:srgbClr val="0000FF"/>
                </a:solidFill>
                <a:latin typeface="Times New Roman" pitchFamily="18" charset="0"/>
                <a:cs typeface="+mn-cs"/>
              </a:rPr>
              <a:t>60 pF</a:t>
            </a:r>
          </a:p>
          <a:p>
            <a:pPr eaLnBrk="0" hangingPunct="0">
              <a:lnSpc>
                <a:spcPct val="150000"/>
              </a:lnSpc>
              <a:buClr>
                <a:srgbClr val="FF0000"/>
              </a:buClr>
              <a:buSzPct val="120000"/>
              <a:buFont typeface="Wingdings" pitchFamily="2" charset="2"/>
              <a:buChar char="F"/>
            </a:pPr>
            <a:endParaRPr lang="en-US" altLang="en-US" sz="2400" b="0" i="1" dirty="0">
              <a:solidFill>
                <a:srgbClr val="0000FF"/>
              </a:solidFill>
              <a:latin typeface="Times New Roman" pitchFamily="18" charset="0"/>
              <a:cs typeface="+mn-cs"/>
            </a:endParaRPr>
          </a:p>
          <a:p>
            <a:pPr algn="ctr" eaLnBrk="0" hangingPunct="0">
              <a:lnSpc>
                <a:spcPct val="150000"/>
              </a:lnSpc>
              <a:buClr>
                <a:srgbClr val="FF0000"/>
              </a:buClr>
              <a:buSzPct val="120000"/>
              <a:buFont typeface="Wingdings" pitchFamily="2" charset="2"/>
              <a:buNone/>
            </a:pPr>
            <a:r>
              <a:rPr lang="en-US" altLang="en-US" sz="2400" b="0" i="1" dirty="0">
                <a:solidFill>
                  <a:srgbClr val="0000FF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2400" b="0" i="1" dirty="0" err="1">
                <a:solidFill>
                  <a:srgbClr val="000000"/>
                </a:solidFill>
                <a:latin typeface="Times New Roman" pitchFamily="18" charset="0"/>
                <a:cs typeface="+mn-cs"/>
              </a:rPr>
              <a:t>f</a:t>
            </a:r>
            <a:r>
              <a:rPr lang="en-US" altLang="en-US" sz="2400" b="0" i="1" baseline="-25000" dirty="0" err="1">
                <a:solidFill>
                  <a:srgbClr val="000000"/>
                </a:solidFill>
                <a:latin typeface="Times New Roman" pitchFamily="18" charset="0"/>
                <a:cs typeface="+mn-cs"/>
              </a:rPr>
              <a:t>max</a:t>
            </a:r>
            <a:r>
              <a:rPr lang="en-US" altLang="en-US" sz="2400" b="0" i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2400" b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= 1/(2</a:t>
            </a:r>
            <a:r>
              <a:rPr lang="en-US" altLang="en-US" sz="2400" b="0" i="1" dirty="0">
                <a:solidFill>
                  <a:srgbClr val="000000"/>
                </a:solidFill>
                <a:latin typeface="Symbol" pitchFamily="18" charset="2"/>
                <a:cs typeface="+mn-cs"/>
              </a:rPr>
              <a:t>p </a:t>
            </a:r>
            <a:r>
              <a:rPr lang="en-US" altLang="en-US" sz="2400" b="0" i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RC</a:t>
            </a:r>
            <a:r>
              <a:rPr lang="en-US" altLang="en-US" sz="2400" b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)</a:t>
            </a:r>
            <a:r>
              <a:rPr lang="en-US" altLang="en-US" sz="2400" b="0" i="1" dirty="0">
                <a:solidFill>
                  <a:srgbClr val="0000FF"/>
                </a:solidFill>
                <a:latin typeface="Times New Roman" pitchFamily="18" charset="0"/>
                <a:cs typeface="+mn-cs"/>
              </a:rPr>
              <a:t> ~ </a:t>
            </a:r>
            <a:r>
              <a:rPr lang="en-US" altLang="en-US" sz="2400" b="0" dirty="0">
                <a:solidFill>
                  <a:srgbClr val="0000FF"/>
                </a:solidFill>
                <a:latin typeface="Times New Roman" pitchFamily="18" charset="0"/>
                <a:cs typeface="+mn-cs"/>
              </a:rPr>
              <a:t>30 kHz</a:t>
            </a:r>
          </a:p>
          <a:p>
            <a:pPr algn="ctr" eaLnBrk="0" hangingPunct="0">
              <a:lnSpc>
                <a:spcPct val="150000"/>
              </a:lnSpc>
              <a:buClr>
                <a:srgbClr val="FF0000"/>
              </a:buClr>
              <a:buSzPct val="150000"/>
              <a:buFont typeface="Symbol" pitchFamily="18" charset="2"/>
              <a:buChar char="\"/>
            </a:pPr>
            <a:r>
              <a:rPr lang="en-US" altLang="en-US" sz="2400" b="0" i="1" dirty="0">
                <a:solidFill>
                  <a:srgbClr val="0000FF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altLang="en-US" sz="2400" b="0" dirty="0">
                <a:solidFill>
                  <a:srgbClr val="0000FF"/>
                </a:solidFill>
                <a:latin typeface="Times New Roman" pitchFamily="18" charset="0"/>
                <a:cs typeface="+mn-cs"/>
              </a:rPr>
              <a:t>1/</a:t>
            </a:r>
            <a:r>
              <a:rPr lang="en-US" altLang="en-US" sz="2400" b="0" i="1" dirty="0">
                <a:solidFill>
                  <a:srgbClr val="0000FF"/>
                </a:solidFill>
                <a:latin typeface="Times New Roman" pitchFamily="18" charset="0"/>
                <a:cs typeface="+mn-cs"/>
              </a:rPr>
              <a:t>f</a:t>
            </a:r>
            <a:r>
              <a:rPr lang="en-US" altLang="en-US" sz="2400" b="0" dirty="0">
                <a:solidFill>
                  <a:srgbClr val="0000FF"/>
                </a:solidFill>
                <a:latin typeface="Times New Roman" pitchFamily="18" charset="0"/>
                <a:cs typeface="+mn-cs"/>
              </a:rPr>
              <a:t>  </a:t>
            </a:r>
            <a:r>
              <a:rPr lang="en-US" altLang="en-US" sz="2400" b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noise is large</a:t>
            </a:r>
            <a:endParaRPr lang="en-US" altLang="en-US" sz="2400" b="0" dirty="0">
              <a:solidFill>
                <a:srgbClr val="0000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62" name="Rectangle 54"/>
          <p:cNvSpPr>
            <a:spLocks noChangeArrowheads="1"/>
          </p:cNvSpPr>
          <p:nvPr/>
        </p:nvSpPr>
        <p:spPr bwMode="auto">
          <a:xfrm>
            <a:off x="2128838" y="2257425"/>
            <a:ext cx="3689350" cy="133350"/>
          </a:xfrm>
          <a:prstGeom prst="rect">
            <a:avLst/>
          </a:prstGeom>
          <a:gradFill rotWithShape="0">
            <a:gsLst>
              <a:gs pos="0">
                <a:srgbClr val="66CCFF"/>
              </a:gs>
              <a:gs pos="100000">
                <a:srgbClr val="FF505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63" name="Rectangle 55"/>
          <p:cNvSpPr>
            <a:spLocks noChangeArrowheads="1"/>
          </p:cNvSpPr>
          <p:nvPr/>
        </p:nvSpPr>
        <p:spPr bwMode="auto">
          <a:xfrm>
            <a:off x="1798646" y="2895606"/>
            <a:ext cx="339725" cy="1395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64" name="Line 56"/>
          <p:cNvSpPr>
            <a:spLocks noChangeShapeType="1"/>
          </p:cNvSpPr>
          <p:nvPr/>
        </p:nvSpPr>
        <p:spPr bwMode="auto">
          <a:xfrm>
            <a:off x="2130425" y="2252663"/>
            <a:ext cx="36861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 useBgFill="1">
        <p:nvSpPr>
          <p:cNvPr id="43065" name="Oval 57"/>
          <p:cNvSpPr>
            <a:spLocks noChangeArrowheads="1"/>
          </p:cNvSpPr>
          <p:nvPr/>
        </p:nvSpPr>
        <p:spPr bwMode="auto">
          <a:xfrm>
            <a:off x="2079625" y="2259014"/>
            <a:ext cx="120650" cy="120650"/>
          </a:xfrm>
          <a:prstGeom prst="ellipse">
            <a:avLst/>
          </a:prstGeom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66" name="Line 58"/>
          <p:cNvSpPr>
            <a:spLocks noChangeShapeType="1"/>
          </p:cNvSpPr>
          <p:nvPr/>
        </p:nvSpPr>
        <p:spPr bwMode="auto">
          <a:xfrm>
            <a:off x="2139953" y="2386013"/>
            <a:ext cx="36861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67" name="Arc 59"/>
          <p:cNvSpPr>
            <a:spLocks/>
          </p:cNvSpPr>
          <p:nvPr/>
        </p:nvSpPr>
        <p:spPr bwMode="auto">
          <a:xfrm>
            <a:off x="5816601" y="2254251"/>
            <a:ext cx="77788" cy="133350"/>
          </a:xfrm>
          <a:custGeom>
            <a:avLst/>
            <a:gdLst>
              <a:gd name="G0" fmla="+- 450 0 0"/>
              <a:gd name="G1" fmla="+- 21600 0 0"/>
              <a:gd name="G2" fmla="+- 21600 0 0"/>
              <a:gd name="T0" fmla="*/ 0 w 22050"/>
              <a:gd name="T1" fmla="*/ 5 h 43200"/>
              <a:gd name="T2" fmla="*/ 450 w 22050"/>
              <a:gd name="T3" fmla="*/ 43200 h 43200"/>
              <a:gd name="T4" fmla="*/ 450 w 2205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050" h="43200" fill="none" extrusionOk="0">
                <a:moveTo>
                  <a:pt x="-1" y="4"/>
                </a:moveTo>
                <a:cubicBezTo>
                  <a:pt x="149" y="1"/>
                  <a:pt x="299" y="-1"/>
                  <a:pt x="450" y="0"/>
                </a:cubicBezTo>
                <a:cubicBezTo>
                  <a:pt x="12379" y="0"/>
                  <a:pt x="22050" y="9670"/>
                  <a:pt x="22050" y="21600"/>
                </a:cubicBezTo>
                <a:cubicBezTo>
                  <a:pt x="22050" y="33529"/>
                  <a:pt x="12379" y="43199"/>
                  <a:pt x="450" y="43200"/>
                </a:cubicBezTo>
              </a:path>
              <a:path w="22050" h="43200" stroke="0" extrusionOk="0">
                <a:moveTo>
                  <a:pt x="-1" y="4"/>
                </a:moveTo>
                <a:cubicBezTo>
                  <a:pt x="149" y="1"/>
                  <a:pt x="299" y="-1"/>
                  <a:pt x="450" y="0"/>
                </a:cubicBezTo>
                <a:cubicBezTo>
                  <a:pt x="12379" y="0"/>
                  <a:pt x="22050" y="9670"/>
                  <a:pt x="22050" y="21600"/>
                </a:cubicBezTo>
                <a:cubicBezTo>
                  <a:pt x="22050" y="33529"/>
                  <a:pt x="12379" y="43199"/>
                  <a:pt x="450" y="43200"/>
                </a:cubicBezTo>
                <a:lnTo>
                  <a:pt x="450" y="21600"/>
                </a:lnTo>
                <a:close/>
              </a:path>
            </a:pathLst>
          </a:custGeom>
          <a:solidFill>
            <a:srgbClr val="FF5050"/>
          </a:solidFill>
          <a:ln w="12700" cap="rnd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68" name="Line 60"/>
          <p:cNvSpPr>
            <a:spLocks noChangeShapeType="1"/>
          </p:cNvSpPr>
          <p:nvPr/>
        </p:nvSpPr>
        <p:spPr bwMode="auto">
          <a:xfrm flipV="1">
            <a:off x="1952628" y="2320925"/>
            <a:ext cx="227013" cy="7938"/>
          </a:xfrm>
          <a:prstGeom prst="line">
            <a:avLst/>
          </a:prstGeom>
          <a:noFill/>
          <a:ln w="25400">
            <a:solidFill>
              <a:srgbClr val="66CC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69" name="Line 61"/>
          <p:cNvSpPr>
            <a:spLocks noChangeShapeType="1"/>
          </p:cNvSpPr>
          <p:nvPr/>
        </p:nvSpPr>
        <p:spPr bwMode="auto">
          <a:xfrm flipV="1">
            <a:off x="5888046" y="2306653"/>
            <a:ext cx="274637" cy="7937"/>
          </a:xfrm>
          <a:prstGeom prst="line">
            <a:avLst/>
          </a:prstGeom>
          <a:noFill/>
          <a:ln w="25400">
            <a:solidFill>
              <a:srgbClr val="FF505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70" name="Rectangle 62"/>
          <p:cNvSpPr>
            <a:spLocks noChangeArrowheads="1"/>
          </p:cNvSpPr>
          <p:nvPr/>
        </p:nvSpPr>
        <p:spPr bwMode="auto">
          <a:xfrm>
            <a:off x="3116270" y="1485902"/>
            <a:ext cx="1796967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0" tIns="46035" rIns="92070" bIns="46035">
            <a:spAutoFit/>
          </a:bodyPr>
          <a:lstStyle/>
          <a:p>
            <a:pPr eaLnBrk="0" hangingPunct="0"/>
            <a:r>
              <a:rPr lang="en-US" altLang="en-US" sz="2400" b="0">
                <a:solidFill>
                  <a:srgbClr val="000000"/>
                </a:solidFill>
                <a:latin typeface="Times New Roman" pitchFamily="18" charset="0"/>
                <a:cs typeface="+mn-cs"/>
              </a:rPr>
              <a:t>coaxial cable</a:t>
            </a:r>
          </a:p>
        </p:txBody>
      </p:sp>
      <p:sp>
        <p:nvSpPr>
          <p:cNvPr id="43071" name="Rectangle 63"/>
          <p:cNvSpPr>
            <a:spLocks noChangeArrowheads="1"/>
          </p:cNvSpPr>
          <p:nvPr/>
        </p:nvSpPr>
        <p:spPr bwMode="auto">
          <a:xfrm>
            <a:off x="3040070" y="2328877"/>
            <a:ext cx="1886735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0" tIns="46035" rIns="92070" bIns="46035">
            <a:spAutoFit/>
          </a:bodyPr>
          <a:lstStyle/>
          <a:p>
            <a:pPr eaLnBrk="0" hangingPunct="0"/>
            <a:r>
              <a:rPr lang="en-US" altLang="en-US" sz="2400" b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60cm     60pF</a:t>
            </a:r>
          </a:p>
        </p:txBody>
      </p:sp>
      <p:sp>
        <p:nvSpPr>
          <p:cNvPr id="43072" name="Line 64"/>
          <p:cNvSpPr>
            <a:spLocks noChangeShapeType="1"/>
          </p:cNvSpPr>
          <p:nvPr/>
        </p:nvSpPr>
        <p:spPr bwMode="auto">
          <a:xfrm flipH="1">
            <a:off x="2135190" y="2547953"/>
            <a:ext cx="942975" cy="9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73" name="Line 65"/>
          <p:cNvSpPr>
            <a:spLocks noChangeShapeType="1"/>
          </p:cNvSpPr>
          <p:nvPr/>
        </p:nvSpPr>
        <p:spPr bwMode="auto">
          <a:xfrm>
            <a:off x="4937126" y="2565400"/>
            <a:ext cx="952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74" name="Line 66"/>
          <p:cNvSpPr>
            <a:spLocks noChangeShapeType="1"/>
          </p:cNvSpPr>
          <p:nvPr/>
        </p:nvSpPr>
        <p:spPr bwMode="auto">
          <a:xfrm>
            <a:off x="1968500" y="4295789"/>
            <a:ext cx="0" cy="5556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75" name="AutoShape 67"/>
          <p:cNvSpPr>
            <a:spLocks noChangeArrowheads="1"/>
          </p:cNvSpPr>
          <p:nvPr/>
        </p:nvSpPr>
        <p:spPr bwMode="auto">
          <a:xfrm rot="10800000" flipH="1">
            <a:off x="1800225" y="4832351"/>
            <a:ext cx="325438" cy="304800"/>
          </a:xfrm>
          <a:prstGeom prst="triangle">
            <a:avLst>
              <a:gd name="adj" fmla="val 49995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76" name="Rectangle 68"/>
          <p:cNvSpPr>
            <a:spLocks noChangeArrowheads="1"/>
          </p:cNvSpPr>
          <p:nvPr/>
        </p:nvSpPr>
        <p:spPr bwMode="auto">
          <a:xfrm>
            <a:off x="1663707" y="2795588"/>
            <a:ext cx="601663" cy="220662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77" name="Rectangle 69"/>
          <p:cNvSpPr>
            <a:spLocks noChangeArrowheads="1"/>
          </p:cNvSpPr>
          <p:nvPr/>
        </p:nvSpPr>
        <p:spPr bwMode="auto">
          <a:xfrm>
            <a:off x="1666883" y="4175139"/>
            <a:ext cx="601663" cy="220663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78" name="Rectangle 70"/>
          <p:cNvSpPr>
            <a:spLocks noChangeArrowheads="1"/>
          </p:cNvSpPr>
          <p:nvPr/>
        </p:nvSpPr>
        <p:spPr bwMode="auto">
          <a:xfrm>
            <a:off x="2838457" y="3365504"/>
            <a:ext cx="785471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0" tIns="46035" rIns="92070" bIns="46035">
            <a:spAutoFit/>
          </a:bodyPr>
          <a:lstStyle/>
          <a:p>
            <a:pPr eaLnBrk="0" hangingPunct="0"/>
            <a:r>
              <a:rPr lang="en-US" altLang="en-US" sz="2400" b="0">
                <a:solidFill>
                  <a:srgbClr val="000000"/>
                </a:solidFill>
                <a:latin typeface="Times New Roman" pitchFamily="18" charset="0"/>
                <a:cs typeface="+mn-cs"/>
              </a:rPr>
              <a:t>QPC</a:t>
            </a:r>
          </a:p>
        </p:txBody>
      </p:sp>
      <p:sp>
        <p:nvSpPr>
          <p:cNvPr id="43079" name="Rectangle 71"/>
          <p:cNvSpPr>
            <a:spLocks noChangeArrowheads="1"/>
          </p:cNvSpPr>
          <p:nvPr/>
        </p:nvSpPr>
        <p:spPr bwMode="auto">
          <a:xfrm>
            <a:off x="1728794" y="3238514"/>
            <a:ext cx="496931" cy="2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0" tIns="46035" rIns="92070" bIns="46035">
            <a:spAutoFit/>
          </a:bodyPr>
          <a:lstStyle/>
          <a:p>
            <a:pPr eaLnBrk="0" hangingPunct="0"/>
            <a:r>
              <a:rPr lang="en-US" altLang="en-US" sz="1200" b="0" i="1" dirty="0">
                <a:solidFill>
                  <a:srgbClr val="000000"/>
                </a:solidFill>
                <a:latin typeface="Symbol" pitchFamily="18" charset="2"/>
                <a:cs typeface="+mn-cs"/>
              </a:rPr>
              <a:t>(d </a:t>
            </a:r>
            <a:r>
              <a:rPr lang="en-US" altLang="en-US" sz="1200" b="0" i="1" dirty="0" err="1">
                <a:solidFill>
                  <a:srgbClr val="000000"/>
                </a:solidFill>
                <a:latin typeface="Times New Roman" pitchFamily="18" charset="0"/>
                <a:cs typeface="+mn-cs"/>
              </a:rPr>
              <a:t>i</a:t>
            </a:r>
            <a:r>
              <a:rPr lang="en-US" altLang="en-US" sz="1200" b="0" i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)</a:t>
            </a:r>
            <a:r>
              <a:rPr lang="en-US" altLang="en-US" sz="1200" b="0" baseline="300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2</a:t>
            </a:r>
            <a:endParaRPr lang="en-US" altLang="en-US" sz="1200" b="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80" name="Oval 72"/>
          <p:cNvSpPr>
            <a:spLocks noChangeArrowheads="1"/>
          </p:cNvSpPr>
          <p:nvPr/>
        </p:nvSpPr>
        <p:spPr bwMode="auto">
          <a:xfrm>
            <a:off x="1924050" y="2293938"/>
            <a:ext cx="57150" cy="5556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81" name="Arc 73"/>
          <p:cNvSpPr>
            <a:spLocks/>
          </p:cNvSpPr>
          <p:nvPr/>
        </p:nvSpPr>
        <p:spPr bwMode="auto">
          <a:xfrm rot="17958086" flipH="1">
            <a:off x="978694" y="2004224"/>
            <a:ext cx="960438" cy="80645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596 w 21596"/>
              <a:gd name="T1" fmla="*/ 405 h 20553"/>
              <a:gd name="T2" fmla="*/ 6642 w 21596"/>
              <a:gd name="T3" fmla="*/ 20553 h 20553"/>
              <a:gd name="T4" fmla="*/ 0 w 21596"/>
              <a:gd name="T5" fmla="*/ 0 h 20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96" h="20553" fill="none" extrusionOk="0">
                <a:moveTo>
                  <a:pt x="21596" y="405"/>
                </a:moveTo>
                <a:cubicBezTo>
                  <a:pt x="21423" y="9624"/>
                  <a:pt x="15416" y="17717"/>
                  <a:pt x="6642" y="20553"/>
                </a:cubicBezTo>
              </a:path>
              <a:path w="21596" h="20553" stroke="0" extrusionOk="0">
                <a:moveTo>
                  <a:pt x="21596" y="405"/>
                </a:moveTo>
                <a:cubicBezTo>
                  <a:pt x="21423" y="9624"/>
                  <a:pt x="15416" y="17717"/>
                  <a:pt x="6642" y="20553"/>
                </a:cubicBezTo>
                <a:lnTo>
                  <a:pt x="0" y="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82" name="Rectangle 74"/>
          <p:cNvSpPr>
            <a:spLocks noChangeArrowheads="1"/>
          </p:cNvSpPr>
          <p:nvPr/>
        </p:nvSpPr>
        <p:spPr bwMode="auto">
          <a:xfrm>
            <a:off x="230187" y="2159014"/>
            <a:ext cx="1235916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0" tIns="46035" rIns="92070" bIns="46035">
            <a:spAutoFit/>
          </a:bodyPr>
          <a:lstStyle/>
          <a:p>
            <a:pPr eaLnBrk="0" hangingPunct="0"/>
            <a:r>
              <a:rPr lang="en-US" altLang="en-US" sz="2400" b="0">
                <a:solidFill>
                  <a:srgbClr val="000000"/>
                </a:solidFill>
                <a:latin typeface="Symbol" pitchFamily="18" charset="2"/>
                <a:cs typeface="+mn-cs"/>
              </a:rPr>
              <a:t>d</a:t>
            </a:r>
            <a:r>
              <a:rPr lang="en-US" altLang="en-US" sz="2400" b="0" i="1">
                <a:solidFill>
                  <a:srgbClr val="000000"/>
                </a:solidFill>
                <a:latin typeface="Times New Roman" pitchFamily="18" charset="0"/>
                <a:cs typeface="+mn-cs"/>
              </a:rPr>
              <a:t>V=R </a:t>
            </a:r>
            <a:r>
              <a:rPr lang="en-US" altLang="en-US" sz="2400" b="0">
                <a:solidFill>
                  <a:srgbClr val="000000"/>
                </a:solidFill>
                <a:latin typeface="Symbol" pitchFamily="18" charset="2"/>
                <a:cs typeface="+mn-cs"/>
              </a:rPr>
              <a:t>d</a:t>
            </a:r>
            <a:r>
              <a:rPr lang="en-US" altLang="en-US" sz="2400" b="0" i="1">
                <a:solidFill>
                  <a:srgbClr val="000000"/>
                </a:solidFill>
                <a:latin typeface="Times New Roman" pitchFamily="18" charset="0"/>
                <a:cs typeface="+mn-cs"/>
              </a:rPr>
              <a:t>i</a:t>
            </a:r>
          </a:p>
        </p:txBody>
      </p:sp>
      <p:sp>
        <p:nvSpPr>
          <p:cNvPr id="43083" name="AutoShape 75"/>
          <p:cNvSpPr>
            <a:spLocks noChangeArrowheads="1"/>
          </p:cNvSpPr>
          <p:nvPr/>
        </p:nvSpPr>
        <p:spPr bwMode="auto">
          <a:xfrm rot="5400000">
            <a:off x="1393826" y="3255963"/>
            <a:ext cx="381000" cy="685800"/>
          </a:xfrm>
          <a:prstGeom prst="triangle">
            <a:avLst>
              <a:gd name="adj" fmla="val 49995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84" name="AutoShape 76"/>
          <p:cNvSpPr>
            <a:spLocks noChangeArrowheads="1"/>
          </p:cNvSpPr>
          <p:nvPr/>
        </p:nvSpPr>
        <p:spPr bwMode="auto">
          <a:xfrm rot="5400000">
            <a:off x="6137275" y="1944690"/>
            <a:ext cx="768350" cy="723900"/>
          </a:xfrm>
          <a:prstGeom prst="triangle">
            <a:avLst>
              <a:gd name="adj" fmla="val 50995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85" name="Line 77"/>
          <p:cNvSpPr>
            <a:spLocks noChangeShapeType="1"/>
          </p:cNvSpPr>
          <p:nvPr/>
        </p:nvSpPr>
        <p:spPr bwMode="auto">
          <a:xfrm flipV="1">
            <a:off x="6881820" y="2314575"/>
            <a:ext cx="282575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86" name="Rectangle 78"/>
          <p:cNvSpPr>
            <a:spLocks noChangeArrowheads="1"/>
          </p:cNvSpPr>
          <p:nvPr/>
        </p:nvSpPr>
        <p:spPr bwMode="auto">
          <a:xfrm>
            <a:off x="5868396" y="2803540"/>
            <a:ext cx="1107676" cy="8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0" tIns="46035" rIns="92070" bIns="46035">
            <a:spAutoFit/>
          </a:bodyPr>
          <a:lstStyle/>
          <a:p>
            <a:pPr algn="ctr" eaLnBrk="0" hangingPunct="0"/>
            <a:r>
              <a:rPr lang="en-US" altLang="en-US" sz="2400" b="0">
                <a:solidFill>
                  <a:srgbClr val="000000"/>
                </a:solidFill>
                <a:latin typeface="Times New Roman" pitchFamily="18" charset="0"/>
                <a:cs typeface="+mn-cs"/>
              </a:rPr>
              <a:t>cooled</a:t>
            </a:r>
          </a:p>
          <a:p>
            <a:pPr algn="ctr" eaLnBrk="0" hangingPunct="0"/>
            <a:r>
              <a:rPr lang="en-US" altLang="en-US" sz="2400" b="0">
                <a:solidFill>
                  <a:srgbClr val="000000"/>
                </a:solidFill>
                <a:latin typeface="Times New Roman" pitchFamily="18" charset="0"/>
                <a:cs typeface="+mn-cs"/>
              </a:rPr>
              <a:t>preamp</a:t>
            </a:r>
          </a:p>
        </p:txBody>
      </p:sp>
      <p:sp>
        <p:nvSpPr>
          <p:cNvPr id="43087" name="Rectangle 79"/>
          <p:cNvSpPr>
            <a:spLocks noChangeArrowheads="1"/>
          </p:cNvSpPr>
          <p:nvPr/>
        </p:nvSpPr>
        <p:spPr bwMode="auto">
          <a:xfrm>
            <a:off x="5265738" y="1485902"/>
            <a:ext cx="1622239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0" tIns="46035" rIns="92070" bIns="46035">
            <a:spAutoFit/>
          </a:bodyPr>
          <a:lstStyle/>
          <a:p>
            <a:pPr eaLnBrk="0" hangingPunct="0"/>
            <a:r>
              <a:rPr lang="en-US" altLang="en-US" sz="2400" b="0" dirty="0">
                <a:solidFill>
                  <a:srgbClr val="FF5050"/>
                </a:solidFill>
                <a:latin typeface="Times New Roman" pitchFamily="18" charset="0"/>
                <a:cs typeface="+mn-cs"/>
              </a:rPr>
              <a:t>(hot, 4.2 K)</a:t>
            </a:r>
          </a:p>
        </p:txBody>
      </p:sp>
      <p:sp>
        <p:nvSpPr>
          <p:cNvPr id="43088" name="Rectangle 80"/>
          <p:cNvSpPr>
            <a:spLocks noChangeArrowheads="1"/>
          </p:cNvSpPr>
          <p:nvPr/>
        </p:nvSpPr>
        <p:spPr bwMode="auto">
          <a:xfrm>
            <a:off x="862020" y="1485902"/>
            <a:ext cx="1920398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0" tIns="46035" rIns="92070" bIns="46035">
            <a:spAutoFit/>
          </a:bodyPr>
          <a:lstStyle/>
          <a:p>
            <a:pPr eaLnBrk="0" hangingPunct="0"/>
            <a:r>
              <a:rPr lang="en-US" altLang="en-US" sz="2400" b="0" dirty="0">
                <a:solidFill>
                  <a:srgbClr val="3333CC"/>
                </a:solidFill>
                <a:latin typeface="Times New Roman" pitchFamily="18" charset="0"/>
                <a:cs typeface="+mn-cs"/>
              </a:rPr>
              <a:t>(cold, 50 mK)</a:t>
            </a:r>
          </a:p>
        </p:txBody>
      </p:sp>
      <p:sp>
        <p:nvSpPr>
          <p:cNvPr id="43089" name="Rectangle 81"/>
          <p:cNvSpPr>
            <a:spLocks noChangeArrowheads="1"/>
          </p:cNvSpPr>
          <p:nvPr/>
        </p:nvSpPr>
        <p:spPr bwMode="auto">
          <a:xfrm>
            <a:off x="7169153" y="1865327"/>
            <a:ext cx="962025" cy="8969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90" name="Rectangle 82" descr="Large grid"/>
          <p:cNvSpPr>
            <a:spLocks noChangeArrowheads="1"/>
          </p:cNvSpPr>
          <p:nvPr/>
        </p:nvSpPr>
        <p:spPr bwMode="auto">
          <a:xfrm>
            <a:off x="7324733" y="1949465"/>
            <a:ext cx="671513" cy="530225"/>
          </a:xfrm>
          <a:prstGeom prst="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91" name="Rectangle 83"/>
          <p:cNvSpPr>
            <a:spLocks noChangeArrowheads="1"/>
          </p:cNvSpPr>
          <p:nvPr/>
        </p:nvSpPr>
        <p:spPr bwMode="auto">
          <a:xfrm>
            <a:off x="7083427" y="2806715"/>
            <a:ext cx="1312860" cy="8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0" tIns="46035" rIns="92070" bIns="46035">
            <a:spAutoFit/>
          </a:bodyPr>
          <a:lstStyle/>
          <a:p>
            <a:pPr algn="ctr" eaLnBrk="0" hangingPunct="0"/>
            <a:r>
              <a:rPr lang="en-US" altLang="en-US" sz="2400" b="0">
                <a:solidFill>
                  <a:srgbClr val="000000"/>
                </a:solidFill>
                <a:latin typeface="Times New Roman" pitchFamily="18" charset="0"/>
                <a:cs typeface="+mn-cs"/>
              </a:rPr>
              <a:t>spectrum</a:t>
            </a:r>
          </a:p>
          <a:p>
            <a:pPr algn="ctr" eaLnBrk="0" hangingPunct="0"/>
            <a:r>
              <a:rPr lang="en-US" altLang="en-US" sz="2400" b="0">
                <a:solidFill>
                  <a:srgbClr val="000000"/>
                </a:solidFill>
                <a:latin typeface="Times New Roman" pitchFamily="18" charset="0"/>
                <a:cs typeface="+mn-cs"/>
              </a:rPr>
              <a:t>analyzer</a:t>
            </a:r>
          </a:p>
        </p:txBody>
      </p:sp>
      <p:sp>
        <p:nvSpPr>
          <p:cNvPr id="43092" name="Arc 84"/>
          <p:cNvSpPr>
            <a:spLocks/>
          </p:cNvSpPr>
          <p:nvPr/>
        </p:nvSpPr>
        <p:spPr bwMode="auto">
          <a:xfrm rot="10800000">
            <a:off x="7383463" y="1997090"/>
            <a:ext cx="590550" cy="42386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570"/>
              <a:gd name="T1" fmla="*/ 0 h 21600"/>
              <a:gd name="T2" fmla="*/ 21570 w 21570"/>
              <a:gd name="T3" fmla="*/ 20471 h 21600"/>
              <a:gd name="T4" fmla="*/ 0 w 2157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70" h="21600" fill="none" extrusionOk="0">
                <a:moveTo>
                  <a:pt x="-1" y="0"/>
                </a:moveTo>
                <a:cubicBezTo>
                  <a:pt x="11490" y="0"/>
                  <a:pt x="20969" y="8996"/>
                  <a:pt x="21570" y="20470"/>
                </a:cubicBezTo>
              </a:path>
              <a:path w="21570" h="21600" stroke="0" extrusionOk="0">
                <a:moveTo>
                  <a:pt x="-1" y="0"/>
                </a:moveTo>
                <a:cubicBezTo>
                  <a:pt x="11490" y="0"/>
                  <a:pt x="20969" y="8996"/>
                  <a:pt x="21570" y="20470"/>
                </a:cubicBezTo>
                <a:lnTo>
                  <a:pt x="0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93" name="AutoShape 85"/>
          <p:cNvSpPr>
            <a:spLocks noChangeArrowheads="1"/>
          </p:cNvSpPr>
          <p:nvPr/>
        </p:nvSpPr>
        <p:spPr bwMode="auto">
          <a:xfrm>
            <a:off x="3877764" y="2538413"/>
            <a:ext cx="276225" cy="95250"/>
          </a:xfrm>
          <a:prstGeom prst="rightArrow">
            <a:avLst>
              <a:gd name="adj1" fmla="val 50000"/>
              <a:gd name="adj2" fmla="val 725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94" name="Text Box 86"/>
          <p:cNvSpPr txBox="1">
            <a:spLocks noChangeArrowheads="1"/>
          </p:cNvSpPr>
          <p:nvPr/>
        </p:nvSpPr>
        <p:spPr bwMode="auto">
          <a:xfrm>
            <a:off x="1838325" y="3730626"/>
            <a:ext cx="3209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600" i="1">
                <a:solidFill>
                  <a:srgbClr val="000000"/>
                </a:solidFill>
                <a:latin typeface="Times New Roman" pitchFamily="18" charset="0"/>
                <a:cs typeface="+mn-cs"/>
              </a:rPr>
              <a:t>R</a:t>
            </a:r>
          </a:p>
        </p:txBody>
      </p:sp>
      <p:sp>
        <p:nvSpPr>
          <p:cNvPr id="43095" name="AutoShape 87"/>
          <p:cNvSpPr>
            <a:spLocks noChangeArrowheads="1"/>
          </p:cNvSpPr>
          <p:nvPr/>
        </p:nvSpPr>
        <p:spPr bwMode="auto">
          <a:xfrm rot="16200000" flipH="1">
            <a:off x="2146300" y="3255963"/>
            <a:ext cx="381000" cy="685800"/>
          </a:xfrm>
          <a:prstGeom prst="triangle">
            <a:avLst>
              <a:gd name="adj" fmla="val 49995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3096" name="AutoShape 88"/>
          <p:cNvSpPr>
            <a:spLocks noChangeArrowheads="1"/>
          </p:cNvSpPr>
          <p:nvPr/>
        </p:nvSpPr>
        <p:spPr bwMode="auto">
          <a:xfrm>
            <a:off x="5695950" y="5210175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902826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18375" y="87645"/>
            <a:ext cx="4755069" cy="415925"/>
          </a:xfrm>
          <a:noFill/>
          <a:ln/>
        </p:spPr>
        <p:txBody>
          <a:bodyPr/>
          <a:lstStyle/>
          <a:p>
            <a:r>
              <a:rPr lang="en-US" altLang="en-US" sz="2800" b="1" dirty="0">
                <a:solidFill>
                  <a:srgbClr val="3333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experimental setup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766892" y="731839"/>
            <a:ext cx="5781675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0" tIns="46035" rIns="92070" bIns="46035">
            <a:spAutoFit/>
          </a:bodyPr>
          <a:lstStyle/>
          <a:p>
            <a:pPr eaLnBrk="0" hangingPunct="0">
              <a:buClr>
                <a:srgbClr val="FF0000"/>
              </a:buClr>
              <a:buSzPct val="130000"/>
              <a:buFontTx/>
              <a:buChar char="*"/>
            </a:pPr>
            <a:r>
              <a:rPr lang="en-US" altLang="en-US" sz="2000" b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 frequency above  </a:t>
            </a:r>
            <a:r>
              <a:rPr lang="en-US" altLang="en-US" sz="2000" b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1</a:t>
            </a:r>
            <a:r>
              <a:rPr lang="en-US" altLang="en-US" sz="2000" b="0" i="1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/f</a:t>
            </a:r>
            <a:r>
              <a:rPr lang="en-US" altLang="en-US" sz="2000" b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  noise corner of preamplifier;</a:t>
            </a:r>
          </a:p>
          <a:p>
            <a:pPr eaLnBrk="0" hangingPunct="0">
              <a:buClr>
                <a:srgbClr val="FF0000"/>
              </a:buClr>
              <a:buSzPct val="130000"/>
              <a:buFontTx/>
              <a:buChar char="*"/>
            </a:pPr>
            <a:r>
              <a:rPr lang="en-US" altLang="en-US" sz="2000" b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 capacitance compensated by resonant circuit;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601914" y="3319463"/>
            <a:ext cx="944562" cy="4365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611440" y="3732219"/>
            <a:ext cx="946150" cy="1587"/>
          </a:xfrm>
          <a:custGeom>
            <a:avLst/>
            <a:gdLst>
              <a:gd name="T0" fmla="*/ 0 w 596"/>
              <a:gd name="T1" fmla="*/ 0 h 1"/>
              <a:gd name="T2" fmla="*/ 580 w 596"/>
              <a:gd name="T3" fmla="*/ 0 h 1"/>
              <a:gd name="T4" fmla="*/ 595 w 596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96" h="1">
                <a:moveTo>
                  <a:pt x="0" y="0"/>
                </a:moveTo>
                <a:lnTo>
                  <a:pt x="580" y="0"/>
                </a:lnTo>
                <a:lnTo>
                  <a:pt x="595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486" name="Freeform 6"/>
          <p:cNvSpPr>
            <a:spLocks/>
          </p:cNvSpPr>
          <p:nvPr/>
        </p:nvSpPr>
        <p:spPr bwMode="auto">
          <a:xfrm>
            <a:off x="2605088" y="3319478"/>
            <a:ext cx="944562" cy="1587"/>
          </a:xfrm>
          <a:custGeom>
            <a:avLst/>
            <a:gdLst>
              <a:gd name="T0" fmla="*/ 594 w 595"/>
              <a:gd name="T1" fmla="*/ 0 h 1"/>
              <a:gd name="T2" fmla="*/ 14 w 595"/>
              <a:gd name="T3" fmla="*/ 0 h 1"/>
              <a:gd name="T4" fmla="*/ 0 w 595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95" h="1">
                <a:moveTo>
                  <a:pt x="594" y="0"/>
                </a:moveTo>
                <a:lnTo>
                  <a:pt x="14" y="0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887671" y="3595688"/>
            <a:ext cx="369887" cy="781050"/>
          </a:xfrm>
          <a:custGeom>
            <a:avLst/>
            <a:gdLst>
              <a:gd name="T0" fmla="*/ 116 w 233"/>
              <a:gd name="T1" fmla="*/ 0 h 492"/>
              <a:gd name="T2" fmla="*/ 232 w 233"/>
              <a:gd name="T3" fmla="*/ 491 h 492"/>
              <a:gd name="T4" fmla="*/ 0 w 233"/>
              <a:gd name="T5" fmla="*/ 491 h 492"/>
              <a:gd name="T6" fmla="*/ 116 w 233"/>
              <a:gd name="T7" fmla="*/ 0 h 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" h="492">
                <a:moveTo>
                  <a:pt x="116" y="0"/>
                </a:moveTo>
                <a:lnTo>
                  <a:pt x="232" y="491"/>
                </a:lnTo>
                <a:lnTo>
                  <a:pt x="0" y="491"/>
                </a:lnTo>
                <a:lnTo>
                  <a:pt x="116" y="0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2760670" y="4438664"/>
            <a:ext cx="646011" cy="35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0" tIns="46035" rIns="92070" bIns="46035">
            <a:spAutoFit/>
          </a:bodyPr>
          <a:lstStyle/>
          <a:p>
            <a:pPr eaLnBrk="0" hangingPunct="0"/>
            <a:r>
              <a:rPr lang="en-US" altLang="en-US" sz="1700">
                <a:solidFill>
                  <a:srgbClr val="00CC99"/>
                </a:solidFill>
                <a:latin typeface="Times New Roman" pitchFamily="18" charset="0"/>
                <a:cs typeface="+mn-cs"/>
              </a:rPr>
              <a:t>QPC</a:t>
            </a:r>
          </a:p>
        </p:txBody>
      </p:sp>
      <p:sp>
        <p:nvSpPr>
          <p:cNvPr id="20489" name="Freeform 9"/>
          <p:cNvSpPr>
            <a:spLocks/>
          </p:cNvSpPr>
          <p:nvPr/>
        </p:nvSpPr>
        <p:spPr bwMode="auto">
          <a:xfrm>
            <a:off x="2841627" y="2768615"/>
            <a:ext cx="393700" cy="758825"/>
          </a:xfrm>
          <a:custGeom>
            <a:avLst/>
            <a:gdLst>
              <a:gd name="T0" fmla="*/ 145 w 248"/>
              <a:gd name="T1" fmla="*/ 477 h 478"/>
              <a:gd name="T2" fmla="*/ 247 w 248"/>
              <a:gd name="T3" fmla="*/ 0 h 478"/>
              <a:gd name="T4" fmla="*/ 0 w 248"/>
              <a:gd name="T5" fmla="*/ 0 h 478"/>
              <a:gd name="T6" fmla="*/ 145 w 248"/>
              <a:gd name="T7" fmla="*/ 477 h 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" h="478">
                <a:moveTo>
                  <a:pt x="145" y="477"/>
                </a:moveTo>
                <a:lnTo>
                  <a:pt x="247" y="0"/>
                </a:lnTo>
                <a:lnTo>
                  <a:pt x="0" y="0"/>
                </a:lnTo>
                <a:lnTo>
                  <a:pt x="145" y="477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5976946" y="3219450"/>
            <a:ext cx="852487" cy="666750"/>
          </a:xfrm>
          <a:custGeom>
            <a:avLst/>
            <a:gdLst>
              <a:gd name="T0" fmla="*/ 0 w 537"/>
              <a:gd name="T1" fmla="*/ 0 h 420"/>
              <a:gd name="T2" fmla="*/ 0 w 537"/>
              <a:gd name="T3" fmla="*/ 419 h 420"/>
              <a:gd name="T4" fmla="*/ 536 w 537"/>
              <a:gd name="T5" fmla="*/ 188 h 420"/>
              <a:gd name="T6" fmla="*/ 0 w 537"/>
              <a:gd name="T7" fmla="*/ 0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7" h="420">
                <a:moveTo>
                  <a:pt x="0" y="0"/>
                </a:moveTo>
                <a:lnTo>
                  <a:pt x="0" y="419"/>
                </a:lnTo>
                <a:lnTo>
                  <a:pt x="536" y="188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73502" y="3549650"/>
            <a:ext cx="2090738" cy="1588"/>
          </a:xfrm>
          <a:custGeom>
            <a:avLst/>
            <a:gdLst>
              <a:gd name="T0" fmla="*/ 0 w 1317"/>
              <a:gd name="T1" fmla="*/ 0 h 1"/>
              <a:gd name="T2" fmla="*/ 1301 w 1317"/>
              <a:gd name="T3" fmla="*/ 0 h 1"/>
              <a:gd name="T4" fmla="*/ 1316 w 1317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17" h="1">
                <a:moveTo>
                  <a:pt x="0" y="0"/>
                </a:moveTo>
                <a:lnTo>
                  <a:pt x="1301" y="0"/>
                </a:lnTo>
                <a:lnTo>
                  <a:pt x="1316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5010150" y="4338638"/>
            <a:ext cx="1588" cy="277812"/>
          </a:xfrm>
          <a:custGeom>
            <a:avLst/>
            <a:gdLst>
              <a:gd name="T0" fmla="*/ 0 w 1"/>
              <a:gd name="T1" fmla="*/ 0 h 175"/>
              <a:gd name="T2" fmla="*/ 0 w 1"/>
              <a:gd name="T3" fmla="*/ 159 h 175"/>
              <a:gd name="T4" fmla="*/ 0 w 1"/>
              <a:gd name="T5" fmla="*/ 174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75">
                <a:moveTo>
                  <a:pt x="0" y="0"/>
                </a:moveTo>
                <a:lnTo>
                  <a:pt x="0" y="159"/>
                </a:lnTo>
                <a:lnTo>
                  <a:pt x="0" y="174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04" name="Freeform 24"/>
          <p:cNvSpPr>
            <a:spLocks/>
          </p:cNvSpPr>
          <p:nvPr/>
        </p:nvSpPr>
        <p:spPr bwMode="auto">
          <a:xfrm>
            <a:off x="5010150" y="3541713"/>
            <a:ext cx="1588" cy="354012"/>
          </a:xfrm>
          <a:custGeom>
            <a:avLst/>
            <a:gdLst>
              <a:gd name="T0" fmla="*/ 0 w 1"/>
              <a:gd name="T1" fmla="*/ 0 h 223"/>
              <a:gd name="T2" fmla="*/ 0 w 1"/>
              <a:gd name="T3" fmla="*/ 205 h 223"/>
              <a:gd name="T4" fmla="*/ 0 w 1"/>
              <a:gd name="T5" fmla="*/ 22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23">
                <a:moveTo>
                  <a:pt x="0" y="0"/>
                </a:moveTo>
                <a:lnTo>
                  <a:pt x="0" y="205"/>
                </a:lnTo>
                <a:lnTo>
                  <a:pt x="0" y="222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05" name="Freeform 25"/>
          <p:cNvSpPr>
            <a:spLocks/>
          </p:cNvSpPr>
          <p:nvPr/>
        </p:nvSpPr>
        <p:spPr bwMode="auto">
          <a:xfrm>
            <a:off x="4232276" y="4618053"/>
            <a:ext cx="769938" cy="1587"/>
          </a:xfrm>
          <a:custGeom>
            <a:avLst/>
            <a:gdLst>
              <a:gd name="T0" fmla="*/ 0 w 485"/>
              <a:gd name="T1" fmla="*/ 0 h 1"/>
              <a:gd name="T2" fmla="*/ 470 w 485"/>
              <a:gd name="T3" fmla="*/ 0 h 1"/>
              <a:gd name="T4" fmla="*/ 484 w 485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5" h="1">
                <a:moveTo>
                  <a:pt x="0" y="0"/>
                </a:moveTo>
                <a:lnTo>
                  <a:pt x="470" y="0"/>
                </a:lnTo>
                <a:lnTo>
                  <a:pt x="484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06" name="Rectangle 26"/>
          <p:cNvSpPr>
            <a:spLocks noChangeArrowheads="1"/>
          </p:cNvSpPr>
          <p:nvPr/>
        </p:nvSpPr>
        <p:spPr bwMode="auto">
          <a:xfrm>
            <a:off x="5939248" y="3303589"/>
            <a:ext cx="572273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0" tIns="46035" rIns="92070" bIns="46035">
            <a:spAutoFit/>
          </a:bodyPr>
          <a:lstStyle/>
          <a:p>
            <a:pPr algn="ctr" eaLnBrk="0" hangingPunct="0"/>
            <a:r>
              <a:rPr lang="en-US" altLang="en-US" sz="1000" b="0">
                <a:solidFill>
                  <a:srgbClr val="114FFB"/>
                </a:solidFill>
                <a:latin typeface="Times New Roman" pitchFamily="18" charset="0"/>
                <a:cs typeface="+mn-cs"/>
              </a:rPr>
              <a:t>cooled</a:t>
            </a:r>
          </a:p>
          <a:p>
            <a:pPr algn="ctr" eaLnBrk="0" hangingPunct="0"/>
            <a:r>
              <a:rPr lang="en-US" altLang="en-US" sz="1000" b="0">
                <a:solidFill>
                  <a:srgbClr val="114FFB"/>
                </a:solidFill>
                <a:latin typeface="Times New Roman" pitchFamily="18" charset="0"/>
                <a:cs typeface="+mn-cs"/>
              </a:rPr>
              <a:t>preamp</a:t>
            </a:r>
          </a:p>
        </p:txBody>
      </p:sp>
      <p:sp>
        <p:nvSpPr>
          <p:cNvPr id="20507" name="Freeform 27"/>
          <p:cNvSpPr>
            <a:spLocks/>
          </p:cNvSpPr>
          <p:nvPr/>
        </p:nvSpPr>
        <p:spPr bwMode="auto">
          <a:xfrm>
            <a:off x="1966914" y="4392614"/>
            <a:ext cx="241300" cy="188912"/>
          </a:xfrm>
          <a:custGeom>
            <a:avLst/>
            <a:gdLst>
              <a:gd name="T0" fmla="*/ 217 w 218"/>
              <a:gd name="T1" fmla="*/ 0 h 233"/>
              <a:gd name="T2" fmla="*/ 0 w 218"/>
              <a:gd name="T3" fmla="*/ 0 h 233"/>
              <a:gd name="T4" fmla="*/ 101 w 218"/>
              <a:gd name="T5" fmla="*/ 232 h 233"/>
              <a:gd name="T6" fmla="*/ 217 w 218"/>
              <a:gd name="T7" fmla="*/ 0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8" h="233">
                <a:moveTo>
                  <a:pt x="217" y="0"/>
                </a:moveTo>
                <a:lnTo>
                  <a:pt x="0" y="0"/>
                </a:lnTo>
                <a:lnTo>
                  <a:pt x="101" y="232"/>
                </a:lnTo>
                <a:lnTo>
                  <a:pt x="217" y="0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08" name="Freeform 28"/>
          <p:cNvSpPr>
            <a:spLocks/>
          </p:cNvSpPr>
          <p:nvPr/>
        </p:nvSpPr>
        <p:spPr bwMode="auto">
          <a:xfrm>
            <a:off x="4467232" y="4789503"/>
            <a:ext cx="269875" cy="206375"/>
          </a:xfrm>
          <a:custGeom>
            <a:avLst/>
            <a:gdLst>
              <a:gd name="T0" fmla="*/ 217 w 218"/>
              <a:gd name="T1" fmla="*/ 0 h 232"/>
              <a:gd name="T2" fmla="*/ 0 w 218"/>
              <a:gd name="T3" fmla="*/ 0 h 232"/>
              <a:gd name="T4" fmla="*/ 101 w 218"/>
              <a:gd name="T5" fmla="*/ 231 h 232"/>
              <a:gd name="T6" fmla="*/ 217 w 218"/>
              <a:gd name="T7" fmla="*/ 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8" h="232">
                <a:moveTo>
                  <a:pt x="217" y="0"/>
                </a:moveTo>
                <a:lnTo>
                  <a:pt x="0" y="0"/>
                </a:lnTo>
                <a:lnTo>
                  <a:pt x="101" y="231"/>
                </a:lnTo>
                <a:lnTo>
                  <a:pt x="217" y="0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10" name="Freeform 30"/>
          <p:cNvSpPr>
            <a:spLocks/>
          </p:cNvSpPr>
          <p:nvPr/>
        </p:nvSpPr>
        <p:spPr bwMode="auto">
          <a:xfrm>
            <a:off x="2092326" y="3563938"/>
            <a:ext cx="1588" cy="309562"/>
          </a:xfrm>
          <a:custGeom>
            <a:avLst/>
            <a:gdLst>
              <a:gd name="T0" fmla="*/ 0 w 1"/>
              <a:gd name="T1" fmla="*/ 0 h 195"/>
              <a:gd name="T2" fmla="*/ 0 w 1"/>
              <a:gd name="T3" fmla="*/ 182 h 195"/>
              <a:gd name="T4" fmla="*/ 0 w 1"/>
              <a:gd name="T5" fmla="*/ 194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195">
                <a:moveTo>
                  <a:pt x="0" y="0"/>
                </a:moveTo>
                <a:lnTo>
                  <a:pt x="0" y="182"/>
                </a:lnTo>
                <a:lnTo>
                  <a:pt x="0" y="194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11" name="Freeform 31"/>
          <p:cNvSpPr>
            <a:spLocks/>
          </p:cNvSpPr>
          <p:nvPr/>
        </p:nvSpPr>
        <p:spPr bwMode="auto">
          <a:xfrm>
            <a:off x="1944688" y="3875089"/>
            <a:ext cx="323850" cy="1587"/>
          </a:xfrm>
          <a:custGeom>
            <a:avLst/>
            <a:gdLst>
              <a:gd name="T0" fmla="*/ 0 w 204"/>
              <a:gd name="T1" fmla="*/ 0 h 1"/>
              <a:gd name="T2" fmla="*/ 188 w 204"/>
              <a:gd name="T3" fmla="*/ 0 h 1"/>
              <a:gd name="T4" fmla="*/ 203 w 204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4" h="1">
                <a:moveTo>
                  <a:pt x="0" y="0"/>
                </a:moveTo>
                <a:lnTo>
                  <a:pt x="188" y="0"/>
                </a:lnTo>
                <a:lnTo>
                  <a:pt x="203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12" name="Freeform 32"/>
          <p:cNvSpPr>
            <a:spLocks/>
          </p:cNvSpPr>
          <p:nvPr/>
        </p:nvSpPr>
        <p:spPr bwMode="auto">
          <a:xfrm>
            <a:off x="2082801" y="3984630"/>
            <a:ext cx="1588" cy="415925"/>
          </a:xfrm>
          <a:custGeom>
            <a:avLst/>
            <a:gdLst>
              <a:gd name="T0" fmla="*/ 0 w 1"/>
              <a:gd name="T1" fmla="*/ 0 h 262"/>
              <a:gd name="T2" fmla="*/ 0 w 1"/>
              <a:gd name="T3" fmla="*/ 246 h 262"/>
              <a:gd name="T4" fmla="*/ 0 w 1"/>
              <a:gd name="T5" fmla="*/ 261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62">
                <a:moveTo>
                  <a:pt x="0" y="0"/>
                </a:moveTo>
                <a:lnTo>
                  <a:pt x="0" y="246"/>
                </a:lnTo>
                <a:lnTo>
                  <a:pt x="0" y="261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13" name="Freeform 33"/>
          <p:cNvSpPr>
            <a:spLocks/>
          </p:cNvSpPr>
          <p:nvPr/>
        </p:nvSpPr>
        <p:spPr bwMode="auto">
          <a:xfrm>
            <a:off x="1944688" y="3984625"/>
            <a:ext cx="323850" cy="1588"/>
          </a:xfrm>
          <a:custGeom>
            <a:avLst/>
            <a:gdLst>
              <a:gd name="T0" fmla="*/ 0 w 204"/>
              <a:gd name="T1" fmla="*/ 0 h 1"/>
              <a:gd name="T2" fmla="*/ 188 w 204"/>
              <a:gd name="T3" fmla="*/ 0 h 1"/>
              <a:gd name="T4" fmla="*/ 203 w 204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4" h="1">
                <a:moveTo>
                  <a:pt x="0" y="0"/>
                </a:moveTo>
                <a:lnTo>
                  <a:pt x="188" y="0"/>
                </a:lnTo>
                <a:lnTo>
                  <a:pt x="203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14" name="Freeform 34"/>
          <p:cNvSpPr>
            <a:spLocks/>
          </p:cNvSpPr>
          <p:nvPr/>
        </p:nvSpPr>
        <p:spPr bwMode="auto">
          <a:xfrm>
            <a:off x="1858963" y="3549650"/>
            <a:ext cx="438150" cy="1588"/>
          </a:xfrm>
          <a:custGeom>
            <a:avLst/>
            <a:gdLst>
              <a:gd name="T0" fmla="*/ 275 w 276"/>
              <a:gd name="T1" fmla="*/ 0 h 1"/>
              <a:gd name="T2" fmla="*/ 14 w 276"/>
              <a:gd name="T3" fmla="*/ 0 h 1"/>
              <a:gd name="T4" fmla="*/ 0 w 276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6" h="1">
                <a:moveTo>
                  <a:pt x="275" y="0"/>
                </a:moveTo>
                <a:lnTo>
                  <a:pt x="14" y="0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15" name="Oval 35"/>
          <p:cNvSpPr>
            <a:spLocks noChangeArrowheads="1"/>
          </p:cNvSpPr>
          <p:nvPr/>
        </p:nvSpPr>
        <p:spPr bwMode="auto">
          <a:xfrm>
            <a:off x="1768477" y="3522663"/>
            <a:ext cx="82550" cy="8255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20526" name="Group 46"/>
          <p:cNvGrpSpPr>
            <a:grpSpLocks/>
          </p:cNvGrpSpPr>
          <p:nvPr/>
        </p:nvGrpSpPr>
        <p:grpSpPr bwMode="auto">
          <a:xfrm>
            <a:off x="4054477" y="3549651"/>
            <a:ext cx="350838" cy="1057275"/>
            <a:chOff x="2554" y="2236"/>
            <a:chExt cx="221" cy="666"/>
          </a:xfrm>
        </p:grpSpPr>
        <p:sp>
          <p:nvSpPr>
            <p:cNvPr id="20523" name="Freeform 43"/>
            <p:cNvSpPr>
              <a:spLocks/>
            </p:cNvSpPr>
            <p:nvPr/>
          </p:nvSpPr>
          <p:spPr bwMode="auto">
            <a:xfrm>
              <a:off x="2677" y="2236"/>
              <a:ext cx="1" cy="156"/>
            </a:xfrm>
            <a:custGeom>
              <a:avLst/>
              <a:gdLst>
                <a:gd name="T0" fmla="*/ 0 w 1"/>
                <a:gd name="T1" fmla="*/ 155 h 156"/>
                <a:gd name="T2" fmla="*/ 0 w 1"/>
                <a:gd name="T3" fmla="*/ 21 h 156"/>
                <a:gd name="T4" fmla="*/ 0 w 1"/>
                <a:gd name="T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56">
                  <a:moveTo>
                    <a:pt x="0" y="155"/>
                  </a:moveTo>
                  <a:lnTo>
                    <a:pt x="0" y="21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0524" name="Freeform 44"/>
            <p:cNvSpPr>
              <a:spLocks/>
            </p:cNvSpPr>
            <p:nvPr/>
          </p:nvSpPr>
          <p:spPr bwMode="auto">
            <a:xfrm>
              <a:off x="2663" y="2814"/>
              <a:ext cx="1" cy="88"/>
            </a:xfrm>
            <a:custGeom>
              <a:avLst/>
              <a:gdLst>
                <a:gd name="T0" fmla="*/ 0 w 1"/>
                <a:gd name="T1" fmla="*/ 87 h 88"/>
                <a:gd name="T2" fmla="*/ 0 w 1"/>
                <a:gd name="T3" fmla="*/ 15 h 88"/>
                <a:gd name="T4" fmla="*/ 0 w 1"/>
                <a:gd name="T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88">
                  <a:moveTo>
                    <a:pt x="0" y="87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0525" name="Freeform 45"/>
            <p:cNvSpPr>
              <a:spLocks/>
            </p:cNvSpPr>
            <p:nvPr/>
          </p:nvSpPr>
          <p:spPr bwMode="auto">
            <a:xfrm>
              <a:off x="2554" y="2375"/>
              <a:ext cx="221" cy="433"/>
            </a:xfrm>
            <a:custGeom>
              <a:avLst/>
              <a:gdLst>
                <a:gd name="T0" fmla="*/ 163 w 221"/>
                <a:gd name="T1" fmla="*/ 20 h 433"/>
                <a:gd name="T2" fmla="*/ 202 w 221"/>
                <a:gd name="T3" fmla="*/ 18 h 433"/>
                <a:gd name="T4" fmla="*/ 220 w 221"/>
                <a:gd name="T5" fmla="*/ 11 h 433"/>
                <a:gd name="T6" fmla="*/ 210 w 221"/>
                <a:gd name="T7" fmla="*/ 4 h 433"/>
                <a:gd name="T8" fmla="*/ 174 w 221"/>
                <a:gd name="T9" fmla="*/ 0 h 433"/>
                <a:gd name="T10" fmla="*/ 124 w 221"/>
                <a:gd name="T11" fmla="*/ 2 h 433"/>
                <a:gd name="T12" fmla="*/ 69 w 221"/>
                <a:gd name="T13" fmla="*/ 10 h 433"/>
                <a:gd name="T14" fmla="*/ 25 w 221"/>
                <a:gd name="T15" fmla="*/ 25 h 433"/>
                <a:gd name="T16" fmla="*/ 2 w 221"/>
                <a:gd name="T17" fmla="*/ 45 h 433"/>
                <a:gd name="T18" fmla="*/ 5 w 221"/>
                <a:gd name="T19" fmla="*/ 64 h 433"/>
                <a:gd name="T20" fmla="*/ 35 w 221"/>
                <a:gd name="T21" fmla="*/ 82 h 433"/>
                <a:gd name="T22" fmla="*/ 82 w 221"/>
                <a:gd name="T23" fmla="*/ 96 h 433"/>
                <a:gd name="T24" fmla="*/ 138 w 221"/>
                <a:gd name="T25" fmla="*/ 103 h 433"/>
                <a:gd name="T26" fmla="*/ 185 w 221"/>
                <a:gd name="T27" fmla="*/ 103 h 433"/>
                <a:gd name="T28" fmla="*/ 215 w 221"/>
                <a:gd name="T29" fmla="*/ 97 h 433"/>
                <a:gd name="T30" fmla="*/ 216 w 221"/>
                <a:gd name="T31" fmla="*/ 89 h 433"/>
                <a:gd name="T32" fmla="*/ 190 w 221"/>
                <a:gd name="T33" fmla="*/ 84 h 433"/>
                <a:gd name="T34" fmla="*/ 144 w 221"/>
                <a:gd name="T35" fmla="*/ 83 h 433"/>
                <a:gd name="T36" fmla="*/ 90 w 221"/>
                <a:gd name="T37" fmla="*/ 89 h 433"/>
                <a:gd name="T38" fmla="*/ 39 w 221"/>
                <a:gd name="T39" fmla="*/ 102 h 433"/>
                <a:gd name="T40" fmla="*/ 8 w 221"/>
                <a:gd name="T41" fmla="*/ 119 h 433"/>
                <a:gd name="T42" fmla="*/ 1 w 221"/>
                <a:gd name="T43" fmla="*/ 140 h 433"/>
                <a:gd name="T44" fmla="*/ 21 w 221"/>
                <a:gd name="T45" fmla="*/ 159 h 433"/>
                <a:gd name="T46" fmla="*/ 63 w 221"/>
                <a:gd name="T47" fmla="*/ 175 h 433"/>
                <a:gd name="T48" fmla="*/ 117 w 221"/>
                <a:gd name="T49" fmla="*/ 184 h 433"/>
                <a:gd name="T50" fmla="*/ 169 w 221"/>
                <a:gd name="T51" fmla="*/ 186 h 433"/>
                <a:gd name="T52" fmla="*/ 206 w 221"/>
                <a:gd name="T53" fmla="*/ 183 h 433"/>
                <a:gd name="T54" fmla="*/ 220 w 221"/>
                <a:gd name="T55" fmla="*/ 176 h 433"/>
                <a:gd name="T56" fmla="*/ 206 w 221"/>
                <a:gd name="T57" fmla="*/ 169 h 433"/>
                <a:gd name="T58" fmla="*/ 169 w 221"/>
                <a:gd name="T59" fmla="*/ 166 h 433"/>
                <a:gd name="T60" fmla="*/ 117 w 221"/>
                <a:gd name="T61" fmla="*/ 168 h 433"/>
                <a:gd name="T62" fmla="*/ 63 w 221"/>
                <a:gd name="T63" fmla="*/ 177 h 433"/>
                <a:gd name="T64" fmla="*/ 21 w 221"/>
                <a:gd name="T65" fmla="*/ 193 h 433"/>
                <a:gd name="T66" fmla="*/ 1 w 221"/>
                <a:gd name="T67" fmla="*/ 213 h 433"/>
                <a:gd name="T68" fmla="*/ 8 w 221"/>
                <a:gd name="T69" fmla="*/ 232 h 433"/>
                <a:gd name="T70" fmla="*/ 39 w 221"/>
                <a:gd name="T71" fmla="*/ 250 h 433"/>
                <a:gd name="T72" fmla="*/ 90 w 221"/>
                <a:gd name="T73" fmla="*/ 263 h 433"/>
                <a:gd name="T74" fmla="*/ 144 w 221"/>
                <a:gd name="T75" fmla="*/ 269 h 433"/>
                <a:gd name="T76" fmla="*/ 190 w 221"/>
                <a:gd name="T77" fmla="*/ 268 h 433"/>
                <a:gd name="T78" fmla="*/ 216 w 221"/>
                <a:gd name="T79" fmla="*/ 262 h 433"/>
                <a:gd name="T80" fmla="*/ 216 w 221"/>
                <a:gd name="T81" fmla="*/ 255 h 433"/>
                <a:gd name="T82" fmla="*/ 190 w 221"/>
                <a:gd name="T83" fmla="*/ 250 h 433"/>
                <a:gd name="T84" fmla="*/ 144 w 221"/>
                <a:gd name="T85" fmla="*/ 250 h 433"/>
                <a:gd name="T86" fmla="*/ 90 w 221"/>
                <a:gd name="T87" fmla="*/ 255 h 433"/>
                <a:gd name="T88" fmla="*/ 39 w 221"/>
                <a:gd name="T89" fmla="*/ 268 h 433"/>
                <a:gd name="T90" fmla="*/ 8 w 221"/>
                <a:gd name="T91" fmla="*/ 285 h 433"/>
                <a:gd name="T92" fmla="*/ 1 w 221"/>
                <a:gd name="T93" fmla="*/ 306 h 433"/>
                <a:gd name="T94" fmla="*/ 21 w 221"/>
                <a:gd name="T95" fmla="*/ 325 h 433"/>
                <a:gd name="T96" fmla="*/ 63 w 221"/>
                <a:gd name="T97" fmla="*/ 340 h 433"/>
                <a:gd name="T98" fmla="*/ 117 w 221"/>
                <a:gd name="T99" fmla="*/ 349 h 433"/>
                <a:gd name="T100" fmla="*/ 169 w 221"/>
                <a:gd name="T101" fmla="*/ 351 h 433"/>
                <a:gd name="T102" fmla="*/ 206 w 221"/>
                <a:gd name="T103" fmla="*/ 348 h 433"/>
                <a:gd name="T104" fmla="*/ 220 w 221"/>
                <a:gd name="T105" fmla="*/ 341 h 433"/>
                <a:gd name="T106" fmla="*/ 202 w 221"/>
                <a:gd name="T107" fmla="*/ 334 h 433"/>
                <a:gd name="T108" fmla="*/ 163 w 221"/>
                <a:gd name="T109" fmla="*/ 332 h 433"/>
                <a:gd name="T110" fmla="*/ 110 w 221"/>
                <a:gd name="T111" fmla="*/ 335 h 433"/>
                <a:gd name="T112" fmla="*/ 57 w 221"/>
                <a:gd name="T113" fmla="*/ 345 h 433"/>
                <a:gd name="T114" fmla="*/ 17 w 221"/>
                <a:gd name="T115" fmla="*/ 360 h 433"/>
                <a:gd name="T116" fmla="*/ 0 w 221"/>
                <a:gd name="T117" fmla="*/ 381 h 433"/>
                <a:gd name="T118" fmla="*/ 10 w 221"/>
                <a:gd name="T119" fmla="*/ 401 h 433"/>
                <a:gd name="T120" fmla="*/ 45 w 221"/>
                <a:gd name="T121" fmla="*/ 418 h 433"/>
                <a:gd name="T122" fmla="*/ 96 w 221"/>
                <a:gd name="T123" fmla="*/ 429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1" h="433">
                  <a:moveTo>
                    <a:pt x="117" y="18"/>
                  </a:moveTo>
                  <a:lnTo>
                    <a:pt x="124" y="18"/>
                  </a:lnTo>
                  <a:lnTo>
                    <a:pt x="130" y="19"/>
                  </a:lnTo>
                  <a:lnTo>
                    <a:pt x="138" y="19"/>
                  </a:lnTo>
                  <a:lnTo>
                    <a:pt x="144" y="20"/>
                  </a:lnTo>
                  <a:lnTo>
                    <a:pt x="150" y="20"/>
                  </a:lnTo>
                  <a:lnTo>
                    <a:pt x="157" y="20"/>
                  </a:lnTo>
                  <a:lnTo>
                    <a:pt x="163" y="20"/>
                  </a:lnTo>
                  <a:lnTo>
                    <a:pt x="169" y="20"/>
                  </a:lnTo>
                  <a:lnTo>
                    <a:pt x="174" y="20"/>
                  </a:lnTo>
                  <a:lnTo>
                    <a:pt x="180" y="20"/>
                  </a:lnTo>
                  <a:lnTo>
                    <a:pt x="185" y="19"/>
                  </a:lnTo>
                  <a:lnTo>
                    <a:pt x="190" y="19"/>
                  </a:lnTo>
                  <a:lnTo>
                    <a:pt x="195" y="19"/>
                  </a:lnTo>
                  <a:lnTo>
                    <a:pt x="199" y="18"/>
                  </a:lnTo>
                  <a:lnTo>
                    <a:pt x="202" y="18"/>
                  </a:lnTo>
                  <a:lnTo>
                    <a:pt x="206" y="17"/>
                  </a:lnTo>
                  <a:lnTo>
                    <a:pt x="210" y="16"/>
                  </a:lnTo>
                  <a:lnTo>
                    <a:pt x="212" y="16"/>
                  </a:lnTo>
                  <a:lnTo>
                    <a:pt x="215" y="15"/>
                  </a:lnTo>
                  <a:lnTo>
                    <a:pt x="216" y="13"/>
                  </a:lnTo>
                  <a:lnTo>
                    <a:pt x="218" y="12"/>
                  </a:lnTo>
                  <a:lnTo>
                    <a:pt x="219" y="12"/>
                  </a:lnTo>
                  <a:lnTo>
                    <a:pt x="220" y="11"/>
                  </a:lnTo>
                  <a:lnTo>
                    <a:pt x="220" y="10"/>
                  </a:lnTo>
                  <a:lnTo>
                    <a:pt x="220" y="9"/>
                  </a:lnTo>
                  <a:lnTo>
                    <a:pt x="219" y="9"/>
                  </a:lnTo>
                  <a:lnTo>
                    <a:pt x="218" y="8"/>
                  </a:lnTo>
                  <a:lnTo>
                    <a:pt x="216" y="7"/>
                  </a:lnTo>
                  <a:lnTo>
                    <a:pt x="215" y="5"/>
                  </a:lnTo>
                  <a:lnTo>
                    <a:pt x="212" y="5"/>
                  </a:lnTo>
                  <a:lnTo>
                    <a:pt x="210" y="4"/>
                  </a:lnTo>
                  <a:lnTo>
                    <a:pt x="206" y="3"/>
                  </a:lnTo>
                  <a:lnTo>
                    <a:pt x="202" y="3"/>
                  </a:lnTo>
                  <a:lnTo>
                    <a:pt x="199" y="2"/>
                  </a:lnTo>
                  <a:lnTo>
                    <a:pt x="195" y="2"/>
                  </a:lnTo>
                  <a:lnTo>
                    <a:pt x="190" y="1"/>
                  </a:lnTo>
                  <a:lnTo>
                    <a:pt x="185" y="1"/>
                  </a:lnTo>
                  <a:lnTo>
                    <a:pt x="180" y="1"/>
                  </a:lnTo>
                  <a:lnTo>
                    <a:pt x="174" y="0"/>
                  </a:lnTo>
                  <a:lnTo>
                    <a:pt x="169" y="0"/>
                  </a:lnTo>
                  <a:lnTo>
                    <a:pt x="163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1"/>
                  </a:lnTo>
                  <a:lnTo>
                    <a:pt x="138" y="1"/>
                  </a:lnTo>
                  <a:lnTo>
                    <a:pt x="130" y="1"/>
                  </a:lnTo>
                  <a:lnTo>
                    <a:pt x="124" y="2"/>
                  </a:lnTo>
                  <a:lnTo>
                    <a:pt x="117" y="2"/>
                  </a:lnTo>
                  <a:lnTo>
                    <a:pt x="110" y="3"/>
                  </a:lnTo>
                  <a:lnTo>
                    <a:pt x="102" y="4"/>
                  </a:lnTo>
                  <a:lnTo>
                    <a:pt x="96" y="5"/>
                  </a:lnTo>
                  <a:lnTo>
                    <a:pt x="90" y="7"/>
                  </a:lnTo>
                  <a:lnTo>
                    <a:pt x="82" y="8"/>
                  </a:lnTo>
                  <a:lnTo>
                    <a:pt x="76" y="9"/>
                  </a:lnTo>
                  <a:lnTo>
                    <a:pt x="69" y="10"/>
                  </a:lnTo>
                  <a:lnTo>
                    <a:pt x="63" y="11"/>
                  </a:lnTo>
                  <a:lnTo>
                    <a:pt x="57" y="13"/>
                  </a:lnTo>
                  <a:lnTo>
                    <a:pt x="51" y="15"/>
                  </a:lnTo>
                  <a:lnTo>
                    <a:pt x="45" y="17"/>
                  </a:lnTo>
                  <a:lnTo>
                    <a:pt x="39" y="19"/>
                  </a:lnTo>
                  <a:lnTo>
                    <a:pt x="35" y="20"/>
                  </a:lnTo>
                  <a:lnTo>
                    <a:pt x="30" y="23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7" y="30"/>
                  </a:lnTo>
                  <a:lnTo>
                    <a:pt x="13" y="32"/>
                  </a:lnTo>
                  <a:lnTo>
                    <a:pt x="10" y="34"/>
                  </a:lnTo>
                  <a:lnTo>
                    <a:pt x="8" y="36"/>
                  </a:lnTo>
                  <a:lnTo>
                    <a:pt x="5" y="39"/>
                  </a:lnTo>
                  <a:lnTo>
                    <a:pt x="4" y="41"/>
                  </a:lnTo>
                  <a:lnTo>
                    <a:pt x="2" y="45"/>
                  </a:lnTo>
                  <a:lnTo>
                    <a:pt x="1" y="47"/>
                  </a:lnTo>
                  <a:lnTo>
                    <a:pt x="0" y="49"/>
                  </a:lnTo>
                  <a:lnTo>
                    <a:pt x="0" y="51"/>
                  </a:lnTo>
                  <a:lnTo>
                    <a:pt x="0" y="55"/>
                  </a:lnTo>
                  <a:lnTo>
                    <a:pt x="1" y="57"/>
                  </a:lnTo>
                  <a:lnTo>
                    <a:pt x="2" y="59"/>
                  </a:lnTo>
                  <a:lnTo>
                    <a:pt x="4" y="61"/>
                  </a:lnTo>
                  <a:lnTo>
                    <a:pt x="5" y="64"/>
                  </a:lnTo>
                  <a:lnTo>
                    <a:pt x="8" y="67"/>
                  </a:lnTo>
                  <a:lnTo>
                    <a:pt x="10" y="69"/>
                  </a:lnTo>
                  <a:lnTo>
                    <a:pt x="13" y="72"/>
                  </a:lnTo>
                  <a:lnTo>
                    <a:pt x="17" y="74"/>
                  </a:lnTo>
                  <a:lnTo>
                    <a:pt x="21" y="76"/>
                  </a:lnTo>
                  <a:lnTo>
                    <a:pt x="25" y="79"/>
                  </a:lnTo>
                  <a:lnTo>
                    <a:pt x="30" y="80"/>
                  </a:lnTo>
                  <a:lnTo>
                    <a:pt x="35" y="82"/>
                  </a:lnTo>
                  <a:lnTo>
                    <a:pt x="39" y="84"/>
                  </a:lnTo>
                  <a:lnTo>
                    <a:pt x="45" y="87"/>
                  </a:lnTo>
                  <a:lnTo>
                    <a:pt x="51" y="88"/>
                  </a:lnTo>
                  <a:lnTo>
                    <a:pt x="57" y="90"/>
                  </a:lnTo>
                  <a:lnTo>
                    <a:pt x="63" y="92"/>
                  </a:lnTo>
                  <a:lnTo>
                    <a:pt x="69" y="92"/>
                  </a:lnTo>
                  <a:lnTo>
                    <a:pt x="76" y="95"/>
                  </a:lnTo>
                  <a:lnTo>
                    <a:pt x="82" y="96"/>
                  </a:lnTo>
                  <a:lnTo>
                    <a:pt x="90" y="97"/>
                  </a:lnTo>
                  <a:lnTo>
                    <a:pt x="96" y="98"/>
                  </a:lnTo>
                  <a:lnTo>
                    <a:pt x="102" y="99"/>
                  </a:lnTo>
                  <a:lnTo>
                    <a:pt x="110" y="101"/>
                  </a:lnTo>
                  <a:lnTo>
                    <a:pt x="117" y="101"/>
                  </a:lnTo>
                  <a:lnTo>
                    <a:pt x="124" y="102"/>
                  </a:lnTo>
                  <a:lnTo>
                    <a:pt x="130" y="102"/>
                  </a:lnTo>
                  <a:lnTo>
                    <a:pt x="138" y="103"/>
                  </a:lnTo>
                  <a:lnTo>
                    <a:pt x="144" y="103"/>
                  </a:lnTo>
                  <a:lnTo>
                    <a:pt x="150" y="103"/>
                  </a:lnTo>
                  <a:lnTo>
                    <a:pt x="157" y="103"/>
                  </a:lnTo>
                  <a:lnTo>
                    <a:pt x="163" y="103"/>
                  </a:lnTo>
                  <a:lnTo>
                    <a:pt x="169" y="103"/>
                  </a:lnTo>
                  <a:lnTo>
                    <a:pt x="174" y="103"/>
                  </a:lnTo>
                  <a:lnTo>
                    <a:pt x="180" y="103"/>
                  </a:lnTo>
                  <a:lnTo>
                    <a:pt x="185" y="103"/>
                  </a:lnTo>
                  <a:lnTo>
                    <a:pt x="190" y="102"/>
                  </a:lnTo>
                  <a:lnTo>
                    <a:pt x="195" y="102"/>
                  </a:lnTo>
                  <a:lnTo>
                    <a:pt x="199" y="101"/>
                  </a:lnTo>
                  <a:lnTo>
                    <a:pt x="202" y="101"/>
                  </a:lnTo>
                  <a:lnTo>
                    <a:pt x="206" y="99"/>
                  </a:lnTo>
                  <a:lnTo>
                    <a:pt x="210" y="99"/>
                  </a:lnTo>
                  <a:lnTo>
                    <a:pt x="212" y="98"/>
                  </a:lnTo>
                  <a:lnTo>
                    <a:pt x="215" y="97"/>
                  </a:lnTo>
                  <a:lnTo>
                    <a:pt x="216" y="97"/>
                  </a:lnTo>
                  <a:lnTo>
                    <a:pt x="218" y="96"/>
                  </a:lnTo>
                  <a:lnTo>
                    <a:pt x="219" y="95"/>
                  </a:lnTo>
                  <a:lnTo>
                    <a:pt x="220" y="94"/>
                  </a:lnTo>
                  <a:lnTo>
                    <a:pt x="220" y="92"/>
                  </a:lnTo>
                  <a:lnTo>
                    <a:pt x="219" y="92"/>
                  </a:lnTo>
                  <a:lnTo>
                    <a:pt x="218" y="90"/>
                  </a:lnTo>
                  <a:lnTo>
                    <a:pt x="216" y="89"/>
                  </a:lnTo>
                  <a:lnTo>
                    <a:pt x="215" y="89"/>
                  </a:lnTo>
                  <a:lnTo>
                    <a:pt x="212" y="88"/>
                  </a:lnTo>
                  <a:lnTo>
                    <a:pt x="210" y="87"/>
                  </a:lnTo>
                  <a:lnTo>
                    <a:pt x="206" y="87"/>
                  </a:lnTo>
                  <a:lnTo>
                    <a:pt x="202" y="86"/>
                  </a:lnTo>
                  <a:lnTo>
                    <a:pt x="199" y="86"/>
                  </a:lnTo>
                  <a:lnTo>
                    <a:pt x="195" y="84"/>
                  </a:lnTo>
                  <a:lnTo>
                    <a:pt x="190" y="84"/>
                  </a:lnTo>
                  <a:lnTo>
                    <a:pt x="185" y="83"/>
                  </a:lnTo>
                  <a:lnTo>
                    <a:pt x="180" y="83"/>
                  </a:lnTo>
                  <a:lnTo>
                    <a:pt x="174" y="83"/>
                  </a:lnTo>
                  <a:lnTo>
                    <a:pt x="169" y="83"/>
                  </a:lnTo>
                  <a:lnTo>
                    <a:pt x="163" y="83"/>
                  </a:lnTo>
                  <a:lnTo>
                    <a:pt x="157" y="83"/>
                  </a:lnTo>
                  <a:lnTo>
                    <a:pt x="150" y="83"/>
                  </a:lnTo>
                  <a:lnTo>
                    <a:pt x="144" y="83"/>
                  </a:lnTo>
                  <a:lnTo>
                    <a:pt x="138" y="83"/>
                  </a:lnTo>
                  <a:lnTo>
                    <a:pt x="130" y="84"/>
                  </a:lnTo>
                  <a:lnTo>
                    <a:pt x="124" y="84"/>
                  </a:lnTo>
                  <a:lnTo>
                    <a:pt x="117" y="86"/>
                  </a:lnTo>
                  <a:lnTo>
                    <a:pt x="110" y="86"/>
                  </a:lnTo>
                  <a:lnTo>
                    <a:pt x="102" y="87"/>
                  </a:lnTo>
                  <a:lnTo>
                    <a:pt x="96" y="88"/>
                  </a:lnTo>
                  <a:lnTo>
                    <a:pt x="90" y="89"/>
                  </a:lnTo>
                  <a:lnTo>
                    <a:pt x="82" y="90"/>
                  </a:lnTo>
                  <a:lnTo>
                    <a:pt x="76" y="92"/>
                  </a:lnTo>
                  <a:lnTo>
                    <a:pt x="69" y="92"/>
                  </a:lnTo>
                  <a:lnTo>
                    <a:pt x="63" y="95"/>
                  </a:lnTo>
                  <a:lnTo>
                    <a:pt x="57" y="96"/>
                  </a:lnTo>
                  <a:lnTo>
                    <a:pt x="51" y="98"/>
                  </a:lnTo>
                  <a:lnTo>
                    <a:pt x="45" y="99"/>
                  </a:lnTo>
                  <a:lnTo>
                    <a:pt x="39" y="102"/>
                  </a:lnTo>
                  <a:lnTo>
                    <a:pt x="35" y="104"/>
                  </a:lnTo>
                  <a:lnTo>
                    <a:pt x="30" y="105"/>
                  </a:lnTo>
                  <a:lnTo>
                    <a:pt x="25" y="107"/>
                  </a:lnTo>
                  <a:lnTo>
                    <a:pt x="21" y="110"/>
                  </a:lnTo>
                  <a:lnTo>
                    <a:pt x="17" y="112"/>
                  </a:lnTo>
                  <a:lnTo>
                    <a:pt x="13" y="115"/>
                  </a:lnTo>
                  <a:lnTo>
                    <a:pt x="10" y="117"/>
                  </a:lnTo>
                  <a:lnTo>
                    <a:pt x="8" y="119"/>
                  </a:lnTo>
                  <a:lnTo>
                    <a:pt x="5" y="122"/>
                  </a:lnTo>
                  <a:lnTo>
                    <a:pt x="4" y="125"/>
                  </a:lnTo>
                  <a:lnTo>
                    <a:pt x="2" y="127"/>
                  </a:lnTo>
                  <a:lnTo>
                    <a:pt x="1" y="129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0" y="137"/>
                  </a:lnTo>
                  <a:lnTo>
                    <a:pt x="1" y="140"/>
                  </a:lnTo>
                  <a:lnTo>
                    <a:pt x="2" y="142"/>
                  </a:lnTo>
                  <a:lnTo>
                    <a:pt x="4" y="145"/>
                  </a:lnTo>
                  <a:lnTo>
                    <a:pt x="5" y="148"/>
                  </a:lnTo>
                  <a:lnTo>
                    <a:pt x="8" y="150"/>
                  </a:lnTo>
                  <a:lnTo>
                    <a:pt x="10" y="152"/>
                  </a:lnTo>
                  <a:lnTo>
                    <a:pt x="13" y="154"/>
                  </a:lnTo>
                  <a:lnTo>
                    <a:pt x="17" y="157"/>
                  </a:lnTo>
                  <a:lnTo>
                    <a:pt x="21" y="159"/>
                  </a:lnTo>
                  <a:lnTo>
                    <a:pt x="25" y="161"/>
                  </a:lnTo>
                  <a:lnTo>
                    <a:pt x="30" y="163"/>
                  </a:lnTo>
                  <a:lnTo>
                    <a:pt x="35" y="166"/>
                  </a:lnTo>
                  <a:lnTo>
                    <a:pt x="39" y="167"/>
                  </a:lnTo>
                  <a:lnTo>
                    <a:pt x="45" y="169"/>
                  </a:lnTo>
                  <a:lnTo>
                    <a:pt x="51" y="171"/>
                  </a:lnTo>
                  <a:lnTo>
                    <a:pt x="57" y="173"/>
                  </a:lnTo>
                  <a:lnTo>
                    <a:pt x="63" y="175"/>
                  </a:lnTo>
                  <a:lnTo>
                    <a:pt x="69" y="176"/>
                  </a:lnTo>
                  <a:lnTo>
                    <a:pt x="76" y="177"/>
                  </a:lnTo>
                  <a:lnTo>
                    <a:pt x="82" y="178"/>
                  </a:lnTo>
                  <a:lnTo>
                    <a:pt x="90" y="180"/>
                  </a:lnTo>
                  <a:lnTo>
                    <a:pt x="96" y="181"/>
                  </a:lnTo>
                  <a:lnTo>
                    <a:pt x="102" y="182"/>
                  </a:lnTo>
                  <a:lnTo>
                    <a:pt x="110" y="183"/>
                  </a:lnTo>
                  <a:lnTo>
                    <a:pt x="117" y="184"/>
                  </a:lnTo>
                  <a:lnTo>
                    <a:pt x="124" y="184"/>
                  </a:lnTo>
                  <a:lnTo>
                    <a:pt x="130" y="185"/>
                  </a:lnTo>
                  <a:lnTo>
                    <a:pt x="138" y="185"/>
                  </a:lnTo>
                  <a:lnTo>
                    <a:pt x="144" y="185"/>
                  </a:lnTo>
                  <a:lnTo>
                    <a:pt x="150" y="186"/>
                  </a:lnTo>
                  <a:lnTo>
                    <a:pt x="157" y="186"/>
                  </a:lnTo>
                  <a:lnTo>
                    <a:pt x="163" y="186"/>
                  </a:lnTo>
                  <a:lnTo>
                    <a:pt x="169" y="186"/>
                  </a:lnTo>
                  <a:lnTo>
                    <a:pt x="174" y="186"/>
                  </a:lnTo>
                  <a:lnTo>
                    <a:pt x="180" y="185"/>
                  </a:lnTo>
                  <a:lnTo>
                    <a:pt x="185" y="185"/>
                  </a:lnTo>
                  <a:lnTo>
                    <a:pt x="190" y="185"/>
                  </a:lnTo>
                  <a:lnTo>
                    <a:pt x="195" y="184"/>
                  </a:lnTo>
                  <a:lnTo>
                    <a:pt x="199" y="184"/>
                  </a:lnTo>
                  <a:lnTo>
                    <a:pt x="202" y="183"/>
                  </a:lnTo>
                  <a:lnTo>
                    <a:pt x="206" y="183"/>
                  </a:lnTo>
                  <a:lnTo>
                    <a:pt x="210" y="182"/>
                  </a:lnTo>
                  <a:lnTo>
                    <a:pt x="212" y="181"/>
                  </a:lnTo>
                  <a:lnTo>
                    <a:pt x="215" y="181"/>
                  </a:lnTo>
                  <a:lnTo>
                    <a:pt x="216" y="180"/>
                  </a:lnTo>
                  <a:lnTo>
                    <a:pt x="218" y="178"/>
                  </a:lnTo>
                  <a:lnTo>
                    <a:pt x="219" y="177"/>
                  </a:lnTo>
                  <a:lnTo>
                    <a:pt x="220" y="177"/>
                  </a:lnTo>
                  <a:lnTo>
                    <a:pt x="220" y="176"/>
                  </a:lnTo>
                  <a:lnTo>
                    <a:pt x="220" y="175"/>
                  </a:lnTo>
                  <a:lnTo>
                    <a:pt x="219" y="174"/>
                  </a:lnTo>
                  <a:lnTo>
                    <a:pt x="218" y="173"/>
                  </a:lnTo>
                  <a:lnTo>
                    <a:pt x="216" y="173"/>
                  </a:lnTo>
                  <a:lnTo>
                    <a:pt x="215" y="171"/>
                  </a:lnTo>
                  <a:lnTo>
                    <a:pt x="212" y="171"/>
                  </a:lnTo>
                  <a:lnTo>
                    <a:pt x="210" y="171"/>
                  </a:lnTo>
                  <a:lnTo>
                    <a:pt x="206" y="169"/>
                  </a:lnTo>
                  <a:lnTo>
                    <a:pt x="202" y="168"/>
                  </a:lnTo>
                  <a:lnTo>
                    <a:pt x="199" y="168"/>
                  </a:lnTo>
                  <a:lnTo>
                    <a:pt x="195" y="167"/>
                  </a:lnTo>
                  <a:lnTo>
                    <a:pt x="190" y="167"/>
                  </a:lnTo>
                  <a:lnTo>
                    <a:pt x="185" y="167"/>
                  </a:lnTo>
                  <a:lnTo>
                    <a:pt x="180" y="166"/>
                  </a:lnTo>
                  <a:lnTo>
                    <a:pt x="174" y="166"/>
                  </a:lnTo>
                  <a:lnTo>
                    <a:pt x="169" y="166"/>
                  </a:lnTo>
                  <a:lnTo>
                    <a:pt x="163" y="166"/>
                  </a:lnTo>
                  <a:lnTo>
                    <a:pt x="157" y="166"/>
                  </a:lnTo>
                  <a:lnTo>
                    <a:pt x="150" y="166"/>
                  </a:lnTo>
                  <a:lnTo>
                    <a:pt x="144" y="166"/>
                  </a:lnTo>
                  <a:lnTo>
                    <a:pt x="138" y="167"/>
                  </a:lnTo>
                  <a:lnTo>
                    <a:pt x="130" y="167"/>
                  </a:lnTo>
                  <a:lnTo>
                    <a:pt x="124" y="168"/>
                  </a:lnTo>
                  <a:lnTo>
                    <a:pt x="117" y="168"/>
                  </a:lnTo>
                  <a:lnTo>
                    <a:pt x="110" y="169"/>
                  </a:lnTo>
                  <a:lnTo>
                    <a:pt x="102" y="171"/>
                  </a:lnTo>
                  <a:lnTo>
                    <a:pt x="96" y="171"/>
                  </a:lnTo>
                  <a:lnTo>
                    <a:pt x="90" y="171"/>
                  </a:lnTo>
                  <a:lnTo>
                    <a:pt x="82" y="173"/>
                  </a:lnTo>
                  <a:lnTo>
                    <a:pt x="76" y="175"/>
                  </a:lnTo>
                  <a:lnTo>
                    <a:pt x="69" y="176"/>
                  </a:lnTo>
                  <a:lnTo>
                    <a:pt x="63" y="177"/>
                  </a:lnTo>
                  <a:lnTo>
                    <a:pt x="57" y="180"/>
                  </a:lnTo>
                  <a:lnTo>
                    <a:pt x="51" y="181"/>
                  </a:lnTo>
                  <a:lnTo>
                    <a:pt x="45" y="183"/>
                  </a:lnTo>
                  <a:lnTo>
                    <a:pt x="39" y="184"/>
                  </a:lnTo>
                  <a:lnTo>
                    <a:pt x="35" y="186"/>
                  </a:lnTo>
                  <a:lnTo>
                    <a:pt x="30" y="189"/>
                  </a:lnTo>
                  <a:lnTo>
                    <a:pt x="25" y="191"/>
                  </a:lnTo>
                  <a:lnTo>
                    <a:pt x="21" y="193"/>
                  </a:lnTo>
                  <a:lnTo>
                    <a:pt x="17" y="196"/>
                  </a:lnTo>
                  <a:lnTo>
                    <a:pt x="13" y="198"/>
                  </a:lnTo>
                  <a:lnTo>
                    <a:pt x="10" y="200"/>
                  </a:lnTo>
                  <a:lnTo>
                    <a:pt x="8" y="202"/>
                  </a:lnTo>
                  <a:lnTo>
                    <a:pt x="5" y="205"/>
                  </a:lnTo>
                  <a:lnTo>
                    <a:pt x="4" y="207"/>
                  </a:lnTo>
                  <a:lnTo>
                    <a:pt x="2" y="209"/>
                  </a:lnTo>
                  <a:lnTo>
                    <a:pt x="1" y="213"/>
                  </a:lnTo>
                  <a:lnTo>
                    <a:pt x="0" y="215"/>
                  </a:lnTo>
                  <a:lnTo>
                    <a:pt x="0" y="217"/>
                  </a:lnTo>
                  <a:lnTo>
                    <a:pt x="0" y="220"/>
                  </a:lnTo>
                  <a:lnTo>
                    <a:pt x="1" y="223"/>
                  </a:lnTo>
                  <a:lnTo>
                    <a:pt x="2" y="225"/>
                  </a:lnTo>
                  <a:lnTo>
                    <a:pt x="4" y="228"/>
                  </a:lnTo>
                  <a:lnTo>
                    <a:pt x="5" y="230"/>
                  </a:lnTo>
                  <a:lnTo>
                    <a:pt x="8" y="232"/>
                  </a:lnTo>
                  <a:lnTo>
                    <a:pt x="10" y="235"/>
                  </a:lnTo>
                  <a:lnTo>
                    <a:pt x="13" y="237"/>
                  </a:lnTo>
                  <a:lnTo>
                    <a:pt x="17" y="239"/>
                  </a:lnTo>
                  <a:lnTo>
                    <a:pt x="21" y="242"/>
                  </a:lnTo>
                  <a:lnTo>
                    <a:pt x="25" y="244"/>
                  </a:lnTo>
                  <a:lnTo>
                    <a:pt x="30" y="246"/>
                  </a:lnTo>
                  <a:lnTo>
                    <a:pt x="35" y="248"/>
                  </a:lnTo>
                  <a:lnTo>
                    <a:pt x="39" y="250"/>
                  </a:lnTo>
                  <a:lnTo>
                    <a:pt x="45" y="252"/>
                  </a:lnTo>
                  <a:lnTo>
                    <a:pt x="51" y="254"/>
                  </a:lnTo>
                  <a:lnTo>
                    <a:pt x="57" y="255"/>
                  </a:lnTo>
                  <a:lnTo>
                    <a:pt x="63" y="258"/>
                  </a:lnTo>
                  <a:lnTo>
                    <a:pt x="69" y="258"/>
                  </a:lnTo>
                  <a:lnTo>
                    <a:pt x="76" y="260"/>
                  </a:lnTo>
                  <a:lnTo>
                    <a:pt x="82" y="262"/>
                  </a:lnTo>
                  <a:lnTo>
                    <a:pt x="90" y="263"/>
                  </a:lnTo>
                  <a:lnTo>
                    <a:pt x="96" y="264"/>
                  </a:lnTo>
                  <a:lnTo>
                    <a:pt x="102" y="264"/>
                  </a:lnTo>
                  <a:lnTo>
                    <a:pt x="110" y="265"/>
                  </a:lnTo>
                  <a:lnTo>
                    <a:pt x="117" y="267"/>
                  </a:lnTo>
                  <a:lnTo>
                    <a:pt x="124" y="268"/>
                  </a:lnTo>
                  <a:lnTo>
                    <a:pt x="130" y="268"/>
                  </a:lnTo>
                  <a:lnTo>
                    <a:pt x="138" y="268"/>
                  </a:lnTo>
                  <a:lnTo>
                    <a:pt x="144" y="269"/>
                  </a:lnTo>
                  <a:lnTo>
                    <a:pt x="150" y="269"/>
                  </a:lnTo>
                  <a:lnTo>
                    <a:pt x="157" y="269"/>
                  </a:lnTo>
                  <a:lnTo>
                    <a:pt x="163" y="269"/>
                  </a:lnTo>
                  <a:lnTo>
                    <a:pt x="169" y="269"/>
                  </a:lnTo>
                  <a:lnTo>
                    <a:pt x="174" y="269"/>
                  </a:lnTo>
                  <a:lnTo>
                    <a:pt x="180" y="269"/>
                  </a:lnTo>
                  <a:lnTo>
                    <a:pt x="185" y="268"/>
                  </a:lnTo>
                  <a:lnTo>
                    <a:pt x="190" y="268"/>
                  </a:lnTo>
                  <a:lnTo>
                    <a:pt x="195" y="268"/>
                  </a:lnTo>
                  <a:lnTo>
                    <a:pt x="199" y="267"/>
                  </a:lnTo>
                  <a:lnTo>
                    <a:pt x="202" y="267"/>
                  </a:lnTo>
                  <a:lnTo>
                    <a:pt x="206" y="265"/>
                  </a:lnTo>
                  <a:lnTo>
                    <a:pt x="210" y="264"/>
                  </a:lnTo>
                  <a:lnTo>
                    <a:pt x="212" y="264"/>
                  </a:lnTo>
                  <a:lnTo>
                    <a:pt x="215" y="263"/>
                  </a:lnTo>
                  <a:lnTo>
                    <a:pt x="216" y="262"/>
                  </a:lnTo>
                  <a:lnTo>
                    <a:pt x="218" y="262"/>
                  </a:lnTo>
                  <a:lnTo>
                    <a:pt x="219" y="261"/>
                  </a:lnTo>
                  <a:lnTo>
                    <a:pt x="220" y="260"/>
                  </a:lnTo>
                  <a:lnTo>
                    <a:pt x="220" y="258"/>
                  </a:lnTo>
                  <a:lnTo>
                    <a:pt x="220" y="258"/>
                  </a:lnTo>
                  <a:lnTo>
                    <a:pt x="219" y="258"/>
                  </a:lnTo>
                  <a:lnTo>
                    <a:pt x="218" y="256"/>
                  </a:lnTo>
                  <a:lnTo>
                    <a:pt x="216" y="255"/>
                  </a:lnTo>
                  <a:lnTo>
                    <a:pt x="215" y="254"/>
                  </a:lnTo>
                  <a:lnTo>
                    <a:pt x="212" y="254"/>
                  </a:lnTo>
                  <a:lnTo>
                    <a:pt x="210" y="253"/>
                  </a:lnTo>
                  <a:lnTo>
                    <a:pt x="206" y="252"/>
                  </a:lnTo>
                  <a:lnTo>
                    <a:pt x="202" y="252"/>
                  </a:lnTo>
                  <a:lnTo>
                    <a:pt x="199" y="250"/>
                  </a:lnTo>
                  <a:lnTo>
                    <a:pt x="195" y="250"/>
                  </a:lnTo>
                  <a:lnTo>
                    <a:pt x="190" y="250"/>
                  </a:lnTo>
                  <a:lnTo>
                    <a:pt x="185" y="250"/>
                  </a:lnTo>
                  <a:lnTo>
                    <a:pt x="180" y="250"/>
                  </a:lnTo>
                  <a:lnTo>
                    <a:pt x="174" y="250"/>
                  </a:lnTo>
                  <a:lnTo>
                    <a:pt x="169" y="248"/>
                  </a:lnTo>
                  <a:lnTo>
                    <a:pt x="163" y="248"/>
                  </a:lnTo>
                  <a:lnTo>
                    <a:pt x="157" y="248"/>
                  </a:lnTo>
                  <a:lnTo>
                    <a:pt x="150" y="250"/>
                  </a:lnTo>
                  <a:lnTo>
                    <a:pt x="144" y="250"/>
                  </a:lnTo>
                  <a:lnTo>
                    <a:pt x="138" y="250"/>
                  </a:lnTo>
                  <a:lnTo>
                    <a:pt x="130" y="250"/>
                  </a:lnTo>
                  <a:lnTo>
                    <a:pt x="124" y="250"/>
                  </a:lnTo>
                  <a:lnTo>
                    <a:pt x="117" y="252"/>
                  </a:lnTo>
                  <a:lnTo>
                    <a:pt x="110" y="252"/>
                  </a:lnTo>
                  <a:lnTo>
                    <a:pt x="102" y="253"/>
                  </a:lnTo>
                  <a:lnTo>
                    <a:pt x="96" y="254"/>
                  </a:lnTo>
                  <a:lnTo>
                    <a:pt x="90" y="255"/>
                  </a:lnTo>
                  <a:lnTo>
                    <a:pt x="82" y="256"/>
                  </a:lnTo>
                  <a:lnTo>
                    <a:pt x="76" y="258"/>
                  </a:lnTo>
                  <a:lnTo>
                    <a:pt x="69" y="258"/>
                  </a:lnTo>
                  <a:lnTo>
                    <a:pt x="63" y="261"/>
                  </a:lnTo>
                  <a:lnTo>
                    <a:pt x="57" y="262"/>
                  </a:lnTo>
                  <a:lnTo>
                    <a:pt x="51" y="263"/>
                  </a:lnTo>
                  <a:lnTo>
                    <a:pt x="45" y="265"/>
                  </a:lnTo>
                  <a:lnTo>
                    <a:pt x="39" y="268"/>
                  </a:lnTo>
                  <a:lnTo>
                    <a:pt x="35" y="269"/>
                  </a:lnTo>
                  <a:lnTo>
                    <a:pt x="30" y="271"/>
                  </a:lnTo>
                  <a:lnTo>
                    <a:pt x="25" y="273"/>
                  </a:lnTo>
                  <a:lnTo>
                    <a:pt x="21" y="276"/>
                  </a:lnTo>
                  <a:lnTo>
                    <a:pt x="17" y="278"/>
                  </a:lnTo>
                  <a:lnTo>
                    <a:pt x="13" y="281"/>
                  </a:lnTo>
                  <a:lnTo>
                    <a:pt x="10" y="283"/>
                  </a:lnTo>
                  <a:lnTo>
                    <a:pt x="8" y="285"/>
                  </a:lnTo>
                  <a:lnTo>
                    <a:pt x="5" y="287"/>
                  </a:lnTo>
                  <a:lnTo>
                    <a:pt x="4" y="291"/>
                  </a:lnTo>
                  <a:lnTo>
                    <a:pt x="2" y="293"/>
                  </a:lnTo>
                  <a:lnTo>
                    <a:pt x="1" y="295"/>
                  </a:lnTo>
                  <a:lnTo>
                    <a:pt x="0" y="298"/>
                  </a:lnTo>
                  <a:lnTo>
                    <a:pt x="0" y="300"/>
                  </a:lnTo>
                  <a:lnTo>
                    <a:pt x="0" y="304"/>
                  </a:lnTo>
                  <a:lnTo>
                    <a:pt x="1" y="306"/>
                  </a:lnTo>
                  <a:lnTo>
                    <a:pt x="2" y="308"/>
                  </a:lnTo>
                  <a:lnTo>
                    <a:pt x="4" y="310"/>
                  </a:lnTo>
                  <a:lnTo>
                    <a:pt x="5" y="312"/>
                  </a:lnTo>
                  <a:lnTo>
                    <a:pt x="8" y="316"/>
                  </a:lnTo>
                  <a:lnTo>
                    <a:pt x="10" y="318"/>
                  </a:lnTo>
                  <a:lnTo>
                    <a:pt x="13" y="321"/>
                  </a:lnTo>
                  <a:lnTo>
                    <a:pt x="17" y="323"/>
                  </a:lnTo>
                  <a:lnTo>
                    <a:pt x="21" y="325"/>
                  </a:lnTo>
                  <a:lnTo>
                    <a:pt x="25" y="327"/>
                  </a:lnTo>
                  <a:lnTo>
                    <a:pt x="30" y="330"/>
                  </a:lnTo>
                  <a:lnTo>
                    <a:pt x="35" y="331"/>
                  </a:lnTo>
                  <a:lnTo>
                    <a:pt x="39" y="333"/>
                  </a:lnTo>
                  <a:lnTo>
                    <a:pt x="45" y="335"/>
                  </a:lnTo>
                  <a:lnTo>
                    <a:pt x="51" y="337"/>
                  </a:lnTo>
                  <a:lnTo>
                    <a:pt x="57" y="339"/>
                  </a:lnTo>
                  <a:lnTo>
                    <a:pt x="63" y="340"/>
                  </a:lnTo>
                  <a:lnTo>
                    <a:pt x="69" y="342"/>
                  </a:lnTo>
                  <a:lnTo>
                    <a:pt x="76" y="344"/>
                  </a:lnTo>
                  <a:lnTo>
                    <a:pt x="82" y="345"/>
                  </a:lnTo>
                  <a:lnTo>
                    <a:pt x="90" y="346"/>
                  </a:lnTo>
                  <a:lnTo>
                    <a:pt x="96" y="347"/>
                  </a:lnTo>
                  <a:lnTo>
                    <a:pt x="102" y="348"/>
                  </a:lnTo>
                  <a:lnTo>
                    <a:pt x="110" y="349"/>
                  </a:lnTo>
                  <a:lnTo>
                    <a:pt x="117" y="349"/>
                  </a:lnTo>
                  <a:lnTo>
                    <a:pt x="124" y="350"/>
                  </a:lnTo>
                  <a:lnTo>
                    <a:pt x="130" y="350"/>
                  </a:lnTo>
                  <a:lnTo>
                    <a:pt x="138" y="351"/>
                  </a:lnTo>
                  <a:lnTo>
                    <a:pt x="144" y="351"/>
                  </a:lnTo>
                  <a:lnTo>
                    <a:pt x="150" y="351"/>
                  </a:lnTo>
                  <a:lnTo>
                    <a:pt x="157" y="351"/>
                  </a:lnTo>
                  <a:lnTo>
                    <a:pt x="163" y="351"/>
                  </a:lnTo>
                  <a:lnTo>
                    <a:pt x="169" y="351"/>
                  </a:lnTo>
                  <a:lnTo>
                    <a:pt x="174" y="351"/>
                  </a:lnTo>
                  <a:lnTo>
                    <a:pt x="180" y="351"/>
                  </a:lnTo>
                  <a:lnTo>
                    <a:pt x="185" y="351"/>
                  </a:lnTo>
                  <a:lnTo>
                    <a:pt x="190" y="350"/>
                  </a:lnTo>
                  <a:lnTo>
                    <a:pt x="195" y="350"/>
                  </a:lnTo>
                  <a:lnTo>
                    <a:pt x="199" y="350"/>
                  </a:lnTo>
                  <a:lnTo>
                    <a:pt x="202" y="349"/>
                  </a:lnTo>
                  <a:lnTo>
                    <a:pt x="206" y="348"/>
                  </a:lnTo>
                  <a:lnTo>
                    <a:pt x="210" y="348"/>
                  </a:lnTo>
                  <a:lnTo>
                    <a:pt x="212" y="347"/>
                  </a:lnTo>
                  <a:lnTo>
                    <a:pt x="215" y="346"/>
                  </a:lnTo>
                  <a:lnTo>
                    <a:pt x="216" y="346"/>
                  </a:lnTo>
                  <a:lnTo>
                    <a:pt x="218" y="345"/>
                  </a:lnTo>
                  <a:lnTo>
                    <a:pt x="219" y="344"/>
                  </a:lnTo>
                  <a:lnTo>
                    <a:pt x="220" y="342"/>
                  </a:lnTo>
                  <a:lnTo>
                    <a:pt x="220" y="341"/>
                  </a:lnTo>
                  <a:lnTo>
                    <a:pt x="219" y="340"/>
                  </a:lnTo>
                  <a:lnTo>
                    <a:pt x="218" y="339"/>
                  </a:lnTo>
                  <a:lnTo>
                    <a:pt x="216" y="338"/>
                  </a:lnTo>
                  <a:lnTo>
                    <a:pt x="215" y="338"/>
                  </a:lnTo>
                  <a:lnTo>
                    <a:pt x="212" y="337"/>
                  </a:lnTo>
                  <a:lnTo>
                    <a:pt x="210" y="335"/>
                  </a:lnTo>
                  <a:lnTo>
                    <a:pt x="206" y="335"/>
                  </a:lnTo>
                  <a:lnTo>
                    <a:pt x="202" y="334"/>
                  </a:lnTo>
                  <a:lnTo>
                    <a:pt x="199" y="334"/>
                  </a:lnTo>
                  <a:lnTo>
                    <a:pt x="195" y="333"/>
                  </a:lnTo>
                  <a:lnTo>
                    <a:pt x="190" y="333"/>
                  </a:lnTo>
                  <a:lnTo>
                    <a:pt x="185" y="332"/>
                  </a:lnTo>
                  <a:lnTo>
                    <a:pt x="180" y="332"/>
                  </a:lnTo>
                  <a:lnTo>
                    <a:pt x="174" y="332"/>
                  </a:lnTo>
                  <a:lnTo>
                    <a:pt x="169" y="332"/>
                  </a:lnTo>
                  <a:lnTo>
                    <a:pt x="163" y="332"/>
                  </a:lnTo>
                  <a:lnTo>
                    <a:pt x="157" y="332"/>
                  </a:lnTo>
                  <a:lnTo>
                    <a:pt x="150" y="332"/>
                  </a:lnTo>
                  <a:lnTo>
                    <a:pt x="144" y="332"/>
                  </a:lnTo>
                  <a:lnTo>
                    <a:pt x="138" y="332"/>
                  </a:lnTo>
                  <a:lnTo>
                    <a:pt x="130" y="333"/>
                  </a:lnTo>
                  <a:lnTo>
                    <a:pt x="124" y="333"/>
                  </a:lnTo>
                  <a:lnTo>
                    <a:pt x="117" y="334"/>
                  </a:lnTo>
                  <a:lnTo>
                    <a:pt x="110" y="335"/>
                  </a:lnTo>
                  <a:lnTo>
                    <a:pt x="102" y="335"/>
                  </a:lnTo>
                  <a:lnTo>
                    <a:pt x="96" y="337"/>
                  </a:lnTo>
                  <a:lnTo>
                    <a:pt x="90" y="338"/>
                  </a:lnTo>
                  <a:lnTo>
                    <a:pt x="82" y="339"/>
                  </a:lnTo>
                  <a:lnTo>
                    <a:pt x="76" y="340"/>
                  </a:lnTo>
                  <a:lnTo>
                    <a:pt x="69" y="342"/>
                  </a:lnTo>
                  <a:lnTo>
                    <a:pt x="63" y="344"/>
                  </a:lnTo>
                  <a:lnTo>
                    <a:pt x="57" y="345"/>
                  </a:lnTo>
                  <a:lnTo>
                    <a:pt x="51" y="347"/>
                  </a:lnTo>
                  <a:lnTo>
                    <a:pt x="45" y="348"/>
                  </a:lnTo>
                  <a:lnTo>
                    <a:pt x="39" y="350"/>
                  </a:lnTo>
                  <a:lnTo>
                    <a:pt x="35" y="352"/>
                  </a:lnTo>
                  <a:lnTo>
                    <a:pt x="30" y="355"/>
                  </a:lnTo>
                  <a:lnTo>
                    <a:pt x="25" y="356"/>
                  </a:lnTo>
                  <a:lnTo>
                    <a:pt x="21" y="358"/>
                  </a:lnTo>
                  <a:lnTo>
                    <a:pt x="17" y="360"/>
                  </a:lnTo>
                  <a:lnTo>
                    <a:pt x="13" y="363"/>
                  </a:lnTo>
                  <a:lnTo>
                    <a:pt x="10" y="365"/>
                  </a:lnTo>
                  <a:lnTo>
                    <a:pt x="8" y="369"/>
                  </a:lnTo>
                  <a:lnTo>
                    <a:pt x="5" y="371"/>
                  </a:lnTo>
                  <a:lnTo>
                    <a:pt x="4" y="373"/>
                  </a:lnTo>
                  <a:lnTo>
                    <a:pt x="2" y="375"/>
                  </a:lnTo>
                  <a:lnTo>
                    <a:pt x="1" y="378"/>
                  </a:lnTo>
                  <a:lnTo>
                    <a:pt x="0" y="381"/>
                  </a:lnTo>
                  <a:lnTo>
                    <a:pt x="0" y="383"/>
                  </a:lnTo>
                  <a:lnTo>
                    <a:pt x="0" y="386"/>
                  </a:lnTo>
                  <a:lnTo>
                    <a:pt x="1" y="388"/>
                  </a:lnTo>
                  <a:lnTo>
                    <a:pt x="2" y="391"/>
                  </a:lnTo>
                  <a:lnTo>
                    <a:pt x="4" y="394"/>
                  </a:lnTo>
                  <a:lnTo>
                    <a:pt x="5" y="396"/>
                  </a:lnTo>
                  <a:lnTo>
                    <a:pt x="8" y="398"/>
                  </a:lnTo>
                  <a:lnTo>
                    <a:pt x="10" y="401"/>
                  </a:lnTo>
                  <a:lnTo>
                    <a:pt x="13" y="403"/>
                  </a:lnTo>
                  <a:lnTo>
                    <a:pt x="17" y="405"/>
                  </a:lnTo>
                  <a:lnTo>
                    <a:pt x="21" y="408"/>
                  </a:lnTo>
                  <a:lnTo>
                    <a:pt x="25" y="410"/>
                  </a:lnTo>
                  <a:lnTo>
                    <a:pt x="30" y="412"/>
                  </a:lnTo>
                  <a:lnTo>
                    <a:pt x="35" y="414"/>
                  </a:lnTo>
                  <a:lnTo>
                    <a:pt x="39" y="417"/>
                  </a:lnTo>
                  <a:lnTo>
                    <a:pt x="45" y="418"/>
                  </a:lnTo>
                  <a:lnTo>
                    <a:pt x="51" y="420"/>
                  </a:lnTo>
                  <a:lnTo>
                    <a:pt x="57" y="421"/>
                  </a:lnTo>
                  <a:lnTo>
                    <a:pt x="63" y="424"/>
                  </a:lnTo>
                  <a:lnTo>
                    <a:pt x="69" y="425"/>
                  </a:lnTo>
                  <a:lnTo>
                    <a:pt x="76" y="426"/>
                  </a:lnTo>
                  <a:lnTo>
                    <a:pt x="82" y="427"/>
                  </a:lnTo>
                  <a:lnTo>
                    <a:pt x="90" y="428"/>
                  </a:lnTo>
                  <a:lnTo>
                    <a:pt x="96" y="429"/>
                  </a:lnTo>
                  <a:lnTo>
                    <a:pt x="102" y="431"/>
                  </a:lnTo>
                  <a:lnTo>
                    <a:pt x="110" y="432"/>
                  </a:lnTo>
                </a:path>
              </a:pathLst>
            </a:custGeom>
            <a:noFill/>
            <a:ln w="12700" cap="rnd" cmpd="sng">
              <a:solidFill>
                <a:srgbClr val="0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1000" b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20527" name="Rectangle 47"/>
          <p:cNvSpPr>
            <a:spLocks noChangeArrowheads="1"/>
          </p:cNvSpPr>
          <p:nvPr/>
        </p:nvSpPr>
        <p:spPr bwMode="auto">
          <a:xfrm>
            <a:off x="3768733" y="4117975"/>
            <a:ext cx="310983" cy="33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0" tIns="46035" rIns="92070" bIns="46035">
            <a:spAutoFit/>
          </a:bodyPr>
          <a:lstStyle/>
          <a:p>
            <a:pPr eaLnBrk="0" hangingPunct="0"/>
            <a:r>
              <a:rPr lang="en-US" altLang="en-US" sz="1600" i="1">
                <a:solidFill>
                  <a:srgbClr val="114FFB"/>
                </a:solidFill>
                <a:latin typeface="Times New Roman" pitchFamily="18" charset="0"/>
                <a:cs typeface="+mn-cs"/>
              </a:rPr>
              <a:t>L</a:t>
            </a:r>
          </a:p>
        </p:txBody>
      </p:sp>
      <p:sp>
        <p:nvSpPr>
          <p:cNvPr id="20528" name="Rectangle 48"/>
          <p:cNvSpPr>
            <a:spLocks noChangeArrowheads="1"/>
          </p:cNvSpPr>
          <p:nvPr/>
        </p:nvSpPr>
        <p:spPr bwMode="auto">
          <a:xfrm>
            <a:off x="5172075" y="4121150"/>
            <a:ext cx="322204" cy="33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0" tIns="46035" rIns="92070" bIns="46035">
            <a:spAutoFit/>
          </a:bodyPr>
          <a:lstStyle/>
          <a:p>
            <a:pPr eaLnBrk="0" hangingPunct="0"/>
            <a:r>
              <a:rPr lang="en-US" altLang="en-US" sz="1600" i="1">
                <a:solidFill>
                  <a:srgbClr val="114FFB"/>
                </a:solidFill>
                <a:latin typeface="Times New Roman" pitchFamily="18" charset="0"/>
                <a:cs typeface="+mn-cs"/>
              </a:rPr>
              <a:t>R</a:t>
            </a:r>
          </a:p>
        </p:txBody>
      </p:sp>
      <p:sp>
        <p:nvSpPr>
          <p:cNvPr id="20529" name="Rectangle 49"/>
          <p:cNvSpPr>
            <a:spLocks noChangeArrowheads="1"/>
          </p:cNvSpPr>
          <p:nvPr/>
        </p:nvSpPr>
        <p:spPr bwMode="auto">
          <a:xfrm>
            <a:off x="4579939" y="4122738"/>
            <a:ext cx="322204" cy="33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0" tIns="46035" rIns="92070" bIns="46035">
            <a:spAutoFit/>
          </a:bodyPr>
          <a:lstStyle/>
          <a:p>
            <a:pPr eaLnBrk="0" hangingPunct="0"/>
            <a:r>
              <a:rPr lang="en-US" altLang="en-US" sz="1600" i="1">
                <a:solidFill>
                  <a:srgbClr val="114FFB"/>
                </a:solidFill>
                <a:latin typeface="Times New Roman" pitchFamily="18" charset="0"/>
                <a:cs typeface="+mn-cs"/>
              </a:rPr>
              <a:t>C</a:t>
            </a:r>
          </a:p>
        </p:txBody>
      </p:sp>
      <p:sp>
        <p:nvSpPr>
          <p:cNvPr id="20530" name="Freeform 50"/>
          <p:cNvSpPr>
            <a:spLocks/>
          </p:cNvSpPr>
          <p:nvPr/>
        </p:nvSpPr>
        <p:spPr bwMode="auto">
          <a:xfrm>
            <a:off x="4594227" y="2573352"/>
            <a:ext cx="1588" cy="371475"/>
          </a:xfrm>
          <a:custGeom>
            <a:avLst/>
            <a:gdLst>
              <a:gd name="T0" fmla="*/ 0 w 1"/>
              <a:gd name="T1" fmla="*/ 0 h 234"/>
              <a:gd name="T2" fmla="*/ 0 w 1"/>
              <a:gd name="T3" fmla="*/ 223 h 234"/>
              <a:gd name="T4" fmla="*/ 0 w 1"/>
              <a:gd name="T5" fmla="*/ 233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34">
                <a:moveTo>
                  <a:pt x="0" y="0"/>
                </a:moveTo>
                <a:lnTo>
                  <a:pt x="0" y="223"/>
                </a:lnTo>
                <a:lnTo>
                  <a:pt x="0" y="233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31" name="Freeform 51"/>
          <p:cNvSpPr>
            <a:spLocks/>
          </p:cNvSpPr>
          <p:nvPr/>
        </p:nvSpPr>
        <p:spPr bwMode="auto">
          <a:xfrm>
            <a:off x="4491042" y="2948003"/>
            <a:ext cx="206375" cy="1587"/>
          </a:xfrm>
          <a:custGeom>
            <a:avLst/>
            <a:gdLst>
              <a:gd name="T0" fmla="*/ 0 w 130"/>
              <a:gd name="T1" fmla="*/ 0 h 1"/>
              <a:gd name="T2" fmla="*/ 115 w 130"/>
              <a:gd name="T3" fmla="*/ 0 h 1"/>
              <a:gd name="T4" fmla="*/ 129 w 130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0" h="1">
                <a:moveTo>
                  <a:pt x="0" y="0"/>
                </a:moveTo>
                <a:lnTo>
                  <a:pt x="115" y="0"/>
                </a:lnTo>
                <a:lnTo>
                  <a:pt x="129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32" name="Freeform 52"/>
          <p:cNvSpPr>
            <a:spLocks/>
          </p:cNvSpPr>
          <p:nvPr/>
        </p:nvSpPr>
        <p:spPr bwMode="auto">
          <a:xfrm>
            <a:off x="4594227" y="3027363"/>
            <a:ext cx="1588" cy="539750"/>
          </a:xfrm>
          <a:custGeom>
            <a:avLst/>
            <a:gdLst>
              <a:gd name="T0" fmla="*/ 0 w 1"/>
              <a:gd name="T1" fmla="*/ 0 h 340"/>
              <a:gd name="T2" fmla="*/ 0 w 1"/>
              <a:gd name="T3" fmla="*/ 328 h 340"/>
              <a:gd name="T4" fmla="*/ 0 w 1"/>
              <a:gd name="T5" fmla="*/ 339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340">
                <a:moveTo>
                  <a:pt x="0" y="0"/>
                </a:moveTo>
                <a:lnTo>
                  <a:pt x="0" y="328"/>
                </a:lnTo>
                <a:lnTo>
                  <a:pt x="0" y="339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33" name="Freeform 53"/>
          <p:cNvSpPr>
            <a:spLocks/>
          </p:cNvSpPr>
          <p:nvPr/>
        </p:nvSpPr>
        <p:spPr bwMode="auto">
          <a:xfrm>
            <a:off x="4491042" y="3017853"/>
            <a:ext cx="206375" cy="1587"/>
          </a:xfrm>
          <a:custGeom>
            <a:avLst/>
            <a:gdLst>
              <a:gd name="T0" fmla="*/ 0 w 130"/>
              <a:gd name="T1" fmla="*/ 0 h 1"/>
              <a:gd name="T2" fmla="*/ 115 w 130"/>
              <a:gd name="T3" fmla="*/ 0 h 1"/>
              <a:gd name="T4" fmla="*/ 129 w 130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0" h="1">
                <a:moveTo>
                  <a:pt x="0" y="0"/>
                </a:moveTo>
                <a:lnTo>
                  <a:pt x="115" y="0"/>
                </a:lnTo>
                <a:lnTo>
                  <a:pt x="129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35" name="Freeform 55"/>
          <p:cNvSpPr>
            <a:spLocks/>
          </p:cNvSpPr>
          <p:nvPr/>
        </p:nvSpPr>
        <p:spPr bwMode="auto">
          <a:xfrm>
            <a:off x="4594227" y="3554417"/>
            <a:ext cx="1588" cy="471487"/>
          </a:xfrm>
          <a:custGeom>
            <a:avLst/>
            <a:gdLst>
              <a:gd name="T0" fmla="*/ 0 w 1"/>
              <a:gd name="T1" fmla="*/ 0 h 297"/>
              <a:gd name="T2" fmla="*/ 0 w 1"/>
              <a:gd name="T3" fmla="*/ 283 h 297"/>
              <a:gd name="T4" fmla="*/ 0 w 1"/>
              <a:gd name="T5" fmla="*/ 296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297">
                <a:moveTo>
                  <a:pt x="0" y="0"/>
                </a:moveTo>
                <a:lnTo>
                  <a:pt x="0" y="283"/>
                </a:lnTo>
                <a:lnTo>
                  <a:pt x="0" y="296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36" name="Freeform 56"/>
          <p:cNvSpPr>
            <a:spLocks/>
          </p:cNvSpPr>
          <p:nvPr/>
        </p:nvSpPr>
        <p:spPr bwMode="auto">
          <a:xfrm>
            <a:off x="4491042" y="4024322"/>
            <a:ext cx="206375" cy="1587"/>
          </a:xfrm>
          <a:custGeom>
            <a:avLst/>
            <a:gdLst>
              <a:gd name="T0" fmla="*/ 0 w 130"/>
              <a:gd name="T1" fmla="*/ 0 h 1"/>
              <a:gd name="T2" fmla="*/ 115 w 130"/>
              <a:gd name="T3" fmla="*/ 0 h 1"/>
              <a:gd name="T4" fmla="*/ 129 w 130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0" h="1">
                <a:moveTo>
                  <a:pt x="0" y="0"/>
                </a:moveTo>
                <a:lnTo>
                  <a:pt x="115" y="0"/>
                </a:lnTo>
                <a:lnTo>
                  <a:pt x="129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37" name="Freeform 57"/>
          <p:cNvSpPr>
            <a:spLocks/>
          </p:cNvSpPr>
          <p:nvPr/>
        </p:nvSpPr>
        <p:spPr bwMode="auto">
          <a:xfrm>
            <a:off x="4594227" y="4125913"/>
            <a:ext cx="1588" cy="685800"/>
          </a:xfrm>
          <a:custGeom>
            <a:avLst/>
            <a:gdLst>
              <a:gd name="T0" fmla="*/ 0 w 1"/>
              <a:gd name="T1" fmla="*/ 0 h 432"/>
              <a:gd name="T2" fmla="*/ 0 w 1"/>
              <a:gd name="T3" fmla="*/ 417 h 432"/>
              <a:gd name="T4" fmla="*/ 0 w 1"/>
              <a:gd name="T5" fmla="*/ 431 h 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" h="432">
                <a:moveTo>
                  <a:pt x="0" y="0"/>
                </a:moveTo>
                <a:lnTo>
                  <a:pt x="0" y="417"/>
                </a:lnTo>
                <a:lnTo>
                  <a:pt x="0" y="431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38" name="Freeform 58"/>
          <p:cNvSpPr>
            <a:spLocks/>
          </p:cNvSpPr>
          <p:nvPr/>
        </p:nvSpPr>
        <p:spPr bwMode="auto">
          <a:xfrm>
            <a:off x="4491042" y="4119568"/>
            <a:ext cx="206375" cy="1587"/>
          </a:xfrm>
          <a:custGeom>
            <a:avLst/>
            <a:gdLst>
              <a:gd name="T0" fmla="*/ 0 w 130"/>
              <a:gd name="T1" fmla="*/ 0 h 1"/>
              <a:gd name="T2" fmla="*/ 115 w 130"/>
              <a:gd name="T3" fmla="*/ 0 h 1"/>
              <a:gd name="T4" fmla="*/ 129 w 130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0" h="1">
                <a:moveTo>
                  <a:pt x="0" y="0"/>
                </a:moveTo>
                <a:lnTo>
                  <a:pt x="115" y="0"/>
                </a:lnTo>
                <a:lnTo>
                  <a:pt x="129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40" name="Oval 60"/>
          <p:cNvSpPr>
            <a:spLocks noChangeArrowheads="1"/>
          </p:cNvSpPr>
          <p:nvPr/>
        </p:nvSpPr>
        <p:spPr bwMode="auto">
          <a:xfrm>
            <a:off x="4556125" y="2481263"/>
            <a:ext cx="82550" cy="8255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42" name="Line 62"/>
          <p:cNvSpPr>
            <a:spLocks noChangeShapeType="1"/>
          </p:cNvSpPr>
          <p:nvPr/>
        </p:nvSpPr>
        <p:spPr bwMode="auto">
          <a:xfrm>
            <a:off x="4779963" y="2520950"/>
            <a:ext cx="0" cy="395288"/>
          </a:xfrm>
          <a:prstGeom prst="line">
            <a:avLst/>
          </a:prstGeom>
          <a:noFill/>
          <a:ln w="25400">
            <a:solidFill>
              <a:srgbClr val="114FFB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43" name="Rectangle 63"/>
          <p:cNvSpPr>
            <a:spLocks noChangeArrowheads="1"/>
          </p:cNvSpPr>
          <p:nvPr/>
        </p:nvSpPr>
        <p:spPr bwMode="auto">
          <a:xfrm>
            <a:off x="3921125" y="1798638"/>
            <a:ext cx="1668727" cy="33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0" tIns="46035" rIns="92070" bIns="46035">
            <a:spAutoFit/>
          </a:bodyPr>
          <a:lstStyle/>
          <a:p>
            <a:pPr eaLnBrk="0" hangingPunct="0"/>
            <a:r>
              <a:rPr lang="en-US" altLang="en-US" sz="1600" b="0" dirty="0">
                <a:solidFill>
                  <a:srgbClr val="114FFB"/>
                </a:solidFill>
                <a:latin typeface="Times New Roman" pitchFamily="18" charset="0"/>
                <a:cs typeface="+mn-cs"/>
              </a:rPr>
              <a:t>calibration signal</a:t>
            </a:r>
          </a:p>
        </p:txBody>
      </p:sp>
      <p:sp>
        <p:nvSpPr>
          <p:cNvPr id="20546" name="Rectangle 66"/>
          <p:cNvSpPr>
            <a:spLocks noChangeArrowheads="1"/>
          </p:cNvSpPr>
          <p:nvPr/>
        </p:nvSpPr>
        <p:spPr bwMode="auto">
          <a:xfrm>
            <a:off x="8096469" y="4017964"/>
            <a:ext cx="940963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0" tIns="46035" rIns="92070" bIns="46035">
            <a:spAutoFit/>
          </a:bodyPr>
          <a:lstStyle/>
          <a:p>
            <a:pPr algn="ctr" eaLnBrk="0" hangingPunct="0"/>
            <a:r>
              <a:rPr lang="en-US" altLang="en-US" sz="1600" b="0">
                <a:solidFill>
                  <a:srgbClr val="114FFB"/>
                </a:solidFill>
                <a:latin typeface="Times New Roman" pitchFamily="18" charset="0"/>
                <a:cs typeface="+mn-cs"/>
              </a:rPr>
              <a:t>spectrum</a:t>
            </a:r>
          </a:p>
          <a:p>
            <a:pPr algn="ctr" eaLnBrk="0" hangingPunct="0"/>
            <a:r>
              <a:rPr lang="en-US" altLang="en-US" sz="1600" b="0">
                <a:solidFill>
                  <a:srgbClr val="114FFB"/>
                </a:solidFill>
                <a:latin typeface="Times New Roman" pitchFamily="18" charset="0"/>
                <a:cs typeface="+mn-cs"/>
              </a:rPr>
              <a:t>analyzer</a:t>
            </a:r>
          </a:p>
        </p:txBody>
      </p:sp>
      <p:sp>
        <p:nvSpPr>
          <p:cNvPr id="20550" name="Text Box 70"/>
          <p:cNvSpPr txBox="1">
            <a:spLocks noChangeArrowheads="1"/>
          </p:cNvSpPr>
          <p:nvPr/>
        </p:nvSpPr>
        <p:spPr bwMode="auto">
          <a:xfrm>
            <a:off x="4672020" y="3168664"/>
            <a:ext cx="727075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eaLnBrk="0" hangingPunct="0"/>
            <a:r>
              <a:rPr lang="en-US" altLang="en-US" sz="1800" b="0" i="1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f</a:t>
            </a:r>
            <a:r>
              <a:rPr lang="en-US" altLang="en-US" sz="1800" b="0" i="1" baseline="-2500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0 </a:t>
            </a:r>
            <a:r>
              <a:rPr lang="en-US" altLang="en-US" sz="1800" b="0" i="1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,</a:t>
            </a:r>
            <a:r>
              <a:rPr lang="en-US" altLang="en-US" sz="1800" b="0" dirty="0">
                <a:solidFill>
                  <a:srgbClr val="FF0000"/>
                </a:solidFill>
                <a:latin typeface="Times New Roman" pitchFamily="18" charset="0"/>
                <a:cs typeface="+mn-cs"/>
                <a:sym typeface="Symbol" pitchFamily="18" charset="2"/>
              </a:rPr>
              <a:t></a:t>
            </a:r>
            <a:r>
              <a:rPr lang="en-US" altLang="en-US" sz="1800" b="0" i="1" dirty="0">
                <a:solidFill>
                  <a:srgbClr val="FF0000"/>
                </a:solidFill>
                <a:latin typeface="Times New Roman" pitchFamily="18" charset="0"/>
                <a:cs typeface="+mn-cs"/>
                <a:sym typeface="Symbol" pitchFamily="18" charset="2"/>
              </a:rPr>
              <a:t>f</a:t>
            </a:r>
            <a:r>
              <a:rPr lang="en-US" altLang="en-US" sz="1800" b="0" baseline="-25000" dirty="0">
                <a:solidFill>
                  <a:srgbClr val="FF0000"/>
                </a:solidFill>
                <a:latin typeface="Times New Roman" pitchFamily="18" charset="0"/>
                <a:cs typeface="+mn-cs"/>
                <a:sym typeface="Symbol" pitchFamily="18" charset="2"/>
              </a:rPr>
              <a:t>0</a:t>
            </a:r>
            <a:endParaRPr lang="en-US" altLang="en-US" sz="1800" b="0" dirty="0">
              <a:solidFill>
                <a:srgbClr val="FF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53" name="Oval 73"/>
          <p:cNvSpPr>
            <a:spLocks noChangeArrowheads="1"/>
          </p:cNvSpPr>
          <p:nvPr/>
        </p:nvSpPr>
        <p:spPr bwMode="auto">
          <a:xfrm>
            <a:off x="4975229" y="3517907"/>
            <a:ext cx="74613" cy="7461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54" name="Text Box 74"/>
          <p:cNvSpPr txBox="1">
            <a:spLocks noChangeArrowheads="1"/>
          </p:cNvSpPr>
          <p:nvPr/>
        </p:nvSpPr>
        <p:spPr bwMode="auto">
          <a:xfrm>
            <a:off x="4718050" y="2843213"/>
            <a:ext cx="602822" cy="34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600" b="0" i="1">
                <a:solidFill>
                  <a:srgbClr val="000000"/>
                </a:solidFill>
                <a:latin typeface="Times New Roman" pitchFamily="18" charset="0"/>
                <a:cs typeface="+mn-cs"/>
              </a:rPr>
              <a:t>C&lt;&lt;</a:t>
            </a:r>
            <a:endParaRPr lang="en-US" altLang="en-US" sz="16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55" name="Oval 75"/>
          <p:cNvSpPr>
            <a:spLocks noChangeArrowheads="1"/>
          </p:cNvSpPr>
          <p:nvPr/>
        </p:nvSpPr>
        <p:spPr bwMode="auto">
          <a:xfrm>
            <a:off x="4559304" y="3511552"/>
            <a:ext cx="74613" cy="7461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56" name="Oval 76"/>
          <p:cNvSpPr>
            <a:spLocks noChangeArrowheads="1"/>
          </p:cNvSpPr>
          <p:nvPr/>
        </p:nvSpPr>
        <p:spPr bwMode="auto">
          <a:xfrm>
            <a:off x="4210052" y="3517907"/>
            <a:ext cx="74613" cy="7461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57" name="Oval 77"/>
          <p:cNvSpPr>
            <a:spLocks noChangeArrowheads="1"/>
          </p:cNvSpPr>
          <p:nvPr/>
        </p:nvSpPr>
        <p:spPr bwMode="auto">
          <a:xfrm>
            <a:off x="4559304" y="4575189"/>
            <a:ext cx="74613" cy="7461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59" name="Oval 79"/>
          <p:cNvSpPr>
            <a:spLocks noChangeArrowheads="1"/>
          </p:cNvSpPr>
          <p:nvPr/>
        </p:nvSpPr>
        <p:spPr bwMode="auto">
          <a:xfrm>
            <a:off x="2057403" y="3514730"/>
            <a:ext cx="74613" cy="7461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62" name="Rectangle 82"/>
          <p:cNvSpPr>
            <a:spLocks noChangeArrowheads="1"/>
          </p:cNvSpPr>
          <p:nvPr/>
        </p:nvSpPr>
        <p:spPr bwMode="auto">
          <a:xfrm>
            <a:off x="2298700" y="3238500"/>
            <a:ext cx="304800" cy="590550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63" name="Rectangle 83"/>
          <p:cNvSpPr>
            <a:spLocks noChangeArrowheads="1"/>
          </p:cNvSpPr>
          <p:nvPr/>
        </p:nvSpPr>
        <p:spPr bwMode="auto">
          <a:xfrm>
            <a:off x="3562351" y="3238500"/>
            <a:ext cx="304800" cy="590550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20613" name="Group 133"/>
          <p:cNvGrpSpPr>
            <a:grpSpLocks/>
          </p:cNvGrpSpPr>
          <p:nvPr/>
        </p:nvGrpSpPr>
        <p:grpSpPr bwMode="auto">
          <a:xfrm>
            <a:off x="8045454" y="3057525"/>
            <a:ext cx="962025" cy="896938"/>
            <a:chOff x="4732" y="1926"/>
            <a:chExt cx="606" cy="565"/>
          </a:xfrm>
        </p:grpSpPr>
        <p:sp>
          <p:nvSpPr>
            <p:cNvPr id="20564" name="Rectangle 84"/>
            <p:cNvSpPr>
              <a:spLocks noChangeArrowheads="1"/>
            </p:cNvSpPr>
            <p:nvPr/>
          </p:nvSpPr>
          <p:spPr bwMode="auto">
            <a:xfrm>
              <a:off x="4732" y="1926"/>
              <a:ext cx="606" cy="56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20565" name="Rectangle 85" descr="Large grid"/>
            <p:cNvSpPr>
              <a:spLocks noChangeArrowheads="1"/>
            </p:cNvSpPr>
            <p:nvPr/>
          </p:nvSpPr>
          <p:spPr bwMode="auto">
            <a:xfrm>
              <a:off x="4800" y="1988"/>
              <a:ext cx="469" cy="331"/>
            </a:xfrm>
            <a:prstGeom prst="rect">
              <a:avLst/>
            </a:prstGeom>
            <a:pattFill prst="lgGrid">
              <a:fgClr>
                <a:schemeClr val="accent1"/>
              </a:fgClr>
              <a:bgClr>
                <a:schemeClr val="bg1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sz="1000" b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grpSp>
          <p:nvGrpSpPr>
            <p:cNvPr id="20566" name="Group 86"/>
            <p:cNvGrpSpPr>
              <a:grpSpLocks/>
            </p:cNvGrpSpPr>
            <p:nvPr/>
          </p:nvGrpSpPr>
          <p:grpSpPr bwMode="auto">
            <a:xfrm>
              <a:off x="4853" y="2038"/>
              <a:ext cx="357" cy="232"/>
              <a:chOff x="4619" y="1786"/>
              <a:chExt cx="357" cy="232"/>
            </a:xfrm>
          </p:grpSpPr>
          <p:sp>
            <p:nvSpPr>
              <p:cNvPr id="20567" name="Arc 87"/>
              <p:cNvSpPr>
                <a:spLocks/>
              </p:cNvSpPr>
              <p:nvPr/>
            </p:nvSpPr>
            <p:spPr bwMode="auto">
              <a:xfrm>
                <a:off x="4619" y="1946"/>
                <a:ext cx="135" cy="72"/>
              </a:xfrm>
              <a:custGeom>
                <a:avLst/>
                <a:gdLst>
                  <a:gd name="G0" fmla="+- 0 0 0"/>
                  <a:gd name="G1" fmla="+- 302 0 0"/>
                  <a:gd name="G2" fmla="+- 21600 0 0"/>
                  <a:gd name="T0" fmla="*/ 21598 w 21600"/>
                  <a:gd name="T1" fmla="*/ 0 h 21902"/>
                  <a:gd name="T2" fmla="*/ 0 w 21600"/>
                  <a:gd name="T3" fmla="*/ 21902 h 21902"/>
                  <a:gd name="T4" fmla="*/ 0 w 21600"/>
                  <a:gd name="T5" fmla="*/ 302 h 21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902" fill="none" extrusionOk="0">
                    <a:moveTo>
                      <a:pt x="21597" y="0"/>
                    </a:moveTo>
                    <a:cubicBezTo>
                      <a:pt x="21599" y="100"/>
                      <a:pt x="21600" y="201"/>
                      <a:pt x="21600" y="302"/>
                    </a:cubicBezTo>
                    <a:cubicBezTo>
                      <a:pt x="21600" y="12231"/>
                      <a:pt x="11929" y="21901"/>
                      <a:pt x="0" y="21902"/>
                    </a:cubicBezTo>
                  </a:path>
                  <a:path w="21600" h="21902" stroke="0" extrusionOk="0">
                    <a:moveTo>
                      <a:pt x="21597" y="0"/>
                    </a:moveTo>
                    <a:cubicBezTo>
                      <a:pt x="21599" y="100"/>
                      <a:pt x="21600" y="201"/>
                      <a:pt x="21600" y="302"/>
                    </a:cubicBezTo>
                    <a:cubicBezTo>
                      <a:pt x="21600" y="12231"/>
                      <a:pt x="11929" y="21901"/>
                      <a:pt x="0" y="21902"/>
                    </a:cubicBezTo>
                    <a:lnTo>
                      <a:pt x="0" y="302"/>
                    </a:lnTo>
                    <a:close/>
                  </a:path>
                </a:pathLst>
              </a:custGeom>
              <a:noFill/>
              <a:ln w="28575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20568" name="Arc 88"/>
              <p:cNvSpPr>
                <a:spLocks/>
              </p:cNvSpPr>
              <p:nvPr/>
            </p:nvSpPr>
            <p:spPr bwMode="auto">
              <a:xfrm>
                <a:off x="4752" y="1786"/>
                <a:ext cx="93" cy="15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4 w 43200"/>
                  <a:gd name="T1" fmla="*/ 22020 h 22020"/>
                  <a:gd name="T2" fmla="*/ 43200 w 43200"/>
                  <a:gd name="T3" fmla="*/ 21457 h 22020"/>
                  <a:gd name="T4" fmla="*/ 21600 w 43200"/>
                  <a:gd name="T5" fmla="*/ 21600 h 220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2020" fill="none" extrusionOk="0">
                    <a:moveTo>
                      <a:pt x="4" y="22019"/>
                    </a:moveTo>
                    <a:cubicBezTo>
                      <a:pt x="1" y="21880"/>
                      <a:pt x="0" y="2174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73" y="-1"/>
                      <a:pt x="43120" y="9583"/>
                      <a:pt x="43199" y="21457"/>
                    </a:cubicBezTo>
                  </a:path>
                  <a:path w="43200" h="22020" stroke="0" extrusionOk="0">
                    <a:moveTo>
                      <a:pt x="4" y="22019"/>
                    </a:moveTo>
                    <a:cubicBezTo>
                      <a:pt x="1" y="21880"/>
                      <a:pt x="0" y="2174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73" y="-1"/>
                      <a:pt x="43120" y="9583"/>
                      <a:pt x="43199" y="21457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20569" name="Arc 89"/>
              <p:cNvSpPr>
                <a:spLocks/>
              </p:cNvSpPr>
              <p:nvPr/>
            </p:nvSpPr>
            <p:spPr bwMode="auto">
              <a:xfrm>
                <a:off x="4841" y="1943"/>
                <a:ext cx="135" cy="72"/>
              </a:xfrm>
              <a:custGeom>
                <a:avLst/>
                <a:gdLst>
                  <a:gd name="G0" fmla="+- 21600 0 0"/>
                  <a:gd name="G1" fmla="+- 0 0 0"/>
                  <a:gd name="G2" fmla="+- 21600 0 0"/>
                  <a:gd name="T0" fmla="*/ 21600 w 21600"/>
                  <a:gd name="T1" fmla="*/ 21600 h 21600"/>
                  <a:gd name="T2" fmla="*/ 0 w 21600"/>
                  <a:gd name="T3" fmla="*/ 0 h 21600"/>
                  <a:gd name="T4" fmla="*/ 21600 w 2160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28575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1000" b="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</p:grpSp>
      </p:grpSp>
      <p:sp>
        <p:nvSpPr>
          <p:cNvPr id="20598" name="Rectangle 118"/>
          <p:cNvSpPr>
            <a:spLocks noChangeArrowheads="1"/>
          </p:cNvSpPr>
          <p:nvPr/>
        </p:nvSpPr>
        <p:spPr bwMode="auto">
          <a:xfrm>
            <a:off x="3390900" y="2095501"/>
            <a:ext cx="609600" cy="15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599" name="Rectangle 119"/>
          <p:cNvSpPr>
            <a:spLocks noChangeArrowheads="1"/>
          </p:cNvSpPr>
          <p:nvPr/>
        </p:nvSpPr>
        <p:spPr bwMode="auto">
          <a:xfrm>
            <a:off x="4946650" y="3898900"/>
            <a:ext cx="139700" cy="431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600" name="Freeform 120"/>
          <p:cNvSpPr>
            <a:spLocks/>
          </p:cNvSpPr>
          <p:nvPr/>
        </p:nvSpPr>
        <p:spPr bwMode="auto">
          <a:xfrm>
            <a:off x="2897193" y="2278078"/>
            <a:ext cx="225425" cy="204787"/>
          </a:xfrm>
          <a:custGeom>
            <a:avLst/>
            <a:gdLst>
              <a:gd name="T0" fmla="*/ 217 w 218"/>
              <a:gd name="T1" fmla="*/ 0 h 233"/>
              <a:gd name="T2" fmla="*/ 0 w 218"/>
              <a:gd name="T3" fmla="*/ 0 h 233"/>
              <a:gd name="T4" fmla="*/ 101 w 218"/>
              <a:gd name="T5" fmla="*/ 232 h 233"/>
              <a:gd name="T6" fmla="*/ 217 w 218"/>
              <a:gd name="T7" fmla="*/ 0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8" h="233">
                <a:moveTo>
                  <a:pt x="217" y="0"/>
                </a:moveTo>
                <a:lnTo>
                  <a:pt x="0" y="0"/>
                </a:lnTo>
                <a:lnTo>
                  <a:pt x="101" y="232"/>
                </a:lnTo>
                <a:lnTo>
                  <a:pt x="217" y="0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601" name="Line 121"/>
          <p:cNvSpPr>
            <a:spLocks noChangeShapeType="1"/>
          </p:cNvSpPr>
          <p:nvPr/>
        </p:nvSpPr>
        <p:spPr bwMode="auto">
          <a:xfrm>
            <a:off x="3003553" y="2178050"/>
            <a:ext cx="3873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602" name="Line 122"/>
          <p:cNvSpPr>
            <a:spLocks noChangeShapeType="1"/>
          </p:cNvSpPr>
          <p:nvPr/>
        </p:nvSpPr>
        <p:spPr bwMode="auto">
          <a:xfrm>
            <a:off x="2990854" y="2171700"/>
            <a:ext cx="6350" cy="133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603" name="Line 123"/>
          <p:cNvSpPr>
            <a:spLocks noChangeShapeType="1"/>
          </p:cNvSpPr>
          <p:nvPr/>
        </p:nvSpPr>
        <p:spPr bwMode="auto">
          <a:xfrm>
            <a:off x="4006852" y="2165350"/>
            <a:ext cx="5778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604" name="Line 124"/>
          <p:cNvSpPr>
            <a:spLocks noChangeShapeType="1"/>
          </p:cNvSpPr>
          <p:nvPr/>
        </p:nvSpPr>
        <p:spPr bwMode="auto">
          <a:xfrm>
            <a:off x="4591050" y="2159001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605" name="Oval 125"/>
          <p:cNvSpPr>
            <a:spLocks noChangeArrowheads="1"/>
          </p:cNvSpPr>
          <p:nvPr/>
        </p:nvSpPr>
        <p:spPr bwMode="auto">
          <a:xfrm>
            <a:off x="4556125" y="2290763"/>
            <a:ext cx="82550" cy="8255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606" name="Line 126"/>
          <p:cNvSpPr>
            <a:spLocks noChangeShapeType="1"/>
          </p:cNvSpPr>
          <p:nvPr/>
        </p:nvSpPr>
        <p:spPr bwMode="auto">
          <a:xfrm flipH="1">
            <a:off x="4489452" y="2355850"/>
            <a:ext cx="88900" cy="133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607" name="Text Box 127"/>
          <p:cNvSpPr txBox="1">
            <a:spLocks noChangeArrowheads="1"/>
          </p:cNvSpPr>
          <p:nvPr/>
        </p:nvSpPr>
        <p:spPr bwMode="auto">
          <a:xfrm>
            <a:off x="3248035" y="2286013"/>
            <a:ext cx="99578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200" b="0">
                <a:solidFill>
                  <a:srgbClr val="000000"/>
                </a:solidFill>
                <a:latin typeface="Times New Roman" pitchFamily="18" charset="0"/>
                <a:cs typeface="+mn-cs"/>
              </a:rPr>
              <a:t>50 </a:t>
            </a:r>
            <a:r>
              <a:rPr lang="en-US" altLang="en-US" sz="1200" b="0">
                <a:solidFill>
                  <a:srgbClr val="000000"/>
                </a:solidFill>
                <a:latin typeface="Times New Roman" pitchFamily="18" charset="0"/>
                <a:cs typeface="+mn-cs"/>
                <a:sym typeface="Symbol" pitchFamily="18" charset="2"/>
              </a:rPr>
              <a:t> ; 300 K</a:t>
            </a:r>
            <a:endParaRPr lang="en-US" altLang="en-US" sz="12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608" name="Rectangle 128"/>
          <p:cNvSpPr>
            <a:spLocks noChangeArrowheads="1"/>
          </p:cNvSpPr>
          <p:nvPr/>
        </p:nvSpPr>
        <p:spPr bwMode="auto">
          <a:xfrm>
            <a:off x="568325" y="3476625"/>
            <a:ext cx="609600" cy="15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609" name="Line 129"/>
          <p:cNvSpPr>
            <a:spLocks noChangeShapeType="1"/>
          </p:cNvSpPr>
          <p:nvPr/>
        </p:nvSpPr>
        <p:spPr bwMode="auto">
          <a:xfrm>
            <a:off x="180976" y="3559175"/>
            <a:ext cx="3873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610" name="Line 130"/>
          <p:cNvSpPr>
            <a:spLocks noChangeShapeType="1"/>
          </p:cNvSpPr>
          <p:nvPr/>
        </p:nvSpPr>
        <p:spPr bwMode="auto">
          <a:xfrm>
            <a:off x="1193800" y="3559175"/>
            <a:ext cx="5778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611" name="Oval 131"/>
          <p:cNvSpPr>
            <a:spLocks noChangeArrowheads="1"/>
          </p:cNvSpPr>
          <p:nvPr/>
        </p:nvSpPr>
        <p:spPr bwMode="auto">
          <a:xfrm>
            <a:off x="111127" y="3513138"/>
            <a:ext cx="82550" cy="8255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612" name="Text Box 132"/>
          <p:cNvSpPr txBox="1">
            <a:spLocks noChangeArrowheads="1"/>
          </p:cNvSpPr>
          <p:nvPr/>
        </p:nvSpPr>
        <p:spPr bwMode="auto">
          <a:xfrm>
            <a:off x="603251" y="3670305"/>
            <a:ext cx="5293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200" b="0">
                <a:solidFill>
                  <a:srgbClr val="000000"/>
                </a:solidFill>
                <a:latin typeface="Times New Roman" pitchFamily="18" charset="0"/>
                <a:cs typeface="+mn-cs"/>
              </a:rPr>
              <a:t>1 G</a:t>
            </a:r>
            <a:r>
              <a:rPr lang="en-US" altLang="en-US" sz="1200" b="0">
                <a:solidFill>
                  <a:srgbClr val="000000"/>
                </a:solidFill>
                <a:latin typeface="Times New Roman" pitchFamily="18" charset="0"/>
                <a:cs typeface="+mn-cs"/>
                <a:sym typeface="Symbol" pitchFamily="18" charset="2"/>
              </a:rPr>
              <a:t></a:t>
            </a:r>
          </a:p>
        </p:txBody>
      </p:sp>
      <p:sp>
        <p:nvSpPr>
          <p:cNvPr id="20615" name="Line 135"/>
          <p:cNvSpPr>
            <a:spLocks noChangeShapeType="1"/>
          </p:cNvSpPr>
          <p:nvPr/>
        </p:nvSpPr>
        <p:spPr bwMode="auto">
          <a:xfrm>
            <a:off x="6829425" y="3514725"/>
            <a:ext cx="12382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614" name="Freeform 134"/>
          <p:cNvSpPr>
            <a:spLocks/>
          </p:cNvSpPr>
          <p:nvPr/>
        </p:nvSpPr>
        <p:spPr bwMode="auto">
          <a:xfrm>
            <a:off x="6996120" y="3209926"/>
            <a:ext cx="852487" cy="666750"/>
          </a:xfrm>
          <a:custGeom>
            <a:avLst/>
            <a:gdLst>
              <a:gd name="T0" fmla="*/ 0 w 537"/>
              <a:gd name="T1" fmla="*/ 0 h 420"/>
              <a:gd name="T2" fmla="*/ 0 w 537"/>
              <a:gd name="T3" fmla="*/ 419 h 420"/>
              <a:gd name="T4" fmla="*/ 536 w 537"/>
              <a:gd name="T5" fmla="*/ 188 h 420"/>
              <a:gd name="T6" fmla="*/ 0 w 537"/>
              <a:gd name="T7" fmla="*/ 0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7" h="420">
                <a:moveTo>
                  <a:pt x="0" y="0"/>
                </a:moveTo>
                <a:lnTo>
                  <a:pt x="0" y="419"/>
                </a:lnTo>
                <a:lnTo>
                  <a:pt x="536" y="188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616" name="Rectangle 136"/>
          <p:cNvSpPr>
            <a:spLocks noChangeArrowheads="1"/>
          </p:cNvSpPr>
          <p:nvPr/>
        </p:nvSpPr>
        <p:spPr bwMode="auto">
          <a:xfrm>
            <a:off x="6948904" y="3303589"/>
            <a:ext cx="572273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0" tIns="46035" rIns="92070" bIns="46035">
            <a:spAutoFit/>
          </a:bodyPr>
          <a:lstStyle/>
          <a:p>
            <a:pPr algn="ctr" eaLnBrk="0" hangingPunct="0"/>
            <a:r>
              <a:rPr lang="en-US" altLang="en-US" sz="1000" b="0">
                <a:solidFill>
                  <a:srgbClr val="114FFB"/>
                </a:solidFill>
                <a:latin typeface="Times New Roman" pitchFamily="18" charset="0"/>
                <a:cs typeface="+mn-cs"/>
              </a:rPr>
              <a:t>warm</a:t>
            </a:r>
          </a:p>
          <a:p>
            <a:pPr algn="ctr" eaLnBrk="0" hangingPunct="0"/>
            <a:r>
              <a:rPr lang="en-US" altLang="en-US" sz="1000" b="0">
                <a:solidFill>
                  <a:srgbClr val="114FFB"/>
                </a:solidFill>
                <a:latin typeface="Times New Roman" pitchFamily="18" charset="0"/>
                <a:cs typeface="+mn-cs"/>
              </a:rPr>
              <a:t>preamp</a:t>
            </a:r>
          </a:p>
        </p:txBody>
      </p:sp>
      <p:sp>
        <p:nvSpPr>
          <p:cNvPr id="20617" name="Text Box 137"/>
          <p:cNvSpPr txBox="1">
            <a:spLocks noChangeArrowheads="1"/>
          </p:cNvSpPr>
          <p:nvPr/>
        </p:nvSpPr>
        <p:spPr bwMode="auto">
          <a:xfrm>
            <a:off x="5867408" y="2862277"/>
            <a:ext cx="16177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400" b="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voltage gain = 1000</a:t>
            </a:r>
          </a:p>
        </p:txBody>
      </p:sp>
      <p:sp>
        <p:nvSpPr>
          <p:cNvPr id="20618" name="Text Box 138"/>
          <p:cNvSpPr txBox="1">
            <a:spLocks noChangeArrowheads="1"/>
          </p:cNvSpPr>
          <p:nvPr/>
        </p:nvSpPr>
        <p:spPr bwMode="auto">
          <a:xfrm>
            <a:off x="4918085" y="4811727"/>
            <a:ext cx="52450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400" b="0">
                <a:solidFill>
                  <a:srgbClr val="3333FF"/>
                </a:solidFill>
                <a:latin typeface="Times New Roman" pitchFamily="18" charset="0"/>
                <a:cs typeface="+mn-cs"/>
              </a:rPr>
              <a:t>coax</a:t>
            </a:r>
          </a:p>
        </p:txBody>
      </p:sp>
      <p:sp>
        <p:nvSpPr>
          <p:cNvPr id="20620" name="Line 140"/>
          <p:cNvSpPr>
            <a:spLocks noChangeShapeType="1"/>
          </p:cNvSpPr>
          <p:nvPr/>
        </p:nvSpPr>
        <p:spPr bwMode="auto">
          <a:xfrm flipH="1" flipV="1">
            <a:off x="4781553" y="4381500"/>
            <a:ext cx="238125" cy="476250"/>
          </a:xfrm>
          <a:prstGeom prst="line">
            <a:avLst/>
          </a:prstGeom>
          <a:noFill/>
          <a:ln w="12700">
            <a:solidFill>
              <a:srgbClr val="3333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621" name="Text Box 141"/>
          <p:cNvSpPr txBox="1">
            <a:spLocks noChangeArrowheads="1"/>
          </p:cNvSpPr>
          <p:nvPr/>
        </p:nvSpPr>
        <p:spPr bwMode="auto">
          <a:xfrm>
            <a:off x="7734300" y="2535238"/>
            <a:ext cx="1406452" cy="3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400" b="0">
                <a:solidFill>
                  <a:srgbClr val="000000"/>
                </a:solidFill>
                <a:latin typeface="Times New Roman" pitchFamily="18" charset="0"/>
                <a:cs typeface="+mn-cs"/>
              </a:rPr>
              <a:t>averaging time,</a:t>
            </a: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+mn-cs"/>
                <a:sym typeface="Symbol" pitchFamily="18" charset="2"/>
              </a:rPr>
              <a:t></a:t>
            </a:r>
            <a:endParaRPr lang="en-US" altLang="en-US" sz="14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622" name="Text Box 142"/>
          <p:cNvSpPr txBox="1">
            <a:spLocks noChangeArrowheads="1"/>
          </p:cNvSpPr>
          <p:nvPr/>
        </p:nvSpPr>
        <p:spPr bwMode="auto">
          <a:xfrm>
            <a:off x="2543176" y="3376613"/>
            <a:ext cx="107273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600" b="0" i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noise &lt;i</a:t>
            </a:r>
            <a:r>
              <a:rPr lang="en-US" altLang="en-US" sz="1600" b="0" baseline="300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2</a:t>
            </a:r>
            <a:r>
              <a:rPr lang="en-US" altLang="en-US" sz="1600" b="0" i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&gt;</a:t>
            </a:r>
          </a:p>
        </p:txBody>
      </p:sp>
      <p:sp>
        <p:nvSpPr>
          <p:cNvPr id="20624" name="Line 144"/>
          <p:cNvSpPr>
            <a:spLocks noChangeShapeType="1"/>
          </p:cNvSpPr>
          <p:nvPr/>
        </p:nvSpPr>
        <p:spPr bwMode="auto">
          <a:xfrm>
            <a:off x="1308101" y="3479800"/>
            <a:ext cx="7239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625" name="Text Box 145"/>
          <p:cNvSpPr txBox="1">
            <a:spLocks noChangeArrowheads="1"/>
          </p:cNvSpPr>
          <p:nvPr/>
        </p:nvSpPr>
        <p:spPr bwMode="auto">
          <a:xfrm>
            <a:off x="1216032" y="3160727"/>
            <a:ext cx="9877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400" b="0">
                <a:solidFill>
                  <a:srgbClr val="FF0000"/>
                </a:solidFill>
                <a:latin typeface="Times New Roman" pitchFamily="18" charset="0"/>
                <a:cs typeface="+mn-cs"/>
              </a:rPr>
              <a:t>DC current</a:t>
            </a:r>
          </a:p>
        </p:txBody>
      </p:sp>
      <p:sp>
        <p:nvSpPr>
          <p:cNvPr id="20626" name="Text Box 146"/>
          <p:cNvSpPr txBox="1">
            <a:spLocks noChangeArrowheads="1"/>
          </p:cNvSpPr>
          <p:nvPr/>
        </p:nvSpPr>
        <p:spPr bwMode="auto">
          <a:xfrm>
            <a:off x="-6348" y="3544888"/>
            <a:ext cx="576263" cy="34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eaLnBrk="0" hangingPunct="0"/>
            <a:r>
              <a:rPr lang="en-US" altLang="en-US" sz="1600" b="0">
                <a:solidFill>
                  <a:srgbClr val="3333FF"/>
                </a:solidFill>
                <a:latin typeface="Times New Roman" pitchFamily="18" charset="0"/>
                <a:cs typeface="+mn-cs"/>
              </a:rPr>
              <a:t>V</a:t>
            </a:r>
            <a:r>
              <a:rPr lang="en-US" altLang="en-US" sz="1600" b="0" baseline="-25000">
                <a:solidFill>
                  <a:srgbClr val="3333FF"/>
                </a:solidFill>
                <a:latin typeface="Times New Roman" pitchFamily="18" charset="0"/>
                <a:cs typeface="+mn-cs"/>
              </a:rPr>
              <a:t>DC</a:t>
            </a:r>
            <a:endParaRPr lang="en-US" altLang="en-US" sz="1600" b="0">
              <a:solidFill>
                <a:srgbClr val="3333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627" name="Rectangle 147"/>
          <p:cNvSpPr>
            <a:spLocks noChangeArrowheads="1"/>
          </p:cNvSpPr>
          <p:nvPr/>
        </p:nvSpPr>
        <p:spPr bwMode="auto">
          <a:xfrm>
            <a:off x="485778" y="2628900"/>
            <a:ext cx="6372225" cy="2552700"/>
          </a:xfrm>
          <a:prstGeom prst="rect">
            <a:avLst/>
          </a:prstGeom>
          <a:noFill/>
          <a:ln w="12700">
            <a:solidFill>
              <a:schemeClr val="accent2"/>
            </a:solidFill>
            <a:prstDash val="sysDot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 eaLnBrk="0" hangingPunct="0"/>
            <a:endParaRPr lang="en-US" altLang="en-US" sz="1200" b="0" i="1">
              <a:solidFill>
                <a:srgbClr val="3333CC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628" name="Text Box 148"/>
          <p:cNvSpPr txBox="1">
            <a:spLocks noChangeArrowheads="1"/>
          </p:cNvSpPr>
          <p:nvPr/>
        </p:nvSpPr>
        <p:spPr bwMode="auto">
          <a:xfrm>
            <a:off x="508008" y="2271714"/>
            <a:ext cx="8931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600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cryostat</a:t>
            </a:r>
          </a:p>
        </p:txBody>
      </p:sp>
      <p:sp>
        <p:nvSpPr>
          <p:cNvPr id="20629" name="Freeform 149"/>
          <p:cNvSpPr>
            <a:spLocks/>
          </p:cNvSpPr>
          <p:nvPr/>
        </p:nvSpPr>
        <p:spPr bwMode="auto">
          <a:xfrm>
            <a:off x="1362075" y="2362200"/>
            <a:ext cx="285750" cy="266700"/>
          </a:xfrm>
          <a:custGeom>
            <a:avLst/>
            <a:gdLst>
              <a:gd name="T0" fmla="*/ 0 w 180"/>
              <a:gd name="T1" fmla="*/ 60 h 168"/>
              <a:gd name="T2" fmla="*/ 120 w 180"/>
              <a:gd name="T3" fmla="*/ 18 h 168"/>
              <a:gd name="T4" fmla="*/ 180 w 180"/>
              <a:gd name="T5" fmla="*/ 168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0" h="168">
                <a:moveTo>
                  <a:pt x="0" y="60"/>
                </a:moveTo>
                <a:cubicBezTo>
                  <a:pt x="45" y="30"/>
                  <a:pt x="90" y="0"/>
                  <a:pt x="120" y="18"/>
                </a:cubicBezTo>
                <a:cubicBezTo>
                  <a:pt x="150" y="36"/>
                  <a:pt x="165" y="102"/>
                  <a:pt x="180" y="168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stealth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0630" name="Text Box 150"/>
          <p:cNvSpPr txBox="1">
            <a:spLocks noChangeArrowheads="1"/>
          </p:cNvSpPr>
          <p:nvPr/>
        </p:nvSpPr>
        <p:spPr bwMode="auto">
          <a:xfrm>
            <a:off x="5718182" y="3836995"/>
            <a:ext cx="100380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200" b="0">
                <a:solidFill>
                  <a:srgbClr val="000000"/>
                </a:solidFill>
                <a:latin typeface="Times New Roman" pitchFamily="18" charset="0"/>
                <a:cs typeface="+mn-cs"/>
              </a:rPr>
              <a:t>‘home made’</a:t>
            </a:r>
          </a:p>
        </p:txBody>
      </p:sp>
      <p:graphicFrame>
        <p:nvGraphicFramePr>
          <p:cNvPr id="20631" name="Object 1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2392446"/>
              </p:ext>
            </p:extLst>
          </p:nvPr>
        </p:nvGraphicFramePr>
        <p:xfrm>
          <a:off x="1641475" y="5616575"/>
          <a:ext cx="5486400" cy="654050"/>
        </p:xfrm>
        <a:graphic>
          <a:graphicData uri="http://schemas.openxmlformats.org/presentationml/2006/ole">
            <p:oleObj spid="_x0000_s467323" name="משוואה" r:id="rId4" imgW="3504960" imgH="41904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714728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4" name="Text Box 4"/>
          <p:cNvSpPr txBox="1">
            <a:spLocks noChangeArrowheads="1"/>
          </p:cNvSpPr>
          <p:nvPr/>
        </p:nvSpPr>
        <p:spPr bwMode="auto">
          <a:xfrm>
            <a:off x="430254" y="292100"/>
            <a:ext cx="4354057" cy="52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5" tIns="45713" rIns="91425" bIns="45713">
            <a:spAutoFit/>
          </a:bodyPr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  <a:latin typeface="Tahoma" charset="0"/>
                <a:ea typeface="ＭＳ Ｐゴシック" charset="0"/>
              </a:rPr>
              <a:t>injecting and detecting</a:t>
            </a:r>
            <a:endParaRPr lang="en-US">
              <a:solidFill>
                <a:srgbClr val="FFFFFF"/>
              </a:solidFill>
              <a:latin typeface="Tahoma" charset="0"/>
              <a:ea typeface="ＭＳ Ｐゴシック" charset="0"/>
            </a:endParaRPr>
          </a:p>
        </p:txBody>
      </p:sp>
      <p:grpSp>
        <p:nvGrpSpPr>
          <p:cNvPr id="384073" name="Group 73"/>
          <p:cNvGrpSpPr>
            <a:grpSpLocks/>
          </p:cNvGrpSpPr>
          <p:nvPr/>
        </p:nvGrpSpPr>
        <p:grpSpPr bwMode="auto">
          <a:xfrm>
            <a:off x="568325" y="1581223"/>
            <a:ext cx="3617913" cy="1482725"/>
            <a:chOff x="260" y="2185"/>
            <a:chExt cx="2279" cy="934"/>
          </a:xfrm>
        </p:grpSpPr>
        <p:grpSp>
          <p:nvGrpSpPr>
            <p:cNvPr id="11303" name="Group 68"/>
            <p:cNvGrpSpPr>
              <a:grpSpLocks/>
            </p:cNvGrpSpPr>
            <p:nvPr/>
          </p:nvGrpSpPr>
          <p:grpSpPr bwMode="auto">
            <a:xfrm>
              <a:off x="421" y="2443"/>
              <a:ext cx="2118" cy="557"/>
              <a:chOff x="1376" y="1824"/>
              <a:chExt cx="2118" cy="557"/>
            </a:xfrm>
          </p:grpSpPr>
          <p:sp>
            <p:nvSpPr>
              <p:cNvPr id="384056" name="Line 56"/>
              <p:cNvSpPr>
                <a:spLocks noChangeShapeType="1"/>
              </p:cNvSpPr>
              <p:nvPr/>
            </p:nvSpPr>
            <p:spPr bwMode="auto">
              <a:xfrm>
                <a:off x="1376" y="2029"/>
                <a:ext cx="188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>
                  <a:defRPr/>
                </a:pPr>
                <a:endParaRPr lang="en-US" sz="1000" b="0">
                  <a:solidFill>
                    <a:srgbClr val="000000"/>
                  </a:solidFill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384057" name="Line 57"/>
              <p:cNvSpPr>
                <a:spLocks noChangeShapeType="1"/>
              </p:cNvSpPr>
              <p:nvPr/>
            </p:nvSpPr>
            <p:spPr bwMode="auto">
              <a:xfrm>
                <a:off x="1382" y="2295"/>
                <a:ext cx="188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rtl="1">
                  <a:defRPr/>
                </a:pPr>
                <a:endParaRPr lang="en-US" sz="1000" b="0">
                  <a:solidFill>
                    <a:srgbClr val="000000"/>
                  </a:solidFill>
                  <a:latin typeface="Tahoma" charset="0"/>
                  <a:ea typeface="ＭＳ Ｐゴシック" charset="0"/>
                </a:endParaRPr>
              </a:p>
            </p:txBody>
          </p:sp>
          <p:sp>
            <p:nvSpPr>
              <p:cNvPr id="384058" name="Text Box 58"/>
              <p:cNvSpPr txBox="1">
                <a:spLocks noChangeArrowheads="1"/>
              </p:cNvSpPr>
              <p:nvPr/>
            </p:nvSpPr>
            <p:spPr bwMode="auto">
              <a:xfrm>
                <a:off x="3245" y="1936"/>
                <a:ext cx="249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en-US" sz="1200" b="0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LL</a:t>
                </a:r>
                <a:r>
                  <a:rPr lang="en-US" sz="1200" b="0" baseline="-25000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1</a:t>
                </a:r>
              </a:p>
            </p:txBody>
          </p:sp>
          <p:sp>
            <p:nvSpPr>
              <p:cNvPr id="384059" name="Text Box 59"/>
              <p:cNvSpPr txBox="1">
                <a:spLocks noChangeArrowheads="1"/>
              </p:cNvSpPr>
              <p:nvPr/>
            </p:nvSpPr>
            <p:spPr bwMode="auto">
              <a:xfrm>
                <a:off x="3245" y="2207"/>
                <a:ext cx="249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en-US" sz="1200" b="0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LL</a:t>
                </a:r>
                <a:r>
                  <a:rPr lang="en-US" sz="1200" b="0" baseline="-25000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2</a:t>
                </a:r>
              </a:p>
            </p:txBody>
          </p:sp>
          <p:grpSp>
            <p:nvGrpSpPr>
              <p:cNvPr id="11312" name="Group 76"/>
              <p:cNvGrpSpPr>
                <a:grpSpLocks/>
              </p:cNvGrpSpPr>
              <p:nvPr/>
            </p:nvGrpSpPr>
            <p:grpSpPr bwMode="auto">
              <a:xfrm>
                <a:off x="1709" y="1824"/>
                <a:ext cx="175" cy="204"/>
                <a:chOff x="2271" y="3863"/>
                <a:chExt cx="163" cy="204"/>
              </a:xfrm>
            </p:grpSpPr>
            <p:sp>
              <p:nvSpPr>
                <p:cNvPr id="11314" name="Arc 77"/>
                <p:cNvSpPr>
                  <a:spLocks/>
                </p:cNvSpPr>
                <p:nvPr/>
              </p:nvSpPr>
              <p:spPr bwMode="auto">
                <a:xfrm>
                  <a:off x="2271" y="3863"/>
                  <a:ext cx="83" cy="204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</a:path>
                    <a:path w="21600" h="21598" stroke="0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  <a:lnTo>
                        <a:pt x="21600" y="21598"/>
                      </a:lnTo>
                      <a:lnTo>
                        <a:pt x="0" y="2159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1315" name="Arc 78"/>
                <p:cNvSpPr>
                  <a:spLocks/>
                </p:cNvSpPr>
                <p:nvPr/>
              </p:nvSpPr>
              <p:spPr bwMode="auto">
                <a:xfrm>
                  <a:off x="2350" y="3863"/>
                  <a:ext cx="84" cy="204"/>
                </a:xfrm>
                <a:custGeom>
                  <a:avLst/>
                  <a:gdLst>
                    <a:gd name="T0" fmla="*/ 0 w 21860"/>
                    <a:gd name="T1" fmla="*/ 0 h 21600"/>
                    <a:gd name="T2" fmla="*/ 0 w 21860"/>
                    <a:gd name="T3" fmla="*/ 0 h 21600"/>
                    <a:gd name="T4" fmla="*/ 0 w 2186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860"/>
                    <a:gd name="T10" fmla="*/ 0 h 21600"/>
                    <a:gd name="T11" fmla="*/ 21860 w 2186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860" h="21600" fill="none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</a:path>
                    <a:path w="21860" h="21600" stroke="0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  <a:lnTo>
                        <a:pt x="260" y="21600"/>
                      </a:lnTo>
                      <a:lnTo>
                        <a:pt x="-1" y="1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384065" name="Text Box 65"/>
              <p:cNvSpPr txBox="1">
                <a:spLocks noChangeArrowheads="1"/>
              </p:cNvSpPr>
              <p:nvPr/>
            </p:nvSpPr>
            <p:spPr bwMode="auto">
              <a:xfrm>
                <a:off x="1722" y="1859"/>
                <a:ext cx="168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 rtl="1">
                  <a:defRPr/>
                </a:pPr>
                <a:r>
                  <a:rPr lang="en-US" sz="1200" b="0" i="1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e</a:t>
                </a:r>
              </a:p>
            </p:txBody>
          </p:sp>
        </p:grpSp>
        <p:grpSp>
          <p:nvGrpSpPr>
            <p:cNvPr id="11304" name="Group 69"/>
            <p:cNvGrpSpPr>
              <a:grpSpLocks/>
            </p:cNvGrpSpPr>
            <p:nvPr/>
          </p:nvGrpSpPr>
          <p:grpSpPr bwMode="auto">
            <a:xfrm>
              <a:off x="260" y="2185"/>
              <a:ext cx="144" cy="934"/>
              <a:chOff x="3375" y="1473"/>
              <a:chExt cx="276" cy="1525"/>
            </a:xfrm>
          </p:grpSpPr>
          <p:sp>
            <p:nvSpPr>
              <p:cNvPr id="384070" name="Freeform 70"/>
              <p:cNvSpPr>
                <a:spLocks/>
              </p:cNvSpPr>
              <p:nvPr/>
            </p:nvSpPr>
            <p:spPr bwMode="auto">
              <a:xfrm>
                <a:off x="3375" y="2302"/>
                <a:ext cx="276" cy="696"/>
              </a:xfrm>
              <a:custGeom>
                <a:avLst/>
                <a:gdLst>
                  <a:gd name="T0" fmla="*/ 118 w 336"/>
                  <a:gd name="T1" fmla="*/ 0 h 720"/>
                  <a:gd name="T2" fmla="*/ 0 w 336"/>
                  <a:gd name="T3" fmla="*/ 696 h 720"/>
                  <a:gd name="T4" fmla="*/ 276 w 336"/>
                  <a:gd name="T5" fmla="*/ 696 h 720"/>
                  <a:gd name="T6" fmla="*/ 118 w 336"/>
                  <a:gd name="T7" fmla="*/ 0 h 72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36" h="720">
                    <a:moveTo>
                      <a:pt x="144" y="0"/>
                    </a:moveTo>
                    <a:lnTo>
                      <a:pt x="0" y="720"/>
                    </a:lnTo>
                    <a:lnTo>
                      <a:pt x="336" y="720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9900"/>
              </a:solidFill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rtl="1" eaLnBrk="0" hangingPunct="0">
                  <a:defRPr/>
                </a:pPr>
                <a:endParaRPr lang="en-US" sz="1800" b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84071" name="Freeform 71"/>
              <p:cNvSpPr>
                <a:spLocks/>
              </p:cNvSpPr>
              <p:nvPr/>
            </p:nvSpPr>
            <p:spPr bwMode="auto">
              <a:xfrm flipV="1">
                <a:off x="3375" y="1473"/>
                <a:ext cx="276" cy="696"/>
              </a:xfrm>
              <a:custGeom>
                <a:avLst/>
                <a:gdLst>
                  <a:gd name="T0" fmla="*/ 118 w 336"/>
                  <a:gd name="T1" fmla="*/ 0 h 720"/>
                  <a:gd name="T2" fmla="*/ 0 w 336"/>
                  <a:gd name="T3" fmla="*/ 696 h 720"/>
                  <a:gd name="T4" fmla="*/ 276 w 336"/>
                  <a:gd name="T5" fmla="*/ 696 h 720"/>
                  <a:gd name="T6" fmla="*/ 118 w 336"/>
                  <a:gd name="T7" fmla="*/ 0 h 72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36" h="720">
                    <a:moveTo>
                      <a:pt x="144" y="0"/>
                    </a:moveTo>
                    <a:lnTo>
                      <a:pt x="0" y="720"/>
                    </a:lnTo>
                    <a:lnTo>
                      <a:pt x="336" y="720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rtl="1" eaLnBrk="0" hangingPunct="0">
                  <a:defRPr/>
                </a:pPr>
                <a:endParaRPr lang="en-US" sz="1800" b="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384072" name="Text Box 72"/>
            <p:cNvSpPr txBox="1">
              <a:spLocks noChangeArrowheads="1"/>
            </p:cNvSpPr>
            <p:nvPr/>
          </p:nvSpPr>
          <p:spPr bwMode="auto">
            <a:xfrm>
              <a:off x="451" y="2252"/>
              <a:ext cx="1571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b="0">
                  <a:solidFill>
                    <a:srgbClr val="000000"/>
                  </a:solidFill>
                  <a:latin typeface="Tahoma" charset="0"/>
                  <a:ea typeface="ＭＳ Ｐゴシック" charset="0"/>
                </a:rPr>
                <a:t>inducing noise in LL</a:t>
              </a:r>
              <a:r>
                <a:rPr lang="en-US" sz="1000" b="0" baseline="-25000">
                  <a:solidFill>
                    <a:srgbClr val="000000"/>
                  </a:solidFill>
                  <a:latin typeface="Tahoma" charset="0"/>
                  <a:ea typeface="ＭＳ Ｐゴシック" charset="0"/>
                </a:rPr>
                <a:t>1 </a:t>
              </a:r>
              <a:r>
                <a:rPr lang="en-US" sz="1000" b="0">
                  <a:solidFill>
                    <a:srgbClr val="CC0000"/>
                  </a:solidFill>
                  <a:latin typeface="Tahoma" charset="0"/>
                  <a:ea typeface="ＭＳ Ｐゴシック" charset="0"/>
                </a:rPr>
                <a:t>(</a:t>
              </a:r>
              <a:r>
                <a:rPr lang="en-US" sz="1000" b="0" i="1">
                  <a:solidFill>
                    <a:srgbClr val="CC0000"/>
                  </a:solidFill>
                  <a:latin typeface="Tahoma" charset="0"/>
                  <a:ea typeface="ＭＳ Ｐゴシック" charset="0"/>
                </a:rPr>
                <a:t>hot mode</a:t>
              </a:r>
              <a:r>
                <a:rPr lang="en-US" sz="1000" b="0">
                  <a:solidFill>
                    <a:srgbClr val="CC0000"/>
                  </a:solidFill>
                  <a:latin typeface="Tahoma" charset="0"/>
                  <a:ea typeface="ＭＳ Ｐゴシック" charset="0"/>
                </a:rPr>
                <a:t>)</a:t>
              </a:r>
              <a:r>
                <a:rPr lang="en-US" sz="1000" b="0">
                  <a:solidFill>
                    <a:srgbClr val="000000"/>
                  </a:solidFill>
                  <a:latin typeface="Tahoma" charset="0"/>
                  <a:ea typeface="ＭＳ Ｐゴシック" charset="0"/>
                </a:rPr>
                <a:t> via QPC</a:t>
              </a:r>
            </a:p>
          </p:txBody>
        </p:sp>
      </p:grpSp>
      <p:grpSp>
        <p:nvGrpSpPr>
          <p:cNvPr id="384081" name="Group 81"/>
          <p:cNvGrpSpPr>
            <a:grpSpLocks/>
          </p:cNvGrpSpPr>
          <p:nvPr/>
        </p:nvGrpSpPr>
        <p:grpSpPr bwMode="auto">
          <a:xfrm>
            <a:off x="4921252" y="1885950"/>
            <a:ext cx="3005138" cy="1200150"/>
            <a:chOff x="3207" y="2377"/>
            <a:chExt cx="1893" cy="756"/>
          </a:xfrm>
        </p:grpSpPr>
        <p:sp>
          <p:nvSpPr>
            <p:cNvPr id="384007" name="Line 7"/>
            <p:cNvSpPr>
              <a:spLocks noChangeShapeType="1"/>
            </p:cNvSpPr>
            <p:nvPr/>
          </p:nvSpPr>
          <p:spPr bwMode="auto">
            <a:xfrm>
              <a:off x="3207" y="2633"/>
              <a:ext cx="18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>
                <a:defRPr/>
              </a:pPr>
              <a:endParaRPr lang="en-US" sz="1000" b="0">
                <a:solidFill>
                  <a:srgbClr val="000000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384008" name="Line 8"/>
            <p:cNvSpPr>
              <a:spLocks noChangeShapeType="1"/>
            </p:cNvSpPr>
            <p:nvPr/>
          </p:nvSpPr>
          <p:spPr bwMode="auto">
            <a:xfrm>
              <a:off x="3213" y="2899"/>
              <a:ext cx="18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>
                <a:defRPr/>
              </a:pPr>
              <a:endParaRPr lang="en-US" sz="1000" b="0">
                <a:solidFill>
                  <a:srgbClr val="000000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384011" name="AutoShape 11"/>
            <p:cNvSpPr>
              <a:spLocks noChangeArrowheads="1"/>
            </p:cNvSpPr>
            <p:nvPr/>
          </p:nvSpPr>
          <p:spPr bwMode="auto">
            <a:xfrm>
              <a:off x="4042" y="2643"/>
              <a:ext cx="173" cy="240"/>
            </a:xfrm>
            <a:prstGeom prst="lightningBol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>
                <a:defRPr/>
              </a:pPr>
              <a:endParaRPr lang="en-US" sz="1000" b="0">
                <a:solidFill>
                  <a:srgbClr val="000000"/>
                </a:solidFill>
                <a:latin typeface="Tahoma" charset="0"/>
                <a:ea typeface="ＭＳ Ｐゴシック" charset="0"/>
              </a:endParaRPr>
            </a:p>
          </p:txBody>
        </p:sp>
        <p:grpSp>
          <p:nvGrpSpPr>
            <p:cNvPr id="11278" name="Group 12"/>
            <p:cNvGrpSpPr>
              <a:grpSpLocks/>
            </p:cNvGrpSpPr>
            <p:nvPr/>
          </p:nvGrpSpPr>
          <p:grpSpPr bwMode="auto">
            <a:xfrm>
              <a:off x="4481" y="2517"/>
              <a:ext cx="287" cy="145"/>
              <a:chOff x="2136" y="3120"/>
              <a:chExt cx="287" cy="145"/>
            </a:xfrm>
          </p:grpSpPr>
          <p:grpSp>
            <p:nvGrpSpPr>
              <p:cNvPr id="11299" name="Group 76"/>
              <p:cNvGrpSpPr>
                <a:grpSpLocks/>
              </p:cNvGrpSpPr>
              <p:nvPr/>
            </p:nvGrpSpPr>
            <p:grpSpPr bwMode="auto">
              <a:xfrm>
                <a:off x="2159" y="3149"/>
                <a:ext cx="264" cy="84"/>
                <a:chOff x="2271" y="3863"/>
                <a:chExt cx="163" cy="204"/>
              </a:xfrm>
            </p:grpSpPr>
            <p:sp>
              <p:nvSpPr>
                <p:cNvPr id="11301" name="Arc 77"/>
                <p:cNvSpPr>
                  <a:spLocks/>
                </p:cNvSpPr>
                <p:nvPr/>
              </p:nvSpPr>
              <p:spPr bwMode="auto">
                <a:xfrm>
                  <a:off x="2271" y="3863"/>
                  <a:ext cx="83" cy="204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</a:path>
                    <a:path w="21600" h="21598" stroke="0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  <a:lnTo>
                        <a:pt x="21600" y="21598"/>
                      </a:lnTo>
                      <a:lnTo>
                        <a:pt x="0" y="2159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1302" name="Arc 78"/>
                <p:cNvSpPr>
                  <a:spLocks/>
                </p:cNvSpPr>
                <p:nvPr/>
              </p:nvSpPr>
              <p:spPr bwMode="auto">
                <a:xfrm>
                  <a:off x="2350" y="3863"/>
                  <a:ext cx="84" cy="204"/>
                </a:xfrm>
                <a:custGeom>
                  <a:avLst/>
                  <a:gdLst>
                    <a:gd name="T0" fmla="*/ 0 w 21860"/>
                    <a:gd name="T1" fmla="*/ 0 h 21600"/>
                    <a:gd name="T2" fmla="*/ 0 w 21860"/>
                    <a:gd name="T3" fmla="*/ 0 h 21600"/>
                    <a:gd name="T4" fmla="*/ 0 w 2186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860"/>
                    <a:gd name="T10" fmla="*/ 0 h 21600"/>
                    <a:gd name="T11" fmla="*/ 21860 w 2186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860" h="21600" fill="none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</a:path>
                    <a:path w="21860" h="21600" stroke="0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  <a:lnTo>
                        <a:pt x="260" y="21600"/>
                      </a:lnTo>
                      <a:lnTo>
                        <a:pt x="-1" y="1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384016" name="Text Box 16"/>
              <p:cNvSpPr txBox="1">
                <a:spLocks noChangeArrowheads="1"/>
              </p:cNvSpPr>
              <p:nvPr/>
            </p:nvSpPr>
            <p:spPr bwMode="auto">
              <a:xfrm>
                <a:off x="2136" y="3120"/>
                <a:ext cx="254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 rtl="1">
                  <a:defRPr/>
                </a:pPr>
                <a:r>
                  <a:rPr lang="en-US" sz="900" b="0" i="1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e</a:t>
                </a:r>
                <a:r>
                  <a:rPr lang="en-US" sz="900" b="0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/2</a:t>
                </a:r>
              </a:p>
            </p:txBody>
          </p:sp>
        </p:grpSp>
        <p:grpSp>
          <p:nvGrpSpPr>
            <p:cNvPr id="11279" name="Group 17"/>
            <p:cNvGrpSpPr>
              <a:grpSpLocks/>
            </p:cNvGrpSpPr>
            <p:nvPr/>
          </p:nvGrpSpPr>
          <p:grpSpPr bwMode="auto">
            <a:xfrm>
              <a:off x="4481" y="2788"/>
              <a:ext cx="287" cy="145"/>
              <a:chOff x="2136" y="3120"/>
              <a:chExt cx="287" cy="145"/>
            </a:xfrm>
          </p:grpSpPr>
          <p:grpSp>
            <p:nvGrpSpPr>
              <p:cNvPr id="11295" name="Group 76"/>
              <p:cNvGrpSpPr>
                <a:grpSpLocks/>
              </p:cNvGrpSpPr>
              <p:nvPr/>
            </p:nvGrpSpPr>
            <p:grpSpPr bwMode="auto">
              <a:xfrm>
                <a:off x="2159" y="3149"/>
                <a:ext cx="264" cy="84"/>
                <a:chOff x="2271" y="3863"/>
                <a:chExt cx="163" cy="204"/>
              </a:xfrm>
            </p:grpSpPr>
            <p:sp>
              <p:nvSpPr>
                <p:cNvPr id="11297" name="Arc 77"/>
                <p:cNvSpPr>
                  <a:spLocks/>
                </p:cNvSpPr>
                <p:nvPr/>
              </p:nvSpPr>
              <p:spPr bwMode="auto">
                <a:xfrm>
                  <a:off x="2271" y="3863"/>
                  <a:ext cx="83" cy="204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</a:path>
                    <a:path w="21600" h="21598" stroke="0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  <a:lnTo>
                        <a:pt x="21600" y="21598"/>
                      </a:lnTo>
                      <a:lnTo>
                        <a:pt x="0" y="2159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1298" name="Arc 78"/>
                <p:cNvSpPr>
                  <a:spLocks/>
                </p:cNvSpPr>
                <p:nvPr/>
              </p:nvSpPr>
              <p:spPr bwMode="auto">
                <a:xfrm>
                  <a:off x="2350" y="3863"/>
                  <a:ext cx="84" cy="204"/>
                </a:xfrm>
                <a:custGeom>
                  <a:avLst/>
                  <a:gdLst>
                    <a:gd name="T0" fmla="*/ 0 w 21860"/>
                    <a:gd name="T1" fmla="*/ 0 h 21600"/>
                    <a:gd name="T2" fmla="*/ 0 w 21860"/>
                    <a:gd name="T3" fmla="*/ 0 h 21600"/>
                    <a:gd name="T4" fmla="*/ 0 w 2186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860"/>
                    <a:gd name="T10" fmla="*/ 0 h 21600"/>
                    <a:gd name="T11" fmla="*/ 21860 w 2186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860" h="21600" fill="none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</a:path>
                    <a:path w="21860" h="21600" stroke="0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  <a:lnTo>
                        <a:pt x="260" y="21600"/>
                      </a:lnTo>
                      <a:lnTo>
                        <a:pt x="-1" y="1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384021" name="Text Box 21"/>
              <p:cNvSpPr txBox="1">
                <a:spLocks noChangeArrowheads="1"/>
              </p:cNvSpPr>
              <p:nvPr/>
            </p:nvSpPr>
            <p:spPr bwMode="auto">
              <a:xfrm>
                <a:off x="2136" y="3120"/>
                <a:ext cx="254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 rtl="1">
                  <a:defRPr/>
                </a:pPr>
                <a:r>
                  <a:rPr lang="en-US" sz="900" b="0" i="1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e</a:t>
                </a:r>
                <a:r>
                  <a:rPr lang="en-US" sz="900" b="0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/2</a:t>
                </a:r>
              </a:p>
            </p:txBody>
          </p:sp>
        </p:grpSp>
        <p:grpSp>
          <p:nvGrpSpPr>
            <p:cNvPr id="11280" name="Group 22"/>
            <p:cNvGrpSpPr>
              <a:grpSpLocks/>
            </p:cNvGrpSpPr>
            <p:nvPr/>
          </p:nvGrpSpPr>
          <p:grpSpPr bwMode="auto">
            <a:xfrm>
              <a:off x="3424" y="2518"/>
              <a:ext cx="287" cy="145"/>
              <a:chOff x="2136" y="3120"/>
              <a:chExt cx="287" cy="145"/>
            </a:xfrm>
          </p:grpSpPr>
          <p:grpSp>
            <p:nvGrpSpPr>
              <p:cNvPr id="11291" name="Group 76"/>
              <p:cNvGrpSpPr>
                <a:grpSpLocks/>
              </p:cNvGrpSpPr>
              <p:nvPr/>
            </p:nvGrpSpPr>
            <p:grpSpPr bwMode="auto">
              <a:xfrm>
                <a:off x="2159" y="3149"/>
                <a:ext cx="264" cy="84"/>
                <a:chOff x="2271" y="3863"/>
                <a:chExt cx="163" cy="204"/>
              </a:xfrm>
            </p:grpSpPr>
            <p:sp>
              <p:nvSpPr>
                <p:cNvPr id="11293" name="Arc 77"/>
                <p:cNvSpPr>
                  <a:spLocks/>
                </p:cNvSpPr>
                <p:nvPr/>
              </p:nvSpPr>
              <p:spPr bwMode="auto">
                <a:xfrm>
                  <a:off x="2271" y="3863"/>
                  <a:ext cx="83" cy="204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</a:path>
                    <a:path w="21600" h="21598" stroke="0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  <a:lnTo>
                        <a:pt x="21600" y="21598"/>
                      </a:lnTo>
                      <a:lnTo>
                        <a:pt x="0" y="2159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1294" name="Arc 78"/>
                <p:cNvSpPr>
                  <a:spLocks/>
                </p:cNvSpPr>
                <p:nvPr/>
              </p:nvSpPr>
              <p:spPr bwMode="auto">
                <a:xfrm>
                  <a:off x="2350" y="3863"/>
                  <a:ext cx="84" cy="204"/>
                </a:xfrm>
                <a:custGeom>
                  <a:avLst/>
                  <a:gdLst>
                    <a:gd name="T0" fmla="*/ 0 w 21860"/>
                    <a:gd name="T1" fmla="*/ 0 h 21600"/>
                    <a:gd name="T2" fmla="*/ 0 w 21860"/>
                    <a:gd name="T3" fmla="*/ 0 h 21600"/>
                    <a:gd name="T4" fmla="*/ 0 w 2186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860"/>
                    <a:gd name="T10" fmla="*/ 0 h 21600"/>
                    <a:gd name="T11" fmla="*/ 21860 w 2186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860" h="21600" fill="none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</a:path>
                    <a:path w="21860" h="21600" stroke="0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  <a:lnTo>
                        <a:pt x="260" y="21600"/>
                      </a:lnTo>
                      <a:lnTo>
                        <a:pt x="-1" y="1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384026" name="Text Box 26"/>
              <p:cNvSpPr txBox="1">
                <a:spLocks noChangeArrowheads="1"/>
              </p:cNvSpPr>
              <p:nvPr/>
            </p:nvSpPr>
            <p:spPr bwMode="auto">
              <a:xfrm>
                <a:off x="2136" y="3120"/>
                <a:ext cx="254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 rtl="1">
                  <a:defRPr/>
                </a:pPr>
                <a:r>
                  <a:rPr lang="en-US" sz="900" b="0" i="1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e</a:t>
                </a:r>
                <a:r>
                  <a:rPr lang="en-US" sz="900" b="0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/2</a:t>
                </a:r>
              </a:p>
            </p:txBody>
          </p:sp>
        </p:grpSp>
        <p:grpSp>
          <p:nvGrpSpPr>
            <p:cNvPr id="11281" name="Group 27"/>
            <p:cNvGrpSpPr>
              <a:grpSpLocks/>
            </p:cNvGrpSpPr>
            <p:nvPr/>
          </p:nvGrpSpPr>
          <p:grpSpPr bwMode="auto">
            <a:xfrm>
              <a:off x="3425" y="2869"/>
              <a:ext cx="287" cy="145"/>
              <a:chOff x="2148" y="3509"/>
              <a:chExt cx="287" cy="145"/>
            </a:xfrm>
          </p:grpSpPr>
          <p:grpSp>
            <p:nvGrpSpPr>
              <p:cNvPr id="11287" name="Group 76"/>
              <p:cNvGrpSpPr>
                <a:grpSpLocks/>
              </p:cNvGrpSpPr>
              <p:nvPr/>
            </p:nvGrpSpPr>
            <p:grpSpPr bwMode="auto">
              <a:xfrm flipV="1">
                <a:off x="2171" y="3540"/>
                <a:ext cx="264" cy="84"/>
                <a:chOff x="2271" y="3863"/>
                <a:chExt cx="163" cy="204"/>
              </a:xfrm>
            </p:grpSpPr>
            <p:sp>
              <p:nvSpPr>
                <p:cNvPr id="11289" name="Arc 77"/>
                <p:cNvSpPr>
                  <a:spLocks/>
                </p:cNvSpPr>
                <p:nvPr/>
              </p:nvSpPr>
              <p:spPr bwMode="auto">
                <a:xfrm>
                  <a:off x="2271" y="3863"/>
                  <a:ext cx="83" cy="204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98"/>
                    <a:gd name="T11" fmla="*/ 21600 w 21600"/>
                    <a:gd name="T12" fmla="*/ 21598 h 215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98" fill="none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</a:path>
                    <a:path w="21600" h="21598" stroke="0" extrusionOk="0">
                      <a:moveTo>
                        <a:pt x="0" y="21598"/>
                      </a:moveTo>
                      <a:cubicBezTo>
                        <a:pt x="0" y="9770"/>
                        <a:pt x="9511" y="143"/>
                        <a:pt x="21337" y="-1"/>
                      </a:cubicBezTo>
                      <a:lnTo>
                        <a:pt x="21600" y="21598"/>
                      </a:lnTo>
                      <a:lnTo>
                        <a:pt x="0" y="2159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11290" name="Arc 78"/>
                <p:cNvSpPr>
                  <a:spLocks/>
                </p:cNvSpPr>
                <p:nvPr/>
              </p:nvSpPr>
              <p:spPr bwMode="auto">
                <a:xfrm>
                  <a:off x="2350" y="3863"/>
                  <a:ext cx="84" cy="204"/>
                </a:xfrm>
                <a:custGeom>
                  <a:avLst/>
                  <a:gdLst>
                    <a:gd name="T0" fmla="*/ 0 w 21860"/>
                    <a:gd name="T1" fmla="*/ 0 h 21600"/>
                    <a:gd name="T2" fmla="*/ 0 w 21860"/>
                    <a:gd name="T3" fmla="*/ 0 h 21600"/>
                    <a:gd name="T4" fmla="*/ 0 w 2186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860"/>
                    <a:gd name="T10" fmla="*/ 0 h 21600"/>
                    <a:gd name="T11" fmla="*/ 21860 w 2186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860" h="21600" fill="none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</a:path>
                    <a:path w="21860" h="21600" stroke="0" extrusionOk="0">
                      <a:moveTo>
                        <a:pt x="-1" y="1"/>
                      </a:moveTo>
                      <a:cubicBezTo>
                        <a:pt x="86" y="0"/>
                        <a:pt x="173" y="-1"/>
                        <a:pt x="260" y="0"/>
                      </a:cubicBezTo>
                      <a:cubicBezTo>
                        <a:pt x="12189" y="0"/>
                        <a:pt x="21860" y="9670"/>
                        <a:pt x="21860" y="21600"/>
                      </a:cubicBezTo>
                      <a:lnTo>
                        <a:pt x="260" y="21600"/>
                      </a:lnTo>
                      <a:lnTo>
                        <a:pt x="-1" y="1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5000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  <a:ln w="12700" cap="rnd">
                  <a:solidFill>
                    <a:srgbClr val="FF0033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 rtl="1" eaLnBrk="0" hangingPunct="0"/>
                  <a:endParaRPr lang="en-US" sz="1800" b="0">
                    <a:solidFill>
                      <a:srgbClr val="FFFFFF"/>
                    </a:solidFill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384031" name="Text Box 31"/>
              <p:cNvSpPr txBox="1">
                <a:spLocks noChangeArrowheads="1"/>
              </p:cNvSpPr>
              <p:nvPr/>
            </p:nvSpPr>
            <p:spPr bwMode="auto">
              <a:xfrm>
                <a:off x="2148" y="3509"/>
                <a:ext cx="254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 rtl="1">
                  <a:defRPr/>
                </a:pPr>
                <a:r>
                  <a:rPr lang="en-US" sz="900" b="0" i="1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-e</a:t>
                </a:r>
                <a:r>
                  <a:rPr lang="en-US" sz="900" b="0">
                    <a:solidFill>
                      <a:srgbClr val="000000"/>
                    </a:solidFill>
                    <a:latin typeface="Tahoma" charset="0"/>
                    <a:ea typeface="ＭＳ Ｐゴシック" charset="0"/>
                  </a:rPr>
                  <a:t>/2</a:t>
                </a:r>
              </a:p>
            </p:txBody>
          </p:sp>
        </p:grpSp>
        <p:sp>
          <p:nvSpPr>
            <p:cNvPr id="384032" name="Text Box 32"/>
            <p:cNvSpPr txBox="1">
              <a:spLocks noChangeArrowheads="1"/>
            </p:cNvSpPr>
            <p:nvPr/>
          </p:nvSpPr>
          <p:spPr bwMode="auto">
            <a:xfrm>
              <a:off x="3395" y="2688"/>
              <a:ext cx="367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 rtl="1">
                <a:defRPr/>
              </a:pPr>
              <a:r>
                <a:rPr lang="en-US" sz="1000" b="0">
                  <a:solidFill>
                    <a:srgbClr val="000000"/>
                  </a:solidFill>
                  <a:latin typeface="Tahoma" charset="0"/>
                  <a:ea typeface="ＭＳ Ｐゴシック" charset="0"/>
                </a:rPr>
                <a:t>neutral</a:t>
              </a:r>
            </a:p>
          </p:txBody>
        </p:sp>
        <p:sp>
          <p:nvSpPr>
            <p:cNvPr id="384033" name="Text Box 33"/>
            <p:cNvSpPr txBox="1">
              <a:spLocks noChangeArrowheads="1"/>
            </p:cNvSpPr>
            <p:nvPr/>
          </p:nvSpPr>
          <p:spPr bwMode="auto">
            <a:xfrm>
              <a:off x="4470" y="2664"/>
              <a:ext cx="358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 rtl="1">
                <a:defRPr/>
              </a:pPr>
              <a:r>
                <a:rPr lang="en-US" sz="1000" b="0">
                  <a:solidFill>
                    <a:srgbClr val="000000"/>
                  </a:solidFill>
                  <a:latin typeface="Tahoma" charset="0"/>
                  <a:ea typeface="ＭＳ Ｐゴシック" charset="0"/>
                </a:rPr>
                <a:t>charge</a:t>
              </a:r>
            </a:p>
          </p:txBody>
        </p:sp>
        <p:sp>
          <p:nvSpPr>
            <p:cNvPr id="384037" name="Oval 37"/>
            <p:cNvSpPr>
              <a:spLocks noChangeArrowheads="1"/>
            </p:cNvSpPr>
            <p:nvPr/>
          </p:nvSpPr>
          <p:spPr bwMode="auto">
            <a:xfrm>
              <a:off x="3308" y="2377"/>
              <a:ext cx="528" cy="75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>
                <a:defRPr/>
              </a:pPr>
              <a:endParaRPr lang="en-US" sz="1000" b="0">
                <a:solidFill>
                  <a:srgbClr val="000000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384039" name="Line 39"/>
            <p:cNvSpPr>
              <a:spLocks noChangeShapeType="1"/>
            </p:cNvSpPr>
            <p:nvPr/>
          </p:nvSpPr>
          <p:spPr bwMode="auto">
            <a:xfrm>
              <a:off x="3836" y="2761"/>
              <a:ext cx="1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rtl="1">
                <a:defRPr/>
              </a:pPr>
              <a:endParaRPr lang="en-US" sz="1000" b="0">
                <a:solidFill>
                  <a:srgbClr val="000000"/>
                </a:solidFill>
                <a:latin typeface="Tahoma" charset="0"/>
                <a:ea typeface="ＭＳ Ｐゴシック" charset="0"/>
              </a:endParaRPr>
            </a:p>
          </p:txBody>
        </p:sp>
        <p:sp>
          <p:nvSpPr>
            <p:cNvPr id="384042" name="Oval 42"/>
            <p:cNvSpPr>
              <a:spLocks noChangeArrowheads="1"/>
            </p:cNvSpPr>
            <p:nvPr/>
          </p:nvSpPr>
          <p:spPr bwMode="auto">
            <a:xfrm>
              <a:off x="4376" y="2377"/>
              <a:ext cx="528" cy="75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>
                <a:defRPr/>
              </a:pPr>
              <a:endParaRPr lang="en-US" sz="1000" b="0">
                <a:solidFill>
                  <a:srgbClr val="000000"/>
                </a:solidFill>
                <a:latin typeface="Tahoma" charset="0"/>
                <a:ea typeface="ＭＳ Ｐゴシック" charset="0"/>
              </a:endParaRPr>
            </a:p>
          </p:txBody>
        </p:sp>
      </p:grpSp>
      <p:grpSp>
        <p:nvGrpSpPr>
          <p:cNvPr id="384048" name="Group 48"/>
          <p:cNvGrpSpPr>
            <a:grpSpLocks/>
          </p:cNvGrpSpPr>
          <p:nvPr/>
        </p:nvGrpSpPr>
        <p:grpSpPr bwMode="auto">
          <a:xfrm>
            <a:off x="8004175" y="2028830"/>
            <a:ext cx="228600" cy="1482725"/>
            <a:chOff x="3375" y="1473"/>
            <a:chExt cx="276" cy="1525"/>
          </a:xfrm>
        </p:grpSpPr>
        <p:sp>
          <p:nvSpPr>
            <p:cNvPr id="384046" name="Freeform 46"/>
            <p:cNvSpPr>
              <a:spLocks/>
            </p:cNvSpPr>
            <p:nvPr/>
          </p:nvSpPr>
          <p:spPr bwMode="auto">
            <a:xfrm>
              <a:off x="3375" y="2302"/>
              <a:ext cx="276" cy="696"/>
            </a:xfrm>
            <a:custGeom>
              <a:avLst/>
              <a:gdLst>
                <a:gd name="T0" fmla="*/ 118 w 336"/>
                <a:gd name="T1" fmla="*/ 0 h 720"/>
                <a:gd name="T2" fmla="*/ 0 w 336"/>
                <a:gd name="T3" fmla="*/ 696 h 720"/>
                <a:gd name="T4" fmla="*/ 276 w 336"/>
                <a:gd name="T5" fmla="*/ 696 h 720"/>
                <a:gd name="T6" fmla="*/ 118 w 336"/>
                <a:gd name="T7" fmla="*/ 0 h 7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36" h="720">
                  <a:moveTo>
                    <a:pt x="144" y="0"/>
                  </a:moveTo>
                  <a:lnTo>
                    <a:pt x="0" y="720"/>
                  </a:lnTo>
                  <a:lnTo>
                    <a:pt x="336" y="720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rtl="1" eaLnBrk="0" hangingPunct="0">
                <a:defRPr/>
              </a:pPr>
              <a:endParaRPr lang="en-US" sz="1800" b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384047" name="Freeform 47"/>
            <p:cNvSpPr>
              <a:spLocks/>
            </p:cNvSpPr>
            <p:nvPr/>
          </p:nvSpPr>
          <p:spPr bwMode="auto">
            <a:xfrm flipV="1">
              <a:off x="3375" y="1473"/>
              <a:ext cx="276" cy="696"/>
            </a:xfrm>
            <a:custGeom>
              <a:avLst/>
              <a:gdLst>
                <a:gd name="T0" fmla="*/ 118 w 336"/>
                <a:gd name="T1" fmla="*/ 0 h 720"/>
                <a:gd name="T2" fmla="*/ 0 w 336"/>
                <a:gd name="T3" fmla="*/ 696 h 720"/>
                <a:gd name="T4" fmla="*/ 276 w 336"/>
                <a:gd name="T5" fmla="*/ 696 h 720"/>
                <a:gd name="T6" fmla="*/ 118 w 336"/>
                <a:gd name="T7" fmla="*/ 0 h 7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36" h="720">
                  <a:moveTo>
                    <a:pt x="144" y="0"/>
                  </a:moveTo>
                  <a:lnTo>
                    <a:pt x="0" y="720"/>
                  </a:lnTo>
                  <a:lnTo>
                    <a:pt x="336" y="720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rtl="1" eaLnBrk="0" hangingPunct="0">
                <a:defRPr/>
              </a:pPr>
              <a:endParaRPr lang="en-US" sz="1800" b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384074" name="Text Box 74"/>
          <p:cNvSpPr txBox="1">
            <a:spLocks noChangeArrowheads="1"/>
          </p:cNvSpPr>
          <p:nvPr/>
        </p:nvSpPr>
        <p:spPr bwMode="auto">
          <a:xfrm>
            <a:off x="6024565" y="3143323"/>
            <a:ext cx="1981200" cy="40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5" tIns="45713" rIns="91425" bIns="45713">
            <a:spAutoFit/>
          </a:bodyPr>
          <a:lstStyle/>
          <a:p>
            <a:pPr>
              <a:defRPr/>
            </a:pPr>
            <a:r>
              <a:rPr lang="en-US" sz="1000" b="0">
                <a:solidFill>
                  <a:srgbClr val="000000"/>
                </a:solidFill>
                <a:latin typeface="Tahoma" charset="0"/>
                <a:ea typeface="ＭＳ Ｐゴシック" charset="0"/>
              </a:rPr>
              <a:t>projecting via QPC to LL</a:t>
            </a:r>
            <a:r>
              <a:rPr lang="en-US" sz="1000" b="0" baseline="-25000">
                <a:solidFill>
                  <a:srgbClr val="000000"/>
                </a:solidFill>
                <a:latin typeface="Tahoma" charset="0"/>
                <a:ea typeface="ＭＳ Ｐゴシック" charset="0"/>
              </a:rPr>
              <a:t>2</a:t>
            </a:r>
          </a:p>
          <a:p>
            <a:pPr>
              <a:defRPr/>
            </a:pPr>
            <a:r>
              <a:rPr lang="en-US" sz="1000" b="0">
                <a:solidFill>
                  <a:srgbClr val="000000"/>
                </a:solidFill>
                <a:latin typeface="Tahoma" charset="0"/>
                <a:ea typeface="ＭＳ Ｐゴシック" charset="0"/>
              </a:rPr>
              <a:t>               </a:t>
            </a:r>
            <a:r>
              <a:rPr lang="en-US" sz="1000" b="0">
                <a:solidFill>
                  <a:srgbClr val="0066FF"/>
                </a:solidFill>
                <a:latin typeface="Tahoma" charset="0"/>
                <a:ea typeface="ＭＳ Ｐゴシック" charset="0"/>
              </a:rPr>
              <a:t> (‘</a:t>
            </a:r>
            <a:r>
              <a:rPr lang="en-US" sz="1000" b="0" i="1">
                <a:solidFill>
                  <a:srgbClr val="0066FF"/>
                </a:solidFill>
                <a:latin typeface="Tahoma" charset="0"/>
                <a:ea typeface="ＭＳ Ｐゴシック" charset="0"/>
              </a:rPr>
              <a:t>cold ‘</a:t>
            </a:r>
            <a:r>
              <a:rPr lang="en-US" sz="1000" b="0">
                <a:solidFill>
                  <a:srgbClr val="0066FF"/>
                </a:solidFill>
                <a:latin typeface="Tahoma" charset="0"/>
                <a:ea typeface="ＭＳ Ｐゴシック" charset="0"/>
              </a:rPr>
              <a:t> </a:t>
            </a:r>
            <a:r>
              <a:rPr lang="en-US" sz="1000" b="0" i="1">
                <a:solidFill>
                  <a:srgbClr val="0066FF"/>
                </a:solidFill>
                <a:latin typeface="Tahoma" charset="0"/>
                <a:ea typeface="ＭＳ Ｐゴシック" charset="0"/>
              </a:rPr>
              <a:t>channel </a:t>
            </a:r>
            <a:r>
              <a:rPr lang="en-US" sz="1000" b="0">
                <a:solidFill>
                  <a:srgbClr val="0066FF"/>
                </a:solidFill>
                <a:latin typeface="Tahoma" charset="0"/>
                <a:ea typeface="ＭＳ Ｐゴシック" charset="0"/>
              </a:rPr>
              <a:t>)</a:t>
            </a:r>
          </a:p>
        </p:txBody>
      </p:sp>
      <p:sp>
        <p:nvSpPr>
          <p:cNvPr id="384076" name="Oval 76"/>
          <p:cNvSpPr>
            <a:spLocks noChangeArrowheads="1"/>
          </p:cNvSpPr>
          <p:nvPr/>
        </p:nvSpPr>
        <p:spPr bwMode="auto">
          <a:xfrm>
            <a:off x="4792663" y="2581287"/>
            <a:ext cx="3486150" cy="314325"/>
          </a:xfrm>
          <a:prstGeom prst="ellipse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5" tIns="45713" rIns="91425" bIns="45713" anchor="ctr"/>
          <a:lstStyle/>
          <a:p>
            <a:pPr algn="r" rtl="1">
              <a:defRPr/>
            </a:pPr>
            <a:endParaRPr lang="en-US" sz="1000" b="0">
              <a:solidFill>
                <a:srgbClr val="000000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384077" name="Text Box 77"/>
          <p:cNvSpPr txBox="1">
            <a:spLocks noChangeArrowheads="1"/>
          </p:cNvSpPr>
          <p:nvPr/>
        </p:nvSpPr>
        <p:spPr bwMode="auto">
          <a:xfrm>
            <a:off x="4119565" y="3832300"/>
            <a:ext cx="4939196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5" tIns="45713" rIns="91425" bIns="45713">
            <a:spAutoFit/>
          </a:bodyPr>
          <a:lstStyle>
            <a:lvl1pPr algn="r">
              <a:defRPr sz="1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algn="r">
              <a:defRPr sz="1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algn="r">
              <a:defRPr sz="1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algn="r">
              <a:defRPr sz="1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algn="r">
              <a:defRPr sz="1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US" sz="1400" b="0" dirty="0">
                <a:solidFill>
                  <a:srgbClr val="000000"/>
                </a:solidFill>
              </a:rPr>
              <a:t>open QPC …………………</a:t>
            </a:r>
            <a:r>
              <a:rPr lang="en-US" sz="1400" b="0" i="1" dirty="0">
                <a:solidFill>
                  <a:srgbClr val="000000"/>
                </a:solidFill>
              </a:rPr>
              <a:t>………...</a:t>
            </a:r>
            <a:r>
              <a:rPr lang="en-US" sz="1400" b="0" dirty="0">
                <a:solidFill>
                  <a:srgbClr val="000000"/>
                </a:solidFill>
              </a:rPr>
              <a:t> no net current </a:t>
            </a:r>
          </a:p>
          <a:p>
            <a:pPr algn="l">
              <a:defRPr/>
            </a:pPr>
            <a:r>
              <a:rPr lang="en-US" sz="1400" b="0" dirty="0">
                <a:solidFill>
                  <a:srgbClr val="000000"/>
                </a:solidFill>
              </a:rPr>
              <a:t>		            no </a:t>
            </a:r>
            <a:r>
              <a:rPr lang="en-US" sz="1400" b="0" dirty="0">
                <a:solidFill>
                  <a:srgbClr val="0066FF"/>
                </a:solidFill>
              </a:rPr>
              <a:t>low frequency</a:t>
            </a:r>
            <a:r>
              <a:rPr lang="en-US" sz="1400" b="0" dirty="0">
                <a:solidFill>
                  <a:srgbClr val="000000"/>
                </a:solidFill>
              </a:rPr>
              <a:t> </a:t>
            </a:r>
            <a:r>
              <a:rPr lang="en-US" sz="1400" b="0" dirty="0" smtClean="0">
                <a:solidFill>
                  <a:srgbClr val="000000"/>
                </a:solidFill>
              </a:rPr>
              <a:t> </a:t>
            </a:r>
            <a:r>
              <a:rPr lang="en-US" sz="1400" b="0" dirty="0">
                <a:solidFill>
                  <a:srgbClr val="000000"/>
                </a:solidFill>
              </a:rPr>
              <a:t>noise</a:t>
            </a:r>
          </a:p>
          <a:p>
            <a:pPr algn="l">
              <a:defRPr/>
            </a:pPr>
            <a:endParaRPr lang="en-US" sz="1400" b="0" dirty="0">
              <a:solidFill>
                <a:srgbClr val="000000"/>
              </a:solidFill>
            </a:endParaRPr>
          </a:p>
          <a:p>
            <a:pPr algn="l">
              <a:defRPr/>
            </a:pPr>
            <a:r>
              <a:rPr lang="en-US" sz="1400" b="0" dirty="0">
                <a:solidFill>
                  <a:srgbClr val="000000"/>
                </a:solidFill>
              </a:rPr>
              <a:t>partition QPC  ………………………no net current             			            </a:t>
            </a:r>
            <a:r>
              <a:rPr lang="en-US" sz="1400" b="0" dirty="0">
                <a:solidFill>
                  <a:srgbClr val="0066FF"/>
                </a:solidFill>
              </a:rPr>
              <a:t>low frequency </a:t>
            </a:r>
            <a:r>
              <a:rPr lang="en-US" sz="1400" b="0" dirty="0" smtClean="0">
                <a:solidFill>
                  <a:srgbClr val="000000"/>
                </a:solidFill>
              </a:rPr>
              <a:t> </a:t>
            </a:r>
            <a:r>
              <a:rPr lang="en-US" sz="1400" b="0" dirty="0">
                <a:solidFill>
                  <a:srgbClr val="000000"/>
                </a:solidFill>
              </a:rPr>
              <a:t>noise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303850" y="5130558"/>
            <a:ext cx="523072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800" b="0" u="sng" dirty="0">
                <a:latin typeface="+mj-lt"/>
                <a:cs typeface="Arial" pitchFamily="34" charset="0"/>
              </a:rPr>
              <a:t>semi-classically:</a:t>
            </a:r>
          </a:p>
          <a:p>
            <a:pPr marL="285736" indent="-285736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latin typeface="+mj-lt"/>
                <a:cs typeface="Arial" pitchFamily="34" charset="0"/>
              </a:rPr>
              <a:t>mutual capacitance between the two edge modes</a:t>
            </a:r>
          </a:p>
          <a:p>
            <a:pPr marL="285736" indent="-285736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latin typeface="+mj-lt"/>
                <a:cs typeface="Arial" pitchFamily="34" charset="0"/>
              </a:rPr>
              <a:t>high frequency (~GHz) noise in hot </a:t>
            </a:r>
            <a:r>
              <a:rPr lang="en-US" sz="1400" b="0" i="1" dirty="0">
                <a:latin typeface="+mj-lt"/>
                <a:cs typeface="Arial" pitchFamily="34" charset="0"/>
              </a:rPr>
              <a:t>LL</a:t>
            </a:r>
            <a:r>
              <a:rPr lang="en-US" sz="1400" b="0" baseline="-25000" dirty="0">
                <a:latin typeface="+mj-lt"/>
                <a:cs typeface="Arial" pitchFamily="34" charset="0"/>
              </a:rPr>
              <a:t>1</a:t>
            </a:r>
            <a:r>
              <a:rPr lang="en-US" sz="1400" b="0" dirty="0">
                <a:latin typeface="+mj-lt"/>
                <a:cs typeface="Arial" pitchFamily="34" charset="0"/>
              </a:rPr>
              <a:t> is induced n </a:t>
            </a:r>
            <a:r>
              <a:rPr lang="en-US" sz="1400" b="0" i="1" dirty="0">
                <a:latin typeface="+mj-lt"/>
                <a:cs typeface="Arial" pitchFamily="34" charset="0"/>
              </a:rPr>
              <a:t>LL</a:t>
            </a:r>
            <a:r>
              <a:rPr lang="en-US" sz="1400" b="0" baseline="-25000" dirty="0">
                <a:latin typeface="+mj-lt"/>
                <a:cs typeface="Arial" pitchFamily="34" charset="0"/>
              </a:rPr>
              <a:t>2</a:t>
            </a:r>
            <a:endParaRPr lang="en-US" sz="1400" b="0" dirty="0">
              <a:latin typeface="+mj-lt"/>
              <a:cs typeface="Arial" pitchFamily="34" charset="0"/>
            </a:endParaRPr>
          </a:p>
          <a:p>
            <a:pPr marL="285736" indent="-285736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b="0" dirty="0">
                <a:latin typeface="+mj-lt"/>
                <a:cs typeface="Arial" pitchFamily="34" charset="0"/>
              </a:rPr>
              <a:t>stochastic partitioning by QPC </a:t>
            </a:r>
            <a:r>
              <a:rPr lang="en-US" sz="1400" b="0" dirty="0">
                <a:solidFill>
                  <a:srgbClr val="3366FF"/>
                </a:solidFill>
                <a:latin typeface="+mj-lt"/>
                <a:cs typeface="Arial" pitchFamily="34" charset="0"/>
              </a:rPr>
              <a:t>adds</a:t>
            </a:r>
            <a:r>
              <a:rPr lang="en-US" sz="1400" b="0" dirty="0">
                <a:latin typeface="+mj-lt"/>
                <a:cs typeface="Arial" pitchFamily="34" charset="0"/>
              </a:rPr>
              <a:t> low-frequency spectrum</a:t>
            </a:r>
            <a:endParaRPr lang="en-US" sz="1800" b="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461119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4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4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8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84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4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84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074" grpId="0"/>
      <p:bldP spid="384076" grpId="0" animBg="1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schm10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3513" y="1247105"/>
            <a:ext cx="6411912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4358" name="Picture 6" descr="schm1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7225" y="3285392"/>
            <a:ext cx="3089275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9"/>
          <p:cNvSpPr>
            <a:spLocks noGrp="1" noChangeArrowheads="1"/>
          </p:cNvSpPr>
          <p:nvPr>
            <p:ph type="title"/>
          </p:nvPr>
        </p:nvSpPr>
        <p:spPr>
          <a:xfrm>
            <a:off x="468352" y="195263"/>
            <a:ext cx="7521575" cy="698500"/>
          </a:xfrm>
          <a:noFill/>
        </p:spPr>
        <p:txBody>
          <a:bodyPr/>
          <a:lstStyle/>
          <a:p>
            <a:pPr rtl="0"/>
            <a:r>
              <a:rPr lang="en-US" sz="2600">
                <a:latin typeface="Tahoma" pitchFamily="34" charset="0"/>
                <a:ea typeface="ＭＳ Ｐゴシック" pitchFamily="34" charset="-128"/>
              </a:rPr>
              <a:t>partitioning</a:t>
            </a:r>
            <a:r>
              <a:rPr lang="en-US" smtClean="0">
                <a:latin typeface="Tahoma" pitchFamily="34" charset="0"/>
                <a:ea typeface="ＭＳ Ｐゴシック" pitchFamily="34" charset="-128"/>
              </a:rPr>
              <a:t> also the ‘cold channel’</a:t>
            </a:r>
          </a:p>
        </p:txBody>
      </p:sp>
      <p:sp>
        <p:nvSpPr>
          <p:cNvPr id="484363" name="Text Box 11"/>
          <p:cNvSpPr txBox="1">
            <a:spLocks noChangeArrowheads="1"/>
          </p:cNvSpPr>
          <p:nvPr/>
        </p:nvSpPr>
        <p:spPr bwMode="auto">
          <a:xfrm>
            <a:off x="2087728" y="1709002"/>
            <a:ext cx="280826" cy="2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5" tIns="45713" rIns="91425" bIns="45713">
            <a:spAutoFit/>
          </a:bodyPr>
          <a:lstStyle/>
          <a:p>
            <a:pPr algn="r" rtl="1">
              <a:defRPr/>
            </a:pPr>
            <a:r>
              <a:rPr lang="en-US" sz="1000">
                <a:solidFill>
                  <a:srgbClr val="000000"/>
                </a:solidFill>
                <a:latin typeface="Tahoma" charset="0"/>
                <a:ea typeface="ＭＳ Ｐゴシック" charset="0"/>
              </a:rPr>
              <a:t>G</a:t>
            </a:r>
          </a:p>
        </p:txBody>
      </p:sp>
      <p:sp>
        <p:nvSpPr>
          <p:cNvPr id="484364" name="Text Box 12"/>
          <p:cNvSpPr txBox="1">
            <a:spLocks noChangeArrowheads="1"/>
          </p:cNvSpPr>
          <p:nvPr/>
        </p:nvSpPr>
        <p:spPr bwMode="auto">
          <a:xfrm>
            <a:off x="2071850" y="4774530"/>
            <a:ext cx="280826" cy="2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5" tIns="45713" rIns="91425" bIns="45713">
            <a:spAutoFit/>
          </a:bodyPr>
          <a:lstStyle/>
          <a:p>
            <a:pPr algn="r" rtl="1">
              <a:defRPr/>
            </a:pPr>
            <a:r>
              <a:rPr lang="en-US" sz="1000">
                <a:solidFill>
                  <a:srgbClr val="000000"/>
                </a:solidFill>
                <a:latin typeface="Tahoma" charset="0"/>
                <a:ea typeface="ＭＳ Ｐゴシック" charset="0"/>
              </a:rPr>
              <a:t>G</a:t>
            </a:r>
          </a:p>
        </p:txBody>
      </p:sp>
      <p:sp>
        <p:nvSpPr>
          <p:cNvPr id="484365" name="Text Box 13"/>
          <p:cNvSpPr txBox="1">
            <a:spLocks noChangeArrowheads="1"/>
          </p:cNvSpPr>
          <p:nvPr/>
        </p:nvSpPr>
        <p:spPr bwMode="auto">
          <a:xfrm>
            <a:off x="5102389" y="1718526"/>
            <a:ext cx="280826" cy="2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5" tIns="45713" rIns="91425" bIns="45713">
            <a:spAutoFit/>
          </a:bodyPr>
          <a:lstStyle/>
          <a:p>
            <a:pPr algn="r" rtl="1">
              <a:defRPr/>
            </a:pPr>
            <a:r>
              <a:rPr lang="en-US" sz="1000">
                <a:solidFill>
                  <a:srgbClr val="000000"/>
                </a:solidFill>
                <a:latin typeface="Tahoma" charset="0"/>
                <a:ea typeface="ＭＳ Ｐゴシック" charset="0"/>
              </a:rPr>
              <a:t>G</a:t>
            </a:r>
          </a:p>
        </p:txBody>
      </p:sp>
      <p:sp>
        <p:nvSpPr>
          <p:cNvPr id="484366" name="Text Box 14"/>
          <p:cNvSpPr txBox="1">
            <a:spLocks noChangeArrowheads="1"/>
          </p:cNvSpPr>
          <p:nvPr/>
        </p:nvSpPr>
        <p:spPr bwMode="auto">
          <a:xfrm>
            <a:off x="6650200" y="1718526"/>
            <a:ext cx="280826" cy="2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5" tIns="45713" rIns="91425" bIns="45713">
            <a:spAutoFit/>
          </a:bodyPr>
          <a:lstStyle/>
          <a:p>
            <a:pPr algn="r" rtl="1">
              <a:defRPr/>
            </a:pPr>
            <a:r>
              <a:rPr lang="en-US" sz="1000">
                <a:solidFill>
                  <a:srgbClr val="000000"/>
                </a:solidFill>
                <a:latin typeface="Tahoma" charset="0"/>
                <a:ea typeface="ＭＳ Ｐゴシック" charset="0"/>
              </a:rPr>
              <a:t>G</a:t>
            </a:r>
          </a:p>
        </p:txBody>
      </p:sp>
      <p:sp>
        <p:nvSpPr>
          <p:cNvPr id="484367" name="Text Box 15"/>
          <p:cNvSpPr txBox="1">
            <a:spLocks noChangeArrowheads="1"/>
          </p:cNvSpPr>
          <p:nvPr/>
        </p:nvSpPr>
        <p:spPr bwMode="auto">
          <a:xfrm>
            <a:off x="6209975" y="2974254"/>
            <a:ext cx="333726" cy="40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5" tIns="45713" rIns="91425" bIns="45713">
            <a:spAutoFit/>
          </a:bodyPr>
          <a:lstStyle/>
          <a:p>
            <a:pPr algn="r" rtl="1">
              <a:defRPr/>
            </a:pPr>
            <a:r>
              <a:rPr lang="en-US" sz="2000" b="0">
                <a:solidFill>
                  <a:srgbClr val="000000"/>
                </a:solidFill>
                <a:latin typeface="Tahoma" charset="0"/>
                <a:ea typeface="ＭＳ Ｐゴシック" charset="0"/>
              </a:rPr>
              <a:t>T</a:t>
            </a:r>
          </a:p>
        </p:txBody>
      </p:sp>
      <p:pic>
        <p:nvPicPr>
          <p:cNvPr id="10" name="content3.png"/>
          <p:cNvPicPr/>
          <p:nvPr/>
        </p:nvPicPr>
        <p:blipFill rotWithShape="1">
          <a:blip r:embed="rId4">
            <a:extLst/>
          </a:blip>
          <a:srcRect l="54914" t="34818" r="12999" b="47079"/>
          <a:stretch/>
        </p:blipFill>
        <p:spPr>
          <a:xfrm>
            <a:off x="2653257" y="5130009"/>
            <a:ext cx="3577149" cy="108488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/>
          <p:cNvSpPr txBox="1"/>
          <p:nvPr/>
        </p:nvSpPr>
        <p:spPr bwMode="auto">
          <a:xfrm>
            <a:off x="6665628" y="6181166"/>
            <a:ext cx="18092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200" b="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Inoue </a:t>
            </a:r>
            <a:r>
              <a:rPr lang="en-US" sz="1200" b="0" i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et al</a:t>
            </a:r>
            <a:r>
              <a:rPr lang="en-US" sz="1200" b="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,  PRL (2014)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500351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1"/>
          <p:cNvSpPr txBox="1">
            <a:spLocks noChangeArrowheads="1"/>
          </p:cNvSpPr>
          <p:nvPr/>
        </p:nvSpPr>
        <p:spPr bwMode="auto">
          <a:xfrm>
            <a:off x="623076" y="661541"/>
            <a:ext cx="78592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exchange statistics in 2d </a:t>
            </a:r>
            <a:r>
              <a:rPr lang="en-US" b="0" dirty="0">
                <a:solidFill>
                  <a:srgbClr val="3333FF"/>
                </a:solidFill>
                <a:sym typeface="Symbol"/>
              </a:rPr>
              <a:t></a:t>
            </a:r>
            <a:r>
              <a:rPr lang="en-US" b="0" dirty="0" smtClean="0">
                <a:solidFill>
                  <a:srgbClr val="3333FF"/>
                </a:solidFill>
              </a:rPr>
              <a:t> </a:t>
            </a:r>
            <a:r>
              <a:rPr lang="en-US" b="0" i="1" dirty="0" smtClean="0">
                <a:solidFill>
                  <a:srgbClr val="3333FF"/>
                </a:solidFill>
              </a:rPr>
              <a:t>abelian   </a:t>
            </a:r>
            <a:r>
              <a:rPr lang="en-US" sz="1200" b="0" dirty="0" smtClean="0">
                <a:solidFill>
                  <a:srgbClr val="000000"/>
                </a:solidFill>
              </a:rPr>
              <a:t>(Laughlin </a:t>
            </a:r>
            <a:r>
              <a:rPr lang="en-US" sz="1200" b="0" dirty="0" err="1" smtClean="0">
                <a:solidFill>
                  <a:srgbClr val="000000"/>
                </a:solidFill>
              </a:rPr>
              <a:t>qp’s</a:t>
            </a:r>
            <a:r>
              <a:rPr lang="en-US" sz="1200" b="0" dirty="0" smtClean="0">
                <a:solidFill>
                  <a:srgbClr val="000000"/>
                </a:solidFill>
              </a:rPr>
              <a:t>)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99592" y="3924746"/>
            <a:ext cx="7560840" cy="2520280"/>
          </a:xfrm>
          <a:prstGeom prst="roundRect">
            <a:avLst>
              <a:gd name="adj" fmla="val 8913"/>
            </a:avLst>
          </a:prstGeom>
          <a:solidFill>
            <a:schemeClr val="bg1">
              <a:lumMod val="85000"/>
            </a:schemeClr>
          </a:solidFill>
          <a:ln w="44450" cap="sq">
            <a:noFill/>
          </a:ln>
          <a:effectLst>
            <a:outerShdw blurRad="63500" dist="50800" dir="5400000" algn="tl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>
            <a:bevelT w="152400" h="25400"/>
          </a:sp3d>
        </p:spPr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e-IL" sz="1800" b="0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9512" y="1310322"/>
            <a:ext cx="4320480" cy="2485776"/>
          </a:xfrm>
          <a:prstGeom prst="roundRect">
            <a:avLst>
              <a:gd name="adj" fmla="val 8913"/>
            </a:avLst>
          </a:prstGeom>
          <a:solidFill>
            <a:schemeClr val="bg1">
              <a:lumMod val="85000"/>
            </a:schemeClr>
          </a:solidFill>
          <a:ln w="44450" cap="sq">
            <a:noFill/>
          </a:ln>
          <a:effectLst>
            <a:outerShdw blurRad="63500" dist="50800" dir="5400000" algn="tl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>
            <a:bevelT w="152400" h="25400"/>
          </a:sp3d>
        </p:spPr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e-IL" sz="1800" b="0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9454" y="1392014"/>
            <a:ext cx="1738395" cy="613519"/>
            <a:chOff x="306276" y="4042568"/>
            <a:chExt cx="4689146" cy="1186632"/>
          </a:xfrm>
        </p:grpSpPr>
        <p:sp>
          <p:nvSpPr>
            <p:cNvPr id="6" name="Rounded Rectangle 5"/>
            <p:cNvSpPr/>
            <p:nvPr/>
          </p:nvSpPr>
          <p:spPr>
            <a:xfrm>
              <a:off x="306276" y="4042568"/>
              <a:ext cx="4677225" cy="1181750"/>
            </a:xfrm>
            <a:prstGeom prst="roundRect">
              <a:avLst>
                <a:gd name="adj" fmla="val 8913"/>
              </a:avLst>
            </a:prstGeom>
            <a:solidFill>
              <a:srgbClr val="FFFFFF"/>
            </a:solidFill>
            <a:ln w="44450" cap="sq">
              <a:solidFill>
                <a:schemeClr val="accent1">
                  <a:lumMod val="25000"/>
                </a:schemeClr>
              </a:solidFill>
            </a:ln>
            <a:effectLst>
              <a:outerShdw blurRad="63500" dist="50800" dir="5400000" algn="tl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>
              <a:bevelT w="152400" h="25400"/>
            </a:sp3d>
          </p:spPr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 sz="1800" b="0" kern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18197" y="4047450"/>
              <a:ext cx="4677225" cy="1181750"/>
            </a:xfrm>
            <a:prstGeom prst="roundRect">
              <a:avLst>
                <a:gd name="adj" fmla="val 8913"/>
              </a:avLst>
            </a:prstGeom>
            <a:noFill/>
            <a:ln w="44450" cap="sq">
              <a:solidFill>
                <a:schemeClr val="accent1">
                  <a:lumMod val="25000"/>
                </a:schemeClr>
              </a:solidFill>
            </a:ln>
            <a:effectLst>
              <a:outerShdw blurRad="63500" dist="50800" dir="5400000" algn="tl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>
              <a:bevelT w="152400" h="25400"/>
            </a:sp3d>
          </p:spPr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 sz="1800" b="0" kern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71828" y="1410214"/>
            <a:ext cx="1826021" cy="59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 algn="ctr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43988"/>
              </a:buClr>
              <a:defRPr/>
            </a:pPr>
            <a:r>
              <a:rPr lang="en-US" sz="2000" b="0" smtClean="0">
                <a:solidFill>
                  <a:srgbClr val="000000"/>
                </a:solidFill>
                <a:latin typeface="Tahoma" charset="0"/>
                <a:cs typeface="Tahoma" charset="0"/>
              </a:rPr>
              <a:t>anyons</a:t>
            </a:r>
            <a:endParaRPr lang="en-US" sz="2000" b="0">
              <a:solidFill>
                <a:srgbClr val="000000"/>
              </a:solidFill>
              <a:latin typeface="Tahoma" charset="0"/>
              <a:cs typeface="Tahoma" charset="0"/>
            </a:endParaRPr>
          </a:p>
        </p:txBody>
      </p:sp>
      <p:graphicFrame>
        <p:nvGraphicFramePr>
          <p:cNvPr id="1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1953897"/>
              </p:ext>
            </p:extLst>
          </p:nvPr>
        </p:nvGraphicFramePr>
        <p:xfrm>
          <a:off x="323528" y="2770504"/>
          <a:ext cx="373063" cy="412750"/>
        </p:xfrm>
        <a:graphic>
          <a:graphicData uri="http://schemas.openxmlformats.org/presentationml/2006/ole">
            <p:oleObj spid="_x0000_s568538" name="Equation" r:id="rId3" imgW="152280" imgH="164880" progId="">
              <p:embed/>
            </p:oleObj>
          </a:graphicData>
        </a:graphic>
      </p:graphicFrame>
      <p:graphicFrame>
        <p:nvGraphicFramePr>
          <p:cNvPr id="1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68612391"/>
              </p:ext>
            </p:extLst>
          </p:nvPr>
        </p:nvGraphicFramePr>
        <p:xfrm>
          <a:off x="619671" y="2660992"/>
          <a:ext cx="1216025" cy="571500"/>
        </p:xfrm>
        <a:graphic>
          <a:graphicData uri="http://schemas.openxmlformats.org/presentationml/2006/ole">
            <p:oleObj spid="_x0000_s568539" name="Equation" r:id="rId4" imgW="495000" imgH="228600" progId="">
              <p:embed/>
            </p:oleObj>
          </a:graphicData>
        </a:graphic>
      </p:graphicFrame>
      <p:sp>
        <p:nvSpPr>
          <p:cNvPr id="15" name="Rounded Rectangle 14"/>
          <p:cNvSpPr/>
          <p:nvPr/>
        </p:nvSpPr>
        <p:spPr>
          <a:xfrm>
            <a:off x="4644008" y="1298356"/>
            <a:ext cx="4320480" cy="2492534"/>
          </a:xfrm>
          <a:prstGeom prst="roundRect">
            <a:avLst>
              <a:gd name="adj" fmla="val 8913"/>
            </a:avLst>
          </a:prstGeom>
          <a:solidFill>
            <a:schemeClr val="bg1">
              <a:lumMod val="85000"/>
            </a:schemeClr>
          </a:solidFill>
          <a:ln w="44450" cap="sq">
            <a:noFill/>
          </a:ln>
          <a:effectLst>
            <a:outerShdw blurRad="63500" dist="50800" dir="5400000" algn="tl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>
            <a:bevelT w="152400" h="25400"/>
          </a:sp3d>
        </p:spPr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e-IL" sz="1800" b="0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graphicFrame>
        <p:nvGraphicFramePr>
          <p:cNvPr id="1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5022575"/>
              </p:ext>
            </p:extLst>
          </p:nvPr>
        </p:nvGraphicFramePr>
        <p:xfrm>
          <a:off x="4751512" y="2328845"/>
          <a:ext cx="373063" cy="412750"/>
        </p:xfrm>
        <a:graphic>
          <a:graphicData uri="http://schemas.openxmlformats.org/presentationml/2006/ole">
            <p:oleObj spid="_x0000_s568540" name="Equation" r:id="rId5" imgW="152280" imgH="164880" progId="">
              <p:embed/>
            </p:oleObj>
          </a:graphicData>
        </a:graphic>
      </p:graphicFrame>
      <p:graphicFrame>
        <p:nvGraphicFramePr>
          <p:cNvPr id="2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92161099"/>
              </p:ext>
            </p:extLst>
          </p:nvPr>
        </p:nvGraphicFramePr>
        <p:xfrm>
          <a:off x="4986338" y="2219062"/>
          <a:ext cx="1339850" cy="571500"/>
        </p:xfrm>
        <a:graphic>
          <a:graphicData uri="http://schemas.openxmlformats.org/presentationml/2006/ole">
            <p:oleObj spid="_x0000_s568541" name="Equation" r:id="rId6" imgW="545760" imgH="228600" progId="">
              <p:embed/>
            </p:oleObj>
          </a:graphicData>
        </a:graphic>
      </p:graphicFrame>
      <p:graphicFrame>
        <p:nvGraphicFramePr>
          <p:cNvPr id="21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0697844"/>
              </p:ext>
            </p:extLst>
          </p:nvPr>
        </p:nvGraphicFramePr>
        <p:xfrm>
          <a:off x="1747818" y="4530893"/>
          <a:ext cx="373062" cy="412750"/>
        </p:xfrm>
        <a:graphic>
          <a:graphicData uri="http://schemas.openxmlformats.org/presentationml/2006/ole">
            <p:oleObj spid="_x0000_s568542" name="Equation" r:id="rId7" imgW="152280" imgH="164880" progId="">
              <p:embed/>
            </p:oleObj>
          </a:graphicData>
        </a:graphic>
      </p:graphicFrame>
      <p:graphicFrame>
        <p:nvGraphicFramePr>
          <p:cNvPr id="22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8343067"/>
              </p:ext>
            </p:extLst>
          </p:nvPr>
        </p:nvGraphicFramePr>
        <p:xfrm>
          <a:off x="2149475" y="4421188"/>
          <a:ext cx="1870075" cy="571500"/>
        </p:xfrm>
        <a:graphic>
          <a:graphicData uri="http://schemas.openxmlformats.org/presentationml/2006/ole">
            <p:oleObj spid="_x0000_s568543" name="Equation" r:id="rId8" imgW="761760" imgH="228600" progId="">
              <p:embed/>
            </p:oleObj>
          </a:graphicData>
        </a:graphic>
      </p:graphicFrame>
      <p:graphicFrame>
        <p:nvGraphicFramePr>
          <p:cNvPr id="31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2887428"/>
              </p:ext>
            </p:extLst>
          </p:nvPr>
        </p:nvGraphicFramePr>
        <p:xfrm>
          <a:off x="1913131" y="5292308"/>
          <a:ext cx="2240533" cy="445047"/>
        </p:xfrm>
        <a:graphic>
          <a:graphicData uri="http://schemas.openxmlformats.org/presentationml/2006/ole">
            <p:oleObj spid="_x0000_s568544" name="Equation" r:id="rId9" imgW="1041120" imgH="203040" progId="">
              <p:embed/>
            </p:oleObj>
          </a:graphicData>
        </a:graphic>
      </p:graphicFrame>
      <p:sp>
        <p:nvSpPr>
          <p:cNvPr id="30" name="Rounded Rectangle 29"/>
          <p:cNvSpPr/>
          <p:nvPr/>
        </p:nvSpPr>
        <p:spPr bwMode="auto">
          <a:xfrm>
            <a:off x="2090057" y="1559859"/>
            <a:ext cx="2320578" cy="20746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9" name="Picture 12" descr="https://encrypted-tbn2.gstatic.com/images?q=tbn:ANd9GcQeo-2E4fA1RAo0vPDIlqJ1nok3VuBODwlnPGwgDR2-2ACOR9KRYA"/>
          <p:cNvPicPr>
            <a:picLocks noChangeAspect="1" noChangeArrowheads="1"/>
          </p:cNvPicPr>
          <p:nvPr/>
        </p:nvPicPr>
        <p:blipFill>
          <a:blip r:embed="rId10" cstate="print"/>
          <a:srcRect b="15057"/>
          <a:stretch>
            <a:fillRect/>
          </a:stretch>
        </p:blipFill>
        <p:spPr bwMode="auto">
          <a:xfrm>
            <a:off x="2319477" y="2393570"/>
            <a:ext cx="571437" cy="540000"/>
          </a:xfrm>
          <a:prstGeom prst="rect">
            <a:avLst/>
          </a:prstGeom>
          <a:noFill/>
        </p:spPr>
      </p:pic>
      <p:pic>
        <p:nvPicPr>
          <p:cNvPr id="10" name="Picture 12" descr="https://encrypted-tbn2.gstatic.com/images?q=tbn:ANd9GcQeo-2E4fA1RAo0vPDIlqJ1nok3VuBODwlnPGwgDR2-2ACOR9KRYA"/>
          <p:cNvPicPr>
            <a:picLocks noChangeAspect="1" noChangeArrowheads="1"/>
          </p:cNvPicPr>
          <p:nvPr/>
        </p:nvPicPr>
        <p:blipFill>
          <a:blip r:embed="rId10" cstate="print"/>
          <a:srcRect b="15057"/>
          <a:stretch>
            <a:fillRect/>
          </a:stretch>
        </p:blipFill>
        <p:spPr bwMode="auto">
          <a:xfrm>
            <a:off x="3755010" y="2422204"/>
            <a:ext cx="571437" cy="540000"/>
          </a:xfrm>
          <a:prstGeom prst="rect">
            <a:avLst/>
          </a:prstGeom>
          <a:noFill/>
        </p:spPr>
      </p:pic>
      <p:sp>
        <p:nvSpPr>
          <p:cNvPr id="11" name="Circular Arrow 10"/>
          <p:cNvSpPr/>
          <p:nvPr/>
        </p:nvSpPr>
        <p:spPr>
          <a:xfrm>
            <a:off x="2660601" y="1847419"/>
            <a:ext cx="1368152" cy="864096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11174964"/>
              <a:gd name="adj5" fmla="val 13582"/>
            </a:avLst>
          </a:prstGeom>
          <a:solidFill>
            <a:srgbClr val="043988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e-IL" sz="1800" b="0" ker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Circular Arrow 11"/>
          <p:cNvSpPr/>
          <p:nvPr/>
        </p:nvSpPr>
        <p:spPr>
          <a:xfrm flipH="1" flipV="1">
            <a:off x="2674890" y="2553210"/>
            <a:ext cx="1368152" cy="864096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11174964"/>
              <a:gd name="adj5" fmla="val 13582"/>
            </a:avLst>
          </a:prstGeom>
          <a:solidFill>
            <a:srgbClr val="043988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e-IL" sz="1800" b="0" ker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6489783" y="1544491"/>
            <a:ext cx="2320578" cy="20746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6" name="Picture 12" descr="https://encrypted-tbn2.gstatic.com/images?q=tbn:ANd9GcQeo-2E4fA1RAo0vPDIlqJ1nok3VuBODwlnPGwgDR2-2ACOR9KRYA"/>
          <p:cNvPicPr>
            <a:picLocks noChangeAspect="1" noChangeArrowheads="1"/>
          </p:cNvPicPr>
          <p:nvPr/>
        </p:nvPicPr>
        <p:blipFill>
          <a:blip r:embed="rId10" cstate="print"/>
          <a:srcRect b="15057"/>
          <a:stretch>
            <a:fillRect/>
          </a:stretch>
        </p:blipFill>
        <p:spPr bwMode="auto">
          <a:xfrm>
            <a:off x="7297670" y="2319706"/>
            <a:ext cx="571437" cy="540000"/>
          </a:xfrm>
          <a:prstGeom prst="rect">
            <a:avLst/>
          </a:prstGeom>
          <a:noFill/>
        </p:spPr>
      </p:pic>
      <p:pic>
        <p:nvPicPr>
          <p:cNvPr id="17" name="Picture 12" descr="https://encrypted-tbn2.gstatic.com/images?q=tbn:ANd9GcQeo-2E4fA1RAo0vPDIlqJ1nok3VuBODwlnPGwgDR2-2ACOR9KRYA"/>
          <p:cNvPicPr>
            <a:picLocks noChangeAspect="1" noChangeArrowheads="1"/>
          </p:cNvPicPr>
          <p:nvPr/>
        </p:nvPicPr>
        <p:blipFill>
          <a:blip r:embed="rId10" cstate="print"/>
          <a:srcRect b="15057"/>
          <a:stretch>
            <a:fillRect/>
          </a:stretch>
        </p:blipFill>
        <p:spPr bwMode="auto">
          <a:xfrm>
            <a:off x="8212523" y="2339921"/>
            <a:ext cx="571437" cy="540000"/>
          </a:xfrm>
          <a:prstGeom prst="rect">
            <a:avLst/>
          </a:prstGeom>
          <a:noFill/>
        </p:spPr>
      </p:pic>
      <p:sp>
        <p:nvSpPr>
          <p:cNvPr id="18" name="Circular Arrow 17"/>
          <p:cNvSpPr/>
          <p:nvPr/>
        </p:nvSpPr>
        <p:spPr>
          <a:xfrm rot="20579770">
            <a:off x="6332111" y="1322005"/>
            <a:ext cx="2497978" cy="2520280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2380929"/>
              <a:gd name="adj5" fmla="val 13582"/>
            </a:avLst>
          </a:prstGeom>
          <a:solidFill>
            <a:srgbClr val="043988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e-IL" sz="1800" b="0" ker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8" name="Rounded Rectangle 37"/>
          <p:cNvSpPr/>
          <p:nvPr/>
        </p:nvSpPr>
        <p:spPr bwMode="auto">
          <a:xfrm>
            <a:off x="4917440" y="4186435"/>
            <a:ext cx="3383279" cy="20746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23" name="Picture 12" descr="https://encrypted-tbn2.gstatic.com/images?q=tbn:ANd9GcQeo-2E4fA1RAo0vPDIlqJ1nok3VuBODwlnPGwgDR2-2ACOR9KRYA"/>
          <p:cNvPicPr>
            <a:picLocks noChangeAspect="1" noChangeArrowheads="1"/>
          </p:cNvPicPr>
          <p:nvPr/>
        </p:nvPicPr>
        <p:blipFill>
          <a:blip r:embed="rId10" cstate="print"/>
          <a:srcRect b="15057"/>
          <a:stretch>
            <a:fillRect/>
          </a:stretch>
        </p:blipFill>
        <p:spPr bwMode="auto">
          <a:xfrm>
            <a:off x="6565530" y="4607564"/>
            <a:ext cx="380958" cy="360000"/>
          </a:xfrm>
          <a:prstGeom prst="rect">
            <a:avLst/>
          </a:prstGeom>
          <a:noFill/>
        </p:spPr>
      </p:pic>
      <p:pic>
        <p:nvPicPr>
          <p:cNvPr id="24" name="Picture 12" descr="https://encrypted-tbn2.gstatic.com/images?q=tbn:ANd9GcQeo-2E4fA1RAo0vPDIlqJ1nok3VuBODwlnPGwgDR2-2ACOR9KRYA"/>
          <p:cNvPicPr>
            <a:picLocks noChangeAspect="1" noChangeArrowheads="1"/>
          </p:cNvPicPr>
          <p:nvPr/>
        </p:nvPicPr>
        <p:blipFill>
          <a:blip r:embed="rId10" cstate="print"/>
          <a:srcRect b="15057"/>
          <a:stretch>
            <a:fillRect/>
          </a:stretch>
        </p:blipFill>
        <p:spPr bwMode="auto">
          <a:xfrm>
            <a:off x="6925570" y="5471660"/>
            <a:ext cx="380958" cy="360000"/>
          </a:xfrm>
          <a:prstGeom prst="rect">
            <a:avLst/>
          </a:prstGeom>
          <a:noFill/>
        </p:spPr>
      </p:pic>
      <p:pic>
        <p:nvPicPr>
          <p:cNvPr id="25" name="Picture 12" descr="https://encrypted-tbn2.gstatic.com/images?q=tbn:ANd9GcQeo-2E4fA1RAo0vPDIlqJ1nok3VuBODwlnPGwgDR2-2ACOR9KRYA"/>
          <p:cNvPicPr>
            <a:picLocks noChangeAspect="1" noChangeArrowheads="1"/>
          </p:cNvPicPr>
          <p:nvPr/>
        </p:nvPicPr>
        <p:blipFill>
          <a:blip r:embed="rId10" cstate="print"/>
          <a:srcRect b="15057"/>
          <a:stretch>
            <a:fillRect/>
          </a:stretch>
        </p:blipFill>
        <p:spPr bwMode="auto">
          <a:xfrm>
            <a:off x="6277498" y="5471660"/>
            <a:ext cx="380958" cy="360000"/>
          </a:xfrm>
          <a:prstGeom prst="rect">
            <a:avLst/>
          </a:prstGeom>
          <a:noFill/>
        </p:spPr>
      </p:pic>
      <p:pic>
        <p:nvPicPr>
          <p:cNvPr id="26" name="Picture 12" descr="https://encrypted-tbn2.gstatic.com/images?q=tbn:ANd9GcQeo-2E4fA1RAo0vPDIlqJ1nok3VuBODwlnPGwgDR2-2ACOR9KRYA"/>
          <p:cNvPicPr>
            <a:picLocks noChangeAspect="1" noChangeArrowheads="1"/>
          </p:cNvPicPr>
          <p:nvPr/>
        </p:nvPicPr>
        <p:blipFill>
          <a:blip r:embed="rId10" cstate="print"/>
          <a:srcRect b="15057"/>
          <a:stretch>
            <a:fillRect/>
          </a:stretch>
        </p:blipFill>
        <p:spPr bwMode="auto">
          <a:xfrm>
            <a:off x="5197378" y="4967604"/>
            <a:ext cx="380958" cy="360000"/>
          </a:xfrm>
          <a:prstGeom prst="rect">
            <a:avLst/>
          </a:prstGeom>
          <a:noFill/>
        </p:spPr>
      </p:pic>
      <p:sp>
        <p:nvSpPr>
          <p:cNvPr id="27" name="Freeform 26"/>
          <p:cNvSpPr/>
          <p:nvPr/>
        </p:nvSpPr>
        <p:spPr>
          <a:xfrm>
            <a:off x="5451300" y="4258400"/>
            <a:ext cx="2253514" cy="1924140"/>
          </a:xfrm>
          <a:custGeom>
            <a:avLst/>
            <a:gdLst>
              <a:gd name="connsiteX0" fmla="*/ 5056 w 2253514"/>
              <a:gd name="connsiteY0" fmla="*/ 866730 h 1924140"/>
              <a:gd name="connsiteX1" fmla="*/ 52726 w 2253514"/>
              <a:gd name="connsiteY1" fmla="*/ 871064 h 1924140"/>
              <a:gd name="connsiteX2" fmla="*/ 78728 w 2253514"/>
              <a:gd name="connsiteY2" fmla="*/ 879731 h 1924140"/>
              <a:gd name="connsiteX3" fmla="*/ 139399 w 2253514"/>
              <a:gd name="connsiteY3" fmla="*/ 884065 h 1924140"/>
              <a:gd name="connsiteX4" fmla="*/ 152400 w 2253514"/>
              <a:gd name="connsiteY4" fmla="*/ 888398 h 1924140"/>
              <a:gd name="connsiteX5" fmla="*/ 234739 w 2253514"/>
              <a:gd name="connsiteY5" fmla="*/ 897066 h 1924140"/>
              <a:gd name="connsiteX6" fmla="*/ 247740 w 2253514"/>
              <a:gd name="connsiteY6" fmla="*/ 901399 h 1924140"/>
              <a:gd name="connsiteX7" fmla="*/ 330079 w 2253514"/>
              <a:gd name="connsiteY7" fmla="*/ 910067 h 1924140"/>
              <a:gd name="connsiteX8" fmla="*/ 416752 w 2253514"/>
              <a:gd name="connsiteY8" fmla="*/ 923068 h 1924140"/>
              <a:gd name="connsiteX9" fmla="*/ 494758 w 2253514"/>
              <a:gd name="connsiteY9" fmla="*/ 931735 h 1924140"/>
              <a:gd name="connsiteX10" fmla="*/ 546762 w 2253514"/>
              <a:gd name="connsiteY10" fmla="*/ 940402 h 1924140"/>
              <a:gd name="connsiteX11" fmla="*/ 581431 w 2253514"/>
              <a:gd name="connsiteY11" fmla="*/ 944736 h 1924140"/>
              <a:gd name="connsiteX12" fmla="*/ 676771 w 2253514"/>
              <a:gd name="connsiteY12" fmla="*/ 949069 h 1924140"/>
              <a:gd name="connsiteX13" fmla="*/ 702773 w 2253514"/>
              <a:gd name="connsiteY13" fmla="*/ 944736 h 1924140"/>
              <a:gd name="connsiteX14" fmla="*/ 724441 w 2253514"/>
              <a:gd name="connsiteY14" fmla="*/ 940402 h 1924140"/>
              <a:gd name="connsiteX15" fmla="*/ 828449 w 2253514"/>
              <a:gd name="connsiteY15" fmla="*/ 949069 h 1924140"/>
              <a:gd name="connsiteX16" fmla="*/ 893454 w 2253514"/>
              <a:gd name="connsiteY16" fmla="*/ 957737 h 1924140"/>
              <a:gd name="connsiteX17" fmla="*/ 919456 w 2253514"/>
              <a:gd name="connsiteY17" fmla="*/ 962070 h 1924140"/>
              <a:gd name="connsiteX18" fmla="*/ 954125 w 2253514"/>
              <a:gd name="connsiteY18" fmla="*/ 966404 h 1924140"/>
              <a:gd name="connsiteX19" fmla="*/ 975793 w 2253514"/>
              <a:gd name="connsiteY19" fmla="*/ 970738 h 1924140"/>
              <a:gd name="connsiteX20" fmla="*/ 1027797 w 2253514"/>
              <a:gd name="connsiteY20" fmla="*/ 975071 h 1924140"/>
              <a:gd name="connsiteX21" fmla="*/ 1118803 w 2253514"/>
              <a:gd name="connsiteY21" fmla="*/ 975071 h 1924140"/>
              <a:gd name="connsiteX22" fmla="*/ 1140472 w 2253514"/>
              <a:gd name="connsiteY22" fmla="*/ 970738 h 1924140"/>
              <a:gd name="connsiteX23" fmla="*/ 1214144 w 2253514"/>
              <a:gd name="connsiteY23" fmla="*/ 966404 h 1924140"/>
              <a:gd name="connsiteX24" fmla="*/ 1274815 w 2253514"/>
              <a:gd name="connsiteY24" fmla="*/ 962070 h 1924140"/>
              <a:gd name="connsiteX25" fmla="*/ 1339820 w 2253514"/>
              <a:gd name="connsiteY25" fmla="*/ 953403 h 1924140"/>
              <a:gd name="connsiteX26" fmla="*/ 1361488 w 2253514"/>
              <a:gd name="connsiteY26" fmla="*/ 949069 h 1924140"/>
              <a:gd name="connsiteX27" fmla="*/ 1409158 w 2253514"/>
              <a:gd name="connsiteY27" fmla="*/ 944736 h 1924140"/>
              <a:gd name="connsiteX28" fmla="*/ 1526167 w 2253514"/>
              <a:gd name="connsiteY28" fmla="*/ 936068 h 1924140"/>
              <a:gd name="connsiteX29" fmla="*/ 1595505 w 2253514"/>
              <a:gd name="connsiteY29" fmla="*/ 927401 h 1924140"/>
              <a:gd name="connsiteX30" fmla="*/ 1612840 w 2253514"/>
              <a:gd name="connsiteY30" fmla="*/ 923068 h 1924140"/>
              <a:gd name="connsiteX31" fmla="*/ 1690845 w 2253514"/>
              <a:gd name="connsiteY31" fmla="*/ 914400 h 1924140"/>
              <a:gd name="connsiteX32" fmla="*/ 1742849 w 2253514"/>
              <a:gd name="connsiteY32" fmla="*/ 888398 h 1924140"/>
              <a:gd name="connsiteX33" fmla="*/ 1755850 w 2253514"/>
              <a:gd name="connsiteY33" fmla="*/ 879731 h 1924140"/>
              <a:gd name="connsiteX34" fmla="*/ 1781852 w 2253514"/>
              <a:gd name="connsiteY34" fmla="*/ 849395 h 1924140"/>
              <a:gd name="connsiteX35" fmla="*/ 1781852 w 2253514"/>
              <a:gd name="connsiteY35" fmla="*/ 849395 h 1924140"/>
              <a:gd name="connsiteX36" fmla="*/ 1794853 w 2253514"/>
              <a:gd name="connsiteY36" fmla="*/ 832061 h 1924140"/>
              <a:gd name="connsiteX37" fmla="*/ 1807854 w 2253514"/>
              <a:gd name="connsiteY37" fmla="*/ 801725 h 1924140"/>
              <a:gd name="connsiteX38" fmla="*/ 1816521 w 2253514"/>
              <a:gd name="connsiteY38" fmla="*/ 775723 h 1924140"/>
              <a:gd name="connsiteX39" fmla="*/ 1825188 w 2253514"/>
              <a:gd name="connsiteY39" fmla="*/ 741054 h 1924140"/>
              <a:gd name="connsiteX40" fmla="*/ 1833856 w 2253514"/>
              <a:gd name="connsiteY40" fmla="*/ 710719 h 1924140"/>
              <a:gd name="connsiteX41" fmla="*/ 1842523 w 2253514"/>
              <a:gd name="connsiteY41" fmla="*/ 697718 h 1924140"/>
              <a:gd name="connsiteX42" fmla="*/ 1855524 w 2253514"/>
              <a:gd name="connsiteY42" fmla="*/ 637047 h 1924140"/>
              <a:gd name="connsiteX43" fmla="*/ 1851190 w 2253514"/>
              <a:gd name="connsiteY43" fmla="*/ 593710 h 1924140"/>
              <a:gd name="connsiteX44" fmla="*/ 1846857 w 2253514"/>
              <a:gd name="connsiteY44" fmla="*/ 580709 h 1924140"/>
              <a:gd name="connsiteX45" fmla="*/ 1842523 w 2253514"/>
              <a:gd name="connsiteY45" fmla="*/ 550374 h 1924140"/>
              <a:gd name="connsiteX46" fmla="*/ 1833856 w 2253514"/>
              <a:gd name="connsiteY46" fmla="*/ 485369 h 1924140"/>
              <a:gd name="connsiteX47" fmla="*/ 1820855 w 2253514"/>
              <a:gd name="connsiteY47" fmla="*/ 437699 h 1924140"/>
              <a:gd name="connsiteX48" fmla="*/ 1816521 w 2253514"/>
              <a:gd name="connsiteY48" fmla="*/ 424698 h 1924140"/>
              <a:gd name="connsiteX49" fmla="*/ 1803520 w 2253514"/>
              <a:gd name="connsiteY49" fmla="*/ 398696 h 1924140"/>
              <a:gd name="connsiteX50" fmla="*/ 1794853 w 2253514"/>
              <a:gd name="connsiteY50" fmla="*/ 385695 h 1924140"/>
              <a:gd name="connsiteX51" fmla="*/ 1777518 w 2253514"/>
              <a:gd name="connsiteY51" fmla="*/ 355359 h 1924140"/>
              <a:gd name="connsiteX52" fmla="*/ 1764517 w 2253514"/>
              <a:gd name="connsiteY52" fmla="*/ 329358 h 1924140"/>
              <a:gd name="connsiteX53" fmla="*/ 1760184 w 2253514"/>
              <a:gd name="connsiteY53" fmla="*/ 316357 h 1924140"/>
              <a:gd name="connsiteX54" fmla="*/ 1747183 w 2253514"/>
              <a:gd name="connsiteY54" fmla="*/ 303356 h 1924140"/>
              <a:gd name="connsiteX55" fmla="*/ 1738515 w 2253514"/>
              <a:gd name="connsiteY55" fmla="*/ 286021 h 1924140"/>
              <a:gd name="connsiteX56" fmla="*/ 1712513 w 2253514"/>
              <a:gd name="connsiteY56" fmla="*/ 251352 h 1924140"/>
              <a:gd name="connsiteX57" fmla="*/ 1682178 w 2253514"/>
              <a:gd name="connsiteY57" fmla="*/ 216683 h 1924140"/>
              <a:gd name="connsiteX58" fmla="*/ 1677844 w 2253514"/>
              <a:gd name="connsiteY58" fmla="*/ 203682 h 1924140"/>
              <a:gd name="connsiteX59" fmla="*/ 1651842 w 2253514"/>
              <a:gd name="connsiteY59" fmla="*/ 190681 h 1924140"/>
              <a:gd name="connsiteX60" fmla="*/ 1608506 w 2253514"/>
              <a:gd name="connsiteY60" fmla="*/ 160345 h 1924140"/>
              <a:gd name="connsiteX61" fmla="*/ 1578170 w 2253514"/>
              <a:gd name="connsiteY61" fmla="*/ 138677 h 1924140"/>
              <a:gd name="connsiteX62" fmla="*/ 1539167 w 2253514"/>
              <a:gd name="connsiteY62" fmla="*/ 108341 h 1924140"/>
              <a:gd name="connsiteX63" fmla="*/ 1500165 w 2253514"/>
              <a:gd name="connsiteY63" fmla="*/ 91007 h 1924140"/>
              <a:gd name="connsiteX64" fmla="*/ 1448161 w 2253514"/>
              <a:gd name="connsiteY64" fmla="*/ 69339 h 1924140"/>
              <a:gd name="connsiteX65" fmla="*/ 1422159 w 2253514"/>
              <a:gd name="connsiteY65" fmla="*/ 56338 h 1924140"/>
              <a:gd name="connsiteX66" fmla="*/ 1404824 w 2253514"/>
              <a:gd name="connsiteY66" fmla="*/ 47670 h 1924140"/>
              <a:gd name="connsiteX67" fmla="*/ 1391823 w 2253514"/>
              <a:gd name="connsiteY67" fmla="*/ 43337 h 1924140"/>
              <a:gd name="connsiteX68" fmla="*/ 1374489 w 2253514"/>
              <a:gd name="connsiteY68" fmla="*/ 34669 h 1924140"/>
              <a:gd name="connsiteX69" fmla="*/ 1361488 w 2253514"/>
              <a:gd name="connsiteY69" fmla="*/ 30336 h 1924140"/>
              <a:gd name="connsiteX70" fmla="*/ 1335486 w 2253514"/>
              <a:gd name="connsiteY70" fmla="*/ 17335 h 1924140"/>
              <a:gd name="connsiteX71" fmla="*/ 1300817 w 2253514"/>
              <a:gd name="connsiteY71" fmla="*/ 8668 h 1924140"/>
              <a:gd name="connsiteX72" fmla="*/ 1235812 w 2253514"/>
              <a:gd name="connsiteY72" fmla="*/ 0 h 1924140"/>
              <a:gd name="connsiteX73" fmla="*/ 1179475 w 2253514"/>
              <a:gd name="connsiteY73" fmla="*/ 8668 h 1924140"/>
              <a:gd name="connsiteX74" fmla="*/ 1153473 w 2253514"/>
              <a:gd name="connsiteY74" fmla="*/ 17335 h 1924140"/>
              <a:gd name="connsiteX75" fmla="*/ 1140472 w 2253514"/>
              <a:gd name="connsiteY75" fmla="*/ 21668 h 1924140"/>
              <a:gd name="connsiteX76" fmla="*/ 1105803 w 2253514"/>
              <a:gd name="connsiteY76" fmla="*/ 30336 h 1924140"/>
              <a:gd name="connsiteX77" fmla="*/ 1062466 w 2253514"/>
              <a:gd name="connsiteY77" fmla="*/ 47670 h 1924140"/>
              <a:gd name="connsiteX78" fmla="*/ 1036464 w 2253514"/>
              <a:gd name="connsiteY78" fmla="*/ 69339 h 1924140"/>
              <a:gd name="connsiteX79" fmla="*/ 1032131 w 2253514"/>
              <a:gd name="connsiteY79" fmla="*/ 82340 h 1924140"/>
              <a:gd name="connsiteX80" fmla="*/ 1023463 w 2253514"/>
              <a:gd name="connsiteY80" fmla="*/ 91007 h 1924140"/>
              <a:gd name="connsiteX81" fmla="*/ 1001795 w 2253514"/>
              <a:gd name="connsiteY81" fmla="*/ 117009 h 1924140"/>
              <a:gd name="connsiteX82" fmla="*/ 997461 w 2253514"/>
              <a:gd name="connsiteY82" fmla="*/ 130010 h 1924140"/>
              <a:gd name="connsiteX83" fmla="*/ 975793 w 2253514"/>
              <a:gd name="connsiteY83" fmla="*/ 160345 h 1924140"/>
              <a:gd name="connsiteX84" fmla="*/ 958458 w 2253514"/>
              <a:gd name="connsiteY84" fmla="*/ 177680 h 1924140"/>
              <a:gd name="connsiteX85" fmla="*/ 949791 w 2253514"/>
              <a:gd name="connsiteY85" fmla="*/ 190681 h 1924140"/>
              <a:gd name="connsiteX86" fmla="*/ 936790 w 2253514"/>
              <a:gd name="connsiteY86" fmla="*/ 216683 h 1924140"/>
              <a:gd name="connsiteX87" fmla="*/ 923789 w 2253514"/>
              <a:gd name="connsiteY87" fmla="*/ 229684 h 1924140"/>
              <a:gd name="connsiteX88" fmla="*/ 915122 w 2253514"/>
              <a:gd name="connsiteY88" fmla="*/ 242685 h 1924140"/>
              <a:gd name="connsiteX89" fmla="*/ 884786 w 2253514"/>
              <a:gd name="connsiteY89" fmla="*/ 281687 h 1924140"/>
              <a:gd name="connsiteX90" fmla="*/ 876119 w 2253514"/>
              <a:gd name="connsiteY90" fmla="*/ 294688 h 1924140"/>
              <a:gd name="connsiteX91" fmla="*/ 858785 w 2253514"/>
              <a:gd name="connsiteY91" fmla="*/ 329358 h 1924140"/>
              <a:gd name="connsiteX92" fmla="*/ 845784 w 2253514"/>
              <a:gd name="connsiteY92" fmla="*/ 364027 h 1924140"/>
              <a:gd name="connsiteX93" fmla="*/ 841450 w 2253514"/>
              <a:gd name="connsiteY93" fmla="*/ 381361 h 1924140"/>
              <a:gd name="connsiteX94" fmla="*/ 832783 w 2253514"/>
              <a:gd name="connsiteY94" fmla="*/ 394362 h 1924140"/>
              <a:gd name="connsiteX95" fmla="*/ 815448 w 2253514"/>
              <a:gd name="connsiteY95" fmla="*/ 433365 h 1924140"/>
              <a:gd name="connsiteX96" fmla="*/ 785113 w 2253514"/>
              <a:gd name="connsiteY96" fmla="*/ 476702 h 1924140"/>
              <a:gd name="connsiteX97" fmla="*/ 776445 w 2253514"/>
              <a:gd name="connsiteY97" fmla="*/ 489703 h 1924140"/>
              <a:gd name="connsiteX98" fmla="*/ 767778 w 2253514"/>
              <a:gd name="connsiteY98" fmla="*/ 520038 h 1924140"/>
              <a:gd name="connsiteX99" fmla="*/ 763444 w 2253514"/>
              <a:gd name="connsiteY99" fmla="*/ 585043 h 1924140"/>
              <a:gd name="connsiteX100" fmla="*/ 767778 w 2253514"/>
              <a:gd name="connsiteY100" fmla="*/ 654381 h 1924140"/>
              <a:gd name="connsiteX101" fmla="*/ 772112 w 2253514"/>
              <a:gd name="connsiteY101" fmla="*/ 676049 h 1924140"/>
              <a:gd name="connsiteX102" fmla="*/ 789446 w 2253514"/>
              <a:gd name="connsiteY102" fmla="*/ 702051 h 1924140"/>
              <a:gd name="connsiteX103" fmla="*/ 806781 w 2253514"/>
              <a:gd name="connsiteY103" fmla="*/ 715052 h 1924140"/>
              <a:gd name="connsiteX104" fmla="*/ 824115 w 2253514"/>
              <a:gd name="connsiteY104" fmla="*/ 736721 h 1924140"/>
              <a:gd name="connsiteX105" fmla="*/ 854451 w 2253514"/>
              <a:gd name="connsiteY105" fmla="*/ 771390 h 1924140"/>
              <a:gd name="connsiteX106" fmla="*/ 867452 w 2253514"/>
              <a:gd name="connsiteY106" fmla="*/ 784391 h 1924140"/>
              <a:gd name="connsiteX107" fmla="*/ 897787 w 2253514"/>
              <a:gd name="connsiteY107" fmla="*/ 806059 h 1924140"/>
              <a:gd name="connsiteX108" fmla="*/ 910788 w 2253514"/>
              <a:gd name="connsiteY108" fmla="*/ 814726 h 1924140"/>
              <a:gd name="connsiteX109" fmla="*/ 919456 w 2253514"/>
              <a:gd name="connsiteY109" fmla="*/ 823394 h 1924140"/>
              <a:gd name="connsiteX110" fmla="*/ 958458 w 2253514"/>
              <a:gd name="connsiteY110" fmla="*/ 845062 h 1924140"/>
              <a:gd name="connsiteX111" fmla="*/ 984460 w 2253514"/>
              <a:gd name="connsiteY111" fmla="*/ 853729 h 1924140"/>
              <a:gd name="connsiteX112" fmla="*/ 993128 w 2253514"/>
              <a:gd name="connsiteY112" fmla="*/ 862396 h 1924140"/>
              <a:gd name="connsiteX113" fmla="*/ 1032131 w 2253514"/>
              <a:gd name="connsiteY113" fmla="*/ 875397 h 1924140"/>
              <a:gd name="connsiteX114" fmla="*/ 1045131 w 2253514"/>
              <a:gd name="connsiteY114" fmla="*/ 879731 h 1924140"/>
              <a:gd name="connsiteX115" fmla="*/ 1097135 w 2253514"/>
              <a:gd name="connsiteY115" fmla="*/ 901399 h 1924140"/>
              <a:gd name="connsiteX116" fmla="*/ 1123137 w 2253514"/>
              <a:gd name="connsiteY116" fmla="*/ 918734 h 1924140"/>
              <a:gd name="connsiteX117" fmla="*/ 1136138 w 2253514"/>
              <a:gd name="connsiteY117" fmla="*/ 931735 h 1924140"/>
              <a:gd name="connsiteX118" fmla="*/ 1149139 w 2253514"/>
              <a:gd name="connsiteY118" fmla="*/ 936068 h 1924140"/>
              <a:gd name="connsiteX119" fmla="*/ 1170807 w 2253514"/>
              <a:gd name="connsiteY119" fmla="*/ 944736 h 1924140"/>
              <a:gd name="connsiteX120" fmla="*/ 1183808 w 2253514"/>
              <a:gd name="connsiteY120" fmla="*/ 949069 h 1924140"/>
              <a:gd name="connsiteX121" fmla="*/ 1214144 w 2253514"/>
              <a:gd name="connsiteY121" fmla="*/ 962070 h 1924140"/>
              <a:gd name="connsiteX122" fmla="*/ 1244479 w 2253514"/>
              <a:gd name="connsiteY122" fmla="*/ 970738 h 1924140"/>
              <a:gd name="connsiteX123" fmla="*/ 1261814 w 2253514"/>
              <a:gd name="connsiteY123" fmla="*/ 979405 h 1924140"/>
              <a:gd name="connsiteX124" fmla="*/ 1274815 w 2253514"/>
              <a:gd name="connsiteY124" fmla="*/ 983739 h 1924140"/>
              <a:gd name="connsiteX125" fmla="*/ 1309484 w 2253514"/>
              <a:gd name="connsiteY125" fmla="*/ 1001073 h 1924140"/>
              <a:gd name="connsiteX126" fmla="*/ 1370155 w 2253514"/>
              <a:gd name="connsiteY126" fmla="*/ 1009740 h 1924140"/>
              <a:gd name="connsiteX127" fmla="*/ 1417825 w 2253514"/>
              <a:gd name="connsiteY127" fmla="*/ 1001073 h 1924140"/>
              <a:gd name="connsiteX128" fmla="*/ 1469829 w 2253514"/>
              <a:gd name="connsiteY128" fmla="*/ 1005407 h 1924140"/>
              <a:gd name="connsiteX129" fmla="*/ 1560836 w 2253514"/>
              <a:gd name="connsiteY129" fmla="*/ 1018408 h 1924140"/>
              <a:gd name="connsiteX130" fmla="*/ 1578170 w 2253514"/>
              <a:gd name="connsiteY130" fmla="*/ 1022741 h 1924140"/>
              <a:gd name="connsiteX131" fmla="*/ 1617173 w 2253514"/>
              <a:gd name="connsiteY131" fmla="*/ 1027075 h 1924140"/>
              <a:gd name="connsiteX132" fmla="*/ 1690845 w 2253514"/>
              <a:gd name="connsiteY132" fmla="*/ 1040076 h 1924140"/>
              <a:gd name="connsiteX133" fmla="*/ 1690845 w 2253514"/>
              <a:gd name="connsiteY133" fmla="*/ 1040076 h 1924140"/>
              <a:gd name="connsiteX134" fmla="*/ 1708180 w 2253514"/>
              <a:gd name="connsiteY134" fmla="*/ 1044410 h 1924140"/>
              <a:gd name="connsiteX135" fmla="*/ 1842523 w 2253514"/>
              <a:gd name="connsiteY135" fmla="*/ 1053077 h 1924140"/>
              <a:gd name="connsiteX136" fmla="*/ 1894527 w 2253514"/>
              <a:gd name="connsiteY136" fmla="*/ 1057411 h 1924140"/>
              <a:gd name="connsiteX137" fmla="*/ 1929196 w 2253514"/>
              <a:gd name="connsiteY137" fmla="*/ 1066078 h 1924140"/>
              <a:gd name="connsiteX138" fmla="*/ 1972532 w 2253514"/>
              <a:gd name="connsiteY138" fmla="*/ 1074745 h 1924140"/>
              <a:gd name="connsiteX139" fmla="*/ 1994201 w 2253514"/>
              <a:gd name="connsiteY139" fmla="*/ 1079079 h 1924140"/>
              <a:gd name="connsiteX140" fmla="*/ 2037537 w 2253514"/>
              <a:gd name="connsiteY140" fmla="*/ 1087746 h 1924140"/>
              <a:gd name="connsiteX141" fmla="*/ 2054872 w 2253514"/>
              <a:gd name="connsiteY141" fmla="*/ 1092080 h 1924140"/>
              <a:gd name="connsiteX142" fmla="*/ 2080874 w 2253514"/>
              <a:gd name="connsiteY142" fmla="*/ 1096413 h 1924140"/>
              <a:gd name="connsiteX143" fmla="*/ 2106876 w 2253514"/>
              <a:gd name="connsiteY143" fmla="*/ 1105081 h 1924140"/>
              <a:gd name="connsiteX144" fmla="*/ 2137211 w 2253514"/>
              <a:gd name="connsiteY144" fmla="*/ 1113748 h 1924140"/>
              <a:gd name="connsiteX145" fmla="*/ 2158879 w 2253514"/>
              <a:gd name="connsiteY145" fmla="*/ 1131083 h 1924140"/>
              <a:gd name="connsiteX146" fmla="*/ 2171880 w 2253514"/>
              <a:gd name="connsiteY146" fmla="*/ 1139750 h 1924140"/>
              <a:gd name="connsiteX147" fmla="*/ 2184881 w 2253514"/>
              <a:gd name="connsiteY147" fmla="*/ 1165752 h 1924140"/>
              <a:gd name="connsiteX148" fmla="*/ 2189215 w 2253514"/>
              <a:gd name="connsiteY148" fmla="*/ 1178753 h 1924140"/>
              <a:gd name="connsiteX149" fmla="*/ 2197882 w 2253514"/>
              <a:gd name="connsiteY149" fmla="*/ 1191754 h 1924140"/>
              <a:gd name="connsiteX150" fmla="*/ 2215217 w 2253514"/>
              <a:gd name="connsiteY150" fmla="*/ 1222089 h 1924140"/>
              <a:gd name="connsiteX151" fmla="*/ 2219550 w 2253514"/>
              <a:gd name="connsiteY151" fmla="*/ 1235090 h 1924140"/>
              <a:gd name="connsiteX152" fmla="*/ 2228218 w 2253514"/>
              <a:gd name="connsiteY152" fmla="*/ 1252425 h 1924140"/>
              <a:gd name="connsiteX153" fmla="*/ 2241219 w 2253514"/>
              <a:gd name="connsiteY153" fmla="*/ 1282760 h 1924140"/>
              <a:gd name="connsiteX154" fmla="*/ 2245552 w 2253514"/>
              <a:gd name="connsiteY154" fmla="*/ 1295761 h 1924140"/>
              <a:gd name="connsiteX155" fmla="*/ 2245552 w 2253514"/>
              <a:gd name="connsiteY155" fmla="*/ 1399769 h 1924140"/>
              <a:gd name="connsiteX156" fmla="*/ 2241219 w 2253514"/>
              <a:gd name="connsiteY156" fmla="*/ 1417104 h 1924140"/>
              <a:gd name="connsiteX157" fmla="*/ 2236885 w 2253514"/>
              <a:gd name="connsiteY157" fmla="*/ 1443105 h 1924140"/>
              <a:gd name="connsiteX158" fmla="*/ 2223884 w 2253514"/>
              <a:gd name="connsiteY158" fmla="*/ 1503777 h 1924140"/>
              <a:gd name="connsiteX159" fmla="*/ 2215217 w 2253514"/>
              <a:gd name="connsiteY159" fmla="*/ 1568781 h 1924140"/>
              <a:gd name="connsiteX160" fmla="*/ 2206549 w 2253514"/>
              <a:gd name="connsiteY160" fmla="*/ 1599117 h 1924140"/>
              <a:gd name="connsiteX161" fmla="*/ 2202216 w 2253514"/>
              <a:gd name="connsiteY161" fmla="*/ 1629452 h 1924140"/>
              <a:gd name="connsiteX162" fmla="*/ 2189215 w 2253514"/>
              <a:gd name="connsiteY162" fmla="*/ 1659788 h 1924140"/>
              <a:gd name="connsiteX163" fmla="*/ 2176214 w 2253514"/>
              <a:gd name="connsiteY163" fmla="*/ 1668455 h 1924140"/>
              <a:gd name="connsiteX164" fmla="*/ 2158879 w 2253514"/>
              <a:gd name="connsiteY164" fmla="*/ 1694457 h 1924140"/>
              <a:gd name="connsiteX165" fmla="*/ 2150212 w 2253514"/>
              <a:gd name="connsiteY165" fmla="*/ 1707458 h 1924140"/>
              <a:gd name="connsiteX166" fmla="*/ 2137211 w 2253514"/>
              <a:gd name="connsiteY166" fmla="*/ 1720459 h 1924140"/>
              <a:gd name="connsiteX167" fmla="*/ 2119876 w 2253514"/>
              <a:gd name="connsiteY167" fmla="*/ 1746461 h 1924140"/>
              <a:gd name="connsiteX168" fmla="*/ 2115543 w 2253514"/>
              <a:gd name="connsiteY168" fmla="*/ 1759462 h 1924140"/>
              <a:gd name="connsiteX169" fmla="*/ 2102542 w 2253514"/>
              <a:gd name="connsiteY169" fmla="*/ 1776796 h 1924140"/>
              <a:gd name="connsiteX170" fmla="*/ 2093875 w 2253514"/>
              <a:gd name="connsiteY170" fmla="*/ 1794131 h 1924140"/>
              <a:gd name="connsiteX171" fmla="*/ 2054872 w 2253514"/>
              <a:gd name="connsiteY171" fmla="*/ 1815799 h 1924140"/>
              <a:gd name="connsiteX172" fmla="*/ 2033203 w 2253514"/>
              <a:gd name="connsiteY172" fmla="*/ 1828800 h 1924140"/>
              <a:gd name="connsiteX173" fmla="*/ 2011535 w 2253514"/>
              <a:gd name="connsiteY173" fmla="*/ 1841801 h 1924140"/>
              <a:gd name="connsiteX174" fmla="*/ 1985533 w 2253514"/>
              <a:gd name="connsiteY174" fmla="*/ 1859136 h 1924140"/>
              <a:gd name="connsiteX175" fmla="*/ 1972532 w 2253514"/>
              <a:gd name="connsiteY175" fmla="*/ 1867803 h 1924140"/>
              <a:gd name="connsiteX176" fmla="*/ 1946531 w 2253514"/>
              <a:gd name="connsiteY176" fmla="*/ 1872137 h 1924140"/>
              <a:gd name="connsiteX177" fmla="*/ 1929196 w 2253514"/>
              <a:gd name="connsiteY177" fmla="*/ 1876470 h 1924140"/>
              <a:gd name="connsiteX178" fmla="*/ 1846857 w 2253514"/>
              <a:gd name="connsiteY178" fmla="*/ 1880804 h 1924140"/>
              <a:gd name="connsiteX179" fmla="*/ 1812187 w 2253514"/>
              <a:gd name="connsiteY179" fmla="*/ 1885138 h 1924140"/>
              <a:gd name="connsiteX180" fmla="*/ 1781852 w 2253514"/>
              <a:gd name="connsiteY180" fmla="*/ 1889471 h 1924140"/>
              <a:gd name="connsiteX181" fmla="*/ 1686512 w 2253514"/>
              <a:gd name="connsiteY181" fmla="*/ 1898139 h 1924140"/>
              <a:gd name="connsiteX182" fmla="*/ 1673511 w 2253514"/>
              <a:gd name="connsiteY182" fmla="*/ 1902472 h 1924140"/>
              <a:gd name="connsiteX183" fmla="*/ 1604172 w 2253514"/>
              <a:gd name="connsiteY183" fmla="*/ 1911140 h 1924140"/>
              <a:gd name="connsiteX184" fmla="*/ 1547835 w 2253514"/>
              <a:gd name="connsiteY184" fmla="*/ 1919807 h 1924140"/>
              <a:gd name="connsiteX185" fmla="*/ 1491497 w 2253514"/>
              <a:gd name="connsiteY185" fmla="*/ 1924140 h 1924140"/>
              <a:gd name="connsiteX186" fmla="*/ 1430826 w 2253514"/>
              <a:gd name="connsiteY186" fmla="*/ 1919807 h 1924140"/>
              <a:gd name="connsiteX187" fmla="*/ 1409158 w 2253514"/>
              <a:gd name="connsiteY187" fmla="*/ 1915473 h 1924140"/>
              <a:gd name="connsiteX188" fmla="*/ 1374489 w 2253514"/>
              <a:gd name="connsiteY188" fmla="*/ 1911140 h 1924140"/>
              <a:gd name="connsiteX189" fmla="*/ 1305150 w 2253514"/>
              <a:gd name="connsiteY189" fmla="*/ 1902472 h 1924140"/>
              <a:gd name="connsiteX190" fmla="*/ 1227145 w 2253514"/>
              <a:gd name="connsiteY190" fmla="*/ 1898139 h 1924140"/>
              <a:gd name="connsiteX191" fmla="*/ 997461 w 2253514"/>
              <a:gd name="connsiteY191" fmla="*/ 1893805 h 1924140"/>
              <a:gd name="connsiteX192" fmla="*/ 941124 w 2253514"/>
              <a:gd name="connsiteY192" fmla="*/ 1889471 h 1924140"/>
              <a:gd name="connsiteX193" fmla="*/ 923789 w 2253514"/>
              <a:gd name="connsiteY193" fmla="*/ 1885138 h 1924140"/>
              <a:gd name="connsiteX194" fmla="*/ 824115 w 2253514"/>
              <a:gd name="connsiteY194" fmla="*/ 1880804 h 1924140"/>
              <a:gd name="connsiteX195" fmla="*/ 720108 w 2253514"/>
              <a:gd name="connsiteY195" fmla="*/ 1872137 h 1924140"/>
              <a:gd name="connsiteX196" fmla="*/ 676771 w 2253514"/>
              <a:gd name="connsiteY196" fmla="*/ 1867803 h 1924140"/>
              <a:gd name="connsiteX197" fmla="*/ 620434 w 2253514"/>
              <a:gd name="connsiteY197" fmla="*/ 1863469 h 1924140"/>
              <a:gd name="connsiteX198" fmla="*/ 585765 w 2253514"/>
              <a:gd name="connsiteY198" fmla="*/ 1854802 h 1924140"/>
              <a:gd name="connsiteX199" fmla="*/ 564096 w 2253514"/>
              <a:gd name="connsiteY199" fmla="*/ 1850468 h 1924140"/>
              <a:gd name="connsiteX200" fmla="*/ 551095 w 2253514"/>
              <a:gd name="connsiteY200" fmla="*/ 1846135 h 1924140"/>
              <a:gd name="connsiteX201" fmla="*/ 529427 w 2253514"/>
              <a:gd name="connsiteY201" fmla="*/ 1841801 h 1924140"/>
              <a:gd name="connsiteX202" fmla="*/ 499092 w 2253514"/>
              <a:gd name="connsiteY202" fmla="*/ 1828800 h 1924140"/>
              <a:gd name="connsiteX203" fmla="*/ 481757 w 2253514"/>
              <a:gd name="connsiteY203" fmla="*/ 1824467 h 1924140"/>
              <a:gd name="connsiteX204" fmla="*/ 455755 w 2253514"/>
              <a:gd name="connsiteY204" fmla="*/ 1807132 h 1924140"/>
              <a:gd name="connsiteX205" fmla="*/ 442754 w 2253514"/>
              <a:gd name="connsiteY205" fmla="*/ 1794131 h 1924140"/>
              <a:gd name="connsiteX206" fmla="*/ 429753 w 2253514"/>
              <a:gd name="connsiteY206" fmla="*/ 1785464 h 1924140"/>
              <a:gd name="connsiteX207" fmla="*/ 408085 w 2253514"/>
              <a:gd name="connsiteY207" fmla="*/ 1768129 h 1924140"/>
              <a:gd name="connsiteX208" fmla="*/ 399418 w 2253514"/>
              <a:gd name="connsiteY208" fmla="*/ 1755128 h 1924140"/>
              <a:gd name="connsiteX209" fmla="*/ 377749 w 2253514"/>
              <a:gd name="connsiteY209" fmla="*/ 1733460 h 1924140"/>
              <a:gd name="connsiteX210" fmla="*/ 356081 w 2253514"/>
              <a:gd name="connsiteY210" fmla="*/ 1698791 h 1924140"/>
              <a:gd name="connsiteX211" fmla="*/ 343080 w 2253514"/>
              <a:gd name="connsiteY211" fmla="*/ 1677122 h 1924140"/>
              <a:gd name="connsiteX212" fmla="*/ 325746 w 2253514"/>
              <a:gd name="connsiteY212" fmla="*/ 1642453 h 1924140"/>
              <a:gd name="connsiteX213" fmla="*/ 317078 w 2253514"/>
              <a:gd name="connsiteY213" fmla="*/ 1612118 h 1924140"/>
              <a:gd name="connsiteX214" fmla="*/ 308411 w 2253514"/>
              <a:gd name="connsiteY214" fmla="*/ 1581782 h 1924140"/>
              <a:gd name="connsiteX215" fmla="*/ 304077 w 2253514"/>
              <a:gd name="connsiteY215" fmla="*/ 1547113 h 1924140"/>
              <a:gd name="connsiteX216" fmla="*/ 299744 w 2253514"/>
              <a:gd name="connsiteY216" fmla="*/ 1529778 h 1924140"/>
              <a:gd name="connsiteX217" fmla="*/ 295410 w 2253514"/>
              <a:gd name="connsiteY217" fmla="*/ 1486442 h 1924140"/>
              <a:gd name="connsiteX218" fmla="*/ 291076 w 2253514"/>
              <a:gd name="connsiteY218" fmla="*/ 1469107 h 1924140"/>
              <a:gd name="connsiteX219" fmla="*/ 286743 w 2253514"/>
              <a:gd name="connsiteY219" fmla="*/ 1447439 h 1924140"/>
              <a:gd name="connsiteX220" fmla="*/ 282409 w 2253514"/>
              <a:gd name="connsiteY220" fmla="*/ 1256759 h 1924140"/>
              <a:gd name="connsiteX221" fmla="*/ 273742 w 2253514"/>
              <a:gd name="connsiteY221" fmla="*/ 1243758 h 1924140"/>
              <a:gd name="connsiteX222" fmla="*/ 256407 w 2253514"/>
              <a:gd name="connsiteY222" fmla="*/ 1226423 h 1924140"/>
              <a:gd name="connsiteX223" fmla="*/ 247740 w 2253514"/>
              <a:gd name="connsiteY223" fmla="*/ 1213422 h 1924140"/>
              <a:gd name="connsiteX224" fmla="*/ 239073 w 2253514"/>
              <a:gd name="connsiteY224" fmla="*/ 1196087 h 1924140"/>
              <a:gd name="connsiteX225" fmla="*/ 230405 w 2253514"/>
              <a:gd name="connsiteY225" fmla="*/ 1187420 h 1924140"/>
              <a:gd name="connsiteX226" fmla="*/ 226072 w 2253514"/>
              <a:gd name="connsiteY226" fmla="*/ 1174419 h 1924140"/>
              <a:gd name="connsiteX227" fmla="*/ 217404 w 2253514"/>
              <a:gd name="connsiteY227" fmla="*/ 1161418 h 1924140"/>
              <a:gd name="connsiteX228" fmla="*/ 208737 w 2253514"/>
              <a:gd name="connsiteY228" fmla="*/ 1135416 h 1924140"/>
              <a:gd name="connsiteX229" fmla="*/ 200070 w 2253514"/>
              <a:gd name="connsiteY229" fmla="*/ 1083413 h 1924140"/>
              <a:gd name="connsiteX230" fmla="*/ 191403 w 2253514"/>
              <a:gd name="connsiteY230" fmla="*/ 1057411 h 1924140"/>
              <a:gd name="connsiteX231" fmla="*/ 182735 w 2253514"/>
              <a:gd name="connsiteY231" fmla="*/ 1048743 h 1924140"/>
              <a:gd name="connsiteX232" fmla="*/ 165401 w 2253514"/>
              <a:gd name="connsiteY232" fmla="*/ 1022741 h 1924140"/>
              <a:gd name="connsiteX233" fmla="*/ 143732 w 2253514"/>
              <a:gd name="connsiteY233" fmla="*/ 1001073 h 1924140"/>
              <a:gd name="connsiteX234" fmla="*/ 122064 w 2253514"/>
              <a:gd name="connsiteY234" fmla="*/ 975071 h 1924140"/>
              <a:gd name="connsiteX235" fmla="*/ 109063 w 2253514"/>
              <a:gd name="connsiteY235" fmla="*/ 966404 h 1924140"/>
              <a:gd name="connsiteX236" fmla="*/ 96062 w 2253514"/>
              <a:gd name="connsiteY236" fmla="*/ 953403 h 1924140"/>
              <a:gd name="connsiteX237" fmla="*/ 83061 w 2253514"/>
              <a:gd name="connsiteY237" fmla="*/ 949069 h 1924140"/>
              <a:gd name="connsiteX238" fmla="*/ 70060 w 2253514"/>
              <a:gd name="connsiteY238" fmla="*/ 940402 h 1924140"/>
              <a:gd name="connsiteX239" fmla="*/ 35391 w 2253514"/>
              <a:gd name="connsiteY239" fmla="*/ 923068 h 1924140"/>
              <a:gd name="connsiteX240" fmla="*/ 22390 w 2253514"/>
              <a:gd name="connsiteY240" fmla="*/ 918734 h 1924140"/>
              <a:gd name="connsiteX241" fmla="*/ 5056 w 2253514"/>
              <a:gd name="connsiteY241" fmla="*/ 866730 h 192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253514" h="1924140">
                <a:moveTo>
                  <a:pt x="5056" y="866730"/>
                </a:moveTo>
                <a:cubicBezTo>
                  <a:pt x="10112" y="858785"/>
                  <a:pt x="37013" y="868291"/>
                  <a:pt x="52726" y="871064"/>
                </a:cubicBezTo>
                <a:cubicBezTo>
                  <a:pt x="61723" y="872652"/>
                  <a:pt x="69615" y="879080"/>
                  <a:pt x="78728" y="879731"/>
                </a:cubicBezTo>
                <a:lnTo>
                  <a:pt x="139399" y="884065"/>
                </a:lnTo>
                <a:cubicBezTo>
                  <a:pt x="143733" y="885509"/>
                  <a:pt x="147874" y="887781"/>
                  <a:pt x="152400" y="888398"/>
                </a:cubicBezTo>
                <a:cubicBezTo>
                  <a:pt x="179745" y="892127"/>
                  <a:pt x="234739" y="897066"/>
                  <a:pt x="234739" y="897066"/>
                </a:cubicBezTo>
                <a:cubicBezTo>
                  <a:pt x="239073" y="898510"/>
                  <a:pt x="243214" y="900782"/>
                  <a:pt x="247740" y="901399"/>
                </a:cubicBezTo>
                <a:cubicBezTo>
                  <a:pt x="275085" y="905128"/>
                  <a:pt x="330079" y="910067"/>
                  <a:pt x="330079" y="910067"/>
                </a:cubicBezTo>
                <a:cubicBezTo>
                  <a:pt x="373213" y="920849"/>
                  <a:pt x="328984" y="910532"/>
                  <a:pt x="416752" y="923068"/>
                </a:cubicBezTo>
                <a:cubicBezTo>
                  <a:pt x="462883" y="929657"/>
                  <a:pt x="436915" y="926476"/>
                  <a:pt x="494758" y="931735"/>
                </a:cubicBezTo>
                <a:cubicBezTo>
                  <a:pt x="522564" y="937296"/>
                  <a:pt x="514512" y="936102"/>
                  <a:pt x="546762" y="940402"/>
                </a:cubicBezTo>
                <a:cubicBezTo>
                  <a:pt x="558306" y="941941"/>
                  <a:pt x="569811" y="943961"/>
                  <a:pt x="581431" y="944736"/>
                </a:cubicBezTo>
                <a:cubicBezTo>
                  <a:pt x="613173" y="946852"/>
                  <a:pt x="644991" y="947625"/>
                  <a:pt x="676771" y="949069"/>
                </a:cubicBezTo>
                <a:lnTo>
                  <a:pt x="702773" y="944736"/>
                </a:lnTo>
                <a:cubicBezTo>
                  <a:pt x="710020" y="943418"/>
                  <a:pt x="717075" y="940402"/>
                  <a:pt x="724441" y="940402"/>
                </a:cubicBezTo>
                <a:cubicBezTo>
                  <a:pt x="745902" y="940402"/>
                  <a:pt x="803381" y="946563"/>
                  <a:pt x="828449" y="949069"/>
                </a:cubicBezTo>
                <a:cubicBezTo>
                  <a:pt x="865303" y="958283"/>
                  <a:pt x="829030" y="950158"/>
                  <a:pt x="893454" y="957737"/>
                </a:cubicBezTo>
                <a:cubicBezTo>
                  <a:pt x="902181" y="958764"/>
                  <a:pt x="910757" y="960827"/>
                  <a:pt x="919456" y="962070"/>
                </a:cubicBezTo>
                <a:cubicBezTo>
                  <a:pt x="930985" y="963717"/>
                  <a:pt x="942614" y="964633"/>
                  <a:pt x="954125" y="966404"/>
                </a:cubicBezTo>
                <a:cubicBezTo>
                  <a:pt x="961405" y="967524"/>
                  <a:pt x="968478" y="969877"/>
                  <a:pt x="975793" y="970738"/>
                </a:cubicBezTo>
                <a:cubicBezTo>
                  <a:pt x="993069" y="972770"/>
                  <a:pt x="1010462" y="973627"/>
                  <a:pt x="1027797" y="975071"/>
                </a:cubicBezTo>
                <a:cubicBezTo>
                  <a:pt x="1067183" y="984919"/>
                  <a:pt x="1046676" y="981628"/>
                  <a:pt x="1118803" y="975071"/>
                </a:cubicBezTo>
                <a:cubicBezTo>
                  <a:pt x="1126139" y="974404"/>
                  <a:pt x="1133136" y="971405"/>
                  <a:pt x="1140472" y="970738"/>
                </a:cubicBezTo>
                <a:cubicBezTo>
                  <a:pt x="1164971" y="968511"/>
                  <a:pt x="1189595" y="967988"/>
                  <a:pt x="1214144" y="966404"/>
                </a:cubicBezTo>
                <a:lnTo>
                  <a:pt x="1274815" y="962070"/>
                </a:lnTo>
                <a:cubicBezTo>
                  <a:pt x="1313087" y="952503"/>
                  <a:pt x="1271593" y="961932"/>
                  <a:pt x="1339820" y="953403"/>
                </a:cubicBezTo>
                <a:cubicBezTo>
                  <a:pt x="1347129" y="952489"/>
                  <a:pt x="1354179" y="949983"/>
                  <a:pt x="1361488" y="949069"/>
                </a:cubicBezTo>
                <a:cubicBezTo>
                  <a:pt x="1377320" y="947090"/>
                  <a:pt x="1393290" y="946406"/>
                  <a:pt x="1409158" y="944736"/>
                </a:cubicBezTo>
                <a:cubicBezTo>
                  <a:pt x="1494347" y="935769"/>
                  <a:pt x="1377334" y="943902"/>
                  <a:pt x="1526167" y="936068"/>
                </a:cubicBezTo>
                <a:cubicBezTo>
                  <a:pt x="1579640" y="925375"/>
                  <a:pt x="1505495" y="939402"/>
                  <a:pt x="1595505" y="927401"/>
                </a:cubicBezTo>
                <a:cubicBezTo>
                  <a:pt x="1601409" y="926614"/>
                  <a:pt x="1606980" y="924133"/>
                  <a:pt x="1612840" y="923068"/>
                </a:cubicBezTo>
                <a:cubicBezTo>
                  <a:pt x="1639207" y="918274"/>
                  <a:pt x="1663874" y="916852"/>
                  <a:pt x="1690845" y="914400"/>
                </a:cubicBezTo>
                <a:cubicBezTo>
                  <a:pt x="1726731" y="902439"/>
                  <a:pt x="1709244" y="910801"/>
                  <a:pt x="1742849" y="888398"/>
                </a:cubicBezTo>
                <a:lnTo>
                  <a:pt x="1755850" y="879731"/>
                </a:lnTo>
                <a:cubicBezTo>
                  <a:pt x="1769050" y="859931"/>
                  <a:pt x="1760834" y="870413"/>
                  <a:pt x="1781852" y="849395"/>
                </a:cubicBezTo>
                <a:lnTo>
                  <a:pt x="1781852" y="849395"/>
                </a:lnTo>
                <a:lnTo>
                  <a:pt x="1794853" y="832061"/>
                </a:lnTo>
                <a:cubicBezTo>
                  <a:pt x="1808796" y="790225"/>
                  <a:pt x="1786441" y="855258"/>
                  <a:pt x="1807854" y="801725"/>
                </a:cubicBezTo>
                <a:cubicBezTo>
                  <a:pt x="1811247" y="793242"/>
                  <a:pt x="1814011" y="784508"/>
                  <a:pt x="1816521" y="775723"/>
                </a:cubicBezTo>
                <a:cubicBezTo>
                  <a:pt x="1819793" y="764269"/>
                  <a:pt x="1822299" y="752610"/>
                  <a:pt x="1825188" y="741054"/>
                </a:cubicBezTo>
                <a:cubicBezTo>
                  <a:pt x="1826577" y="735500"/>
                  <a:pt x="1830747" y="716936"/>
                  <a:pt x="1833856" y="710719"/>
                </a:cubicBezTo>
                <a:cubicBezTo>
                  <a:pt x="1836185" y="706061"/>
                  <a:pt x="1839634" y="702052"/>
                  <a:pt x="1842523" y="697718"/>
                </a:cubicBezTo>
                <a:cubicBezTo>
                  <a:pt x="1852358" y="648541"/>
                  <a:pt x="1847617" y="668673"/>
                  <a:pt x="1855524" y="637047"/>
                </a:cubicBezTo>
                <a:cubicBezTo>
                  <a:pt x="1854079" y="622601"/>
                  <a:pt x="1853397" y="608059"/>
                  <a:pt x="1851190" y="593710"/>
                </a:cubicBezTo>
                <a:cubicBezTo>
                  <a:pt x="1850495" y="589195"/>
                  <a:pt x="1847753" y="585188"/>
                  <a:pt x="1846857" y="580709"/>
                </a:cubicBezTo>
                <a:cubicBezTo>
                  <a:pt x="1844854" y="570693"/>
                  <a:pt x="1843790" y="560509"/>
                  <a:pt x="1842523" y="550374"/>
                </a:cubicBezTo>
                <a:cubicBezTo>
                  <a:pt x="1837030" y="506433"/>
                  <a:pt x="1840466" y="521725"/>
                  <a:pt x="1833856" y="485369"/>
                </a:cubicBezTo>
                <a:cubicBezTo>
                  <a:pt x="1828957" y="458425"/>
                  <a:pt x="1830329" y="466122"/>
                  <a:pt x="1820855" y="437699"/>
                </a:cubicBezTo>
                <a:cubicBezTo>
                  <a:pt x="1819410" y="433365"/>
                  <a:pt x="1819055" y="428499"/>
                  <a:pt x="1816521" y="424698"/>
                </a:cubicBezTo>
                <a:cubicBezTo>
                  <a:pt x="1791683" y="387439"/>
                  <a:pt x="1821462" y="434580"/>
                  <a:pt x="1803520" y="398696"/>
                </a:cubicBezTo>
                <a:cubicBezTo>
                  <a:pt x="1801191" y="394038"/>
                  <a:pt x="1797437" y="390217"/>
                  <a:pt x="1794853" y="385695"/>
                </a:cubicBezTo>
                <a:cubicBezTo>
                  <a:pt x="1772860" y="347207"/>
                  <a:pt x="1798633" y="387033"/>
                  <a:pt x="1777518" y="355359"/>
                </a:cubicBezTo>
                <a:cubicBezTo>
                  <a:pt x="1766831" y="312604"/>
                  <a:pt x="1781076" y="356956"/>
                  <a:pt x="1764517" y="329358"/>
                </a:cubicBezTo>
                <a:cubicBezTo>
                  <a:pt x="1762167" y="325441"/>
                  <a:pt x="1762718" y="320158"/>
                  <a:pt x="1760184" y="316357"/>
                </a:cubicBezTo>
                <a:cubicBezTo>
                  <a:pt x="1756784" y="311258"/>
                  <a:pt x="1750745" y="308343"/>
                  <a:pt x="1747183" y="303356"/>
                </a:cubicBezTo>
                <a:cubicBezTo>
                  <a:pt x="1743428" y="298099"/>
                  <a:pt x="1741839" y="291561"/>
                  <a:pt x="1738515" y="286021"/>
                </a:cubicBezTo>
                <a:cubicBezTo>
                  <a:pt x="1723812" y="261517"/>
                  <a:pt x="1726626" y="265463"/>
                  <a:pt x="1712513" y="251352"/>
                </a:cubicBezTo>
                <a:cubicBezTo>
                  <a:pt x="1691502" y="209327"/>
                  <a:pt x="1720642" y="261557"/>
                  <a:pt x="1682178" y="216683"/>
                </a:cubicBezTo>
                <a:cubicBezTo>
                  <a:pt x="1679205" y="213215"/>
                  <a:pt x="1680698" y="207249"/>
                  <a:pt x="1677844" y="203682"/>
                </a:cubicBezTo>
                <a:cubicBezTo>
                  <a:pt x="1671733" y="196043"/>
                  <a:pt x="1660408" y="193536"/>
                  <a:pt x="1651842" y="190681"/>
                </a:cubicBezTo>
                <a:cubicBezTo>
                  <a:pt x="1642037" y="184145"/>
                  <a:pt x="1618776" y="169331"/>
                  <a:pt x="1608506" y="160345"/>
                </a:cubicBezTo>
                <a:cubicBezTo>
                  <a:pt x="1583196" y="138199"/>
                  <a:pt x="1601575" y="146479"/>
                  <a:pt x="1578170" y="138677"/>
                </a:cubicBezTo>
                <a:cubicBezTo>
                  <a:pt x="1565169" y="128565"/>
                  <a:pt x="1554460" y="114458"/>
                  <a:pt x="1539167" y="108341"/>
                </a:cubicBezTo>
                <a:cubicBezTo>
                  <a:pt x="1462749" y="77774"/>
                  <a:pt x="1564942" y="119347"/>
                  <a:pt x="1500165" y="91007"/>
                </a:cubicBezTo>
                <a:cubicBezTo>
                  <a:pt x="1482960" y="83480"/>
                  <a:pt x="1448161" y="69339"/>
                  <a:pt x="1448161" y="69339"/>
                </a:cubicBezTo>
                <a:cubicBezTo>
                  <a:pt x="1432360" y="53536"/>
                  <a:pt x="1447718" y="65922"/>
                  <a:pt x="1422159" y="56338"/>
                </a:cubicBezTo>
                <a:cubicBezTo>
                  <a:pt x="1416110" y="54070"/>
                  <a:pt x="1410762" y="50215"/>
                  <a:pt x="1404824" y="47670"/>
                </a:cubicBezTo>
                <a:cubicBezTo>
                  <a:pt x="1400625" y="45871"/>
                  <a:pt x="1396022" y="45136"/>
                  <a:pt x="1391823" y="43337"/>
                </a:cubicBezTo>
                <a:cubicBezTo>
                  <a:pt x="1385885" y="40792"/>
                  <a:pt x="1380427" y="37214"/>
                  <a:pt x="1374489" y="34669"/>
                </a:cubicBezTo>
                <a:cubicBezTo>
                  <a:pt x="1370290" y="32870"/>
                  <a:pt x="1365662" y="32191"/>
                  <a:pt x="1361488" y="30336"/>
                </a:cubicBezTo>
                <a:cubicBezTo>
                  <a:pt x="1352633" y="26400"/>
                  <a:pt x="1344612" y="20594"/>
                  <a:pt x="1335486" y="17335"/>
                </a:cubicBezTo>
                <a:cubicBezTo>
                  <a:pt x="1324268" y="13329"/>
                  <a:pt x="1312373" y="11557"/>
                  <a:pt x="1300817" y="8668"/>
                </a:cubicBezTo>
                <a:cubicBezTo>
                  <a:pt x="1268000" y="464"/>
                  <a:pt x="1289422" y="4874"/>
                  <a:pt x="1235812" y="0"/>
                </a:cubicBezTo>
                <a:cubicBezTo>
                  <a:pt x="1208337" y="3053"/>
                  <a:pt x="1201555" y="2044"/>
                  <a:pt x="1179475" y="8668"/>
                </a:cubicBezTo>
                <a:cubicBezTo>
                  <a:pt x="1170724" y="11293"/>
                  <a:pt x="1162140" y="14446"/>
                  <a:pt x="1153473" y="17335"/>
                </a:cubicBezTo>
                <a:cubicBezTo>
                  <a:pt x="1149139" y="18779"/>
                  <a:pt x="1144951" y="20772"/>
                  <a:pt x="1140472" y="21668"/>
                </a:cubicBezTo>
                <a:cubicBezTo>
                  <a:pt x="1125062" y="24750"/>
                  <a:pt x="1119132" y="25004"/>
                  <a:pt x="1105803" y="30336"/>
                </a:cubicBezTo>
                <a:cubicBezTo>
                  <a:pt x="1056492" y="50061"/>
                  <a:pt x="1092040" y="37814"/>
                  <a:pt x="1062466" y="47670"/>
                </a:cubicBezTo>
                <a:cubicBezTo>
                  <a:pt x="1052874" y="54065"/>
                  <a:pt x="1043137" y="59330"/>
                  <a:pt x="1036464" y="69339"/>
                </a:cubicBezTo>
                <a:cubicBezTo>
                  <a:pt x="1033930" y="73140"/>
                  <a:pt x="1034481" y="78423"/>
                  <a:pt x="1032131" y="82340"/>
                </a:cubicBezTo>
                <a:cubicBezTo>
                  <a:pt x="1030029" y="85844"/>
                  <a:pt x="1026015" y="87816"/>
                  <a:pt x="1023463" y="91007"/>
                </a:cubicBezTo>
                <a:cubicBezTo>
                  <a:pt x="999323" y="121181"/>
                  <a:pt x="1032686" y="86118"/>
                  <a:pt x="1001795" y="117009"/>
                </a:cubicBezTo>
                <a:cubicBezTo>
                  <a:pt x="1000350" y="121343"/>
                  <a:pt x="999504" y="125924"/>
                  <a:pt x="997461" y="130010"/>
                </a:cubicBezTo>
                <a:cubicBezTo>
                  <a:pt x="994763" y="135406"/>
                  <a:pt x="978086" y="157725"/>
                  <a:pt x="975793" y="160345"/>
                </a:cubicBezTo>
                <a:cubicBezTo>
                  <a:pt x="970412" y="166495"/>
                  <a:pt x="962991" y="170881"/>
                  <a:pt x="958458" y="177680"/>
                </a:cubicBezTo>
                <a:lnTo>
                  <a:pt x="949791" y="190681"/>
                </a:lnTo>
                <a:cubicBezTo>
                  <a:pt x="945448" y="203713"/>
                  <a:pt x="946126" y="205480"/>
                  <a:pt x="936790" y="216683"/>
                </a:cubicBezTo>
                <a:cubicBezTo>
                  <a:pt x="932866" y="221391"/>
                  <a:pt x="927712" y="224976"/>
                  <a:pt x="923789" y="229684"/>
                </a:cubicBezTo>
                <a:cubicBezTo>
                  <a:pt x="920455" y="233685"/>
                  <a:pt x="918247" y="238518"/>
                  <a:pt x="915122" y="242685"/>
                </a:cubicBezTo>
                <a:cubicBezTo>
                  <a:pt x="905240" y="255861"/>
                  <a:pt x="893922" y="267983"/>
                  <a:pt x="884786" y="281687"/>
                </a:cubicBezTo>
                <a:cubicBezTo>
                  <a:pt x="881897" y="286021"/>
                  <a:pt x="878448" y="290029"/>
                  <a:pt x="876119" y="294688"/>
                </a:cubicBezTo>
                <a:cubicBezTo>
                  <a:pt x="854917" y="337095"/>
                  <a:pt x="878865" y="299237"/>
                  <a:pt x="858785" y="329358"/>
                </a:cubicBezTo>
                <a:cubicBezTo>
                  <a:pt x="847661" y="373851"/>
                  <a:pt x="862780" y="318704"/>
                  <a:pt x="845784" y="364027"/>
                </a:cubicBezTo>
                <a:cubicBezTo>
                  <a:pt x="843693" y="369604"/>
                  <a:pt x="843796" y="375887"/>
                  <a:pt x="841450" y="381361"/>
                </a:cubicBezTo>
                <a:cubicBezTo>
                  <a:pt x="839398" y="386148"/>
                  <a:pt x="834898" y="389603"/>
                  <a:pt x="832783" y="394362"/>
                </a:cubicBezTo>
                <a:cubicBezTo>
                  <a:pt x="816203" y="431666"/>
                  <a:pt x="832754" y="409136"/>
                  <a:pt x="815448" y="433365"/>
                </a:cubicBezTo>
                <a:cubicBezTo>
                  <a:pt x="783348" y="478307"/>
                  <a:pt x="824985" y="416894"/>
                  <a:pt x="785113" y="476702"/>
                </a:cubicBezTo>
                <a:lnTo>
                  <a:pt x="776445" y="489703"/>
                </a:lnTo>
                <a:cubicBezTo>
                  <a:pt x="773761" y="497756"/>
                  <a:pt x="768615" y="512091"/>
                  <a:pt x="767778" y="520038"/>
                </a:cubicBezTo>
                <a:cubicBezTo>
                  <a:pt x="765504" y="541635"/>
                  <a:pt x="764889" y="563375"/>
                  <a:pt x="763444" y="585043"/>
                </a:cubicBezTo>
                <a:cubicBezTo>
                  <a:pt x="764889" y="608156"/>
                  <a:pt x="765582" y="631328"/>
                  <a:pt x="767778" y="654381"/>
                </a:cubicBezTo>
                <a:cubicBezTo>
                  <a:pt x="768476" y="661714"/>
                  <a:pt x="769064" y="669343"/>
                  <a:pt x="772112" y="676049"/>
                </a:cubicBezTo>
                <a:cubicBezTo>
                  <a:pt x="776422" y="685532"/>
                  <a:pt x="781113" y="695801"/>
                  <a:pt x="789446" y="702051"/>
                </a:cubicBezTo>
                <a:lnTo>
                  <a:pt x="806781" y="715052"/>
                </a:lnTo>
                <a:cubicBezTo>
                  <a:pt x="833448" y="755053"/>
                  <a:pt x="799423" y="705855"/>
                  <a:pt x="824115" y="736721"/>
                </a:cubicBezTo>
                <a:cubicBezTo>
                  <a:pt x="852775" y="772547"/>
                  <a:pt x="801006" y="717945"/>
                  <a:pt x="854451" y="771390"/>
                </a:cubicBezTo>
                <a:cubicBezTo>
                  <a:pt x="858785" y="775724"/>
                  <a:pt x="862353" y="780991"/>
                  <a:pt x="867452" y="784391"/>
                </a:cubicBezTo>
                <a:cubicBezTo>
                  <a:pt x="898091" y="804817"/>
                  <a:pt x="860160" y="779183"/>
                  <a:pt x="897787" y="806059"/>
                </a:cubicBezTo>
                <a:cubicBezTo>
                  <a:pt x="902025" y="809086"/>
                  <a:pt x="906721" y="811472"/>
                  <a:pt x="910788" y="814726"/>
                </a:cubicBezTo>
                <a:cubicBezTo>
                  <a:pt x="913979" y="817279"/>
                  <a:pt x="916317" y="820778"/>
                  <a:pt x="919456" y="823394"/>
                </a:cubicBezTo>
                <a:cubicBezTo>
                  <a:pt x="936795" y="837843"/>
                  <a:pt x="936782" y="837180"/>
                  <a:pt x="958458" y="845062"/>
                </a:cubicBezTo>
                <a:cubicBezTo>
                  <a:pt x="967044" y="848184"/>
                  <a:pt x="984460" y="853729"/>
                  <a:pt x="984460" y="853729"/>
                </a:cubicBezTo>
                <a:cubicBezTo>
                  <a:pt x="987349" y="856618"/>
                  <a:pt x="989473" y="860569"/>
                  <a:pt x="993128" y="862396"/>
                </a:cubicBezTo>
                <a:cubicBezTo>
                  <a:pt x="993146" y="862405"/>
                  <a:pt x="1025621" y="873227"/>
                  <a:pt x="1032131" y="875397"/>
                </a:cubicBezTo>
                <a:cubicBezTo>
                  <a:pt x="1036464" y="876841"/>
                  <a:pt x="1041045" y="877688"/>
                  <a:pt x="1045131" y="879731"/>
                </a:cubicBezTo>
                <a:cubicBezTo>
                  <a:pt x="1085128" y="899730"/>
                  <a:pt x="1067266" y="893933"/>
                  <a:pt x="1097135" y="901399"/>
                </a:cubicBezTo>
                <a:cubicBezTo>
                  <a:pt x="1120328" y="924592"/>
                  <a:pt x="1086406" y="892497"/>
                  <a:pt x="1123137" y="918734"/>
                </a:cubicBezTo>
                <a:cubicBezTo>
                  <a:pt x="1128124" y="922296"/>
                  <a:pt x="1131039" y="928335"/>
                  <a:pt x="1136138" y="931735"/>
                </a:cubicBezTo>
                <a:cubicBezTo>
                  <a:pt x="1139939" y="934269"/>
                  <a:pt x="1144862" y="934464"/>
                  <a:pt x="1149139" y="936068"/>
                </a:cubicBezTo>
                <a:cubicBezTo>
                  <a:pt x="1156423" y="938799"/>
                  <a:pt x="1163523" y="942005"/>
                  <a:pt x="1170807" y="944736"/>
                </a:cubicBezTo>
                <a:cubicBezTo>
                  <a:pt x="1175084" y="946340"/>
                  <a:pt x="1179567" y="947373"/>
                  <a:pt x="1183808" y="949069"/>
                </a:cubicBezTo>
                <a:cubicBezTo>
                  <a:pt x="1194023" y="953155"/>
                  <a:pt x="1203929" y="957984"/>
                  <a:pt x="1214144" y="962070"/>
                </a:cubicBezTo>
                <a:cubicBezTo>
                  <a:pt x="1266527" y="983023"/>
                  <a:pt x="1178734" y="946083"/>
                  <a:pt x="1244479" y="970738"/>
                </a:cubicBezTo>
                <a:cubicBezTo>
                  <a:pt x="1250528" y="973006"/>
                  <a:pt x="1255876" y="976860"/>
                  <a:pt x="1261814" y="979405"/>
                </a:cubicBezTo>
                <a:cubicBezTo>
                  <a:pt x="1266013" y="981204"/>
                  <a:pt x="1270729" y="981696"/>
                  <a:pt x="1274815" y="983739"/>
                </a:cubicBezTo>
                <a:cubicBezTo>
                  <a:pt x="1306662" y="999663"/>
                  <a:pt x="1264500" y="986078"/>
                  <a:pt x="1309484" y="1001073"/>
                </a:cubicBezTo>
                <a:cubicBezTo>
                  <a:pt x="1329684" y="1007806"/>
                  <a:pt x="1348236" y="1007548"/>
                  <a:pt x="1370155" y="1009740"/>
                </a:cubicBezTo>
                <a:cubicBezTo>
                  <a:pt x="1385324" y="1005948"/>
                  <a:pt x="1402303" y="1001073"/>
                  <a:pt x="1417825" y="1001073"/>
                </a:cubicBezTo>
                <a:cubicBezTo>
                  <a:pt x="1435220" y="1001073"/>
                  <a:pt x="1452494" y="1003962"/>
                  <a:pt x="1469829" y="1005407"/>
                </a:cubicBezTo>
                <a:cubicBezTo>
                  <a:pt x="1604462" y="1029885"/>
                  <a:pt x="1436097" y="1000589"/>
                  <a:pt x="1560836" y="1018408"/>
                </a:cubicBezTo>
                <a:cubicBezTo>
                  <a:pt x="1566732" y="1019250"/>
                  <a:pt x="1572283" y="1021835"/>
                  <a:pt x="1578170" y="1022741"/>
                </a:cubicBezTo>
                <a:cubicBezTo>
                  <a:pt x="1591099" y="1024730"/>
                  <a:pt x="1604172" y="1025630"/>
                  <a:pt x="1617173" y="1027075"/>
                </a:cubicBezTo>
                <a:cubicBezTo>
                  <a:pt x="1649554" y="1037870"/>
                  <a:pt x="1625652" y="1030763"/>
                  <a:pt x="1690845" y="1040076"/>
                </a:cubicBezTo>
                <a:lnTo>
                  <a:pt x="1690845" y="1040076"/>
                </a:lnTo>
                <a:cubicBezTo>
                  <a:pt x="1696623" y="1041521"/>
                  <a:pt x="1702284" y="1043568"/>
                  <a:pt x="1708180" y="1044410"/>
                </a:cubicBezTo>
                <a:cubicBezTo>
                  <a:pt x="1751361" y="1050579"/>
                  <a:pt x="1800557" y="1050533"/>
                  <a:pt x="1842523" y="1053077"/>
                </a:cubicBezTo>
                <a:cubicBezTo>
                  <a:pt x="1859886" y="1054129"/>
                  <a:pt x="1877192" y="1055966"/>
                  <a:pt x="1894527" y="1057411"/>
                </a:cubicBezTo>
                <a:cubicBezTo>
                  <a:pt x="1906083" y="1060300"/>
                  <a:pt x="1917515" y="1063742"/>
                  <a:pt x="1929196" y="1066078"/>
                </a:cubicBezTo>
                <a:lnTo>
                  <a:pt x="1972532" y="1074745"/>
                </a:lnTo>
                <a:cubicBezTo>
                  <a:pt x="1979755" y="1076190"/>
                  <a:pt x="1987055" y="1077292"/>
                  <a:pt x="1994201" y="1079079"/>
                </a:cubicBezTo>
                <a:cubicBezTo>
                  <a:pt x="2034460" y="1089145"/>
                  <a:pt x="1984415" y="1077122"/>
                  <a:pt x="2037537" y="1087746"/>
                </a:cubicBezTo>
                <a:cubicBezTo>
                  <a:pt x="2043378" y="1088914"/>
                  <a:pt x="2049031" y="1090912"/>
                  <a:pt x="2054872" y="1092080"/>
                </a:cubicBezTo>
                <a:cubicBezTo>
                  <a:pt x="2063488" y="1093803"/>
                  <a:pt x="2072207" y="1094969"/>
                  <a:pt x="2080874" y="1096413"/>
                </a:cubicBezTo>
                <a:cubicBezTo>
                  <a:pt x="2089541" y="1099302"/>
                  <a:pt x="2098012" y="1102865"/>
                  <a:pt x="2106876" y="1105081"/>
                </a:cubicBezTo>
                <a:cubicBezTo>
                  <a:pt x="2112435" y="1106471"/>
                  <a:pt x="2130991" y="1110638"/>
                  <a:pt x="2137211" y="1113748"/>
                </a:cubicBezTo>
                <a:cubicBezTo>
                  <a:pt x="2155001" y="1122643"/>
                  <a:pt x="2145440" y="1120331"/>
                  <a:pt x="2158879" y="1131083"/>
                </a:cubicBezTo>
                <a:cubicBezTo>
                  <a:pt x="2162946" y="1134337"/>
                  <a:pt x="2167546" y="1136861"/>
                  <a:pt x="2171880" y="1139750"/>
                </a:cubicBezTo>
                <a:cubicBezTo>
                  <a:pt x="2182774" y="1172429"/>
                  <a:pt x="2168079" y="1132148"/>
                  <a:pt x="2184881" y="1165752"/>
                </a:cubicBezTo>
                <a:cubicBezTo>
                  <a:pt x="2186924" y="1169838"/>
                  <a:pt x="2187172" y="1174667"/>
                  <a:pt x="2189215" y="1178753"/>
                </a:cubicBezTo>
                <a:cubicBezTo>
                  <a:pt x="2191544" y="1183411"/>
                  <a:pt x="2195553" y="1187096"/>
                  <a:pt x="2197882" y="1191754"/>
                </a:cubicBezTo>
                <a:cubicBezTo>
                  <a:pt x="2214424" y="1224839"/>
                  <a:pt x="2183784" y="1180180"/>
                  <a:pt x="2215217" y="1222089"/>
                </a:cubicBezTo>
                <a:cubicBezTo>
                  <a:pt x="2216661" y="1226423"/>
                  <a:pt x="2217751" y="1230891"/>
                  <a:pt x="2219550" y="1235090"/>
                </a:cubicBezTo>
                <a:cubicBezTo>
                  <a:pt x="2222095" y="1241028"/>
                  <a:pt x="2225950" y="1246376"/>
                  <a:pt x="2228218" y="1252425"/>
                </a:cubicBezTo>
                <a:cubicBezTo>
                  <a:pt x="2240212" y="1284407"/>
                  <a:pt x="2223652" y="1256412"/>
                  <a:pt x="2241219" y="1282760"/>
                </a:cubicBezTo>
                <a:cubicBezTo>
                  <a:pt x="2242663" y="1287094"/>
                  <a:pt x="2244656" y="1291282"/>
                  <a:pt x="2245552" y="1295761"/>
                </a:cubicBezTo>
                <a:cubicBezTo>
                  <a:pt x="2253514" y="1335573"/>
                  <a:pt x="2250127" y="1351727"/>
                  <a:pt x="2245552" y="1399769"/>
                </a:cubicBezTo>
                <a:cubicBezTo>
                  <a:pt x="2244987" y="1405698"/>
                  <a:pt x="2242387" y="1411264"/>
                  <a:pt x="2241219" y="1417104"/>
                </a:cubicBezTo>
                <a:cubicBezTo>
                  <a:pt x="2239496" y="1425720"/>
                  <a:pt x="2238504" y="1434469"/>
                  <a:pt x="2236885" y="1443105"/>
                </a:cubicBezTo>
                <a:cubicBezTo>
                  <a:pt x="2229506" y="1482458"/>
                  <a:pt x="2230798" y="1476122"/>
                  <a:pt x="2223884" y="1503777"/>
                </a:cubicBezTo>
                <a:cubicBezTo>
                  <a:pt x="2221177" y="1530842"/>
                  <a:pt x="2221199" y="1544852"/>
                  <a:pt x="2215217" y="1568781"/>
                </a:cubicBezTo>
                <a:cubicBezTo>
                  <a:pt x="2209028" y="1593539"/>
                  <a:pt x="2211954" y="1569388"/>
                  <a:pt x="2206549" y="1599117"/>
                </a:cubicBezTo>
                <a:cubicBezTo>
                  <a:pt x="2204722" y="1609167"/>
                  <a:pt x="2204043" y="1619402"/>
                  <a:pt x="2202216" y="1629452"/>
                </a:cubicBezTo>
                <a:cubicBezTo>
                  <a:pt x="2200006" y="1641607"/>
                  <a:pt x="2198224" y="1650779"/>
                  <a:pt x="2189215" y="1659788"/>
                </a:cubicBezTo>
                <a:cubicBezTo>
                  <a:pt x="2185532" y="1663471"/>
                  <a:pt x="2180548" y="1665566"/>
                  <a:pt x="2176214" y="1668455"/>
                </a:cubicBezTo>
                <a:lnTo>
                  <a:pt x="2158879" y="1694457"/>
                </a:lnTo>
                <a:cubicBezTo>
                  <a:pt x="2155990" y="1698791"/>
                  <a:pt x="2153895" y="1703775"/>
                  <a:pt x="2150212" y="1707458"/>
                </a:cubicBezTo>
                <a:lnTo>
                  <a:pt x="2137211" y="1720459"/>
                </a:lnTo>
                <a:cubicBezTo>
                  <a:pt x="2126905" y="1751375"/>
                  <a:pt x="2141519" y="1713995"/>
                  <a:pt x="2119876" y="1746461"/>
                </a:cubicBezTo>
                <a:cubicBezTo>
                  <a:pt x="2117342" y="1750262"/>
                  <a:pt x="2117809" y="1755496"/>
                  <a:pt x="2115543" y="1759462"/>
                </a:cubicBezTo>
                <a:cubicBezTo>
                  <a:pt x="2111960" y="1765733"/>
                  <a:pt x="2106370" y="1770671"/>
                  <a:pt x="2102542" y="1776796"/>
                </a:cubicBezTo>
                <a:cubicBezTo>
                  <a:pt x="2099118" y="1782274"/>
                  <a:pt x="2098443" y="1789563"/>
                  <a:pt x="2093875" y="1794131"/>
                </a:cubicBezTo>
                <a:cubicBezTo>
                  <a:pt x="2078973" y="1809034"/>
                  <a:pt x="2071221" y="1810350"/>
                  <a:pt x="2054872" y="1815799"/>
                </a:cubicBezTo>
                <a:cubicBezTo>
                  <a:pt x="2032907" y="1837764"/>
                  <a:pt x="2061335" y="1811921"/>
                  <a:pt x="2033203" y="1828800"/>
                </a:cubicBezTo>
                <a:cubicBezTo>
                  <a:pt x="2003460" y="1846646"/>
                  <a:pt x="2048364" y="1829527"/>
                  <a:pt x="2011535" y="1841801"/>
                </a:cubicBezTo>
                <a:lnTo>
                  <a:pt x="1985533" y="1859136"/>
                </a:lnTo>
                <a:cubicBezTo>
                  <a:pt x="1981199" y="1862025"/>
                  <a:pt x="1977669" y="1866947"/>
                  <a:pt x="1972532" y="1867803"/>
                </a:cubicBezTo>
                <a:cubicBezTo>
                  <a:pt x="1963865" y="1869248"/>
                  <a:pt x="1955147" y="1870414"/>
                  <a:pt x="1946531" y="1872137"/>
                </a:cubicBezTo>
                <a:cubicBezTo>
                  <a:pt x="1940691" y="1873305"/>
                  <a:pt x="1935130" y="1875954"/>
                  <a:pt x="1929196" y="1876470"/>
                </a:cubicBezTo>
                <a:cubicBezTo>
                  <a:pt x="1901815" y="1878851"/>
                  <a:pt x="1874303" y="1879359"/>
                  <a:pt x="1846857" y="1880804"/>
                </a:cubicBezTo>
                <a:lnTo>
                  <a:pt x="1812187" y="1885138"/>
                </a:lnTo>
                <a:cubicBezTo>
                  <a:pt x="1802062" y="1886488"/>
                  <a:pt x="1792012" y="1888420"/>
                  <a:pt x="1781852" y="1889471"/>
                </a:cubicBezTo>
                <a:cubicBezTo>
                  <a:pt x="1750110" y="1892755"/>
                  <a:pt x="1686512" y="1898139"/>
                  <a:pt x="1686512" y="1898139"/>
                </a:cubicBezTo>
                <a:cubicBezTo>
                  <a:pt x="1682178" y="1899583"/>
                  <a:pt x="1677970" y="1901481"/>
                  <a:pt x="1673511" y="1902472"/>
                </a:cubicBezTo>
                <a:cubicBezTo>
                  <a:pt x="1651512" y="1907360"/>
                  <a:pt x="1625978" y="1908959"/>
                  <a:pt x="1604172" y="1911140"/>
                </a:cubicBezTo>
                <a:cubicBezTo>
                  <a:pt x="1578197" y="1919797"/>
                  <a:pt x="1593179" y="1915864"/>
                  <a:pt x="1547835" y="1919807"/>
                </a:cubicBezTo>
                <a:cubicBezTo>
                  <a:pt x="1529071" y="1921439"/>
                  <a:pt x="1510276" y="1922696"/>
                  <a:pt x="1491497" y="1924140"/>
                </a:cubicBezTo>
                <a:cubicBezTo>
                  <a:pt x="1471273" y="1922696"/>
                  <a:pt x="1450990" y="1921929"/>
                  <a:pt x="1430826" y="1919807"/>
                </a:cubicBezTo>
                <a:cubicBezTo>
                  <a:pt x="1423501" y="1919036"/>
                  <a:pt x="1416438" y="1916593"/>
                  <a:pt x="1409158" y="1915473"/>
                </a:cubicBezTo>
                <a:cubicBezTo>
                  <a:pt x="1397647" y="1913702"/>
                  <a:pt x="1386045" y="1912584"/>
                  <a:pt x="1374489" y="1911140"/>
                </a:cubicBezTo>
                <a:cubicBezTo>
                  <a:pt x="1342083" y="1903038"/>
                  <a:pt x="1357820" y="1905983"/>
                  <a:pt x="1305150" y="1902472"/>
                </a:cubicBezTo>
                <a:cubicBezTo>
                  <a:pt x="1279166" y="1900740"/>
                  <a:pt x="1253176" y="1898872"/>
                  <a:pt x="1227145" y="1898139"/>
                </a:cubicBezTo>
                <a:lnTo>
                  <a:pt x="997461" y="1893805"/>
                </a:lnTo>
                <a:cubicBezTo>
                  <a:pt x="978682" y="1892360"/>
                  <a:pt x="959829" y="1891672"/>
                  <a:pt x="941124" y="1889471"/>
                </a:cubicBezTo>
                <a:cubicBezTo>
                  <a:pt x="935209" y="1888775"/>
                  <a:pt x="929729" y="1885578"/>
                  <a:pt x="923789" y="1885138"/>
                </a:cubicBezTo>
                <a:cubicBezTo>
                  <a:pt x="890624" y="1882681"/>
                  <a:pt x="857340" y="1882249"/>
                  <a:pt x="824115" y="1880804"/>
                </a:cubicBezTo>
                <a:cubicBezTo>
                  <a:pt x="743378" y="1871832"/>
                  <a:pt x="831619" y="1881058"/>
                  <a:pt x="720108" y="1872137"/>
                </a:cubicBezTo>
                <a:cubicBezTo>
                  <a:pt x="705637" y="1870979"/>
                  <a:pt x="691234" y="1869061"/>
                  <a:pt x="676771" y="1867803"/>
                </a:cubicBezTo>
                <a:cubicBezTo>
                  <a:pt x="658007" y="1866171"/>
                  <a:pt x="639213" y="1864914"/>
                  <a:pt x="620434" y="1863469"/>
                </a:cubicBezTo>
                <a:cubicBezTo>
                  <a:pt x="608878" y="1860580"/>
                  <a:pt x="597446" y="1857138"/>
                  <a:pt x="585765" y="1854802"/>
                </a:cubicBezTo>
                <a:cubicBezTo>
                  <a:pt x="578542" y="1853357"/>
                  <a:pt x="571242" y="1852254"/>
                  <a:pt x="564096" y="1850468"/>
                </a:cubicBezTo>
                <a:cubicBezTo>
                  <a:pt x="559664" y="1849360"/>
                  <a:pt x="555527" y="1847243"/>
                  <a:pt x="551095" y="1846135"/>
                </a:cubicBezTo>
                <a:cubicBezTo>
                  <a:pt x="543949" y="1844349"/>
                  <a:pt x="536573" y="1843587"/>
                  <a:pt x="529427" y="1841801"/>
                </a:cubicBezTo>
                <a:cubicBezTo>
                  <a:pt x="507891" y="1836417"/>
                  <a:pt x="523914" y="1838108"/>
                  <a:pt x="499092" y="1828800"/>
                </a:cubicBezTo>
                <a:cubicBezTo>
                  <a:pt x="493515" y="1826709"/>
                  <a:pt x="487535" y="1825911"/>
                  <a:pt x="481757" y="1824467"/>
                </a:cubicBezTo>
                <a:cubicBezTo>
                  <a:pt x="458570" y="1801277"/>
                  <a:pt x="492480" y="1833364"/>
                  <a:pt x="455755" y="1807132"/>
                </a:cubicBezTo>
                <a:cubicBezTo>
                  <a:pt x="450768" y="1803570"/>
                  <a:pt x="447462" y="1798054"/>
                  <a:pt x="442754" y="1794131"/>
                </a:cubicBezTo>
                <a:cubicBezTo>
                  <a:pt x="438753" y="1790797"/>
                  <a:pt x="433820" y="1788718"/>
                  <a:pt x="429753" y="1785464"/>
                </a:cubicBezTo>
                <a:cubicBezTo>
                  <a:pt x="398878" y="1760763"/>
                  <a:pt x="448100" y="1794805"/>
                  <a:pt x="408085" y="1768129"/>
                </a:cubicBezTo>
                <a:cubicBezTo>
                  <a:pt x="405196" y="1763795"/>
                  <a:pt x="402848" y="1759048"/>
                  <a:pt x="399418" y="1755128"/>
                </a:cubicBezTo>
                <a:cubicBezTo>
                  <a:pt x="392692" y="1747441"/>
                  <a:pt x="383415" y="1741959"/>
                  <a:pt x="377749" y="1733460"/>
                </a:cubicBezTo>
                <a:cubicBezTo>
                  <a:pt x="370876" y="1723149"/>
                  <a:pt x="361305" y="1709240"/>
                  <a:pt x="356081" y="1698791"/>
                </a:cubicBezTo>
                <a:cubicBezTo>
                  <a:pt x="344829" y="1676287"/>
                  <a:pt x="360011" y="1694053"/>
                  <a:pt x="343080" y="1677122"/>
                </a:cubicBezTo>
                <a:cubicBezTo>
                  <a:pt x="333121" y="1647245"/>
                  <a:pt x="340873" y="1657581"/>
                  <a:pt x="325746" y="1642453"/>
                </a:cubicBezTo>
                <a:cubicBezTo>
                  <a:pt x="312181" y="1588198"/>
                  <a:pt x="329526" y="1655688"/>
                  <a:pt x="317078" y="1612118"/>
                </a:cubicBezTo>
                <a:cubicBezTo>
                  <a:pt x="306195" y="1574026"/>
                  <a:pt x="318802" y="1612954"/>
                  <a:pt x="308411" y="1581782"/>
                </a:cubicBezTo>
                <a:cubicBezTo>
                  <a:pt x="306966" y="1570226"/>
                  <a:pt x="305992" y="1558601"/>
                  <a:pt x="304077" y="1547113"/>
                </a:cubicBezTo>
                <a:cubicBezTo>
                  <a:pt x="303098" y="1541238"/>
                  <a:pt x="300586" y="1535674"/>
                  <a:pt x="299744" y="1529778"/>
                </a:cubicBezTo>
                <a:cubicBezTo>
                  <a:pt x="297691" y="1515407"/>
                  <a:pt x="297463" y="1500813"/>
                  <a:pt x="295410" y="1486442"/>
                </a:cubicBezTo>
                <a:cubicBezTo>
                  <a:pt x="294568" y="1480546"/>
                  <a:pt x="292368" y="1474921"/>
                  <a:pt x="291076" y="1469107"/>
                </a:cubicBezTo>
                <a:cubicBezTo>
                  <a:pt x="289478" y="1461917"/>
                  <a:pt x="288187" y="1454662"/>
                  <a:pt x="286743" y="1447439"/>
                </a:cubicBezTo>
                <a:cubicBezTo>
                  <a:pt x="285298" y="1383879"/>
                  <a:pt x="286459" y="1320206"/>
                  <a:pt x="282409" y="1256759"/>
                </a:cubicBezTo>
                <a:cubicBezTo>
                  <a:pt x="282077" y="1251561"/>
                  <a:pt x="277132" y="1247712"/>
                  <a:pt x="273742" y="1243758"/>
                </a:cubicBezTo>
                <a:cubicBezTo>
                  <a:pt x="268424" y="1237553"/>
                  <a:pt x="260940" y="1233222"/>
                  <a:pt x="256407" y="1226423"/>
                </a:cubicBezTo>
                <a:cubicBezTo>
                  <a:pt x="253518" y="1222089"/>
                  <a:pt x="250324" y="1217944"/>
                  <a:pt x="247740" y="1213422"/>
                </a:cubicBezTo>
                <a:cubicBezTo>
                  <a:pt x="244535" y="1207813"/>
                  <a:pt x="242657" y="1201462"/>
                  <a:pt x="239073" y="1196087"/>
                </a:cubicBezTo>
                <a:cubicBezTo>
                  <a:pt x="236807" y="1192687"/>
                  <a:pt x="233294" y="1190309"/>
                  <a:pt x="230405" y="1187420"/>
                </a:cubicBezTo>
                <a:cubicBezTo>
                  <a:pt x="228961" y="1183086"/>
                  <a:pt x="228115" y="1178505"/>
                  <a:pt x="226072" y="1174419"/>
                </a:cubicBezTo>
                <a:cubicBezTo>
                  <a:pt x="223743" y="1169760"/>
                  <a:pt x="219519" y="1166178"/>
                  <a:pt x="217404" y="1161418"/>
                </a:cubicBezTo>
                <a:cubicBezTo>
                  <a:pt x="213693" y="1153069"/>
                  <a:pt x="208737" y="1135416"/>
                  <a:pt x="208737" y="1135416"/>
                </a:cubicBezTo>
                <a:cubicBezTo>
                  <a:pt x="205665" y="1110840"/>
                  <a:pt x="206204" y="1103862"/>
                  <a:pt x="200070" y="1083413"/>
                </a:cubicBezTo>
                <a:cubicBezTo>
                  <a:pt x="197445" y="1074662"/>
                  <a:pt x="197863" y="1063871"/>
                  <a:pt x="191403" y="1057411"/>
                </a:cubicBezTo>
                <a:cubicBezTo>
                  <a:pt x="188514" y="1054522"/>
                  <a:pt x="185187" y="1052012"/>
                  <a:pt x="182735" y="1048743"/>
                </a:cubicBezTo>
                <a:cubicBezTo>
                  <a:pt x="176485" y="1040410"/>
                  <a:pt x="172767" y="1030107"/>
                  <a:pt x="165401" y="1022741"/>
                </a:cubicBezTo>
                <a:cubicBezTo>
                  <a:pt x="158178" y="1015518"/>
                  <a:pt x="149398" y="1009572"/>
                  <a:pt x="143732" y="1001073"/>
                </a:cubicBezTo>
                <a:cubicBezTo>
                  <a:pt x="135210" y="988289"/>
                  <a:pt x="134577" y="985498"/>
                  <a:pt x="122064" y="975071"/>
                </a:cubicBezTo>
                <a:cubicBezTo>
                  <a:pt x="118063" y="971737"/>
                  <a:pt x="113064" y="969738"/>
                  <a:pt x="109063" y="966404"/>
                </a:cubicBezTo>
                <a:cubicBezTo>
                  <a:pt x="104355" y="962481"/>
                  <a:pt x="101161" y="956803"/>
                  <a:pt x="96062" y="953403"/>
                </a:cubicBezTo>
                <a:cubicBezTo>
                  <a:pt x="92261" y="950869"/>
                  <a:pt x="87147" y="951112"/>
                  <a:pt x="83061" y="949069"/>
                </a:cubicBezTo>
                <a:cubicBezTo>
                  <a:pt x="78403" y="946740"/>
                  <a:pt x="74632" y="942896"/>
                  <a:pt x="70060" y="940402"/>
                </a:cubicBezTo>
                <a:cubicBezTo>
                  <a:pt x="58717" y="934215"/>
                  <a:pt x="47648" y="927154"/>
                  <a:pt x="35391" y="923068"/>
                </a:cubicBezTo>
                <a:cubicBezTo>
                  <a:pt x="31057" y="921623"/>
                  <a:pt x="26476" y="920777"/>
                  <a:pt x="22390" y="918734"/>
                </a:cubicBezTo>
                <a:cubicBezTo>
                  <a:pt x="3454" y="909266"/>
                  <a:pt x="0" y="874675"/>
                  <a:pt x="5056" y="866730"/>
                </a:cubicBezTo>
                <a:close/>
              </a:path>
            </a:pathLst>
          </a:custGeom>
          <a:noFill/>
          <a:ln w="12700" cap="flat" cmpd="sng" algn="ctr">
            <a:solidFill>
              <a:srgbClr val="836AAE">
                <a:shade val="50000"/>
              </a:srgbClr>
            </a:solidFill>
            <a:prstDash val="dash"/>
          </a:ln>
          <a:effectLst/>
        </p:spPr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e-IL" sz="1800" b="0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graphicFrame>
        <p:nvGraphicFramePr>
          <p:cNvPr id="2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4407980"/>
              </p:ext>
            </p:extLst>
          </p:nvPr>
        </p:nvGraphicFramePr>
        <p:xfrm>
          <a:off x="7357618" y="4247524"/>
          <a:ext cx="623887" cy="508000"/>
        </p:xfrm>
        <a:graphic>
          <a:graphicData uri="http://schemas.openxmlformats.org/presentationml/2006/ole">
            <p:oleObj spid="_x0000_s568545" name="Equation" r:id="rId11" imgW="253800" imgH="203040" progId="">
              <p:embed/>
            </p:oleObj>
          </a:graphicData>
        </a:graphic>
      </p:graphicFrame>
      <p:graphicFrame>
        <p:nvGraphicFramePr>
          <p:cNvPr id="2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3575151"/>
              </p:ext>
            </p:extLst>
          </p:nvPr>
        </p:nvGraphicFramePr>
        <p:xfrm>
          <a:off x="7645650" y="5039612"/>
          <a:ext cx="623888" cy="508000"/>
        </p:xfrm>
        <a:graphic>
          <a:graphicData uri="http://schemas.openxmlformats.org/presentationml/2006/ole">
            <p:oleObj spid="_x0000_s568546" name="Equation" r:id="rId12" imgW="253800" imgH="20304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791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59259E-6 C 0.04653 0.00208 0.09305 0.00764 0.13958 0.01111 C 0.1526 0.01018 0.1651 0.0081 0.17812 0.00694 C 0.18646 0.00509 0.19045 0.00555 0.19687 2.59259E-6 C 0.20191 -0.01019 0.20642 -0.02176 0.20937 -0.03334 C 0.20851 -0.05116 0.20799 -0.06158 0.20312 -0.07639 C 0.20226 -0.07917 0.20226 -0.08218 0.20104 -0.08472 C 0.19809 -0.09074 0.1941 -0.09746 0.18958 -0.10139 C 0.1875 -0.10324 0.18333 -0.10695 0.18333 -0.10672 C 0.1809 -0.11181 0.17917 -0.11482 0.175 -0.11667 C 0.1684 -0.12547 0.15799 -0.12755 0.14896 -0.12917 C 0.14167 -0.12847 0.13385 -0.1301 0.12708 -0.12639 C 0.12292 -0.12431 0.12135 -0.11852 0.11771 -0.11528 C 0.1125 -0.10486 0.1191 -0.1176 0.1125 -0.10695 C 0.10972 -0.10255 0.10937 -0.09861 0.10625 -0.09445 C 0.10434 -0.08658 0.10087 -0.0794 0.09792 -0.07222 C 0.0967 -0.06922 0.09375 -0.06389 0.09375 -0.06366 C 0.09305 -0.06065 0.09167 -0.05764 0.09167 -0.05417 C 0.09167 -0.04537 0.09219 -0.03658 0.09271 -0.02778 C 0.0934 -0.0169 0.10694 -0.0132 0.1125 -0.00834 C 0.1158 -0.00185 0.11823 -0.00116 0.12396 0.00139 C 0.13055 0.0044 0.13698 0.00949 0.14375 0.0125 C 0.15104 0.01574 0.15903 0.01342 0.16667 0.01389 C 0.17674 0.01713 0.1875 0.0169 0.19792 0.01805 C 0.20816 0.02083 0.2191 0.02106 0.22917 0.025 C 0.23698 0.02824 0.23455 0.02685 0.24167 0.03333 C 0.24271 0.03426 0.24479 0.03611 0.24479 0.03634 C 0.24861 0.04352 0.24896 0.04606 0.25104 0.05416 C 0.25208 0.06574 0.25139 0.07592 0.25 0.0875 C 0.24913 0.09467 0.24896 0.10463 0.24583 0.11111 C 0.24132 0.12037 0.2368 0.13333 0.22917 0.13889 C 0.22396 0.14282 0.21597 0.14352 0.21042 0.14444 C 0.19722 0.14676 0.1842 0.14861 0.17083 0.15 C 0.14618 0.14861 0.12153 0.14768 0.09687 0.14583 C 0.08837 0.14444 0.08021 0.1419 0.07187 0.14028 C 0.06875 0.13889 0.06562 0.1375 0.0625 0.13611 C 0.06146 0.13565 0.05937 0.13472 0.05937 0.13495 C 0.05382 0.12731 0.04635 0.12014 0.04375 0.10972 C 0.0401 0.0949 0.0401 0.07916 0.03854 0.06389 C 0.03715 0.04953 0.03281 0.0375 0.02812 0.025 C 0.02483 0.0162 0.02014 0.00764 0.0125 0.00416 C 0.00417 0.00046 0.00833 0.00185 0.00989 0.01319 C 0.00989 0.01319 1.11111E-6 2.59259E-6 1.11111E-6 2.59259E-6 Z " pathEditMode="relative" rAng="0" ptsTypes="fffffffffffffffffffffffffffffffffffffffffff">
                                      <p:cBhvr>
                                        <p:cTn id="87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0" y="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/>
      <p:bldP spid="15" grpId="0" animBg="1"/>
      <p:bldP spid="11" grpId="0" animBg="1"/>
      <p:bldP spid="12" grpId="0" animBg="1"/>
      <p:bldP spid="18" grpId="0" animBg="1"/>
      <p:bldP spid="2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5" tIns="45713" rIns="91425" bIns="45713" anchor="ctr"/>
          <a:lstStyle/>
          <a:p>
            <a:pPr algn="r" rtl="1">
              <a:defRPr/>
            </a:pPr>
            <a:endParaRPr lang="en-US" sz="1000" b="0" dirty="0">
              <a:solidFill>
                <a:srgbClr val="000000"/>
              </a:solidFill>
              <a:latin typeface="Tahoma" charset="0"/>
              <a:ea typeface="ＭＳ Ｐゴシック" charset="0"/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238" y="169863"/>
            <a:ext cx="4000500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3932" name="Group 12"/>
          <p:cNvGrpSpPr>
            <a:grpSpLocks/>
          </p:cNvGrpSpPr>
          <p:nvPr/>
        </p:nvGrpSpPr>
        <p:grpSpPr bwMode="auto">
          <a:xfrm>
            <a:off x="4335463" y="3406775"/>
            <a:ext cx="4800600" cy="3436938"/>
            <a:chOff x="2731" y="2146"/>
            <a:chExt cx="3024" cy="2165"/>
          </a:xfrm>
        </p:grpSpPr>
        <p:pic>
          <p:nvPicPr>
            <p:cNvPr id="13326" name="Picture 3" descr="C:\Documents and Settings\Administrator\Desktop\noiseT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1" y="2172"/>
              <a:ext cx="3024" cy="2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3927" name="Rectangle 7"/>
            <p:cNvSpPr>
              <a:spLocks noChangeArrowheads="1"/>
            </p:cNvSpPr>
            <p:nvPr/>
          </p:nvSpPr>
          <p:spPr bwMode="auto">
            <a:xfrm>
              <a:off x="3778" y="2146"/>
              <a:ext cx="1022" cy="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rtl="1">
                <a:defRPr/>
              </a:pPr>
              <a:r>
                <a:rPr lang="en-US" sz="1200" b="0" i="1">
                  <a:solidFill>
                    <a:srgbClr val="3333CC"/>
                  </a:solidFill>
                  <a:ea typeface="ＭＳ Ｐゴシック" pitchFamily="34" charset="-128"/>
                </a:rPr>
                <a:t>T</a:t>
              </a:r>
              <a:r>
                <a:rPr lang="en-US" sz="1200" b="0" baseline="-25000">
                  <a:solidFill>
                    <a:srgbClr val="3333CC"/>
                  </a:solidFill>
                  <a:ea typeface="ＭＳ Ｐゴシック" pitchFamily="34" charset="-128"/>
                </a:rPr>
                <a:t>2</a:t>
              </a:r>
              <a:r>
                <a:rPr lang="en-US" sz="1200" b="0">
                  <a:solidFill>
                    <a:srgbClr val="3333CC"/>
                  </a:solidFill>
                  <a:ea typeface="ＭＳ Ｐゴシック" pitchFamily="34" charset="-128"/>
                </a:rPr>
                <a:t> dependence</a:t>
              </a:r>
            </a:p>
          </p:txBody>
        </p:sp>
      </p:grpSp>
      <p:grpSp>
        <p:nvGrpSpPr>
          <p:cNvPr id="13318" name="Group 11"/>
          <p:cNvGrpSpPr>
            <a:grpSpLocks/>
          </p:cNvGrpSpPr>
          <p:nvPr/>
        </p:nvGrpSpPr>
        <p:grpSpPr bwMode="auto">
          <a:xfrm>
            <a:off x="4352925" y="122247"/>
            <a:ext cx="4648200" cy="3373437"/>
            <a:chOff x="2742" y="77"/>
            <a:chExt cx="2928" cy="2125"/>
          </a:xfrm>
        </p:grpSpPr>
        <p:pic>
          <p:nvPicPr>
            <p:cNvPr id="13322" name="Picture 2" descr="C:\Documents and Settings\Administrator\Desktop\currentT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" y="144"/>
              <a:ext cx="2928" cy="2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3930" name="Rectangle 10"/>
            <p:cNvSpPr>
              <a:spLocks noChangeArrowheads="1"/>
            </p:cNvSpPr>
            <p:nvPr/>
          </p:nvSpPr>
          <p:spPr bwMode="auto">
            <a:xfrm>
              <a:off x="3759" y="77"/>
              <a:ext cx="1022" cy="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rtl="1">
                <a:defRPr/>
              </a:pPr>
              <a:r>
                <a:rPr lang="en-US" sz="1000" b="0">
                  <a:solidFill>
                    <a:srgbClr val="3333CC"/>
                  </a:solidFill>
                  <a:ea typeface="ＭＳ Ｐゴシック" pitchFamily="34" charset="-128"/>
                </a:rPr>
                <a:t>current of </a:t>
              </a:r>
              <a:r>
                <a:rPr lang="en-US" altLang="en-US" sz="1000" b="0">
                  <a:solidFill>
                    <a:srgbClr val="3333CC"/>
                  </a:solidFill>
                  <a:ea typeface="ＭＳ Ｐゴシック" pitchFamily="34" charset="-128"/>
                </a:rPr>
                <a:t>‘</a:t>
              </a:r>
              <a:r>
                <a:rPr lang="en-US" sz="1000" b="0">
                  <a:solidFill>
                    <a:srgbClr val="3333CC"/>
                  </a:solidFill>
                  <a:ea typeface="ＭＳ Ｐゴシック" pitchFamily="34" charset="-128"/>
                </a:rPr>
                <a:t>cold mode</a:t>
              </a:r>
              <a:r>
                <a:rPr lang="en-US" altLang="en-US" sz="1000" b="0">
                  <a:solidFill>
                    <a:srgbClr val="3333CC"/>
                  </a:solidFill>
                  <a:ea typeface="ＭＳ Ｐゴシック" pitchFamily="34" charset="-128"/>
                </a:rPr>
                <a:t>’</a:t>
              </a:r>
              <a:endParaRPr lang="en-US" sz="1000" b="0">
                <a:solidFill>
                  <a:srgbClr val="3333CC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13319" name="Text Box 14"/>
          <p:cNvSpPr txBox="1">
            <a:spLocks noChangeArrowheads="1"/>
          </p:cNvSpPr>
          <p:nvPr/>
        </p:nvSpPr>
        <p:spPr bwMode="auto">
          <a:xfrm>
            <a:off x="5689053" y="696988"/>
            <a:ext cx="184709" cy="2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5" tIns="45713" rIns="91425" bIns="45713">
            <a:spAutoFit/>
          </a:bodyPr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r" rtl="1"/>
            <a:endParaRPr lang="en-US" sz="1000" b="0">
              <a:solidFill>
                <a:srgbClr val="000000"/>
              </a:solidFill>
            </a:endParaRPr>
          </a:p>
        </p:txBody>
      </p:sp>
      <p:sp>
        <p:nvSpPr>
          <p:cNvPr id="13320" name="Text Box 16"/>
          <p:cNvSpPr txBox="1">
            <a:spLocks noChangeArrowheads="1"/>
          </p:cNvSpPr>
          <p:nvPr/>
        </p:nvSpPr>
        <p:spPr bwMode="auto">
          <a:xfrm>
            <a:off x="5165744" y="633415"/>
            <a:ext cx="904868" cy="3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5" tIns="45713" rIns="91425" bIns="45713">
            <a:spAutoFit/>
          </a:bodyPr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rtl="1" eaLnBrk="0" hangingPunct="0"/>
            <a:r>
              <a:rPr lang="en-US" sz="1800" b="0">
                <a:solidFill>
                  <a:srgbClr val="000000"/>
                </a:solidFill>
              </a:rPr>
              <a:t>T</a:t>
            </a:r>
            <a:r>
              <a:rPr lang="en-US" sz="1800" b="0" baseline="-25000">
                <a:solidFill>
                  <a:srgbClr val="000000"/>
                </a:solidFill>
              </a:rPr>
              <a:t>1</a:t>
            </a:r>
            <a:r>
              <a:rPr lang="en-US" sz="1800" b="0">
                <a:solidFill>
                  <a:srgbClr val="000000"/>
                </a:solidFill>
              </a:rPr>
              <a:t>=0.5</a:t>
            </a:r>
          </a:p>
        </p:txBody>
      </p:sp>
      <p:sp>
        <p:nvSpPr>
          <p:cNvPr id="13321" name="TextBox 1"/>
          <p:cNvSpPr txBox="1">
            <a:spLocks noChangeArrowheads="1"/>
          </p:cNvSpPr>
          <p:nvPr/>
        </p:nvSpPr>
        <p:spPr bwMode="auto">
          <a:xfrm>
            <a:off x="5838828" y="2500316"/>
            <a:ext cx="1661160" cy="3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rtl="1" eaLnBrk="0" hangingPunct="0"/>
            <a:r>
              <a:rPr lang="en-US" sz="1800" b="0">
                <a:solidFill>
                  <a:srgbClr val="000000"/>
                </a:solidFill>
              </a:rPr>
              <a:t>no net current</a:t>
            </a:r>
          </a:p>
        </p:txBody>
      </p:sp>
      <p:pic>
        <p:nvPicPr>
          <p:cNvPr id="19" name="image63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0184" y="3951349"/>
            <a:ext cx="3078164" cy="2263777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164"/>
          <p:cNvSpPr/>
          <p:nvPr/>
        </p:nvSpPr>
        <p:spPr>
          <a:xfrm>
            <a:off x="510330" y="3406775"/>
            <a:ext cx="3605213" cy="3021014"/>
          </a:xfrm>
          <a:prstGeom prst="roundRect">
            <a:avLst>
              <a:gd name="adj" fmla="val 10000"/>
            </a:avLst>
          </a:prstGeom>
          <a:ln w="38100">
            <a:solidFill>
              <a:srgbClr val="5B9BD5"/>
            </a:solidFill>
            <a:miter lim="0"/>
          </a:ln>
        </p:spPr>
        <p:txBody>
          <a:bodyPr lIns="0" tIns="0" rIns="0" bIns="0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sz="1800" b="0" kern="0">
              <a:solidFill>
                <a:sysClr val="windowText" lastClr="000000"/>
              </a:solidFill>
              <a:latin typeface="Calibri"/>
              <a:ea typeface="ＭＳ Ｐゴシック" pitchFamily="34" charset="-128"/>
              <a:cs typeface="Calibri"/>
              <a:sym typeface="Calibri"/>
            </a:endParaRPr>
          </a:p>
        </p:txBody>
      </p:sp>
      <p:sp>
        <p:nvSpPr>
          <p:cNvPr id="21" name="Shape 170"/>
          <p:cNvSpPr/>
          <p:nvPr/>
        </p:nvSpPr>
        <p:spPr>
          <a:xfrm>
            <a:off x="1591396" y="3527438"/>
            <a:ext cx="1630364" cy="281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p="http://schemas.openxmlformats.org/presentationml/2006/main" xmlns:r="http://schemas.openxmlformats.org/officeDocument/2006/relationships" xmlns:a="http://schemas.openxmlformats.org/drawingml/2006/main" val="1"/>
            </a:ext>
          </a:ex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sz="1800" b="0" i="1" kern="0" dirty="0">
                <a:solidFill>
                  <a:sysClr val="windowText" lastClr="000000"/>
                </a:solidFill>
                <a:latin typeface="Calibri"/>
                <a:ea typeface="ＭＳ Ｐゴシック" pitchFamily="34" charset="-128"/>
                <a:cs typeface="Calibri"/>
                <a:sym typeface="Calibri"/>
              </a:rPr>
              <a:t>T</a:t>
            </a:r>
            <a:r>
              <a:rPr lang="en-US" sz="1800" b="0" kern="0" baseline="-25000" dirty="0">
                <a:solidFill>
                  <a:sysClr val="windowText" lastClr="000000"/>
                </a:solidFill>
                <a:latin typeface="Calibri"/>
                <a:ea typeface="ＭＳ Ｐゴシック" pitchFamily="34" charset="-128"/>
                <a:cs typeface="Calibri"/>
                <a:sym typeface="Calibri"/>
              </a:rPr>
              <a:t>1</a:t>
            </a:r>
            <a:r>
              <a:rPr sz="1800" b="0" kern="0" dirty="0">
                <a:solidFill>
                  <a:sysClr val="windowText" lastClr="000000"/>
                </a:solidFill>
                <a:latin typeface="Calibri"/>
                <a:ea typeface="ＭＳ Ｐゴシック" pitchFamily="34" charset="-128"/>
                <a:cs typeface="Calibri"/>
                <a:sym typeface="Calibri"/>
              </a:rPr>
              <a:t> dependence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6372371" y="3850154"/>
            <a:ext cx="84670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200" b="0" i="1" dirty="0">
                <a:latin typeface="+mj-lt"/>
                <a:cs typeface="Arial" pitchFamily="34" charset="0"/>
              </a:rPr>
              <a:t>~T</a:t>
            </a:r>
            <a:r>
              <a:rPr lang="en-US" sz="1200" b="0" baseline="-25000" dirty="0">
                <a:latin typeface="+mj-lt"/>
                <a:cs typeface="Arial" pitchFamily="34" charset="0"/>
              </a:rPr>
              <a:t>2</a:t>
            </a:r>
            <a:r>
              <a:rPr lang="en-US" sz="1200" b="0" dirty="0">
                <a:latin typeface="+mj-lt"/>
                <a:cs typeface="Arial" pitchFamily="34" charset="0"/>
              </a:rPr>
              <a:t>(1-</a:t>
            </a:r>
            <a:r>
              <a:rPr lang="en-US" sz="1200" b="0" i="1" dirty="0">
                <a:latin typeface="+mj-lt"/>
                <a:cs typeface="Arial" pitchFamily="34" charset="0"/>
              </a:rPr>
              <a:t>T</a:t>
            </a:r>
            <a:r>
              <a:rPr lang="en-US" sz="1200" b="0" baseline="-25000" dirty="0">
                <a:latin typeface="+mj-lt"/>
                <a:cs typeface="Arial" pitchFamily="34" charset="0"/>
              </a:rPr>
              <a:t>2</a:t>
            </a:r>
            <a:r>
              <a:rPr lang="en-US" sz="1200" b="0" dirty="0">
                <a:latin typeface="+mj-lt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348861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 advAuto="0"/>
      <p:bldP spid="20" grpId="0" animBg="1" advAuto="0"/>
      <p:bldP spid="21" grpId="0" animBg="1" advAuto="0"/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197" y="1280109"/>
            <a:ext cx="8722342" cy="269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0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73576"/>
            <a:ext cx="8229600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2934789" y="183788"/>
            <a:ext cx="3141666" cy="6985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3366FF"/>
                </a:solidFill>
                <a:latin typeface="Tahoma" pitchFamily="34" charset="0"/>
                <a:ea typeface="ＭＳ Ｐゴシック" pitchFamily="34" charset="-128"/>
              </a:rPr>
              <a:t>intra-channel…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201123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4931" y="435467"/>
            <a:ext cx="6019800" cy="53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oup 35"/>
          <p:cNvGrpSpPr/>
          <p:nvPr/>
        </p:nvGrpSpPr>
        <p:grpSpPr>
          <a:xfrm>
            <a:off x="2144430" y="2222859"/>
            <a:ext cx="2379472" cy="1965960"/>
            <a:chOff x="1295400" y="2164080"/>
            <a:chExt cx="2379472" cy="1965960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07465" y="2164080"/>
              <a:ext cx="2267407" cy="1965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ounded Rectangle 11"/>
            <p:cNvSpPr/>
            <p:nvPr/>
          </p:nvSpPr>
          <p:spPr>
            <a:xfrm>
              <a:off x="1295400" y="2461260"/>
              <a:ext cx="1417320" cy="584583"/>
            </a:xfrm>
            <a:prstGeom prst="roundRect">
              <a:avLst/>
            </a:prstGeom>
            <a:solidFill>
              <a:schemeClr val="accent1"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927860" y="3078480"/>
              <a:ext cx="1417320" cy="739140"/>
            </a:xfrm>
            <a:prstGeom prst="round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6571509"/>
              </p:ext>
            </p:extLst>
          </p:nvPr>
        </p:nvGraphicFramePr>
        <p:xfrm>
          <a:off x="259723" y="4252451"/>
          <a:ext cx="2863644" cy="276602"/>
        </p:xfrm>
        <a:graphic>
          <a:graphicData uri="http://schemas.openxmlformats.org/presentationml/2006/ole">
            <p:oleObj spid="_x0000_s516289" name="Equation" r:id="rId5" imgW="2234880" imgH="215640" progId="Equation.3">
              <p:embed/>
            </p:oleObj>
          </a:graphicData>
        </a:graphic>
      </p:graphicFrame>
      <p:grpSp>
        <p:nvGrpSpPr>
          <p:cNvPr id="35" name="Group 34"/>
          <p:cNvGrpSpPr/>
          <p:nvPr/>
        </p:nvGrpSpPr>
        <p:grpSpPr>
          <a:xfrm>
            <a:off x="6074357" y="1596234"/>
            <a:ext cx="1674582" cy="1415295"/>
            <a:chOff x="5225328" y="1537455"/>
            <a:chExt cx="1674582" cy="1415295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03620" y="1969770"/>
              <a:ext cx="796290" cy="982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 rot="20618409">
              <a:off x="5225328" y="1537455"/>
              <a:ext cx="1455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>
                  <a:solidFill>
                    <a:schemeClr val="bg1"/>
                  </a:solidFill>
                </a:rPr>
                <a:t>cold channel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372792" y="4204060"/>
            <a:ext cx="1241045" cy="2089083"/>
            <a:chOff x="4523762" y="4145280"/>
            <a:chExt cx="1241045" cy="2089083"/>
          </a:xfrm>
        </p:grpSpPr>
        <p:grpSp>
          <p:nvGrpSpPr>
            <p:cNvPr id="30" name="Group 29"/>
            <p:cNvGrpSpPr/>
            <p:nvPr/>
          </p:nvGrpSpPr>
          <p:grpSpPr>
            <a:xfrm>
              <a:off x="4523762" y="4145280"/>
              <a:ext cx="1241045" cy="1930084"/>
              <a:chOff x="4523762" y="4145280"/>
              <a:chExt cx="1241045" cy="1930084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 flipH="1" flipV="1">
                <a:off x="5113020" y="4145280"/>
                <a:ext cx="441960" cy="43434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 rot="2320788">
                <a:off x="4523762" y="4288423"/>
                <a:ext cx="12410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0">
                    <a:solidFill>
                      <a:srgbClr val="FF0000"/>
                    </a:solidFill>
                  </a:rPr>
                  <a:t>hot channel</a:t>
                </a:r>
              </a:p>
            </p:txBody>
          </p:sp>
          <p:pic>
            <p:nvPicPr>
              <p:cNvPr id="26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594860" y="5031242"/>
                <a:ext cx="845820" cy="10441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4713764" y="5901125"/>
              <a:ext cx="525771" cy="333238"/>
              <a:chOff x="216228" y="5092068"/>
              <a:chExt cx="690088" cy="369332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96240" y="5092068"/>
                <a:ext cx="51007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16228" y="5092068"/>
                <a:ext cx="526417" cy="3070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0" dirty="0">
                    <a:solidFill>
                      <a:srgbClr val="FF0000"/>
                    </a:solidFill>
                  </a:rPr>
                  <a:t>V</a:t>
                </a:r>
                <a:r>
                  <a:rPr lang="en-US" sz="1200" b="0" baseline="-25000" dirty="0">
                    <a:solidFill>
                      <a:srgbClr val="FF0000"/>
                    </a:solidFill>
                  </a:rPr>
                  <a:t>D1</a:t>
                </a:r>
                <a:endParaRPr lang="en-US" sz="1200" b="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3898759" y="4059280"/>
            <a:ext cx="1450846" cy="2226243"/>
            <a:chOff x="3049729" y="4000500"/>
            <a:chExt cx="1450846" cy="2226243"/>
          </a:xfrm>
        </p:grpSpPr>
        <p:grpSp>
          <p:nvGrpSpPr>
            <p:cNvPr id="31" name="Group 30"/>
            <p:cNvGrpSpPr/>
            <p:nvPr/>
          </p:nvGrpSpPr>
          <p:grpSpPr>
            <a:xfrm>
              <a:off x="3049729" y="4000500"/>
              <a:ext cx="1450846" cy="2074864"/>
              <a:chOff x="3049729" y="4000500"/>
              <a:chExt cx="1450846" cy="2074864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3049729" y="4000500"/>
                <a:ext cx="1450846" cy="723900"/>
                <a:chOff x="3049729" y="4000500"/>
                <a:chExt cx="1450846" cy="723900"/>
              </a:xfrm>
            </p:grpSpPr>
            <p:cxnSp>
              <p:nvCxnSpPr>
                <p:cNvPr id="11" name="Straight Arrow Connector 10"/>
                <p:cNvCxnSpPr/>
                <p:nvPr/>
              </p:nvCxnSpPr>
              <p:spPr>
                <a:xfrm flipV="1">
                  <a:off x="3154680" y="4000500"/>
                  <a:ext cx="716280" cy="723900"/>
                </a:xfrm>
                <a:prstGeom prst="straightConnector1">
                  <a:avLst/>
                </a:prstGeom>
                <a:ln w="38100">
                  <a:solidFill>
                    <a:srgbClr val="3333FF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" name="Group 21"/>
                <p:cNvGrpSpPr/>
                <p:nvPr/>
              </p:nvGrpSpPr>
              <p:grpSpPr>
                <a:xfrm rot="18949115">
                  <a:off x="3049729" y="4296145"/>
                  <a:ext cx="1450846" cy="369332"/>
                  <a:chOff x="1066524" y="5031242"/>
                  <a:chExt cx="1450846" cy="369332"/>
                </a:xfrm>
              </p:grpSpPr>
              <p:sp>
                <p:nvSpPr>
                  <p:cNvPr id="20" name="Rounded Rectangle 19"/>
                  <p:cNvSpPr/>
                  <p:nvPr/>
                </p:nvSpPr>
                <p:spPr>
                  <a:xfrm>
                    <a:off x="1104900" y="5031242"/>
                    <a:ext cx="1374094" cy="36933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1066524" y="5046631"/>
                    <a:ext cx="1450846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0">
                        <a:solidFill>
                          <a:srgbClr val="3333FF"/>
                        </a:solidFill>
                      </a:rPr>
                      <a:t>warm channel</a:t>
                    </a:r>
                  </a:p>
                </p:txBody>
              </p:sp>
            </p:grpSp>
          </p:grpSp>
          <p:pic>
            <p:nvPicPr>
              <p:cNvPr id="27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328162" y="5031242"/>
                <a:ext cx="845820" cy="10441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2" name="Group 31"/>
            <p:cNvGrpSpPr/>
            <p:nvPr/>
          </p:nvGrpSpPr>
          <p:grpSpPr>
            <a:xfrm>
              <a:off x="3448835" y="5893505"/>
              <a:ext cx="401072" cy="333238"/>
              <a:chOff x="396240" y="5092068"/>
              <a:chExt cx="526420" cy="369332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396240" y="5092068"/>
                <a:ext cx="51007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96240" y="5092068"/>
                <a:ext cx="526420" cy="3070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0" dirty="0">
                    <a:solidFill>
                      <a:srgbClr val="3333FF"/>
                    </a:solidFill>
                  </a:rPr>
                  <a:t>V</a:t>
                </a:r>
                <a:r>
                  <a:rPr lang="en-US" sz="1200" b="0" baseline="-25000" dirty="0">
                    <a:solidFill>
                      <a:srgbClr val="3333FF"/>
                    </a:solidFill>
                  </a:rPr>
                  <a:t>D2</a:t>
                </a:r>
                <a:endParaRPr lang="en-US" sz="1200" b="0" dirty="0">
                  <a:solidFill>
                    <a:srgbClr val="3333FF"/>
                  </a:solidFill>
                </a:endParaRP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5196811" y="3431219"/>
            <a:ext cx="341760" cy="52322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b="0" i="1" smtClean="0">
                <a:solidFill>
                  <a:schemeClr val="bg1"/>
                </a:solidFill>
                <a:sym typeface="Symbol"/>
              </a:rPr>
              <a:t></a:t>
            </a:r>
            <a:endParaRPr lang="en-US" sz="1800" b="0" i="1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512471" y="1658979"/>
            <a:ext cx="509271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800" b="0">
                <a:solidFill>
                  <a:schemeClr val="bg1"/>
                </a:solidFill>
              </a:rPr>
              <a:t>QD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800919" y="1086256"/>
            <a:ext cx="1970008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800" b="0">
                <a:solidFill>
                  <a:schemeClr val="bg1"/>
                </a:solidFill>
              </a:rPr>
              <a:t>QD – narrow </a:t>
            </a:r>
            <a:r>
              <a:rPr lang="en-US" sz="1800" b="0" err="1">
                <a:solidFill>
                  <a:schemeClr val="bg1"/>
                </a:solidFill>
              </a:rPr>
              <a:t>BPF</a:t>
            </a:r>
            <a:endParaRPr lang="en-US" sz="1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019420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3640388"/>
              </p:ext>
            </p:extLst>
          </p:nvPr>
        </p:nvGraphicFramePr>
        <p:xfrm>
          <a:off x="2901418" y="5676900"/>
          <a:ext cx="3657600" cy="353700"/>
        </p:xfrm>
        <a:graphic>
          <a:graphicData uri="http://schemas.openxmlformats.org/presentationml/2006/ole">
            <p:oleObj spid="_x0000_s517499" name="Equation" r:id="rId3" imgW="2234880" imgH="215640" progId="Equation.3">
              <p:embed/>
            </p:oleObj>
          </a:graphicData>
        </a:graphic>
      </p:graphicFrame>
      <p:sp>
        <p:nvSpPr>
          <p:cNvPr id="7" name="Rectangle 6"/>
          <p:cNvSpPr/>
          <p:nvPr/>
        </p:nvSpPr>
        <p:spPr>
          <a:xfrm>
            <a:off x="152400" y="914400"/>
            <a:ext cx="304800" cy="609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5" tIns="45718" rIns="91435" bIns="45718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6482" y="571500"/>
            <a:ext cx="4613753" cy="523216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energy distribution (QD)</a:t>
            </a:r>
            <a:endParaRPr lang="en-US" dirty="0">
              <a:solidFill>
                <a:srgbClr val="3333FF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66278" y="1115050"/>
            <a:ext cx="5330397" cy="4419600"/>
            <a:chOff x="1859280" y="1028700"/>
            <a:chExt cx="5330397" cy="441960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59280" y="1028700"/>
              <a:ext cx="5330397" cy="441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3185160" y="3528060"/>
              <a:ext cx="6367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i="1" smtClean="0">
                  <a:sym typeface="Symbol"/>
                </a:rPr>
                <a:t></a:t>
              </a:r>
              <a:r>
                <a:rPr lang="en-US" sz="1800" b="0">
                  <a:sym typeface="Symbol"/>
                </a:rPr>
                <a:t>=1</a:t>
              </a:r>
              <a:endParaRPr lang="en-US" sz="1800" b="0" i="1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94763" y="2278350"/>
              <a:ext cx="6367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i="1" smtClean="0">
                  <a:solidFill>
                    <a:schemeClr val="accent6">
                      <a:lumMod val="75000"/>
                    </a:schemeClr>
                  </a:solidFill>
                  <a:sym typeface="Symbol"/>
                </a:rPr>
                <a:t></a:t>
              </a:r>
              <a:r>
                <a:rPr lang="en-US" sz="1800" b="0">
                  <a:solidFill>
                    <a:schemeClr val="accent6">
                      <a:lumMod val="75000"/>
                    </a:schemeClr>
                  </a:solidFill>
                  <a:sym typeface="Symbol"/>
                </a:rPr>
                <a:t>=0</a:t>
              </a:r>
              <a:endParaRPr lang="en-US" sz="1800" b="0" i="1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671017" y="1630085"/>
              <a:ext cx="4162536" cy="1977747"/>
              <a:chOff x="7235397" y="954405"/>
              <a:chExt cx="4162536" cy="1977747"/>
            </a:xfrm>
          </p:grpSpPr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7422914"/>
                  </p:ext>
                </p:extLst>
              </p:nvPr>
            </p:nvGraphicFramePr>
            <p:xfrm>
              <a:off x="9673908" y="954405"/>
              <a:ext cx="1724025" cy="328613"/>
            </p:xfrm>
            <a:graphic>
              <a:graphicData uri="http://schemas.openxmlformats.org/presentationml/2006/ole">
                <p:oleObj spid="_x0000_s517500" name="משוואה" r:id="rId5" imgW="1130040" imgH="215640" progId="Equation.3">
                  <p:embed/>
                </p:oleObj>
              </a:graphicData>
            </a:graphic>
          </p:graphicFrame>
          <p:sp>
            <p:nvSpPr>
              <p:cNvPr id="5" name="TextBox 4"/>
              <p:cNvSpPr txBox="1"/>
              <p:nvPr/>
            </p:nvSpPr>
            <p:spPr>
              <a:xfrm>
                <a:off x="7235397" y="2562820"/>
                <a:ext cx="2680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0"/>
                  <a:t>-</a:t>
                </a:r>
              </a:p>
            </p:txBody>
          </p:sp>
        </p:grpSp>
      </p:grpSp>
      <p:pic>
        <p:nvPicPr>
          <p:cNvPr id="51713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1" y="1431640"/>
            <a:ext cx="3352800" cy="341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reeform 12"/>
          <p:cNvSpPr/>
          <p:nvPr/>
        </p:nvSpPr>
        <p:spPr>
          <a:xfrm rot="21114136">
            <a:off x="2247900" y="957412"/>
            <a:ext cx="1821180" cy="528488"/>
          </a:xfrm>
          <a:custGeom>
            <a:avLst/>
            <a:gdLst>
              <a:gd name="connsiteX0" fmla="*/ 0 w 1821180"/>
              <a:gd name="connsiteY0" fmla="*/ 360848 h 528488"/>
              <a:gd name="connsiteX1" fmla="*/ 754380 w 1821180"/>
              <a:gd name="connsiteY1" fmla="*/ 2708 h 528488"/>
              <a:gd name="connsiteX2" fmla="*/ 1821180 w 1821180"/>
              <a:gd name="connsiteY2" fmla="*/ 528488 h 52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1180" h="528488">
                <a:moveTo>
                  <a:pt x="0" y="360848"/>
                </a:moveTo>
                <a:cubicBezTo>
                  <a:pt x="225425" y="167808"/>
                  <a:pt x="450850" y="-25232"/>
                  <a:pt x="754380" y="2708"/>
                </a:cubicBezTo>
                <a:cubicBezTo>
                  <a:pt x="1057910" y="30648"/>
                  <a:pt x="1439545" y="279568"/>
                  <a:pt x="1821180" y="528488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127873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143000"/>
            <a:ext cx="719987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2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1890239"/>
              </p:ext>
            </p:extLst>
          </p:nvPr>
        </p:nvGraphicFramePr>
        <p:xfrm>
          <a:off x="327660" y="4457701"/>
          <a:ext cx="1828800" cy="926123"/>
        </p:xfrm>
        <a:graphic>
          <a:graphicData uri="http://schemas.openxmlformats.org/presentationml/2006/ole">
            <p:oleObj spid="_x0000_s519367" name="Equation" r:id="rId4" imgW="799920" imgH="406080" progId="Equation.3">
              <p:embed/>
            </p:oleObj>
          </a:graphicData>
        </a:graphic>
      </p:graphicFrame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0014" y="2558143"/>
            <a:ext cx="1066800" cy="173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595713" y="264140"/>
            <a:ext cx="6369051" cy="52322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energy equilibration with distance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9162" y="6196133"/>
            <a:ext cx="6041580" cy="523216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</a:rPr>
              <a:t>equilibration due to </a:t>
            </a:r>
            <a:r>
              <a:rPr lang="en-US" b="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- e</a:t>
            </a:r>
            <a:r>
              <a:rPr lang="en-US" b="0" dirty="0" smtClean="0">
                <a:solidFill>
                  <a:srgbClr val="FF0000"/>
                </a:solidFill>
              </a:rPr>
              <a:t> interactions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911110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00420" name="Rectangle 4"/>
          <p:cNvSpPr>
            <a:spLocks noChangeArrowheads="1"/>
          </p:cNvSpPr>
          <p:nvPr/>
        </p:nvSpPr>
        <p:spPr bwMode="auto">
          <a:xfrm>
            <a:off x="7620" y="15240"/>
            <a:ext cx="9144000" cy="6858000"/>
          </a:xfrm>
          <a:prstGeom prst="rect">
            <a:avLst/>
          </a:prstGeom>
          <a:gradFill rotWithShape="1">
            <a:gsLst>
              <a:gs pos="0">
                <a:srgbClr val="0033CC"/>
              </a:gs>
              <a:gs pos="100000">
                <a:srgbClr val="99CCFF"/>
              </a:gs>
            </a:gsLst>
            <a:lin ang="5400000" scaled="1"/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/>
            <a:r>
              <a:rPr lang="en-US" altLang="en-US" sz="3200" b="0" dirty="0">
                <a:solidFill>
                  <a:srgbClr val="FFFFFF"/>
                </a:solidFill>
                <a:cs typeface="Times New Roman" pitchFamily="18" charset="0"/>
              </a:rPr>
              <a:t>  </a:t>
            </a:r>
          </a:p>
          <a:p>
            <a:pPr algn="ctr"/>
            <a:r>
              <a:rPr lang="en-US" altLang="en-US" sz="3200" b="0" dirty="0">
                <a:solidFill>
                  <a:srgbClr val="FFFFFF"/>
                </a:solidFill>
                <a:cs typeface="Times New Roman" pitchFamily="18" charset="0"/>
              </a:rPr>
              <a:t>simplistic view of integer edge channels </a:t>
            </a:r>
            <a:r>
              <a:rPr lang="en-US" altLang="en-US" sz="3200" b="0" dirty="0">
                <a:solidFill>
                  <a:srgbClr val="FFFF00"/>
                </a:solidFill>
                <a:cs typeface="Times New Roman" pitchFamily="18" charset="0"/>
              </a:rPr>
              <a:t>fails</a:t>
            </a:r>
          </a:p>
          <a:p>
            <a:pPr algn="ctr"/>
            <a:endParaRPr lang="en-US" altLang="en-US" sz="3200" b="0" dirty="0">
              <a:solidFill>
                <a:srgbClr val="FFFF00"/>
              </a:solidFill>
              <a:cs typeface="Times New Roman" pitchFamily="18" charset="0"/>
            </a:endParaRPr>
          </a:p>
          <a:p>
            <a:pPr algn="ctr"/>
            <a:endParaRPr lang="en-US" altLang="en-US" sz="3200" b="0" dirty="0">
              <a:solidFill>
                <a:srgbClr val="FFFF00"/>
              </a:solidFill>
              <a:cs typeface="Times New Roman" pitchFamily="18" charset="0"/>
            </a:endParaRPr>
          </a:p>
          <a:p>
            <a:pPr algn="ctr"/>
            <a:r>
              <a:rPr lang="en-US" altLang="en-US" sz="3200" b="0" dirty="0">
                <a:solidFill>
                  <a:srgbClr val="FF0000"/>
                </a:solidFill>
                <a:cs typeface="Times New Roman" pitchFamily="18" charset="0"/>
              </a:rPr>
              <a:t>interactions are dominant</a:t>
            </a:r>
          </a:p>
          <a:p>
            <a:pPr algn="ctr"/>
            <a:endParaRPr lang="en-US" altLang="en-US" sz="3200" b="0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en-US" altLang="en-US" sz="2400" b="0" dirty="0" smtClean="0">
              <a:solidFill>
                <a:srgbClr val="FFFF00"/>
              </a:solidFill>
              <a:cs typeface="Times New Roman" pitchFamily="18" charset="0"/>
            </a:endParaRPr>
          </a:p>
          <a:p>
            <a:pPr algn="ctr"/>
            <a:r>
              <a:rPr lang="en-US" altLang="en-US" sz="2400" b="0" dirty="0" smtClean="0">
                <a:solidFill>
                  <a:srgbClr val="FFFF00"/>
                </a:solidFill>
                <a:cs typeface="Times New Roman" pitchFamily="18" charset="0"/>
              </a:rPr>
              <a:t>we make </a:t>
            </a:r>
            <a:r>
              <a:rPr lang="en-US" altLang="en-US" sz="2400" b="0" dirty="0">
                <a:solidFill>
                  <a:srgbClr val="FFFF00"/>
                </a:solidFill>
                <a:cs typeface="Times New Roman" pitchFamily="18" charset="0"/>
              </a:rPr>
              <a:t>use of </a:t>
            </a:r>
            <a:r>
              <a:rPr lang="en-US" altLang="en-US" sz="2400" b="0" dirty="0" smtClean="0">
                <a:solidFill>
                  <a:srgbClr val="FFFF00"/>
                </a:solidFill>
                <a:cs typeface="Times New Roman" pitchFamily="18" charset="0"/>
              </a:rPr>
              <a:t>it…</a:t>
            </a:r>
            <a:endParaRPr lang="en-US" altLang="en-US" sz="2400" b="0" dirty="0">
              <a:solidFill>
                <a:srgbClr val="FFFF00"/>
              </a:solidFill>
              <a:cs typeface="Times New Roman" pitchFamily="18" charset="0"/>
            </a:endParaRPr>
          </a:p>
          <a:p>
            <a:pPr algn="ctr"/>
            <a:endParaRPr lang="en-US" altLang="en-US" sz="2400" b="0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en-US" altLang="en-US" sz="3200" b="0" dirty="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926705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1"/>
          <p:cNvSpPr txBox="1">
            <a:spLocks noChangeArrowheads="1"/>
          </p:cNvSpPr>
          <p:nvPr/>
        </p:nvSpPr>
        <p:spPr bwMode="auto">
          <a:xfrm>
            <a:off x="623902" y="628482"/>
            <a:ext cx="71901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exchange statistics in 2d </a:t>
            </a:r>
            <a:r>
              <a:rPr lang="en-US" b="0" dirty="0" smtClean="0">
                <a:solidFill>
                  <a:srgbClr val="3333FF"/>
                </a:solidFill>
                <a:sym typeface="Symbol"/>
              </a:rPr>
              <a:t></a:t>
            </a:r>
            <a:r>
              <a:rPr lang="en-US" b="0" dirty="0" smtClean="0">
                <a:solidFill>
                  <a:srgbClr val="3333FF"/>
                </a:solidFill>
              </a:rPr>
              <a:t> </a:t>
            </a:r>
            <a:r>
              <a:rPr lang="en-US" b="0" i="1" dirty="0" smtClean="0">
                <a:solidFill>
                  <a:srgbClr val="3333FF"/>
                </a:solidFill>
              </a:rPr>
              <a:t>non-abelian</a:t>
            </a:r>
            <a:endParaRPr lang="en-US" b="0" i="1" dirty="0">
              <a:solidFill>
                <a:srgbClr val="3333FF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635896" y="1556792"/>
            <a:ext cx="5328592" cy="2448272"/>
          </a:xfrm>
          <a:prstGeom prst="roundRect">
            <a:avLst>
              <a:gd name="adj" fmla="val 8913"/>
            </a:avLst>
          </a:prstGeom>
          <a:solidFill>
            <a:schemeClr val="bg1">
              <a:lumMod val="85000"/>
            </a:schemeClr>
          </a:solidFill>
          <a:ln w="44450" cap="sq"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FFFF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79512" y="1951336"/>
            <a:ext cx="3384376" cy="1621680"/>
          </a:xfrm>
          <a:prstGeom prst="roundRect">
            <a:avLst>
              <a:gd name="adj" fmla="val 8913"/>
            </a:avLst>
          </a:prstGeom>
          <a:solidFill>
            <a:schemeClr val="bg1">
              <a:lumMod val="85000"/>
            </a:schemeClr>
          </a:solidFill>
          <a:ln w="44450" cap="sq"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FFFF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51520" y="2060848"/>
            <a:ext cx="31622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000" b="0" smtClean="0">
                <a:solidFill>
                  <a:srgbClr val="000000"/>
                </a:solidFill>
                <a:latin typeface="Tahoma" charset="0"/>
                <a:cs typeface="Tahoma" charset="0"/>
              </a:rPr>
              <a:t>degenerate ground state</a:t>
            </a:r>
            <a:endParaRPr lang="en-US" sz="2000" b="0">
              <a:solidFill>
                <a:srgbClr val="000000"/>
              </a:solidFill>
              <a:latin typeface="Tahoma" charset="0"/>
              <a:cs typeface="Tahoma" charset="0"/>
            </a:endParaRPr>
          </a:p>
        </p:txBody>
      </p:sp>
      <p:graphicFrame>
        <p:nvGraphicFramePr>
          <p:cNvPr id="10" name="Object 11"/>
          <p:cNvGraphicFramePr>
            <a:graphicFrameLocks noChangeAspect="1"/>
          </p:cNvGraphicFramePr>
          <p:nvPr/>
        </p:nvGraphicFramePr>
        <p:xfrm>
          <a:off x="323528" y="2708920"/>
          <a:ext cx="2314352" cy="589227"/>
        </p:xfrm>
        <a:graphic>
          <a:graphicData uri="http://schemas.openxmlformats.org/presentationml/2006/ole">
            <p:oleObj spid="_x0000_s569538" name="Equation" r:id="rId3" imgW="1371600" imgH="342720" progId="">
              <p:embed/>
            </p:oleObj>
          </a:graphicData>
        </a:graphic>
      </p:graphicFrame>
      <p:graphicFrame>
        <p:nvGraphicFramePr>
          <p:cNvPr id="15" name="Object 12"/>
          <p:cNvGraphicFramePr>
            <a:graphicFrameLocks noChangeAspect="1"/>
          </p:cNvGraphicFramePr>
          <p:nvPr/>
        </p:nvGraphicFramePr>
        <p:xfrm>
          <a:off x="3779912" y="2060848"/>
          <a:ext cx="1136650" cy="438150"/>
        </p:xfrm>
        <a:graphic>
          <a:graphicData uri="http://schemas.openxmlformats.org/presentationml/2006/ole">
            <p:oleObj spid="_x0000_s569539" name="Equation" r:id="rId4" imgW="672840" imgH="253800" progId="">
              <p:embed/>
            </p:oleObj>
          </a:graphicData>
        </a:graphic>
      </p:graphicFrame>
      <p:graphicFrame>
        <p:nvGraphicFramePr>
          <p:cNvPr id="1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9430128"/>
              </p:ext>
            </p:extLst>
          </p:nvPr>
        </p:nvGraphicFramePr>
        <p:xfrm>
          <a:off x="4867275" y="2066925"/>
          <a:ext cx="1222375" cy="438150"/>
        </p:xfrm>
        <a:graphic>
          <a:graphicData uri="http://schemas.openxmlformats.org/presentationml/2006/ole">
            <p:oleObj spid="_x0000_s569540" name="Equation" r:id="rId5" imgW="723600" imgH="253800" progId="">
              <p:embed/>
            </p:oleObj>
          </a:graphicData>
        </a:graphic>
      </p:graphicFrame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707903" y="3032896"/>
            <a:ext cx="2520281" cy="57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800" b="0" smtClean="0">
                <a:solidFill>
                  <a:srgbClr val="000000"/>
                </a:solidFill>
                <a:latin typeface="Tahoma" charset="0"/>
                <a:cs typeface="Tahoma" charset="0"/>
              </a:rPr>
              <a:t>exchange </a:t>
            </a:r>
            <a:r>
              <a:rPr lang="en-US" sz="1800" b="0" smtClean="0">
                <a:solidFill>
                  <a:srgbClr val="000000"/>
                </a:solidFill>
                <a:latin typeface="Tahoma" charset="0"/>
                <a:cs typeface="Tahoma" charset="0"/>
                <a:sym typeface="Symbol"/>
              </a:rPr>
              <a:t></a:t>
            </a:r>
            <a:r>
              <a:rPr lang="en-US" sz="1800" b="0">
                <a:solidFill>
                  <a:srgbClr val="000000"/>
                </a:solidFill>
                <a:latin typeface="Tahoma" charset="0"/>
                <a:cs typeface="Tahoma" charset="0"/>
              </a:rPr>
              <a:t> unitary </a:t>
            </a:r>
            <a:r>
              <a:rPr lang="en-US" sz="2000" b="0" smtClean="0">
                <a:solidFill>
                  <a:srgbClr val="000000"/>
                </a:solidFill>
                <a:latin typeface="Tahoma" charset="0"/>
                <a:cs typeface="Tahoma" charset="0"/>
              </a:rPr>
              <a:t> </a:t>
            </a:r>
            <a:endParaRPr lang="en-US" sz="2000" b="0">
              <a:solidFill>
                <a:srgbClr val="000000"/>
              </a:solidFill>
              <a:latin typeface="Tahoma" charset="0"/>
              <a:cs typeface="Tahoma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6228184" y="1808480"/>
            <a:ext cx="2641496" cy="20828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1" name="Picture 12" descr="https://encrypted-tbn2.gstatic.com/images?q=tbn:ANd9GcQeo-2E4fA1RAo0vPDIlqJ1nok3VuBODwlnPGwgDR2-2ACOR9KRYA"/>
          <p:cNvPicPr>
            <a:picLocks noChangeAspect="1" noChangeArrowheads="1"/>
          </p:cNvPicPr>
          <p:nvPr/>
        </p:nvPicPr>
        <p:blipFill>
          <a:blip r:embed="rId6" cstate="print"/>
          <a:srcRect b="15057"/>
          <a:stretch>
            <a:fillRect/>
          </a:stretch>
        </p:blipFill>
        <p:spPr bwMode="auto">
          <a:xfrm>
            <a:off x="6590000" y="2654568"/>
            <a:ext cx="571437" cy="540000"/>
          </a:xfrm>
          <a:prstGeom prst="rect">
            <a:avLst/>
          </a:prstGeom>
          <a:noFill/>
        </p:spPr>
      </p:pic>
      <p:pic>
        <p:nvPicPr>
          <p:cNvPr id="12" name="Picture 12" descr="https://encrypted-tbn2.gstatic.com/images?q=tbn:ANd9GcQeo-2E4fA1RAo0vPDIlqJ1nok3VuBODwlnPGwgDR2-2ACOR9KRYA"/>
          <p:cNvPicPr>
            <a:picLocks noChangeAspect="1" noChangeArrowheads="1"/>
          </p:cNvPicPr>
          <p:nvPr/>
        </p:nvPicPr>
        <p:blipFill>
          <a:blip r:embed="rId6" cstate="print"/>
          <a:srcRect b="15057"/>
          <a:stretch>
            <a:fillRect/>
          </a:stretch>
        </p:blipFill>
        <p:spPr bwMode="auto">
          <a:xfrm>
            <a:off x="8025533" y="2640022"/>
            <a:ext cx="571437" cy="540000"/>
          </a:xfrm>
          <a:prstGeom prst="rect">
            <a:avLst/>
          </a:prstGeom>
          <a:noFill/>
        </p:spPr>
      </p:pic>
      <p:sp>
        <p:nvSpPr>
          <p:cNvPr id="13" name="Circular Arrow 12"/>
          <p:cNvSpPr/>
          <p:nvPr/>
        </p:nvSpPr>
        <p:spPr>
          <a:xfrm>
            <a:off x="6931124" y="2098257"/>
            <a:ext cx="1368152" cy="864096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11174964"/>
              <a:gd name="adj5" fmla="val 13582"/>
            </a:avLst>
          </a:prstGeom>
          <a:solidFill>
            <a:schemeClr val="tx2">
              <a:lumMod val="75000"/>
            </a:scheme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0000"/>
              </a:solidFill>
            </a:endParaRPr>
          </a:p>
        </p:txBody>
      </p:sp>
      <p:sp>
        <p:nvSpPr>
          <p:cNvPr id="14" name="Circular Arrow 13"/>
          <p:cNvSpPr/>
          <p:nvPr/>
        </p:nvSpPr>
        <p:spPr>
          <a:xfrm flipH="1" flipV="1">
            <a:off x="6945413" y="2804048"/>
            <a:ext cx="1368152" cy="864096"/>
          </a:xfrm>
          <a:prstGeom prst="circularArrow">
            <a:avLst>
              <a:gd name="adj1" fmla="val 3164"/>
              <a:gd name="adj2" fmla="val 1029895"/>
              <a:gd name="adj3" fmla="val 20491201"/>
              <a:gd name="adj4" fmla="val 11174964"/>
              <a:gd name="adj5" fmla="val 13582"/>
            </a:avLst>
          </a:prstGeom>
          <a:solidFill>
            <a:schemeClr val="tx2">
              <a:lumMod val="75000"/>
            </a:scheme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16280" y="4221088"/>
            <a:ext cx="7744152" cy="2520280"/>
            <a:chOff x="716280" y="4221088"/>
            <a:chExt cx="7744152" cy="2520280"/>
          </a:xfrm>
        </p:grpSpPr>
        <p:sp>
          <p:nvSpPr>
            <p:cNvPr id="18" name="Rounded Rectangle 17"/>
            <p:cNvSpPr/>
            <p:nvPr/>
          </p:nvSpPr>
          <p:spPr>
            <a:xfrm>
              <a:off x="899592" y="4221088"/>
              <a:ext cx="7560840" cy="2520280"/>
            </a:xfrm>
            <a:prstGeom prst="roundRect">
              <a:avLst>
                <a:gd name="adj" fmla="val 8913"/>
              </a:avLst>
            </a:prstGeom>
            <a:solidFill>
              <a:schemeClr val="bg1">
                <a:lumMod val="85000"/>
              </a:schemeClr>
            </a:solidFill>
            <a:ln w="44450" cap="sq"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FFFFFF"/>
                </a:solidFill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168698" y="5383213"/>
              <a:ext cx="1860252" cy="571500"/>
              <a:chOff x="1168698" y="5383213"/>
              <a:chExt cx="1860252" cy="571500"/>
            </a:xfrm>
          </p:grpSpPr>
          <p:graphicFrame>
            <p:nvGraphicFramePr>
              <p:cNvPr id="19" name="Object 1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1220406"/>
                  </p:ext>
                </p:extLst>
              </p:nvPr>
            </p:nvGraphicFramePr>
            <p:xfrm>
              <a:off x="1168698" y="5457993"/>
              <a:ext cx="373062" cy="412750"/>
            </p:xfrm>
            <a:graphic>
              <a:graphicData uri="http://schemas.openxmlformats.org/presentationml/2006/ole">
                <p:oleObj spid="_x0000_s569541" name="Equation" r:id="rId7" imgW="152280" imgH="164880" progId="">
                  <p:embed/>
                </p:oleObj>
              </a:graphicData>
            </a:graphic>
          </p:graphicFrame>
          <p:graphicFrame>
            <p:nvGraphicFramePr>
              <p:cNvPr id="20" name="Object 1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0634102"/>
                  </p:ext>
                </p:extLst>
              </p:nvPr>
            </p:nvGraphicFramePr>
            <p:xfrm>
              <a:off x="1406525" y="5383213"/>
              <a:ext cx="1622425" cy="571500"/>
            </p:xfrm>
            <a:graphic>
              <a:graphicData uri="http://schemas.openxmlformats.org/presentationml/2006/ole">
                <p:oleObj spid="_x0000_s569542" name="Equation" r:id="rId8" imgW="660240" imgH="228600" progId="">
                  <p:embed/>
                </p:oleObj>
              </a:graphicData>
            </a:graphic>
          </p:graphicFrame>
        </p:grpSp>
        <p:graphicFrame>
          <p:nvGraphicFramePr>
            <p:cNvPr id="2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5633791"/>
                </p:ext>
              </p:extLst>
            </p:nvPr>
          </p:nvGraphicFramePr>
          <p:xfrm>
            <a:off x="2765425" y="6094413"/>
            <a:ext cx="1720850" cy="503237"/>
          </p:xfrm>
          <a:graphic>
            <a:graphicData uri="http://schemas.openxmlformats.org/presentationml/2006/ole">
              <p:oleObj spid="_x0000_s569543" name="Equation" r:id="rId9" imgW="799920" imgH="228600" progId="">
                <p:embed/>
              </p:oleObj>
            </a:graphicData>
          </a:graphic>
        </p:graphicFrame>
        <p:grpSp>
          <p:nvGrpSpPr>
            <p:cNvPr id="34" name="Group 33"/>
            <p:cNvGrpSpPr/>
            <p:nvPr/>
          </p:nvGrpSpPr>
          <p:grpSpPr>
            <a:xfrm>
              <a:off x="1181136" y="4311336"/>
              <a:ext cx="2308824" cy="682576"/>
              <a:chOff x="306276" y="4042568"/>
              <a:chExt cx="4689146" cy="1186632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306276" y="4042568"/>
                <a:ext cx="4677225" cy="1181750"/>
              </a:xfrm>
              <a:prstGeom prst="roundRect">
                <a:avLst>
                  <a:gd name="adj" fmla="val 8913"/>
                </a:avLst>
              </a:prstGeom>
              <a:solidFill>
                <a:srgbClr val="FFFFFF"/>
              </a:solidFill>
              <a:ln w="44450" cap="sq">
                <a:solidFill>
                  <a:schemeClr val="accent1">
                    <a:lumMod val="25000"/>
                  </a:schemeClr>
                </a:solidFill>
              </a:ln>
              <a:effectLst>
                <a:outerShdw blurRad="63500" dist="50800" dir="5400000" algn="tl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>
                <a:bevelT w="152400" h="25400"/>
              </a:sp3d>
            </p:spPr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e-IL" sz="1800" b="0" kern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18197" y="4047450"/>
                <a:ext cx="4677225" cy="1181750"/>
              </a:xfrm>
              <a:prstGeom prst="roundRect">
                <a:avLst>
                  <a:gd name="adj" fmla="val 8913"/>
                </a:avLst>
              </a:prstGeom>
              <a:noFill/>
              <a:ln w="44450" cap="sq">
                <a:solidFill>
                  <a:schemeClr val="accent1">
                    <a:lumMod val="25000"/>
                  </a:schemeClr>
                </a:solidFill>
              </a:ln>
              <a:effectLst>
                <a:outerShdw blurRad="63500" dist="50800" dir="5400000" algn="tl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soft" dir="t"/>
              </a:scene3d>
              <a:sp3d>
                <a:bevelT w="152400" h="25400"/>
              </a:sp3d>
            </p:spPr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e-IL" sz="1800" b="0" kern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37" name="Rectangle 2"/>
            <p:cNvSpPr txBox="1">
              <a:spLocks noChangeArrowheads="1"/>
            </p:cNvSpPr>
            <p:nvPr/>
          </p:nvSpPr>
          <p:spPr bwMode="auto">
            <a:xfrm>
              <a:off x="716280" y="4341816"/>
              <a:ext cx="3260850" cy="727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indent="-342900" algn="ctr" fontAlgn="auto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43988"/>
                </a:buClr>
                <a:defRPr/>
              </a:pPr>
              <a:r>
                <a:rPr lang="en-US" sz="2000" b="0" smtClean="0">
                  <a:solidFill>
                    <a:srgbClr val="000000"/>
                  </a:solidFill>
                  <a:latin typeface="Tahoma" charset="0"/>
                  <a:cs typeface="Tahoma" charset="0"/>
                </a:rPr>
                <a:t>non-abelian anyons</a:t>
              </a:r>
              <a:endParaRPr lang="en-US" sz="2000" b="0">
                <a:solidFill>
                  <a:srgbClr val="000000"/>
                </a:solidFill>
                <a:latin typeface="Tahoma" charset="0"/>
                <a:cs typeface="Tahoma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 bwMode="auto">
            <a:xfrm>
              <a:off x="4968043" y="4519996"/>
              <a:ext cx="3345522" cy="209416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5422306" y="4601276"/>
              <a:ext cx="2253514" cy="1924140"/>
            </a:xfrm>
            <a:custGeom>
              <a:avLst/>
              <a:gdLst>
                <a:gd name="connsiteX0" fmla="*/ 5056 w 2253514"/>
                <a:gd name="connsiteY0" fmla="*/ 866730 h 1924140"/>
                <a:gd name="connsiteX1" fmla="*/ 52726 w 2253514"/>
                <a:gd name="connsiteY1" fmla="*/ 871064 h 1924140"/>
                <a:gd name="connsiteX2" fmla="*/ 78728 w 2253514"/>
                <a:gd name="connsiteY2" fmla="*/ 879731 h 1924140"/>
                <a:gd name="connsiteX3" fmla="*/ 139399 w 2253514"/>
                <a:gd name="connsiteY3" fmla="*/ 884065 h 1924140"/>
                <a:gd name="connsiteX4" fmla="*/ 152400 w 2253514"/>
                <a:gd name="connsiteY4" fmla="*/ 888398 h 1924140"/>
                <a:gd name="connsiteX5" fmla="*/ 234739 w 2253514"/>
                <a:gd name="connsiteY5" fmla="*/ 897066 h 1924140"/>
                <a:gd name="connsiteX6" fmla="*/ 247740 w 2253514"/>
                <a:gd name="connsiteY6" fmla="*/ 901399 h 1924140"/>
                <a:gd name="connsiteX7" fmla="*/ 330079 w 2253514"/>
                <a:gd name="connsiteY7" fmla="*/ 910067 h 1924140"/>
                <a:gd name="connsiteX8" fmla="*/ 416752 w 2253514"/>
                <a:gd name="connsiteY8" fmla="*/ 923068 h 1924140"/>
                <a:gd name="connsiteX9" fmla="*/ 494758 w 2253514"/>
                <a:gd name="connsiteY9" fmla="*/ 931735 h 1924140"/>
                <a:gd name="connsiteX10" fmla="*/ 546762 w 2253514"/>
                <a:gd name="connsiteY10" fmla="*/ 940402 h 1924140"/>
                <a:gd name="connsiteX11" fmla="*/ 581431 w 2253514"/>
                <a:gd name="connsiteY11" fmla="*/ 944736 h 1924140"/>
                <a:gd name="connsiteX12" fmla="*/ 676771 w 2253514"/>
                <a:gd name="connsiteY12" fmla="*/ 949069 h 1924140"/>
                <a:gd name="connsiteX13" fmla="*/ 702773 w 2253514"/>
                <a:gd name="connsiteY13" fmla="*/ 944736 h 1924140"/>
                <a:gd name="connsiteX14" fmla="*/ 724441 w 2253514"/>
                <a:gd name="connsiteY14" fmla="*/ 940402 h 1924140"/>
                <a:gd name="connsiteX15" fmla="*/ 828449 w 2253514"/>
                <a:gd name="connsiteY15" fmla="*/ 949069 h 1924140"/>
                <a:gd name="connsiteX16" fmla="*/ 893454 w 2253514"/>
                <a:gd name="connsiteY16" fmla="*/ 957737 h 1924140"/>
                <a:gd name="connsiteX17" fmla="*/ 919456 w 2253514"/>
                <a:gd name="connsiteY17" fmla="*/ 962070 h 1924140"/>
                <a:gd name="connsiteX18" fmla="*/ 954125 w 2253514"/>
                <a:gd name="connsiteY18" fmla="*/ 966404 h 1924140"/>
                <a:gd name="connsiteX19" fmla="*/ 975793 w 2253514"/>
                <a:gd name="connsiteY19" fmla="*/ 970738 h 1924140"/>
                <a:gd name="connsiteX20" fmla="*/ 1027797 w 2253514"/>
                <a:gd name="connsiteY20" fmla="*/ 975071 h 1924140"/>
                <a:gd name="connsiteX21" fmla="*/ 1118803 w 2253514"/>
                <a:gd name="connsiteY21" fmla="*/ 975071 h 1924140"/>
                <a:gd name="connsiteX22" fmla="*/ 1140472 w 2253514"/>
                <a:gd name="connsiteY22" fmla="*/ 970738 h 1924140"/>
                <a:gd name="connsiteX23" fmla="*/ 1214144 w 2253514"/>
                <a:gd name="connsiteY23" fmla="*/ 966404 h 1924140"/>
                <a:gd name="connsiteX24" fmla="*/ 1274815 w 2253514"/>
                <a:gd name="connsiteY24" fmla="*/ 962070 h 1924140"/>
                <a:gd name="connsiteX25" fmla="*/ 1339820 w 2253514"/>
                <a:gd name="connsiteY25" fmla="*/ 953403 h 1924140"/>
                <a:gd name="connsiteX26" fmla="*/ 1361488 w 2253514"/>
                <a:gd name="connsiteY26" fmla="*/ 949069 h 1924140"/>
                <a:gd name="connsiteX27" fmla="*/ 1409158 w 2253514"/>
                <a:gd name="connsiteY27" fmla="*/ 944736 h 1924140"/>
                <a:gd name="connsiteX28" fmla="*/ 1526167 w 2253514"/>
                <a:gd name="connsiteY28" fmla="*/ 936068 h 1924140"/>
                <a:gd name="connsiteX29" fmla="*/ 1595505 w 2253514"/>
                <a:gd name="connsiteY29" fmla="*/ 927401 h 1924140"/>
                <a:gd name="connsiteX30" fmla="*/ 1612840 w 2253514"/>
                <a:gd name="connsiteY30" fmla="*/ 923068 h 1924140"/>
                <a:gd name="connsiteX31" fmla="*/ 1690845 w 2253514"/>
                <a:gd name="connsiteY31" fmla="*/ 914400 h 1924140"/>
                <a:gd name="connsiteX32" fmla="*/ 1742849 w 2253514"/>
                <a:gd name="connsiteY32" fmla="*/ 888398 h 1924140"/>
                <a:gd name="connsiteX33" fmla="*/ 1755850 w 2253514"/>
                <a:gd name="connsiteY33" fmla="*/ 879731 h 1924140"/>
                <a:gd name="connsiteX34" fmla="*/ 1781852 w 2253514"/>
                <a:gd name="connsiteY34" fmla="*/ 849395 h 1924140"/>
                <a:gd name="connsiteX35" fmla="*/ 1781852 w 2253514"/>
                <a:gd name="connsiteY35" fmla="*/ 849395 h 1924140"/>
                <a:gd name="connsiteX36" fmla="*/ 1794853 w 2253514"/>
                <a:gd name="connsiteY36" fmla="*/ 832061 h 1924140"/>
                <a:gd name="connsiteX37" fmla="*/ 1807854 w 2253514"/>
                <a:gd name="connsiteY37" fmla="*/ 801725 h 1924140"/>
                <a:gd name="connsiteX38" fmla="*/ 1816521 w 2253514"/>
                <a:gd name="connsiteY38" fmla="*/ 775723 h 1924140"/>
                <a:gd name="connsiteX39" fmla="*/ 1825188 w 2253514"/>
                <a:gd name="connsiteY39" fmla="*/ 741054 h 1924140"/>
                <a:gd name="connsiteX40" fmla="*/ 1833856 w 2253514"/>
                <a:gd name="connsiteY40" fmla="*/ 710719 h 1924140"/>
                <a:gd name="connsiteX41" fmla="*/ 1842523 w 2253514"/>
                <a:gd name="connsiteY41" fmla="*/ 697718 h 1924140"/>
                <a:gd name="connsiteX42" fmla="*/ 1855524 w 2253514"/>
                <a:gd name="connsiteY42" fmla="*/ 637047 h 1924140"/>
                <a:gd name="connsiteX43" fmla="*/ 1851190 w 2253514"/>
                <a:gd name="connsiteY43" fmla="*/ 593710 h 1924140"/>
                <a:gd name="connsiteX44" fmla="*/ 1846857 w 2253514"/>
                <a:gd name="connsiteY44" fmla="*/ 580709 h 1924140"/>
                <a:gd name="connsiteX45" fmla="*/ 1842523 w 2253514"/>
                <a:gd name="connsiteY45" fmla="*/ 550374 h 1924140"/>
                <a:gd name="connsiteX46" fmla="*/ 1833856 w 2253514"/>
                <a:gd name="connsiteY46" fmla="*/ 485369 h 1924140"/>
                <a:gd name="connsiteX47" fmla="*/ 1820855 w 2253514"/>
                <a:gd name="connsiteY47" fmla="*/ 437699 h 1924140"/>
                <a:gd name="connsiteX48" fmla="*/ 1816521 w 2253514"/>
                <a:gd name="connsiteY48" fmla="*/ 424698 h 1924140"/>
                <a:gd name="connsiteX49" fmla="*/ 1803520 w 2253514"/>
                <a:gd name="connsiteY49" fmla="*/ 398696 h 1924140"/>
                <a:gd name="connsiteX50" fmla="*/ 1794853 w 2253514"/>
                <a:gd name="connsiteY50" fmla="*/ 385695 h 1924140"/>
                <a:gd name="connsiteX51" fmla="*/ 1777518 w 2253514"/>
                <a:gd name="connsiteY51" fmla="*/ 355359 h 1924140"/>
                <a:gd name="connsiteX52" fmla="*/ 1764517 w 2253514"/>
                <a:gd name="connsiteY52" fmla="*/ 329358 h 1924140"/>
                <a:gd name="connsiteX53" fmla="*/ 1760184 w 2253514"/>
                <a:gd name="connsiteY53" fmla="*/ 316357 h 1924140"/>
                <a:gd name="connsiteX54" fmla="*/ 1747183 w 2253514"/>
                <a:gd name="connsiteY54" fmla="*/ 303356 h 1924140"/>
                <a:gd name="connsiteX55" fmla="*/ 1738515 w 2253514"/>
                <a:gd name="connsiteY55" fmla="*/ 286021 h 1924140"/>
                <a:gd name="connsiteX56" fmla="*/ 1712513 w 2253514"/>
                <a:gd name="connsiteY56" fmla="*/ 251352 h 1924140"/>
                <a:gd name="connsiteX57" fmla="*/ 1682178 w 2253514"/>
                <a:gd name="connsiteY57" fmla="*/ 216683 h 1924140"/>
                <a:gd name="connsiteX58" fmla="*/ 1677844 w 2253514"/>
                <a:gd name="connsiteY58" fmla="*/ 203682 h 1924140"/>
                <a:gd name="connsiteX59" fmla="*/ 1651842 w 2253514"/>
                <a:gd name="connsiteY59" fmla="*/ 190681 h 1924140"/>
                <a:gd name="connsiteX60" fmla="*/ 1608506 w 2253514"/>
                <a:gd name="connsiteY60" fmla="*/ 160345 h 1924140"/>
                <a:gd name="connsiteX61" fmla="*/ 1578170 w 2253514"/>
                <a:gd name="connsiteY61" fmla="*/ 138677 h 1924140"/>
                <a:gd name="connsiteX62" fmla="*/ 1539167 w 2253514"/>
                <a:gd name="connsiteY62" fmla="*/ 108341 h 1924140"/>
                <a:gd name="connsiteX63" fmla="*/ 1500165 w 2253514"/>
                <a:gd name="connsiteY63" fmla="*/ 91007 h 1924140"/>
                <a:gd name="connsiteX64" fmla="*/ 1448161 w 2253514"/>
                <a:gd name="connsiteY64" fmla="*/ 69339 h 1924140"/>
                <a:gd name="connsiteX65" fmla="*/ 1422159 w 2253514"/>
                <a:gd name="connsiteY65" fmla="*/ 56338 h 1924140"/>
                <a:gd name="connsiteX66" fmla="*/ 1404824 w 2253514"/>
                <a:gd name="connsiteY66" fmla="*/ 47670 h 1924140"/>
                <a:gd name="connsiteX67" fmla="*/ 1391823 w 2253514"/>
                <a:gd name="connsiteY67" fmla="*/ 43337 h 1924140"/>
                <a:gd name="connsiteX68" fmla="*/ 1374489 w 2253514"/>
                <a:gd name="connsiteY68" fmla="*/ 34669 h 1924140"/>
                <a:gd name="connsiteX69" fmla="*/ 1361488 w 2253514"/>
                <a:gd name="connsiteY69" fmla="*/ 30336 h 1924140"/>
                <a:gd name="connsiteX70" fmla="*/ 1335486 w 2253514"/>
                <a:gd name="connsiteY70" fmla="*/ 17335 h 1924140"/>
                <a:gd name="connsiteX71" fmla="*/ 1300817 w 2253514"/>
                <a:gd name="connsiteY71" fmla="*/ 8668 h 1924140"/>
                <a:gd name="connsiteX72" fmla="*/ 1235812 w 2253514"/>
                <a:gd name="connsiteY72" fmla="*/ 0 h 1924140"/>
                <a:gd name="connsiteX73" fmla="*/ 1179475 w 2253514"/>
                <a:gd name="connsiteY73" fmla="*/ 8668 h 1924140"/>
                <a:gd name="connsiteX74" fmla="*/ 1153473 w 2253514"/>
                <a:gd name="connsiteY74" fmla="*/ 17335 h 1924140"/>
                <a:gd name="connsiteX75" fmla="*/ 1140472 w 2253514"/>
                <a:gd name="connsiteY75" fmla="*/ 21668 h 1924140"/>
                <a:gd name="connsiteX76" fmla="*/ 1105803 w 2253514"/>
                <a:gd name="connsiteY76" fmla="*/ 30336 h 1924140"/>
                <a:gd name="connsiteX77" fmla="*/ 1062466 w 2253514"/>
                <a:gd name="connsiteY77" fmla="*/ 47670 h 1924140"/>
                <a:gd name="connsiteX78" fmla="*/ 1036464 w 2253514"/>
                <a:gd name="connsiteY78" fmla="*/ 69339 h 1924140"/>
                <a:gd name="connsiteX79" fmla="*/ 1032131 w 2253514"/>
                <a:gd name="connsiteY79" fmla="*/ 82340 h 1924140"/>
                <a:gd name="connsiteX80" fmla="*/ 1023463 w 2253514"/>
                <a:gd name="connsiteY80" fmla="*/ 91007 h 1924140"/>
                <a:gd name="connsiteX81" fmla="*/ 1001795 w 2253514"/>
                <a:gd name="connsiteY81" fmla="*/ 117009 h 1924140"/>
                <a:gd name="connsiteX82" fmla="*/ 997461 w 2253514"/>
                <a:gd name="connsiteY82" fmla="*/ 130010 h 1924140"/>
                <a:gd name="connsiteX83" fmla="*/ 975793 w 2253514"/>
                <a:gd name="connsiteY83" fmla="*/ 160345 h 1924140"/>
                <a:gd name="connsiteX84" fmla="*/ 958458 w 2253514"/>
                <a:gd name="connsiteY84" fmla="*/ 177680 h 1924140"/>
                <a:gd name="connsiteX85" fmla="*/ 949791 w 2253514"/>
                <a:gd name="connsiteY85" fmla="*/ 190681 h 1924140"/>
                <a:gd name="connsiteX86" fmla="*/ 936790 w 2253514"/>
                <a:gd name="connsiteY86" fmla="*/ 216683 h 1924140"/>
                <a:gd name="connsiteX87" fmla="*/ 923789 w 2253514"/>
                <a:gd name="connsiteY87" fmla="*/ 229684 h 1924140"/>
                <a:gd name="connsiteX88" fmla="*/ 915122 w 2253514"/>
                <a:gd name="connsiteY88" fmla="*/ 242685 h 1924140"/>
                <a:gd name="connsiteX89" fmla="*/ 884786 w 2253514"/>
                <a:gd name="connsiteY89" fmla="*/ 281687 h 1924140"/>
                <a:gd name="connsiteX90" fmla="*/ 876119 w 2253514"/>
                <a:gd name="connsiteY90" fmla="*/ 294688 h 1924140"/>
                <a:gd name="connsiteX91" fmla="*/ 858785 w 2253514"/>
                <a:gd name="connsiteY91" fmla="*/ 329358 h 1924140"/>
                <a:gd name="connsiteX92" fmla="*/ 845784 w 2253514"/>
                <a:gd name="connsiteY92" fmla="*/ 364027 h 1924140"/>
                <a:gd name="connsiteX93" fmla="*/ 841450 w 2253514"/>
                <a:gd name="connsiteY93" fmla="*/ 381361 h 1924140"/>
                <a:gd name="connsiteX94" fmla="*/ 832783 w 2253514"/>
                <a:gd name="connsiteY94" fmla="*/ 394362 h 1924140"/>
                <a:gd name="connsiteX95" fmla="*/ 815448 w 2253514"/>
                <a:gd name="connsiteY95" fmla="*/ 433365 h 1924140"/>
                <a:gd name="connsiteX96" fmla="*/ 785113 w 2253514"/>
                <a:gd name="connsiteY96" fmla="*/ 476702 h 1924140"/>
                <a:gd name="connsiteX97" fmla="*/ 776445 w 2253514"/>
                <a:gd name="connsiteY97" fmla="*/ 489703 h 1924140"/>
                <a:gd name="connsiteX98" fmla="*/ 767778 w 2253514"/>
                <a:gd name="connsiteY98" fmla="*/ 520038 h 1924140"/>
                <a:gd name="connsiteX99" fmla="*/ 763444 w 2253514"/>
                <a:gd name="connsiteY99" fmla="*/ 585043 h 1924140"/>
                <a:gd name="connsiteX100" fmla="*/ 767778 w 2253514"/>
                <a:gd name="connsiteY100" fmla="*/ 654381 h 1924140"/>
                <a:gd name="connsiteX101" fmla="*/ 772112 w 2253514"/>
                <a:gd name="connsiteY101" fmla="*/ 676049 h 1924140"/>
                <a:gd name="connsiteX102" fmla="*/ 789446 w 2253514"/>
                <a:gd name="connsiteY102" fmla="*/ 702051 h 1924140"/>
                <a:gd name="connsiteX103" fmla="*/ 806781 w 2253514"/>
                <a:gd name="connsiteY103" fmla="*/ 715052 h 1924140"/>
                <a:gd name="connsiteX104" fmla="*/ 824115 w 2253514"/>
                <a:gd name="connsiteY104" fmla="*/ 736721 h 1924140"/>
                <a:gd name="connsiteX105" fmla="*/ 854451 w 2253514"/>
                <a:gd name="connsiteY105" fmla="*/ 771390 h 1924140"/>
                <a:gd name="connsiteX106" fmla="*/ 867452 w 2253514"/>
                <a:gd name="connsiteY106" fmla="*/ 784391 h 1924140"/>
                <a:gd name="connsiteX107" fmla="*/ 897787 w 2253514"/>
                <a:gd name="connsiteY107" fmla="*/ 806059 h 1924140"/>
                <a:gd name="connsiteX108" fmla="*/ 910788 w 2253514"/>
                <a:gd name="connsiteY108" fmla="*/ 814726 h 1924140"/>
                <a:gd name="connsiteX109" fmla="*/ 919456 w 2253514"/>
                <a:gd name="connsiteY109" fmla="*/ 823394 h 1924140"/>
                <a:gd name="connsiteX110" fmla="*/ 958458 w 2253514"/>
                <a:gd name="connsiteY110" fmla="*/ 845062 h 1924140"/>
                <a:gd name="connsiteX111" fmla="*/ 984460 w 2253514"/>
                <a:gd name="connsiteY111" fmla="*/ 853729 h 1924140"/>
                <a:gd name="connsiteX112" fmla="*/ 993128 w 2253514"/>
                <a:gd name="connsiteY112" fmla="*/ 862396 h 1924140"/>
                <a:gd name="connsiteX113" fmla="*/ 1032131 w 2253514"/>
                <a:gd name="connsiteY113" fmla="*/ 875397 h 1924140"/>
                <a:gd name="connsiteX114" fmla="*/ 1045131 w 2253514"/>
                <a:gd name="connsiteY114" fmla="*/ 879731 h 1924140"/>
                <a:gd name="connsiteX115" fmla="*/ 1097135 w 2253514"/>
                <a:gd name="connsiteY115" fmla="*/ 901399 h 1924140"/>
                <a:gd name="connsiteX116" fmla="*/ 1123137 w 2253514"/>
                <a:gd name="connsiteY116" fmla="*/ 918734 h 1924140"/>
                <a:gd name="connsiteX117" fmla="*/ 1136138 w 2253514"/>
                <a:gd name="connsiteY117" fmla="*/ 931735 h 1924140"/>
                <a:gd name="connsiteX118" fmla="*/ 1149139 w 2253514"/>
                <a:gd name="connsiteY118" fmla="*/ 936068 h 1924140"/>
                <a:gd name="connsiteX119" fmla="*/ 1170807 w 2253514"/>
                <a:gd name="connsiteY119" fmla="*/ 944736 h 1924140"/>
                <a:gd name="connsiteX120" fmla="*/ 1183808 w 2253514"/>
                <a:gd name="connsiteY120" fmla="*/ 949069 h 1924140"/>
                <a:gd name="connsiteX121" fmla="*/ 1214144 w 2253514"/>
                <a:gd name="connsiteY121" fmla="*/ 962070 h 1924140"/>
                <a:gd name="connsiteX122" fmla="*/ 1244479 w 2253514"/>
                <a:gd name="connsiteY122" fmla="*/ 970738 h 1924140"/>
                <a:gd name="connsiteX123" fmla="*/ 1261814 w 2253514"/>
                <a:gd name="connsiteY123" fmla="*/ 979405 h 1924140"/>
                <a:gd name="connsiteX124" fmla="*/ 1274815 w 2253514"/>
                <a:gd name="connsiteY124" fmla="*/ 983739 h 1924140"/>
                <a:gd name="connsiteX125" fmla="*/ 1309484 w 2253514"/>
                <a:gd name="connsiteY125" fmla="*/ 1001073 h 1924140"/>
                <a:gd name="connsiteX126" fmla="*/ 1370155 w 2253514"/>
                <a:gd name="connsiteY126" fmla="*/ 1009740 h 1924140"/>
                <a:gd name="connsiteX127" fmla="*/ 1417825 w 2253514"/>
                <a:gd name="connsiteY127" fmla="*/ 1001073 h 1924140"/>
                <a:gd name="connsiteX128" fmla="*/ 1469829 w 2253514"/>
                <a:gd name="connsiteY128" fmla="*/ 1005407 h 1924140"/>
                <a:gd name="connsiteX129" fmla="*/ 1560836 w 2253514"/>
                <a:gd name="connsiteY129" fmla="*/ 1018408 h 1924140"/>
                <a:gd name="connsiteX130" fmla="*/ 1578170 w 2253514"/>
                <a:gd name="connsiteY130" fmla="*/ 1022741 h 1924140"/>
                <a:gd name="connsiteX131" fmla="*/ 1617173 w 2253514"/>
                <a:gd name="connsiteY131" fmla="*/ 1027075 h 1924140"/>
                <a:gd name="connsiteX132" fmla="*/ 1690845 w 2253514"/>
                <a:gd name="connsiteY132" fmla="*/ 1040076 h 1924140"/>
                <a:gd name="connsiteX133" fmla="*/ 1690845 w 2253514"/>
                <a:gd name="connsiteY133" fmla="*/ 1040076 h 1924140"/>
                <a:gd name="connsiteX134" fmla="*/ 1708180 w 2253514"/>
                <a:gd name="connsiteY134" fmla="*/ 1044410 h 1924140"/>
                <a:gd name="connsiteX135" fmla="*/ 1842523 w 2253514"/>
                <a:gd name="connsiteY135" fmla="*/ 1053077 h 1924140"/>
                <a:gd name="connsiteX136" fmla="*/ 1894527 w 2253514"/>
                <a:gd name="connsiteY136" fmla="*/ 1057411 h 1924140"/>
                <a:gd name="connsiteX137" fmla="*/ 1929196 w 2253514"/>
                <a:gd name="connsiteY137" fmla="*/ 1066078 h 1924140"/>
                <a:gd name="connsiteX138" fmla="*/ 1972532 w 2253514"/>
                <a:gd name="connsiteY138" fmla="*/ 1074745 h 1924140"/>
                <a:gd name="connsiteX139" fmla="*/ 1994201 w 2253514"/>
                <a:gd name="connsiteY139" fmla="*/ 1079079 h 1924140"/>
                <a:gd name="connsiteX140" fmla="*/ 2037537 w 2253514"/>
                <a:gd name="connsiteY140" fmla="*/ 1087746 h 1924140"/>
                <a:gd name="connsiteX141" fmla="*/ 2054872 w 2253514"/>
                <a:gd name="connsiteY141" fmla="*/ 1092080 h 1924140"/>
                <a:gd name="connsiteX142" fmla="*/ 2080874 w 2253514"/>
                <a:gd name="connsiteY142" fmla="*/ 1096413 h 1924140"/>
                <a:gd name="connsiteX143" fmla="*/ 2106876 w 2253514"/>
                <a:gd name="connsiteY143" fmla="*/ 1105081 h 1924140"/>
                <a:gd name="connsiteX144" fmla="*/ 2137211 w 2253514"/>
                <a:gd name="connsiteY144" fmla="*/ 1113748 h 1924140"/>
                <a:gd name="connsiteX145" fmla="*/ 2158879 w 2253514"/>
                <a:gd name="connsiteY145" fmla="*/ 1131083 h 1924140"/>
                <a:gd name="connsiteX146" fmla="*/ 2171880 w 2253514"/>
                <a:gd name="connsiteY146" fmla="*/ 1139750 h 1924140"/>
                <a:gd name="connsiteX147" fmla="*/ 2184881 w 2253514"/>
                <a:gd name="connsiteY147" fmla="*/ 1165752 h 1924140"/>
                <a:gd name="connsiteX148" fmla="*/ 2189215 w 2253514"/>
                <a:gd name="connsiteY148" fmla="*/ 1178753 h 1924140"/>
                <a:gd name="connsiteX149" fmla="*/ 2197882 w 2253514"/>
                <a:gd name="connsiteY149" fmla="*/ 1191754 h 1924140"/>
                <a:gd name="connsiteX150" fmla="*/ 2215217 w 2253514"/>
                <a:gd name="connsiteY150" fmla="*/ 1222089 h 1924140"/>
                <a:gd name="connsiteX151" fmla="*/ 2219550 w 2253514"/>
                <a:gd name="connsiteY151" fmla="*/ 1235090 h 1924140"/>
                <a:gd name="connsiteX152" fmla="*/ 2228218 w 2253514"/>
                <a:gd name="connsiteY152" fmla="*/ 1252425 h 1924140"/>
                <a:gd name="connsiteX153" fmla="*/ 2241219 w 2253514"/>
                <a:gd name="connsiteY153" fmla="*/ 1282760 h 1924140"/>
                <a:gd name="connsiteX154" fmla="*/ 2245552 w 2253514"/>
                <a:gd name="connsiteY154" fmla="*/ 1295761 h 1924140"/>
                <a:gd name="connsiteX155" fmla="*/ 2245552 w 2253514"/>
                <a:gd name="connsiteY155" fmla="*/ 1399769 h 1924140"/>
                <a:gd name="connsiteX156" fmla="*/ 2241219 w 2253514"/>
                <a:gd name="connsiteY156" fmla="*/ 1417104 h 1924140"/>
                <a:gd name="connsiteX157" fmla="*/ 2236885 w 2253514"/>
                <a:gd name="connsiteY157" fmla="*/ 1443105 h 1924140"/>
                <a:gd name="connsiteX158" fmla="*/ 2223884 w 2253514"/>
                <a:gd name="connsiteY158" fmla="*/ 1503777 h 1924140"/>
                <a:gd name="connsiteX159" fmla="*/ 2215217 w 2253514"/>
                <a:gd name="connsiteY159" fmla="*/ 1568781 h 1924140"/>
                <a:gd name="connsiteX160" fmla="*/ 2206549 w 2253514"/>
                <a:gd name="connsiteY160" fmla="*/ 1599117 h 1924140"/>
                <a:gd name="connsiteX161" fmla="*/ 2202216 w 2253514"/>
                <a:gd name="connsiteY161" fmla="*/ 1629452 h 1924140"/>
                <a:gd name="connsiteX162" fmla="*/ 2189215 w 2253514"/>
                <a:gd name="connsiteY162" fmla="*/ 1659788 h 1924140"/>
                <a:gd name="connsiteX163" fmla="*/ 2176214 w 2253514"/>
                <a:gd name="connsiteY163" fmla="*/ 1668455 h 1924140"/>
                <a:gd name="connsiteX164" fmla="*/ 2158879 w 2253514"/>
                <a:gd name="connsiteY164" fmla="*/ 1694457 h 1924140"/>
                <a:gd name="connsiteX165" fmla="*/ 2150212 w 2253514"/>
                <a:gd name="connsiteY165" fmla="*/ 1707458 h 1924140"/>
                <a:gd name="connsiteX166" fmla="*/ 2137211 w 2253514"/>
                <a:gd name="connsiteY166" fmla="*/ 1720459 h 1924140"/>
                <a:gd name="connsiteX167" fmla="*/ 2119876 w 2253514"/>
                <a:gd name="connsiteY167" fmla="*/ 1746461 h 1924140"/>
                <a:gd name="connsiteX168" fmla="*/ 2115543 w 2253514"/>
                <a:gd name="connsiteY168" fmla="*/ 1759462 h 1924140"/>
                <a:gd name="connsiteX169" fmla="*/ 2102542 w 2253514"/>
                <a:gd name="connsiteY169" fmla="*/ 1776796 h 1924140"/>
                <a:gd name="connsiteX170" fmla="*/ 2093875 w 2253514"/>
                <a:gd name="connsiteY170" fmla="*/ 1794131 h 1924140"/>
                <a:gd name="connsiteX171" fmla="*/ 2054872 w 2253514"/>
                <a:gd name="connsiteY171" fmla="*/ 1815799 h 1924140"/>
                <a:gd name="connsiteX172" fmla="*/ 2033203 w 2253514"/>
                <a:gd name="connsiteY172" fmla="*/ 1828800 h 1924140"/>
                <a:gd name="connsiteX173" fmla="*/ 2011535 w 2253514"/>
                <a:gd name="connsiteY173" fmla="*/ 1841801 h 1924140"/>
                <a:gd name="connsiteX174" fmla="*/ 1985533 w 2253514"/>
                <a:gd name="connsiteY174" fmla="*/ 1859136 h 1924140"/>
                <a:gd name="connsiteX175" fmla="*/ 1972532 w 2253514"/>
                <a:gd name="connsiteY175" fmla="*/ 1867803 h 1924140"/>
                <a:gd name="connsiteX176" fmla="*/ 1946531 w 2253514"/>
                <a:gd name="connsiteY176" fmla="*/ 1872137 h 1924140"/>
                <a:gd name="connsiteX177" fmla="*/ 1929196 w 2253514"/>
                <a:gd name="connsiteY177" fmla="*/ 1876470 h 1924140"/>
                <a:gd name="connsiteX178" fmla="*/ 1846857 w 2253514"/>
                <a:gd name="connsiteY178" fmla="*/ 1880804 h 1924140"/>
                <a:gd name="connsiteX179" fmla="*/ 1812187 w 2253514"/>
                <a:gd name="connsiteY179" fmla="*/ 1885138 h 1924140"/>
                <a:gd name="connsiteX180" fmla="*/ 1781852 w 2253514"/>
                <a:gd name="connsiteY180" fmla="*/ 1889471 h 1924140"/>
                <a:gd name="connsiteX181" fmla="*/ 1686512 w 2253514"/>
                <a:gd name="connsiteY181" fmla="*/ 1898139 h 1924140"/>
                <a:gd name="connsiteX182" fmla="*/ 1673511 w 2253514"/>
                <a:gd name="connsiteY182" fmla="*/ 1902472 h 1924140"/>
                <a:gd name="connsiteX183" fmla="*/ 1604172 w 2253514"/>
                <a:gd name="connsiteY183" fmla="*/ 1911140 h 1924140"/>
                <a:gd name="connsiteX184" fmla="*/ 1547835 w 2253514"/>
                <a:gd name="connsiteY184" fmla="*/ 1919807 h 1924140"/>
                <a:gd name="connsiteX185" fmla="*/ 1491497 w 2253514"/>
                <a:gd name="connsiteY185" fmla="*/ 1924140 h 1924140"/>
                <a:gd name="connsiteX186" fmla="*/ 1430826 w 2253514"/>
                <a:gd name="connsiteY186" fmla="*/ 1919807 h 1924140"/>
                <a:gd name="connsiteX187" fmla="*/ 1409158 w 2253514"/>
                <a:gd name="connsiteY187" fmla="*/ 1915473 h 1924140"/>
                <a:gd name="connsiteX188" fmla="*/ 1374489 w 2253514"/>
                <a:gd name="connsiteY188" fmla="*/ 1911140 h 1924140"/>
                <a:gd name="connsiteX189" fmla="*/ 1305150 w 2253514"/>
                <a:gd name="connsiteY189" fmla="*/ 1902472 h 1924140"/>
                <a:gd name="connsiteX190" fmla="*/ 1227145 w 2253514"/>
                <a:gd name="connsiteY190" fmla="*/ 1898139 h 1924140"/>
                <a:gd name="connsiteX191" fmla="*/ 997461 w 2253514"/>
                <a:gd name="connsiteY191" fmla="*/ 1893805 h 1924140"/>
                <a:gd name="connsiteX192" fmla="*/ 941124 w 2253514"/>
                <a:gd name="connsiteY192" fmla="*/ 1889471 h 1924140"/>
                <a:gd name="connsiteX193" fmla="*/ 923789 w 2253514"/>
                <a:gd name="connsiteY193" fmla="*/ 1885138 h 1924140"/>
                <a:gd name="connsiteX194" fmla="*/ 824115 w 2253514"/>
                <a:gd name="connsiteY194" fmla="*/ 1880804 h 1924140"/>
                <a:gd name="connsiteX195" fmla="*/ 720108 w 2253514"/>
                <a:gd name="connsiteY195" fmla="*/ 1872137 h 1924140"/>
                <a:gd name="connsiteX196" fmla="*/ 676771 w 2253514"/>
                <a:gd name="connsiteY196" fmla="*/ 1867803 h 1924140"/>
                <a:gd name="connsiteX197" fmla="*/ 620434 w 2253514"/>
                <a:gd name="connsiteY197" fmla="*/ 1863469 h 1924140"/>
                <a:gd name="connsiteX198" fmla="*/ 585765 w 2253514"/>
                <a:gd name="connsiteY198" fmla="*/ 1854802 h 1924140"/>
                <a:gd name="connsiteX199" fmla="*/ 564096 w 2253514"/>
                <a:gd name="connsiteY199" fmla="*/ 1850468 h 1924140"/>
                <a:gd name="connsiteX200" fmla="*/ 551095 w 2253514"/>
                <a:gd name="connsiteY200" fmla="*/ 1846135 h 1924140"/>
                <a:gd name="connsiteX201" fmla="*/ 529427 w 2253514"/>
                <a:gd name="connsiteY201" fmla="*/ 1841801 h 1924140"/>
                <a:gd name="connsiteX202" fmla="*/ 499092 w 2253514"/>
                <a:gd name="connsiteY202" fmla="*/ 1828800 h 1924140"/>
                <a:gd name="connsiteX203" fmla="*/ 481757 w 2253514"/>
                <a:gd name="connsiteY203" fmla="*/ 1824467 h 1924140"/>
                <a:gd name="connsiteX204" fmla="*/ 455755 w 2253514"/>
                <a:gd name="connsiteY204" fmla="*/ 1807132 h 1924140"/>
                <a:gd name="connsiteX205" fmla="*/ 442754 w 2253514"/>
                <a:gd name="connsiteY205" fmla="*/ 1794131 h 1924140"/>
                <a:gd name="connsiteX206" fmla="*/ 429753 w 2253514"/>
                <a:gd name="connsiteY206" fmla="*/ 1785464 h 1924140"/>
                <a:gd name="connsiteX207" fmla="*/ 408085 w 2253514"/>
                <a:gd name="connsiteY207" fmla="*/ 1768129 h 1924140"/>
                <a:gd name="connsiteX208" fmla="*/ 399418 w 2253514"/>
                <a:gd name="connsiteY208" fmla="*/ 1755128 h 1924140"/>
                <a:gd name="connsiteX209" fmla="*/ 377749 w 2253514"/>
                <a:gd name="connsiteY209" fmla="*/ 1733460 h 1924140"/>
                <a:gd name="connsiteX210" fmla="*/ 356081 w 2253514"/>
                <a:gd name="connsiteY210" fmla="*/ 1698791 h 1924140"/>
                <a:gd name="connsiteX211" fmla="*/ 343080 w 2253514"/>
                <a:gd name="connsiteY211" fmla="*/ 1677122 h 1924140"/>
                <a:gd name="connsiteX212" fmla="*/ 325746 w 2253514"/>
                <a:gd name="connsiteY212" fmla="*/ 1642453 h 1924140"/>
                <a:gd name="connsiteX213" fmla="*/ 317078 w 2253514"/>
                <a:gd name="connsiteY213" fmla="*/ 1612118 h 1924140"/>
                <a:gd name="connsiteX214" fmla="*/ 308411 w 2253514"/>
                <a:gd name="connsiteY214" fmla="*/ 1581782 h 1924140"/>
                <a:gd name="connsiteX215" fmla="*/ 304077 w 2253514"/>
                <a:gd name="connsiteY215" fmla="*/ 1547113 h 1924140"/>
                <a:gd name="connsiteX216" fmla="*/ 299744 w 2253514"/>
                <a:gd name="connsiteY216" fmla="*/ 1529778 h 1924140"/>
                <a:gd name="connsiteX217" fmla="*/ 295410 w 2253514"/>
                <a:gd name="connsiteY217" fmla="*/ 1486442 h 1924140"/>
                <a:gd name="connsiteX218" fmla="*/ 291076 w 2253514"/>
                <a:gd name="connsiteY218" fmla="*/ 1469107 h 1924140"/>
                <a:gd name="connsiteX219" fmla="*/ 286743 w 2253514"/>
                <a:gd name="connsiteY219" fmla="*/ 1447439 h 1924140"/>
                <a:gd name="connsiteX220" fmla="*/ 282409 w 2253514"/>
                <a:gd name="connsiteY220" fmla="*/ 1256759 h 1924140"/>
                <a:gd name="connsiteX221" fmla="*/ 273742 w 2253514"/>
                <a:gd name="connsiteY221" fmla="*/ 1243758 h 1924140"/>
                <a:gd name="connsiteX222" fmla="*/ 256407 w 2253514"/>
                <a:gd name="connsiteY222" fmla="*/ 1226423 h 1924140"/>
                <a:gd name="connsiteX223" fmla="*/ 247740 w 2253514"/>
                <a:gd name="connsiteY223" fmla="*/ 1213422 h 1924140"/>
                <a:gd name="connsiteX224" fmla="*/ 239073 w 2253514"/>
                <a:gd name="connsiteY224" fmla="*/ 1196087 h 1924140"/>
                <a:gd name="connsiteX225" fmla="*/ 230405 w 2253514"/>
                <a:gd name="connsiteY225" fmla="*/ 1187420 h 1924140"/>
                <a:gd name="connsiteX226" fmla="*/ 226072 w 2253514"/>
                <a:gd name="connsiteY226" fmla="*/ 1174419 h 1924140"/>
                <a:gd name="connsiteX227" fmla="*/ 217404 w 2253514"/>
                <a:gd name="connsiteY227" fmla="*/ 1161418 h 1924140"/>
                <a:gd name="connsiteX228" fmla="*/ 208737 w 2253514"/>
                <a:gd name="connsiteY228" fmla="*/ 1135416 h 1924140"/>
                <a:gd name="connsiteX229" fmla="*/ 200070 w 2253514"/>
                <a:gd name="connsiteY229" fmla="*/ 1083413 h 1924140"/>
                <a:gd name="connsiteX230" fmla="*/ 191403 w 2253514"/>
                <a:gd name="connsiteY230" fmla="*/ 1057411 h 1924140"/>
                <a:gd name="connsiteX231" fmla="*/ 182735 w 2253514"/>
                <a:gd name="connsiteY231" fmla="*/ 1048743 h 1924140"/>
                <a:gd name="connsiteX232" fmla="*/ 165401 w 2253514"/>
                <a:gd name="connsiteY232" fmla="*/ 1022741 h 1924140"/>
                <a:gd name="connsiteX233" fmla="*/ 143732 w 2253514"/>
                <a:gd name="connsiteY233" fmla="*/ 1001073 h 1924140"/>
                <a:gd name="connsiteX234" fmla="*/ 122064 w 2253514"/>
                <a:gd name="connsiteY234" fmla="*/ 975071 h 1924140"/>
                <a:gd name="connsiteX235" fmla="*/ 109063 w 2253514"/>
                <a:gd name="connsiteY235" fmla="*/ 966404 h 1924140"/>
                <a:gd name="connsiteX236" fmla="*/ 96062 w 2253514"/>
                <a:gd name="connsiteY236" fmla="*/ 953403 h 1924140"/>
                <a:gd name="connsiteX237" fmla="*/ 83061 w 2253514"/>
                <a:gd name="connsiteY237" fmla="*/ 949069 h 1924140"/>
                <a:gd name="connsiteX238" fmla="*/ 70060 w 2253514"/>
                <a:gd name="connsiteY238" fmla="*/ 940402 h 1924140"/>
                <a:gd name="connsiteX239" fmla="*/ 35391 w 2253514"/>
                <a:gd name="connsiteY239" fmla="*/ 923068 h 1924140"/>
                <a:gd name="connsiteX240" fmla="*/ 22390 w 2253514"/>
                <a:gd name="connsiteY240" fmla="*/ 918734 h 1924140"/>
                <a:gd name="connsiteX241" fmla="*/ 5056 w 2253514"/>
                <a:gd name="connsiteY241" fmla="*/ 866730 h 1924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</a:cxnLst>
              <a:rect l="l" t="t" r="r" b="b"/>
              <a:pathLst>
                <a:path w="2253514" h="1924140">
                  <a:moveTo>
                    <a:pt x="5056" y="866730"/>
                  </a:moveTo>
                  <a:cubicBezTo>
                    <a:pt x="10112" y="858785"/>
                    <a:pt x="37013" y="868291"/>
                    <a:pt x="52726" y="871064"/>
                  </a:cubicBezTo>
                  <a:cubicBezTo>
                    <a:pt x="61723" y="872652"/>
                    <a:pt x="69615" y="879080"/>
                    <a:pt x="78728" y="879731"/>
                  </a:cubicBezTo>
                  <a:lnTo>
                    <a:pt x="139399" y="884065"/>
                  </a:lnTo>
                  <a:cubicBezTo>
                    <a:pt x="143733" y="885509"/>
                    <a:pt x="147874" y="887781"/>
                    <a:pt x="152400" y="888398"/>
                  </a:cubicBezTo>
                  <a:cubicBezTo>
                    <a:pt x="179745" y="892127"/>
                    <a:pt x="234739" y="897066"/>
                    <a:pt x="234739" y="897066"/>
                  </a:cubicBezTo>
                  <a:cubicBezTo>
                    <a:pt x="239073" y="898510"/>
                    <a:pt x="243214" y="900782"/>
                    <a:pt x="247740" y="901399"/>
                  </a:cubicBezTo>
                  <a:cubicBezTo>
                    <a:pt x="275085" y="905128"/>
                    <a:pt x="330079" y="910067"/>
                    <a:pt x="330079" y="910067"/>
                  </a:cubicBezTo>
                  <a:cubicBezTo>
                    <a:pt x="373213" y="920849"/>
                    <a:pt x="328984" y="910532"/>
                    <a:pt x="416752" y="923068"/>
                  </a:cubicBezTo>
                  <a:cubicBezTo>
                    <a:pt x="462883" y="929657"/>
                    <a:pt x="436915" y="926476"/>
                    <a:pt x="494758" y="931735"/>
                  </a:cubicBezTo>
                  <a:cubicBezTo>
                    <a:pt x="522564" y="937296"/>
                    <a:pt x="514512" y="936102"/>
                    <a:pt x="546762" y="940402"/>
                  </a:cubicBezTo>
                  <a:cubicBezTo>
                    <a:pt x="558306" y="941941"/>
                    <a:pt x="569811" y="943961"/>
                    <a:pt x="581431" y="944736"/>
                  </a:cubicBezTo>
                  <a:cubicBezTo>
                    <a:pt x="613173" y="946852"/>
                    <a:pt x="644991" y="947625"/>
                    <a:pt x="676771" y="949069"/>
                  </a:cubicBezTo>
                  <a:lnTo>
                    <a:pt x="702773" y="944736"/>
                  </a:lnTo>
                  <a:cubicBezTo>
                    <a:pt x="710020" y="943418"/>
                    <a:pt x="717075" y="940402"/>
                    <a:pt x="724441" y="940402"/>
                  </a:cubicBezTo>
                  <a:cubicBezTo>
                    <a:pt x="745902" y="940402"/>
                    <a:pt x="803381" y="946563"/>
                    <a:pt x="828449" y="949069"/>
                  </a:cubicBezTo>
                  <a:cubicBezTo>
                    <a:pt x="865303" y="958283"/>
                    <a:pt x="829030" y="950158"/>
                    <a:pt x="893454" y="957737"/>
                  </a:cubicBezTo>
                  <a:cubicBezTo>
                    <a:pt x="902181" y="958764"/>
                    <a:pt x="910757" y="960827"/>
                    <a:pt x="919456" y="962070"/>
                  </a:cubicBezTo>
                  <a:cubicBezTo>
                    <a:pt x="930985" y="963717"/>
                    <a:pt x="942614" y="964633"/>
                    <a:pt x="954125" y="966404"/>
                  </a:cubicBezTo>
                  <a:cubicBezTo>
                    <a:pt x="961405" y="967524"/>
                    <a:pt x="968478" y="969877"/>
                    <a:pt x="975793" y="970738"/>
                  </a:cubicBezTo>
                  <a:cubicBezTo>
                    <a:pt x="993069" y="972770"/>
                    <a:pt x="1010462" y="973627"/>
                    <a:pt x="1027797" y="975071"/>
                  </a:cubicBezTo>
                  <a:cubicBezTo>
                    <a:pt x="1067183" y="984919"/>
                    <a:pt x="1046676" y="981628"/>
                    <a:pt x="1118803" y="975071"/>
                  </a:cubicBezTo>
                  <a:cubicBezTo>
                    <a:pt x="1126139" y="974404"/>
                    <a:pt x="1133136" y="971405"/>
                    <a:pt x="1140472" y="970738"/>
                  </a:cubicBezTo>
                  <a:cubicBezTo>
                    <a:pt x="1164971" y="968511"/>
                    <a:pt x="1189595" y="967988"/>
                    <a:pt x="1214144" y="966404"/>
                  </a:cubicBezTo>
                  <a:lnTo>
                    <a:pt x="1274815" y="962070"/>
                  </a:lnTo>
                  <a:cubicBezTo>
                    <a:pt x="1313087" y="952503"/>
                    <a:pt x="1271593" y="961932"/>
                    <a:pt x="1339820" y="953403"/>
                  </a:cubicBezTo>
                  <a:cubicBezTo>
                    <a:pt x="1347129" y="952489"/>
                    <a:pt x="1354179" y="949983"/>
                    <a:pt x="1361488" y="949069"/>
                  </a:cubicBezTo>
                  <a:cubicBezTo>
                    <a:pt x="1377320" y="947090"/>
                    <a:pt x="1393290" y="946406"/>
                    <a:pt x="1409158" y="944736"/>
                  </a:cubicBezTo>
                  <a:cubicBezTo>
                    <a:pt x="1494347" y="935769"/>
                    <a:pt x="1377334" y="943902"/>
                    <a:pt x="1526167" y="936068"/>
                  </a:cubicBezTo>
                  <a:cubicBezTo>
                    <a:pt x="1579640" y="925375"/>
                    <a:pt x="1505495" y="939402"/>
                    <a:pt x="1595505" y="927401"/>
                  </a:cubicBezTo>
                  <a:cubicBezTo>
                    <a:pt x="1601409" y="926614"/>
                    <a:pt x="1606980" y="924133"/>
                    <a:pt x="1612840" y="923068"/>
                  </a:cubicBezTo>
                  <a:cubicBezTo>
                    <a:pt x="1639207" y="918274"/>
                    <a:pt x="1663874" y="916852"/>
                    <a:pt x="1690845" y="914400"/>
                  </a:cubicBezTo>
                  <a:cubicBezTo>
                    <a:pt x="1726731" y="902439"/>
                    <a:pt x="1709244" y="910801"/>
                    <a:pt x="1742849" y="888398"/>
                  </a:cubicBezTo>
                  <a:lnTo>
                    <a:pt x="1755850" y="879731"/>
                  </a:lnTo>
                  <a:cubicBezTo>
                    <a:pt x="1769050" y="859931"/>
                    <a:pt x="1760834" y="870413"/>
                    <a:pt x="1781852" y="849395"/>
                  </a:cubicBezTo>
                  <a:lnTo>
                    <a:pt x="1781852" y="849395"/>
                  </a:lnTo>
                  <a:lnTo>
                    <a:pt x="1794853" y="832061"/>
                  </a:lnTo>
                  <a:cubicBezTo>
                    <a:pt x="1808796" y="790225"/>
                    <a:pt x="1786441" y="855258"/>
                    <a:pt x="1807854" y="801725"/>
                  </a:cubicBezTo>
                  <a:cubicBezTo>
                    <a:pt x="1811247" y="793242"/>
                    <a:pt x="1814011" y="784508"/>
                    <a:pt x="1816521" y="775723"/>
                  </a:cubicBezTo>
                  <a:cubicBezTo>
                    <a:pt x="1819793" y="764269"/>
                    <a:pt x="1822299" y="752610"/>
                    <a:pt x="1825188" y="741054"/>
                  </a:cubicBezTo>
                  <a:cubicBezTo>
                    <a:pt x="1826577" y="735500"/>
                    <a:pt x="1830747" y="716936"/>
                    <a:pt x="1833856" y="710719"/>
                  </a:cubicBezTo>
                  <a:cubicBezTo>
                    <a:pt x="1836185" y="706061"/>
                    <a:pt x="1839634" y="702052"/>
                    <a:pt x="1842523" y="697718"/>
                  </a:cubicBezTo>
                  <a:cubicBezTo>
                    <a:pt x="1852358" y="648541"/>
                    <a:pt x="1847617" y="668673"/>
                    <a:pt x="1855524" y="637047"/>
                  </a:cubicBezTo>
                  <a:cubicBezTo>
                    <a:pt x="1854079" y="622601"/>
                    <a:pt x="1853397" y="608059"/>
                    <a:pt x="1851190" y="593710"/>
                  </a:cubicBezTo>
                  <a:cubicBezTo>
                    <a:pt x="1850495" y="589195"/>
                    <a:pt x="1847753" y="585188"/>
                    <a:pt x="1846857" y="580709"/>
                  </a:cubicBezTo>
                  <a:cubicBezTo>
                    <a:pt x="1844854" y="570693"/>
                    <a:pt x="1843790" y="560509"/>
                    <a:pt x="1842523" y="550374"/>
                  </a:cubicBezTo>
                  <a:cubicBezTo>
                    <a:pt x="1837030" y="506433"/>
                    <a:pt x="1840466" y="521725"/>
                    <a:pt x="1833856" y="485369"/>
                  </a:cubicBezTo>
                  <a:cubicBezTo>
                    <a:pt x="1828957" y="458425"/>
                    <a:pt x="1830329" y="466122"/>
                    <a:pt x="1820855" y="437699"/>
                  </a:cubicBezTo>
                  <a:cubicBezTo>
                    <a:pt x="1819410" y="433365"/>
                    <a:pt x="1819055" y="428499"/>
                    <a:pt x="1816521" y="424698"/>
                  </a:cubicBezTo>
                  <a:cubicBezTo>
                    <a:pt x="1791683" y="387439"/>
                    <a:pt x="1821462" y="434580"/>
                    <a:pt x="1803520" y="398696"/>
                  </a:cubicBezTo>
                  <a:cubicBezTo>
                    <a:pt x="1801191" y="394038"/>
                    <a:pt x="1797437" y="390217"/>
                    <a:pt x="1794853" y="385695"/>
                  </a:cubicBezTo>
                  <a:cubicBezTo>
                    <a:pt x="1772860" y="347207"/>
                    <a:pt x="1798633" y="387033"/>
                    <a:pt x="1777518" y="355359"/>
                  </a:cubicBezTo>
                  <a:cubicBezTo>
                    <a:pt x="1766831" y="312604"/>
                    <a:pt x="1781076" y="356956"/>
                    <a:pt x="1764517" y="329358"/>
                  </a:cubicBezTo>
                  <a:cubicBezTo>
                    <a:pt x="1762167" y="325441"/>
                    <a:pt x="1762718" y="320158"/>
                    <a:pt x="1760184" y="316357"/>
                  </a:cubicBezTo>
                  <a:cubicBezTo>
                    <a:pt x="1756784" y="311258"/>
                    <a:pt x="1750745" y="308343"/>
                    <a:pt x="1747183" y="303356"/>
                  </a:cubicBezTo>
                  <a:cubicBezTo>
                    <a:pt x="1743428" y="298099"/>
                    <a:pt x="1741839" y="291561"/>
                    <a:pt x="1738515" y="286021"/>
                  </a:cubicBezTo>
                  <a:cubicBezTo>
                    <a:pt x="1723812" y="261517"/>
                    <a:pt x="1726626" y="265463"/>
                    <a:pt x="1712513" y="251352"/>
                  </a:cubicBezTo>
                  <a:cubicBezTo>
                    <a:pt x="1691502" y="209327"/>
                    <a:pt x="1720642" y="261557"/>
                    <a:pt x="1682178" y="216683"/>
                  </a:cubicBezTo>
                  <a:cubicBezTo>
                    <a:pt x="1679205" y="213215"/>
                    <a:pt x="1680698" y="207249"/>
                    <a:pt x="1677844" y="203682"/>
                  </a:cubicBezTo>
                  <a:cubicBezTo>
                    <a:pt x="1671733" y="196043"/>
                    <a:pt x="1660408" y="193536"/>
                    <a:pt x="1651842" y="190681"/>
                  </a:cubicBezTo>
                  <a:cubicBezTo>
                    <a:pt x="1642037" y="184145"/>
                    <a:pt x="1618776" y="169331"/>
                    <a:pt x="1608506" y="160345"/>
                  </a:cubicBezTo>
                  <a:cubicBezTo>
                    <a:pt x="1583196" y="138199"/>
                    <a:pt x="1601575" y="146479"/>
                    <a:pt x="1578170" y="138677"/>
                  </a:cubicBezTo>
                  <a:cubicBezTo>
                    <a:pt x="1565169" y="128565"/>
                    <a:pt x="1554460" y="114458"/>
                    <a:pt x="1539167" y="108341"/>
                  </a:cubicBezTo>
                  <a:cubicBezTo>
                    <a:pt x="1462749" y="77774"/>
                    <a:pt x="1564942" y="119347"/>
                    <a:pt x="1500165" y="91007"/>
                  </a:cubicBezTo>
                  <a:cubicBezTo>
                    <a:pt x="1482960" y="83480"/>
                    <a:pt x="1448161" y="69339"/>
                    <a:pt x="1448161" y="69339"/>
                  </a:cubicBezTo>
                  <a:cubicBezTo>
                    <a:pt x="1432360" y="53536"/>
                    <a:pt x="1447718" y="65922"/>
                    <a:pt x="1422159" y="56338"/>
                  </a:cubicBezTo>
                  <a:cubicBezTo>
                    <a:pt x="1416110" y="54070"/>
                    <a:pt x="1410762" y="50215"/>
                    <a:pt x="1404824" y="47670"/>
                  </a:cubicBezTo>
                  <a:cubicBezTo>
                    <a:pt x="1400625" y="45871"/>
                    <a:pt x="1396022" y="45136"/>
                    <a:pt x="1391823" y="43337"/>
                  </a:cubicBezTo>
                  <a:cubicBezTo>
                    <a:pt x="1385885" y="40792"/>
                    <a:pt x="1380427" y="37214"/>
                    <a:pt x="1374489" y="34669"/>
                  </a:cubicBezTo>
                  <a:cubicBezTo>
                    <a:pt x="1370290" y="32870"/>
                    <a:pt x="1365662" y="32191"/>
                    <a:pt x="1361488" y="30336"/>
                  </a:cubicBezTo>
                  <a:cubicBezTo>
                    <a:pt x="1352633" y="26400"/>
                    <a:pt x="1344612" y="20594"/>
                    <a:pt x="1335486" y="17335"/>
                  </a:cubicBezTo>
                  <a:cubicBezTo>
                    <a:pt x="1324268" y="13329"/>
                    <a:pt x="1312373" y="11557"/>
                    <a:pt x="1300817" y="8668"/>
                  </a:cubicBezTo>
                  <a:cubicBezTo>
                    <a:pt x="1268000" y="464"/>
                    <a:pt x="1289422" y="4874"/>
                    <a:pt x="1235812" y="0"/>
                  </a:cubicBezTo>
                  <a:cubicBezTo>
                    <a:pt x="1208337" y="3053"/>
                    <a:pt x="1201555" y="2044"/>
                    <a:pt x="1179475" y="8668"/>
                  </a:cubicBezTo>
                  <a:cubicBezTo>
                    <a:pt x="1170724" y="11293"/>
                    <a:pt x="1162140" y="14446"/>
                    <a:pt x="1153473" y="17335"/>
                  </a:cubicBezTo>
                  <a:cubicBezTo>
                    <a:pt x="1149139" y="18779"/>
                    <a:pt x="1144951" y="20772"/>
                    <a:pt x="1140472" y="21668"/>
                  </a:cubicBezTo>
                  <a:cubicBezTo>
                    <a:pt x="1125062" y="24750"/>
                    <a:pt x="1119132" y="25004"/>
                    <a:pt x="1105803" y="30336"/>
                  </a:cubicBezTo>
                  <a:cubicBezTo>
                    <a:pt x="1056492" y="50061"/>
                    <a:pt x="1092040" y="37814"/>
                    <a:pt x="1062466" y="47670"/>
                  </a:cubicBezTo>
                  <a:cubicBezTo>
                    <a:pt x="1052874" y="54065"/>
                    <a:pt x="1043137" y="59330"/>
                    <a:pt x="1036464" y="69339"/>
                  </a:cubicBezTo>
                  <a:cubicBezTo>
                    <a:pt x="1033930" y="73140"/>
                    <a:pt x="1034481" y="78423"/>
                    <a:pt x="1032131" y="82340"/>
                  </a:cubicBezTo>
                  <a:cubicBezTo>
                    <a:pt x="1030029" y="85844"/>
                    <a:pt x="1026015" y="87816"/>
                    <a:pt x="1023463" y="91007"/>
                  </a:cubicBezTo>
                  <a:cubicBezTo>
                    <a:pt x="999323" y="121181"/>
                    <a:pt x="1032686" y="86118"/>
                    <a:pt x="1001795" y="117009"/>
                  </a:cubicBezTo>
                  <a:cubicBezTo>
                    <a:pt x="1000350" y="121343"/>
                    <a:pt x="999504" y="125924"/>
                    <a:pt x="997461" y="130010"/>
                  </a:cubicBezTo>
                  <a:cubicBezTo>
                    <a:pt x="994763" y="135406"/>
                    <a:pt x="978086" y="157725"/>
                    <a:pt x="975793" y="160345"/>
                  </a:cubicBezTo>
                  <a:cubicBezTo>
                    <a:pt x="970412" y="166495"/>
                    <a:pt x="962991" y="170881"/>
                    <a:pt x="958458" y="177680"/>
                  </a:cubicBezTo>
                  <a:lnTo>
                    <a:pt x="949791" y="190681"/>
                  </a:lnTo>
                  <a:cubicBezTo>
                    <a:pt x="945448" y="203713"/>
                    <a:pt x="946126" y="205480"/>
                    <a:pt x="936790" y="216683"/>
                  </a:cubicBezTo>
                  <a:cubicBezTo>
                    <a:pt x="932866" y="221391"/>
                    <a:pt x="927712" y="224976"/>
                    <a:pt x="923789" y="229684"/>
                  </a:cubicBezTo>
                  <a:cubicBezTo>
                    <a:pt x="920455" y="233685"/>
                    <a:pt x="918247" y="238518"/>
                    <a:pt x="915122" y="242685"/>
                  </a:cubicBezTo>
                  <a:cubicBezTo>
                    <a:pt x="905240" y="255861"/>
                    <a:pt x="893922" y="267983"/>
                    <a:pt x="884786" y="281687"/>
                  </a:cubicBezTo>
                  <a:cubicBezTo>
                    <a:pt x="881897" y="286021"/>
                    <a:pt x="878448" y="290029"/>
                    <a:pt x="876119" y="294688"/>
                  </a:cubicBezTo>
                  <a:cubicBezTo>
                    <a:pt x="854917" y="337095"/>
                    <a:pt x="878865" y="299237"/>
                    <a:pt x="858785" y="329358"/>
                  </a:cubicBezTo>
                  <a:cubicBezTo>
                    <a:pt x="847661" y="373851"/>
                    <a:pt x="862780" y="318704"/>
                    <a:pt x="845784" y="364027"/>
                  </a:cubicBezTo>
                  <a:cubicBezTo>
                    <a:pt x="843693" y="369604"/>
                    <a:pt x="843796" y="375887"/>
                    <a:pt x="841450" y="381361"/>
                  </a:cubicBezTo>
                  <a:cubicBezTo>
                    <a:pt x="839398" y="386148"/>
                    <a:pt x="834898" y="389603"/>
                    <a:pt x="832783" y="394362"/>
                  </a:cubicBezTo>
                  <a:cubicBezTo>
                    <a:pt x="816203" y="431666"/>
                    <a:pt x="832754" y="409136"/>
                    <a:pt x="815448" y="433365"/>
                  </a:cubicBezTo>
                  <a:cubicBezTo>
                    <a:pt x="783348" y="478307"/>
                    <a:pt x="824985" y="416894"/>
                    <a:pt x="785113" y="476702"/>
                  </a:cubicBezTo>
                  <a:lnTo>
                    <a:pt x="776445" y="489703"/>
                  </a:lnTo>
                  <a:cubicBezTo>
                    <a:pt x="773761" y="497756"/>
                    <a:pt x="768615" y="512091"/>
                    <a:pt x="767778" y="520038"/>
                  </a:cubicBezTo>
                  <a:cubicBezTo>
                    <a:pt x="765504" y="541635"/>
                    <a:pt x="764889" y="563375"/>
                    <a:pt x="763444" y="585043"/>
                  </a:cubicBezTo>
                  <a:cubicBezTo>
                    <a:pt x="764889" y="608156"/>
                    <a:pt x="765582" y="631328"/>
                    <a:pt x="767778" y="654381"/>
                  </a:cubicBezTo>
                  <a:cubicBezTo>
                    <a:pt x="768476" y="661714"/>
                    <a:pt x="769064" y="669343"/>
                    <a:pt x="772112" y="676049"/>
                  </a:cubicBezTo>
                  <a:cubicBezTo>
                    <a:pt x="776422" y="685532"/>
                    <a:pt x="781113" y="695801"/>
                    <a:pt x="789446" y="702051"/>
                  </a:cubicBezTo>
                  <a:lnTo>
                    <a:pt x="806781" y="715052"/>
                  </a:lnTo>
                  <a:cubicBezTo>
                    <a:pt x="833448" y="755053"/>
                    <a:pt x="799423" y="705855"/>
                    <a:pt x="824115" y="736721"/>
                  </a:cubicBezTo>
                  <a:cubicBezTo>
                    <a:pt x="852775" y="772547"/>
                    <a:pt x="801006" y="717945"/>
                    <a:pt x="854451" y="771390"/>
                  </a:cubicBezTo>
                  <a:cubicBezTo>
                    <a:pt x="858785" y="775724"/>
                    <a:pt x="862353" y="780991"/>
                    <a:pt x="867452" y="784391"/>
                  </a:cubicBezTo>
                  <a:cubicBezTo>
                    <a:pt x="898091" y="804817"/>
                    <a:pt x="860160" y="779183"/>
                    <a:pt x="897787" y="806059"/>
                  </a:cubicBezTo>
                  <a:cubicBezTo>
                    <a:pt x="902025" y="809086"/>
                    <a:pt x="906721" y="811472"/>
                    <a:pt x="910788" y="814726"/>
                  </a:cubicBezTo>
                  <a:cubicBezTo>
                    <a:pt x="913979" y="817279"/>
                    <a:pt x="916317" y="820778"/>
                    <a:pt x="919456" y="823394"/>
                  </a:cubicBezTo>
                  <a:cubicBezTo>
                    <a:pt x="936795" y="837843"/>
                    <a:pt x="936782" y="837180"/>
                    <a:pt x="958458" y="845062"/>
                  </a:cubicBezTo>
                  <a:cubicBezTo>
                    <a:pt x="967044" y="848184"/>
                    <a:pt x="984460" y="853729"/>
                    <a:pt x="984460" y="853729"/>
                  </a:cubicBezTo>
                  <a:cubicBezTo>
                    <a:pt x="987349" y="856618"/>
                    <a:pt x="989473" y="860569"/>
                    <a:pt x="993128" y="862396"/>
                  </a:cubicBezTo>
                  <a:cubicBezTo>
                    <a:pt x="993146" y="862405"/>
                    <a:pt x="1025621" y="873227"/>
                    <a:pt x="1032131" y="875397"/>
                  </a:cubicBezTo>
                  <a:cubicBezTo>
                    <a:pt x="1036464" y="876841"/>
                    <a:pt x="1041045" y="877688"/>
                    <a:pt x="1045131" y="879731"/>
                  </a:cubicBezTo>
                  <a:cubicBezTo>
                    <a:pt x="1085128" y="899730"/>
                    <a:pt x="1067266" y="893933"/>
                    <a:pt x="1097135" y="901399"/>
                  </a:cubicBezTo>
                  <a:cubicBezTo>
                    <a:pt x="1120328" y="924592"/>
                    <a:pt x="1086406" y="892497"/>
                    <a:pt x="1123137" y="918734"/>
                  </a:cubicBezTo>
                  <a:cubicBezTo>
                    <a:pt x="1128124" y="922296"/>
                    <a:pt x="1131039" y="928335"/>
                    <a:pt x="1136138" y="931735"/>
                  </a:cubicBezTo>
                  <a:cubicBezTo>
                    <a:pt x="1139939" y="934269"/>
                    <a:pt x="1144862" y="934464"/>
                    <a:pt x="1149139" y="936068"/>
                  </a:cubicBezTo>
                  <a:cubicBezTo>
                    <a:pt x="1156423" y="938799"/>
                    <a:pt x="1163523" y="942005"/>
                    <a:pt x="1170807" y="944736"/>
                  </a:cubicBezTo>
                  <a:cubicBezTo>
                    <a:pt x="1175084" y="946340"/>
                    <a:pt x="1179567" y="947373"/>
                    <a:pt x="1183808" y="949069"/>
                  </a:cubicBezTo>
                  <a:cubicBezTo>
                    <a:pt x="1194023" y="953155"/>
                    <a:pt x="1203929" y="957984"/>
                    <a:pt x="1214144" y="962070"/>
                  </a:cubicBezTo>
                  <a:cubicBezTo>
                    <a:pt x="1266527" y="983023"/>
                    <a:pt x="1178734" y="946083"/>
                    <a:pt x="1244479" y="970738"/>
                  </a:cubicBezTo>
                  <a:cubicBezTo>
                    <a:pt x="1250528" y="973006"/>
                    <a:pt x="1255876" y="976860"/>
                    <a:pt x="1261814" y="979405"/>
                  </a:cubicBezTo>
                  <a:cubicBezTo>
                    <a:pt x="1266013" y="981204"/>
                    <a:pt x="1270729" y="981696"/>
                    <a:pt x="1274815" y="983739"/>
                  </a:cubicBezTo>
                  <a:cubicBezTo>
                    <a:pt x="1306662" y="999663"/>
                    <a:pt x="1264500" y="986078"/>
                    <a:pt x="1309484" y="1001073"/>
                  </a:cubicBezTo>
                  <a:cubicBezTo>
                    <a:pt x="1329684" y="1007806"/>
                    <a:pt x="1348236" y="1007548"/>
                    <a:pt x="1370155" y="1009740"/>
                  </a:cubicBezTo>
                  <a:cubicBezTo>
                    <a:pt x="1385324" y="1005948"/>
                    <a:pt x="1402303" y="1001073"/>
                    <a:pt x="1417825" y="1001073"/>
                  </a:cubicBezTo>
                  <a:cubicBezTo>
                    <a:pt x="1435220" y="1001073"/>
                    <a:pt x="1452494" y="1003962"/>
                    <a:pt x="1469829" y="1005407"/>
                  </a:cubicBezTo>
                  <a:cubicBezTo>
                    <a:pt x="1604462" y="1029885"/>
                    <a:pt x="1436097" y="1000589"/>
                    <a:pt x="1560836" y="1018408"/>
                  </a:cubicBezTo>
                  <a:cubicBezTo>
                    <a:pt x="1566732" y="1019250"/>
                    <a:pt x="1572283" y="1021835"/>
                    <a:pt x="1578170" y="1022741"/>
                  </a:cubicBezTo>
                  <a:cubicBezTo>
                    <a:pt x="1591099" y="1024730"/>
                    <a:pt x="1604172" y="1025630"/>
                    <a:pt x="1617173" y="1027075"/>
                  </a:cubicBezTo>
                  <a:cubicBezTo>
                    <a:pt x="1649554" y="1037870"/>
                    <a:pt x="1625652" y="1030763"/>
                    <a:pt x="1690845" y="1040076"/>
                  </a:cubicBezTo>
                  <a:lnTo>
                    <a:pt x="1690845" y="1040076"/>
                  </a:lnTo>
                  <a:cubicBezTo>
                    <a:pt x="1696623" y="1041521"/>
                    <a:pt x="1702284" y="1043568"/>
                    <a:pt x="1708180" y="1044410"/>
                  </a:cubicBezTo>
                  <a:cubicBezTo>
                    <a:pt x="1751361" y="1050579"/>
                    <a:pt x="1800557" y="1050533"/>
                    <a:pt x="1842523" y="1053077"/>
                  </a:cubicBezTo>
                  <a:cubicBezTo>
                    <a:pt x="1859886" y="1054129"/>
                    <a:pt x="1877192" y="1055966"/>
                    <a:pt x="1894527" y="1057411"/>
                  </a:cubicBezTo>
                  <a:cubicBezTo>
                    <a:pt x="1906083" y="1060300"/>
                    <a:pt x="1917515" y="1063742"/>
                    <a:pt x="1929196" y="1066078"/>
                  </a:cubicBezTo>
                  <a:lnTo>
                    <a:pt x="1972532" y="1074745"/>
                  </a:lnTo>
                  <a:cubicBezTo>
                    <a:pt x="1979755" y="1076190"/>
                    <a:pt x="1987055" y="1077292"/>
                    <a:pt x="1994201" y="1079079"/>
                  </a:cubicBezTo>
                  <a:cubicBezTo>
                    <a:pt x="2034460" y="1089145"/>
                    <a:pt x="1984415" y="1077122"/>
                    <a:pt x="2037537" y="1087746"/>
                  </a:cubicBezTo>
                  <a:cubicBezTo>
                    <a:pt x="2043378" y="1088914"/>
                    <a:pt x="2049031" y="1090912"/>
                    <a:pt x="2054872" y="1092080"/>
                  </a:cubicBezTo>
                  <a:cubicBezTo>
                    <a:pt x="2063488" y="1093803"/>
                    <a:pt x="2072207" y="1094969"/>
                    <a:pt x="2080874" y="1096413"/>
                  </a:cubicBezTo>
                  <a:cubicBezTo>
                    <a:pt x="2089541" y="1099302"/>
                    <a:pt x="2098012" y="1102865"/>
                    <a:pt x="2106876" y="1105081"/>
                  </a:cubicBezTo>
                  <a:cubicBezTo>
                    <a:pt x="2112435" y="1106471"/>
                    <a:pt x="2130991" y="1110638"/>
                    <a:pt x="2137211" y="1113748"/>
                  </a:cubicBezTo>
                  <a:cubicBezTo>
                    <a:pt x="2155001" y="1122643"/>
                    <a:pt x="2145440" y="1120331"/>
                    <a:pt x="2158879" y="1131083"/>
                  </a:cubicBezTo>
                  <a:cubicBezTo>
                    <a:pt x="2162946" y="1134337"/>
                    <a:pt x="2167546" y="1136861"/>
                    <a:pt x="2171880" y="1139750"/>
                  </a:cubicBezTo>
                  <a:cubicBezTo>
                    <a:pt x="2182774" y="1172429"/>
                    <a:pt x="2168079" y="1132148"/>
                    <a:pt x="2184881" y="1165752"/>
                  </a:cubicBezTo>
                  <a:cubicBezTo>
                    <a:pt x="2186924" y="1169838"/>
                    <a:pt x="2187172" y="1174667"/>
                    <a:pt x="2189215" y="1178753"/>
                  </a:cubicBezTo>
                  <a:cubicBezTo>
                    <a:pt x="2191544" y="1183411"/>
                    <a:pt x="2195553" y="1187096"/>
                    <a:pt x="2197882" y="1191754"/>
                  </a:cubicBezTo>
                  <a:cubicBezTo>
                    <a:pt x="2214424" y="1224839"/>
                    <a:pt x="2183784" y="1180180"/>
                    <a:pt x="2215217" y="1222089"/>
                  </a:cubicBezTo>
                  <a:cubicBezTo>
                    <a:pt x="2216661" y="1226423"/>
                    <a:pt x="2217751" y="1230891"/>
                    <a:pt x="2219550" y="1235090"/>
                  </a:cubicBezTo>
                  <a:cubicBezTo>
                    <a:pt x="2222095" y="1241028"/>
                    <a:pt x="2225950" y="1246376"/>
                    <a:pt x="2228218" y="1252425"/>
                  </a:cubicBezTo>
                  <a:cubicBezTo>
                    <a:pt x="2240212" y="1284407"/>
                    <a:pt x="2223652" y="1256412"/>
                    <a:pt x="2241219" y="1282760"/>
                  </a:cubicBezTo>
                  <a:cubicBezTo>
                    <a:pt x="2242663" y="1287094"/>
                    <a:pt x="2244656" y="1291282"/>
                    <a:pt x="2245552" y="1295761"/>
                  </a:cubicBezTo>
                  <a:cubicBezTo>
                    <a:pt x="2253514" y="1335573"/>
                    <a:pt x="2250127" y="1351727"/>
                    <a:pt x="2245552" y="1399769"/>
                  </a:cubicBezTo>
                  <a:cubicBezTo>
                    <a:pt x="2244987" y="1405698"/>
                    <a:pt x="2242387" y="1411264"/>
                    <a:pt x="2241219" y="1417104"/>
                  </a:cubicBezTo>
                  <a:cubicBezTo>
                    <a:pt x="2239496" y="1425720"/>
                    <a:pt x="2238504" y="1434469"/>
                    <a:pt x="2236885" y="1443105"/>
                  </a:cubicBezTo>
                  <a:cubicBezTo>
                    <a:pt x="2229506" y="1482458"/>
                    <a:pt x="2230798" y="1476122"/>
                    <a:pt x="2223884" y="1503777"/>
                  </a:cubicBezTo>
                  <a:cubicBezTo>
                    <a:pt x="2221177" y="1530842"/>
                    <a:pt x="2221199" y="1544852"/>
                    <a:pt x="2215217" y="1568781"/>
                  </a:cubicBezTo>
                  <a:cubicBezTo>
                    <a:pt x="2209028" y="1593539"/>
                    <a:pt x="2211954" y="1569388"/>
                    <a:pt x="2206549" y="1599117"/>
                  </a:cubicBezTo>
                  <a:cubicBezTo>
                    <a:pt x="2204722" y="1609167"/>
                    <a:pt x="2204043" y="1619402"/>
                    <a:pt x="2202216" y="1629452"/>
                  </a:cubicBezTo>
                  <a:cubicBezTo>
                    <a:pt x="2200006" y="1641607"/>
                    <a:pt x="2198224" y="1650779"/>
                    <a:pt x="2189215" y="1659788"/>
                  </a:cubicBezTo>
                  <a:cubicBezTo>
                    <a:pt x="2185532" y="1663471"/>
                    <a:pt x="2180548" y="1665566"/>
                    <a:pt x="2176214" y="1668455"/>
                  </a:cubicBezTo>
                  <a:lnTo>
                    <a:pt x="2158879" y="1694457"/>
                  </a:lnTo>
                  <a:cubicBezTo>
                    <a:pt x="2155990" y="1698791"/>
                    <a:pt x="2153895" y="1703775"/>
                    <a:pt x="2150212" y="1707458"/>
                  </a:cubicBezTo>
                  <a:lnTo>
                    <a:pt x="2137211" y="1720459"/>
                  </a:lnTo>
                  <a:cubicBezTo>
                    <a:pt x="2126905" y="1751375"/>
                    <a:pt x="2141519" y="1713995"/>
                    <a:pt x="2119876" y="1746461"/>
                  </a:cubicBezTo>
                  <a:cubicBezTo>
                    <a:pt x="2117342" y="1750262"/>
                    <a:pt x="2117809" y="1755496"/>
                    <a:pt x="2115543" y="1759462"/>
                  </a:cubicBezTo>
                  <a:cubicBezTo>
                    <a:pt x="2111960" y="1765733"/>
                    <a:pt x="2106370" y="1770671"/>
                    <a:pt x="2102542" y="1776796"/>
                  </a:cubicBezTo>
                  <a:cubicBezTo>
                    <a:pt x="2099118" y="1782274"/>
                    <a:pt x="2098443" y="1789563"/>
                    <a:pt x="2093875" y="1794131"/>
                  </a:cubicBezTo>
                  <a:cubicBezTo>
                    <a:pt x="2078973" y="1809034"/>
                    <a:pt x="2071221" y="1810350"/>
                    <a:pt x="2054872" y="1815799"/>
                  </a:cubicBezTo>
                  <a:cubicBezTo>
                    <a:pt x="2032907" y="1837764"/>
                    <a:pt x="2061335" y="1811921"/>
                    <a:pt x="2033203" y="1828800"/>
                  </a:cubicBezTo>
                  <a:cubicBezTo>
                    <a:pt x="2003460" y="1846646"/>
                    <a:pt x="2048364" y="1829527"/>
                    <a:pt x="2011535" y="1841801"/>
                  </a:cubicBezTo>
                  <a:lnTo>
                    <a:pt x="1985533" y="1859136"/>
                  </a:lnTo>
                  <a:cubicBezTo>
                    <a:pt x="1981199" y="1862025"/>
                    <a:pt x="1977669" y="1866947"/>
                    <a:pt x="1972532" y="1867803"/>
                  </a:cubicBezTo>
                  <a:cubicBezTo>
                    <a:pt x="1963865" y="1869248"/>
                    <a:pt x="1955147" y="1870414"/>
                    <a:pt x="1946531" y="1872137"/>
                  </a:cubicBezTo>
                  <a:cubicBezTo>
                    <a:pt x="1940691" y="1873305"/>
                    <a:pt x="1935130" y="1875954"/>
                    <a:pt x="1929196" y="1876470"/>
                  </a:cubicBezTo>
                  <a:cubicBezTo>
                    <a:pt x="1901815" y="1878851"/>
                    <a:pt x="1874303" y="1879359"/>
                    <a:pt x="1846857" y="1880804"/>
                  </a:cubicBezTo>
                  <a:lnTo>
                    <a:pt x="1812187" y="1885138"/>
                  </a:lnTo>
                  <a:cubicBezTo>
                    <a:pt x="1802062" y="1886488"/>
                    <a:pt x="1792012" y="1888420"/>
                    <a:pt x="1781852" y="1889471"/>
                  </a:cubicBezTo>
                  <a:cubicBezTo>
                    <a:pt x="1750110" y="1892755"/>
                    <a:pt x="1686512" y="1898139"/>
                    <a:pt x="1686512" y="1898139"/>
                  </a:cubicBezTo>
                  <a:cubicBezTo>
                    <a:pt x="1682178" y="1899583"/>
                    <a:pt x="1677970" y="1901481"/>
                    <a:pt x="1673511" y="1902472"/>
                  </a:cubicBezTo>
                  <a:cubicBezTo>
                    <a:pt x="1651512" y="1907360"/>
                    <a:pt x="1625978" y="1908959"/>
                    <a:pt x="1604172" y="1911140"/>
                  </a:cubicBezTo>
                  <a:cubicBezTo>
                    <a:pt x="1578197" y="1919797"/>
                    <a:pt x="1593179" y="1915864"/>
                    <a:pt x="1547835" y="1919807"/>
                  </a:cubicBezTo>
                  <a:cubicBezTo>
                    <a:pt x="1529071" y="1921439"/>
                    <a:pt x="1510276" y="1922696"/>
                    <a:pt x="1491497" y="1924140"/>
                  </a:cubicBezTo>
                  <a:cubicBezTo>
                    <a:pt x="1471273" y="1922696"/>
                    <a:pt x="1450990" y="1921929"/>
                    <a:pt x="1430826" y="1919807"/>
                  </a:cubicBezTo>
                  <a:cubicBezTo>
                    <a:pt x="1423501" y="1919036"/>
                    <a:pt x="1416438" y="1916593"/>
                    <a:pt x="1409158" y="1915473"/>
                  </a:cubicBezTo>
                  <a:cubicBezTo>
                    <a:pt x="1397647" y="1913702"/>
                    <a:pt x="1386045" y="1912584"/>
                    <a:pt x="1374489" y="1911140"/>
                  </a:cubicBezTo>
                  <a:cubicBezTo>
                    <a:pt x="1342083" y="1903038"/>
                    <a:pt x="1357820" y="1905983"/>
                    <a:pt x="1305150" y="1902472"/>
                  </a:cubicBezTo>
                  <a:cubicBezTo>
                    <a:pt x="1279166" y="1900740"/>
                    <a:pt x="1253176" y="1898872"/>
                    <a:pt x="1227145" y="1898139"/>
                  </a:cubicBezTo>
                  <a:lnTo>
                    <a:pt x="997461" y="1893805"/>
                  </a:lnTo>
                  <a:cubicBezTo>
                    <a:pt x="978682" y="1892360"/>
                    <a:pt x="959829" y="1891672"/>
                    <a:pt x="941124" y="1889471"/>
                  </a:cubicBezTo>
                  <a:cubicBezTo>
                    <a:pt x="935209" y="1888775"/>
                    <a:pt x="929729" y="1885578"/>
                    <a:pt x="923789" y="1885138"/>
                  </a:cubicBezTo>
                  <a:cubicBezTo>
                    <a:pt x="890624" y="1882681"/>
                    <a:pt x="857340" y="1882249"/>
                    <a:pt x="824115" y="1880804"/>
                  </a:cubicBezTo>
                  <a:cubicBezTo>
                    <a:pt x="743378" y="1871832"/>
                    <a:pt x="831619" y="1881058"/>
                    <a:pt x="720108" y="1872137"/>
                  </a:cubicBezTo>
                  <a:cubicBezTo>
                    <a:pt x="705637" y="1870979"/>
                    <a:pt x="691234" y="1869061"/>
                    <a:pt x="676771" y="1867803"/>
                  </a:cubicBezTo>
                  <a:cubicBezTo>
                    <a:pt x="658007" y="1866171"/>
                    <a:pt x="639213" y="1864914"/>
                    <a:pt x="620434" y="1863469"/>
                  </a:cubicBezTo>
                  <a:cubicBezTo>
                    <a:pt x="608878" y="1860580"/>
                    <a:pt x="597446" y="1857138"/>
                    <a:pt x="585765" y="1854802"/>
                  </a:cubicBezTo>
                  <a:cubicBezTo>
                    <a:pt x="578542" y="1853357"/>
                    <a:pt x="571242" y="1852254"/>
                    <a:pt x="564096" y="1850468"/>
                  </a:cubicBezTo>
                  <a:cubicBezTo>
                    <a:pt x="559664" y="1849360"/>
                    <a:pt x="555527" y="1847243"/>
                    <a:pt x="551095" y="1846135"/>
                  </a:cubicBezTo>
                  <a:cubicBezTo>
                    <a:pt x="543949" y="1844349"/>
                    <a:pt x="536573" y="1843587"/>
                    <a:pt x="529427" y="1841801"/>
                  </a:cubicBezTo>
                  <a:cubicBezTo>
                    <a:pt x="507891" y="1836417"/>
                    <a:pt x="523914" y="1838108"/>
                    <a:pt x="499092" y="1828800"/>
                  </a:cubicBezTo>
                  <a:cubicBezTo>
                    <a:pt x="493515" y="1826709"/>
                    <a:pt x="487535" y="1825911"/>
                    <a:pt x="481757" y="1824467"/>
                  </a:cubicBezTo>
                  <a:cubicBezTo>
                    <a:pt x="458570" y="1801277"/>
                    <a:pt x="492480" y="1833364"/>
                    <a:pt x="455755" y="1807132"/>
                  </a:cubicBezTo>
                  <a:cubicBezTo>
                    <a:pt x="450768" y="1803570"/>
                    <a:pt x="447462" y="1798054"/>
                    <a:pt x="442754" y="1794131"/>
                  </a:cubicBezTo>
                  <a:cubicBezTo>
                    <a:pt x="438753" y="1790797"/>
                    <a:pt x="433820" y="1788718"/>
                    <a:pt x="429753" y="1785464"/>
                  </a:cubicBezTo>
                  <a:cubicBezTo>
                    <a:pt x="398878" y="1760763"/>
                    <a:pt x="448100" y="1794805"/>
                    <a:pt x="408085" y="1768129"/>
                  </a:cubicBezTo>
                  <a:cubicBezTo>
                    <a:pt x="405196" y="1763795"/>
                    <a:pt x="402848" y="1759048"/>
                    <a:pt x="399418" y="1755128"/>
                  </a:cubicBezTo>
                  <a:cubicBezTo>
                    <a:pt x="392692" y="1747441"/>
                    <a:pt x="383415" y="1741959"/>
                    <a:pt x="377749" y="1733460"/>
                  </a:cubicBezTo>
                  <a:cubicBezTo>
                    <a:pt x="370876" y="1723149"/>
                    <a:pt x="361305" y="1709240"/>
                    <a:pt x="356081" y="1698791"/>
                  </a:cubicBezTo>
                  <a:cubicBezTo>
                    <a:pt x="344829" y="1676287"/>
                    <a:pt x="360011" y="1694053"/>
                    <a:pt x="343080" y="1677122"/>
                  </a:cubicBezTo>
                  <a:cubicBezTo>
                    <a:pt x="333121" y="1647245"/>
                    <a:pt x="340873" y="1657581"/>
                    <a:pt x="325746" y="1642453"/>
                  </a:cubicBezTo>
                  <a:cubicBezTo>
                    <a:pt x="312181" y="1588198"/>
                    <a:pt x="329526" y="1655688"/>
                    <a:pt x="317078" y="1612118"/>
                  </a:cubicBezTo>
                  <a:cubicBezTo>
                    <a:pt x="306195" y="1574026"/>
                    <a:pt x="318802" y="1612954"/>
                    <a:pt x="308411" y="1581782"/>
                  </a:cubicBezTo>
                  <a:cubicBezTo>
                    <a:pt x="306966" y="1570226"/>
                    <a:pt x="305992" y="1558601"/>
                    <a:pt x="304077" y="1547113"/>
                  </a:cubicBezTo>
                  <a:cubicBezTo>
                    <a:pt x="303098" y="1541238"/>
                    <a:pt x="300586" y="1535674"/>
                    <a:pt x="299744" y="1529778"/>
                  </a:cubicBezTo>
                  <a:cubicBezTo>
                    <a:pt x="297691" y="1515407"/>
                    <a:pt x="297463" y="1500813"/>
                    <a:pt x="295410" y="1486442"/>
                  </a:cubicBezTo>
                  <a:cubicBezTo>
                    <a:pt x="294568" y="1480546"/>
                    <a:pt x="292368" y="1474921"/>
                    <a:pt x="291076" y="1469107"/>
                  </a:cubicBezTo>
                  <a:cubicBezTo>
                    <a:pt x="289478" y="1461917"/>
                    <a:pt x="288187" y="1454662"/>
                    <a:pt x="286743" y="1447439"/>
                  </a:cubicBezTo>
                  <a:cubicBezTo>
                    <a:pt x="285298" y="1383879"/>
                    <a:pt x="286459" y="1320206"/>
                    <a:pt x="282409" y="1256759"/>
                  </a:cubicBezTo>
                  <a:cubicBezTo>
                    <a:pt x="282077" y="1251561"/>
                    <a:pt x="277132" y="1247712"/>
                    <a:pt x="273742" y="1243758"/>
                  </a:cubicBezTo>
                  <a:cubicBezTo>
                    <a:pt x="268424" y="1237553"/>
                    <a:pt x="260940" y="1233222"/>
                    <a:pt x="256407" y="1226423"/>
                  </a:cubicBezTo>
                  <a:cubicBezTo>
                    <a:pt x="253518" y="1222089"/>
                    <a:pt x="250324" y="1217944"/>
                    <a:pt x="247740" y="1213422"/>
                  </a:cubicBezTo>
                  <a:cubicBezTo>
                    <a:pt x="244535" y="1207813"/>
                    <a:pt x="242657" y="1201462"/>
                    <a:pt x="239073" y="1196087"/>
                  </a:cubicBezTo>
                  <a:cubicBezTo>
                    <a:pt x="236807" y="1192687"/>
                    <a:pt x="233294" y="1190309"/>
                    <a:pt x="230405" y="1187420"/>
                  </a:cubicBezTo>
                  <a:cubicBezTo>
                    <a:pt x="228961" y="1183086"/>
                    <a:pt x="228115" y="1178505"/>
                    <a:pt x="226072" y="1174419"/>
                  </a:cubicBezTo>
                  <a:cubicBezTo>
                    <a:pt x="223743" y="1169760"/>
                    <a:pt x="219519" y="1166178"/>
                    <a:pt x="217404" y="1161418"/>
                  </a:cubicBezTo>
                  <a:cubicBezTo>
                    <a:pt x="213693" y="1153069"/>
                    <a:pt x="208737" y="1135416"/>
                    <a:pt x="208737" y="1135416"/>
                  </a:cubicBezTo>
                  <a:cubicBezTo>
                    <a:pt x="205665" y="1110840"/>
                    <a:pt x="206204" y="1103862"/>
                    <a:pt x="200070" y="1083413"/>
                  </a:cubicBezTo>
                  <a:cubicBezTo>
                    <a:pt x="197445" y="1074662"/>
                    <a:pt x="197863" y="1063871"/>
                    <a:pt x="191403" y="1057411"/>
                  </a:cubicBezTo>
                  <a:cubicBezTo>
                    <a:pt x="188514" y="1054522"/>
                    <a:pt x="185187" y="1052012"/>
                    <a:pt x="182735" y="1048743"/>
                  </a:cubicBezTo>
                  <a:cubicBezTo>
                    <a:pt x="176485" y="1040410"/>
                    <a:pt x="172767" y="1030107"/>
                    <a:pt x="165401" y="1022741"/>
                  </a:cubicBezTo>
                  <a:cubicBezTo>
                    <a:pt x="158178" y="1015518"/>
                    <a:pt x="149398" y="1009572"/>
                    <a:pt x="143732" y="1001073"/>
                  </a:cubicBezTo>
                  <a:cubicBezTo>
                    <a:pt x="135210" y="988289"/>
                    <a:pt x="134577" y="985498"/>
                    <a:pt x="122064" y="975071"/>
                  </a:cubicBezTo>
                  <a:cubicBezTo>
                    <a:pt x="118063" y="971737"/>
                    <a:pt x="113064" y="969738"/>
                    <a:pt x="109063" y="966404"/>
                  </a:cubicBezTo>
                  <a:cubicBezTo>
                    <a:pt x="104355" y="962481"/>
                    <a:pt x="101161" y="956803"/>
                    <a:pt x="96062" y="953403"/>
                  </a:cubicBezTo>
                  <a:cubicBezTo>
                    <a:pt x="92261" y="950869"/>
                    <a:pt x="87147" y="951112"/>
                    <a:pt x="83061" y="949069"/>
                  </a:cubicBezTo>
                  <a:cubicBezTo>
                    <a:pt x="78403" y="946740"/>
                    <a:pt x="74632" y="942896"/>
                    <a:pt x="70060" y="940402"/>
                  </a:cubicBezTo>
                  <a:cubicBezTo>
                    <a:pt x="58717" y="934215"/>
                    <a:pt x="47648" y="927154"/>
                    <a:pt x="35391" y="923068"/>
                  </a:cubicBezTo>
                  <a:cubicBezTo>
                    <a:pt x="31057" y="921623"/>
                    <a:pt x="26476" y="920777"/>
                    <a:pt x="22390" y="918734"/>
                  </a:cubicBezTo>
                  <a:cubicBezTo>
                    <a:pt x="3454" y="909266"/>
                    <a:pt x="0" y="874675"/>
                    <a:pt x="5056" y="866730"/>
                  </a:cubicBezTo>
                  <a:close/>
                </a:path>
              </a:pathLst>
            </a:custGeom>
            <a:noFill/>
            <a:ln w="127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srgbClr val="FFFFFF"/>
                </a:solidFill>
              </a:endParaRPr>
            </a:p>
          </p:txBody>
        </p:sp>
        <p:pic>
          <p:nvPicPr>
            <p:cNvPr id="21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6" cstate="print"/>
            <a:srcRect b="15057"/>
            <a:stretch>
              <a:fillRect/>
            </a:stretch>
          </p:blipFill>
          <p:spPr bwMode="auto">
            <a:xfrm>
              <a:off x="6536536" y="4950440"/>
              <a:ext cx="380958" cy="360000"/>
            </a:xfrm>
            <a:prstGeom prst="rect">
              <a:avLst/>
            </a:prstGeom>
            <a:noFill/>
          </p:spPr>
        </p:pic>
        <p:pic>
          <p:nvPicPr>
            <p:cNvPr id="22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6" cstate="print"/>
            <a:srcRect b="15057"/>
            <a:stretch>
              <a:fillRect/>
            </a:stretch>
          </p:blipFill>
          <p:spPr bwMode="auto">
            <a:xfrm>
              <a:off x="6896576" y="5814536"/>
              <a:ext cx="380958" cy="360000"/>
            </a:xfrm>
            <a:prstGeom prst="rect">
              <a:avLst/>
            </a:prstGeom>
            <a:noFill/>
          </p:spPr>
        </p:pic>
        <p:pic>
          <p:nvPicPr>
            <p:cNvPr id="23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6" cstate="print"/>
            <a:srcRect b="15057"/>
            <a:stretch>
              <a:fillRect/>
            </a:stretch>
          </p:blipFill>
          <p:spPr bwMode="auto">
            <a:xfrm>
              <a:off x="6248504" y="5814536"/>
              <a:ext cx="380958" cy="360000"/>
            </a:xfrm>
            <a:prstGeom prst="rect">
              <a:avLst/>
            </a:prstGeom>
            <a:noFill/>
          </p:spPr>
        </p:pic>
        <p:pic>
          <p:nvPicPr>
            <p:cNvPr id="24" name="Picture 12" descr="https://encrypted-tbn2.gstatic.com/images?q=tbn:ANd9GcQeo-2E4fA1RAo0vPDIlqJ1nok3VuBODwlnPGwgDR2-2ACOR9KRYA"/>
            <p:cNvPicPr>
              <a:picLocks noChangeAspect="1" noChangeArrowheads="1"/>
            </p:cNvPicPr>
            <p:nvPr/>
          </p:nvPicPr>
          <p:blipFill>
            <a:blip r:embed="rId6" cstate="print"/>
            <a:srcRect b="15057"/>
            <a:stretch>
              <a:fillRect/>
            </a:stretch>
          </p:blipFill>
          <p:spPr bwMode="auto">
            <a:xfrm>
              <a:off x="5168384" y="5310480"/>
              <a:ext cx="380958" cy="360000"/>
            </a:xfrm>
            <a:prstGeom prst="rect">
              <a:avLst/>
            </a:prstGeom>
            <a:noFill/>
          </p:spPr>
        </p:pic>
        <p:graphicFrame>
          <p:nvGraphicFramePr>
            <p:cNvPr id="26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1289046"/>
                </p:ext>
              </p:extLst>
            </p:nvPr>
          </p:nvGraphicFramePr>
          <p:xfrm>
            <a:off x="7406958" y="4558030"/>
            <a:ext cx="468312" cy="571500"/>
          </p:xfrm>
          <a:graphic>
            <a:graphicData uri="http://schemas.openxmlformats.org/presentationml/2006/ole">
              <p:oleObj spid="_x0000_s569544" name="Equation" r:id="rId10" imgW="190440" imgH="228600" progId="">
                <p:embed/>
              </p:oleObj>
            </a:graphicData>
          </a:graphic>
        </p:graphicFrame>
        <p:graphicFrame>
          <p:nvGraphicFramePr>
            <p:cNvPr id="27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3945311"/>
                </p:ext>
              </p:extLst>
            </p:nvPr>
          </p:nvGraphicFramePr>
          <p:xfrm>
            <a:off x="7678420" y="5350193"/>
            <a:ext cx="498475" cy="571500"/>
          </p:xfrm>
          <a:graphic>
            <a:graphicData uri="http://schemas.openxmlformats.org/presentationml/2006/ole">
              <p:oleObj spid="_x0000_s569545" name="Equation" r:id="rId11" imgW="203040" imgH="228600" progId="">
                <p:embed/>
              </p:oleObj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27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7" grpId="0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14299"/>
            <a:ext cx="9220200" cy="702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96323" name="Text Box 3"/>
          <p:cNvSpPr txBox="1">
            <a:spLocks noChangeArrowheads="1"/>
          </p:cNvSpPr>
          <p:nvPr/>
        </p:nvSpPr>
        <p:spPr bwMode="auto">
          <a:xfrm>
            <a:off x="998538" y="1911360"/>
            <a:ext cx="6093005" cy="498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b="0" dirty="0">
                <a:solidFill>
                  <a:srgbClr val="FFFF00"/>
                </a:solidFill>
                <a:cs typeface="Times New Roman" pitchFamily="18" charset="0"/>
              </a:rPr>
              <a:t>basics of </a:t>
            </a:r>
            <a:r>
              <a:rPr lang="en-US" altLang="en-US" sz="2400" b="0" dirty="0" smtClean="0">
                <a:solidFill>
                  <a:srgbClr val="FFFF00"/>
                </a:solidFill>
                <a:cs typeface="Times New Roman" pitchFamily="18" charset="0"/>
              </a:rPr>
              <a:t>edge channels in IQHE</a:t>
            </a:r>
            <a:endParaRPr lang="en-US" altLang="en-US" sz="1800" b="0" dirty="0">
              <a:solidFill>
                <a:srgbClr val="FFFF00"/>
              </a:solidFill>
              <a:cs typeface="Times New Roman" pitchFamily="18" charset="0"/>
            </a:endParaRP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2400" b="0" dirty="0">
              <a:solidFill>
                <a:srgbClr val="FFFF00"/>
              </a:solidFill>
              <a:cs typeface="Times New Roman" pitchFamily="18" charset="0"/>
            </a:endParaRP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b="0" dirty="0">
                <a:solidFill>
                  <a:srgbClr val="FFFFFF"/>
                </a:solidFill>
                <a:cs typeface="Times New Roman" pitchFamily="18" charset="0"/>
              </a:rPr>
              <a:t>doing </a:t>
            </a:r>
            <a:r>
              <a:rPr lang="en-US" altLang="en-US" sz="2400" b="0" dirty="0" smtClean="0">
                <a:solidFill>
                  <a:srgbClr val="FFFFFF"/>
                </a:solidFill>
                <a:cs typeface="Times New Roman" pitchFamily="18" charset="0"/>
              </a:rPr>
              <a:t>physics </a:t>
            </a:r>
            <a:r>
              <a:rPr lang="en-US" altLang="en-US" sz="2400" b="0" dirty="0">
                <a:solidFill>
                  <a:srgbClr val="FFFFFF"/>
                </a:solidFill>
                <a:cs typeface="Times New Roman" pitchFamily="18" charset="0"/>
              </a:rPr>
              <a:t>with </a:t>
            </a:r>
            <a:r>
              <a:rPr lang="en-US" altLang="en-US" sz="2400" b="0" dirty="0" smtClean="0">
                <a:solidFill>
                  <a:srgbClr val="FFFFFF"/>
                </a:solidFill>
                <a:cs typeface="Times New Roman" pitchFamily="18" charset="0"/>
              </a:rPr>
              <a:t>integer edge channels</a:t>
            </a:r>
            <a:endParaRPr lang="en-US" altLang="en-US" sz="2400" b="0" dirty="0">
              <a:solidFill>
                <a:srgbClr val="FFFFFF"/>
              </a:solidFill>
              <a:cs typeface="Times New Roman" pitchFamily="18" charset="0"/>
            </a:endParaRP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2400" b="0" dirty="0">
              <a:solidFill>
                <a:srgbClr val="FFFFFF"/>
              </a:solidFill>
              <a:cs typeface="Times New Roman" pitchFamily="18" charset="0"/>
            </a:endParaRPr>
          </a:p>
          <a:p>
            <a:pPr marL="285736" indent="-2857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b="0" dirty="0">
                <a:solidFill>
                  <a:srgbClr val="FFFFFF"/>
                </a:solidFill>
                <a:cs typeface="Times New Roman" pitchFamily="18" charset="0"/>
              </a:rPr>
              <a:t>studies of edge transport in FQHE regime</a:t>
            </a:r>
            <a:endParaRPr lang="en-US" altLang="en-US" sz="2400" b="0" dirty="0">
              <a:solidFill>
                <a:srgbClr val="FFFF00"/>
              </a:solidFill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400" b="0" dirty="0">
                <a:solidFill>
                  <a:srgbClr val="FFFFFF"/>
                </a:solidFill>
                <a:cs typeface="Times New Roman" pitchFamily="18" charset="0"/>
              </a:rPr>
              <a:t>         </a:t>
            </a:r>
            <a:r>
              <a:rPr lang="en-US" altLang="en-US" sz="1800" b="0" dirty="0" smtClean="0">
                <a:solidFill>
                  <a:srgbClr val="FFFF00"/>
                </a:solidFill>
                <a:cs typeface="Times New Roman" pitchFamily="18" charset="0"/>
              </a:rPr>
              <a:t>deviations </a:t>
            </a:r>
            <a:r>
              <a:rPr lang="en-US" altLang="en-US" sz="1800" b="0" dirty="0">
                <a:solidFill>
                  <a:srgbClr val="FFFF00"/>
                </a:solidFill>
                <a:cs typeface="Times New Roman" pitchFamily="18" charset="0"/>
              </a:rPr>
              <a:t>from the </a:t>
            </a:r>
            <a:r>
              <a:rPr lang="en-US" altLang="en-US" sz="1800" b="0" dirty="0" smtClean="0">
                <a:solidFill>
                  <a:srgbClr val="FFFF00"/>
                </a:solidFill>
                <a:cs typeface="Times New Roman" pitchFamily="18" charset="0"/>
              </a:rPr>
              <a:t>‘accepted’ </a:t>
            </a:r>
            <a:r>
              <a:rPr lang="en-US" altLang="en-US" sz="1800" b="0" dirty="0">
                <a:solidFill>
                  <a:srgbClr val="FFFF00"/>
                </a:solidFill>
                <a:cs typeface="Times New Roman" pitchFamily="18" charset="0"/>
              </a:rPr>
              <a:t>picture</a:t>
            </a:r>
          </a:p>
          <a:p>
            <a:pPr>
              <a:lnSpc>
                <a:spcPct val="150000"/>
              </a:lnSpc>
            </a:pPr>
            <a:r>
              <a:rPr lang="en-US" altLang="en-US" sz="1800" b="0" dirty="0">
                <a:solidFill>
                  <a:srgbClr val="FFFF00"/>
                </a:solidFill>
                <a:cs typeface="Times New Roman" pitchFamily="18" charset="0"/>
              </a:rPr>
              <a:t>			</a:t>
            </a:r>
          </a:p>
          <a:p>
            <a:pPr>
              <a:lnSpc>
                <a:spcPct val="150000"/>
              </a:lnSpc>
            </a:pPr>
            <a:endParaRPr lang="en-US" altLang="en-US" sz="1800" b="0" dirty="0">
              <a:solidFill>
                <a:srgbClr val="FFFF00"/>
              </a:solidFill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altLang="en-US" sz="1600" b="0" dirty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1600" b="0" dirty="0">
                <a:solidFill>
                  <a:srgbClr val="000000"/>
                </a:solidFill>
                <a:cs typeface="Times New Roman" pitchFamily="18" charset="0"/>
              </a:rPr>
              <a:t>Moty Heiblum </a:t>
            </a:r>
          </a:p>
        </p:txBody>
      </p:sp>
      <p:sp>
        <p:nvSpPr>
          <p:cNvPr id="696325" name="Text Box 5"/>
          <p:cNvSpPr txBox="1">
            <a:spLocks noChangeArrowheads="1"/>
          </p:cNvSpPr>
          <p:nvPr/>
        </p:nvSpPr>
        <p:spPr bwMode="auto">
          <a:xfrm>
            <a:off x="647706" y="187325"/>
            <a:ext cx="8404225" cy="58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r>
              <a:rPr lang="en-US" altLang="en-US" sz="3200" dirty="0">
                <a:solidFill>
                  <a:srgbClr val="FFFFFF"/>
                </a:solidFill>
                <a:cs typeface="Times New Roman" pitchFamily="18" charset="0"/>
              </a:rPr>
              <a:t>Edge States </a:t>
            </a:r>
            <a:r>
              <a:rPr lang="en-US" altLang="en-US" sz="3200" b="0" dirty="0">
                <a:solidFill>
                  <a:srgbClr val="FFFFFF"/>
                </a:solidFill>
                <a:cs typeface="Times New Roman" pitchFamily="18" charset="0"/>
              </a:rPr>
              <a:t>in </a:t>
            </a:r>
            <a:r>
              <a:rPr lang="en-US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QHE </a:t>
            </a:r>
            <a:r>
              <a:rPr lang="en-US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Regime </a:t>
            </a:r>
            <a:r>
              <a:rPr lang="en-US" altLang="en-US" sz="3200" dirty="0">
                <a:solidFill>
                  <a:srgbClr val="FFFFFF"/>
                </a:solidFill>
                <a:cs typeface="Times New Roman" pitchFamily="18" charset="0"/>
              </a:rPr>
              <a:t>…. </a:t>
            </a:r>
            <a:r>
              <a:rPr lang="en-US" altLang="en-US" sz="1800" b="0" dirty="0" smtClean="0">
                <a:solidFill>
                  <a:srgbClr val="FFFFFF"/>
                </a:solidFill>
                <a:cs typeface="Times New Roman" pitchFamily="18" charset="0"/>
              </a:rPr>
              <a:t>their nature </a:t>
            </a:r>
            <a:r>
              <a:rPr lang="en-US" altLang="en-US" sz="1800" b="0" dirty="0">
                <a:solidFill>
                  <a:srgbClr val="FFFFFF"/>
                </a:solidFill>
                <a:cs typeface="Times New Roman" pitchFamily="18" charset="0"/>
              </a:rPr>
              <a:t>&amp; use</a:t>
            </a:r>
            <a:endParaRPr lang="en-US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478368" name="Picture 1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2282" y="4883270"/>
            <a:ext cx="2887588" cy="193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403013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4098" descr="C:\My Documents\shekef1.jpg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0" y="30164"/>
            <a:ext cx="9144000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0" y="30164"/>
            <a:ext cx="9175750" cy="68199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353" eaLnBrk="0" hangingPunct="0"/>
            <a:endParaRPr lang="en-US" sz="4000" b="0" dirty="0">
              <a:solidFill>
                <a:schemeClr val="bg1"/>
              </a:solidFill>
            </a:endParaRPr>
          </a:p>
          <a:p>
            <a:pPr algn="ctr" defTabSz="914353" eaLnBrk="0" hangingPunct="0"/>
            <a:endParaRPr lang="en-US" sz="4000" b="0" dirty="0">
              <a:solidFill>
                <a:schemeClr val="bg1"/>
              </a:solidFill>
            </a:endParaRPr>
          </a:p>
          <a:p>
            <a:pPr algn="ctr" defTabSz="914353" eaLnBrk="0" hangingPunct="0"/>
            <a:endParaRPr lang="en-US" sz="4000" b="0" dirty="0">
              <a:solidFill>
                <a:schemeClr val="bg1"/>
              </a:solidFill>
            </a:endParaRPr>
          </a:p>
          <a:p>
            <a:pPr algn="ctr" defTabSz="914353" eaLnBrk="0" hangingPunct="0"/>
            <a:r>
              <a:rPr lang="en-US" sz="4000" b="0" dirty="0" smtClean="0">
                <a:solidFill>
                  <a:schemeClr val="bg1"/>
                </a:solidFill>
              </a:rPr>
              <a:t>my 2d </a:t>
            </a:r>
            <a:r>
              <a:rPr lang="en-US" sz="4000" b="0" dirty="0">
                <a:solidFill>
                  <a:schemeClr val="bg1"/>
                </a:solidFill>
              </a:rPr>
              <a:t>world</a:t>
            </a:r>
          </a:p>
          <a:p>
            <a:pPr algn="ctr" defTabSz="914353" eaLnBrk="0" hangingPunct="0"/>
            <a:endParaRPr lang="en-US" sz="4000" b="0" dirty="0">
              <a:solidFill>
                <a:schemeClr val="bg1"/>
              </a:solidFill>
            </a:endParaRPr>
          </a:p>
          <a:p>
            <a:pPr algn="ctr" defTabSz="914353" eaLnBrk="0" hangingPunct="0"/>
            <a:endParaRPr lang="en-US" sz="4000" b="0" dirty="0">
              <a:solidFill>
                <a:schemeClr val="bg1"/>
              </a:solidFill>
            </a:endParaRPr>
          </a:p>
          <a:p>
            <a:pPr algn="ctr" defTabSz="914353" eaLnBrk="0" hangingPunct="0">
              <a:lnSpc>
                <a:spcPct val="150000"/>
              </a:lnSpc>
            </a:pPr>
            <a:r>
              <a:rPr lang="en-US" sz="3200" b="0" dirty="0">
                <a:solidFill>
                  <a:srgbClr val="FFFF00"/>
                </a:solidFill>
              </a:rPr>
              <a:t>high mobility 2DEG </a:t>
            </a:r>
          </a:p>
          <a:p>
            <a:pPr algn="ctr" defTabSz="914353" eaLnBrk="0" hangingPunct="0">
              <a:lnSpc>
                <a:spcPct val="150000"/>
              </a:lnSpc>
            </a:pPr>
            <a:r>
              <a:rPr lang="en-US" sz="3200" b="0" dirty="0">
                <a:solidFill>
                  <a:srgbClr val="FFFF00"/>
                </a:solidFill>
              </a:rPr>
              <a:t>GaAs-AlGaAs</a:t>
            </a:r>
            <a:r>
              <a:rPr lang="en-US" sz="4000" b="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3999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Line 1044"/>
          <p:cNvSpPr>
            <a:spLocks noChangeShapeType="1"/>
          </p:cNvSpPr>
          <p:nvPr/>
        </p:nvSpPr>
        <p:spPr bwMode="auto">
          <a:xfrm>
            <a:off x="1917700" y="1672590"/>
            <a:ext cx="0" cy="22860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defTabSz="91435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000" b="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" name="Line 1036"/>
          <p:cNvSpPr>
            <a:spLocks noChangeShapeType="1"/>
          </p:cNvSpPr>
          <p:nvPr/>
        </p:nvSpPr>
        <p:spPr bwMode="auto">
          <a:xfrm>
            <a:off x="2476500" y="1678940"/>
            <a:ext cx="0" cy="22733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defTabSz="91435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000" b="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" name="Line 1041"/>
          <p:cNvSpPr>
            <a:spLocks noChangeShapeType="1"/>
          </p:cNvSpPr>
          <p:nvPr/>
        </p:nvSpPr>
        <p:spPr bwMode="auto">
          <a:xfrm>
            <a:off x="4343400" y="1678940"/>
            <a:ext cx="0" cy="22733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defTabSz="91435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000" b="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" name="Line 1032"/>
          <p:cNvSpPr>
            <a:spLocks noChangeShapeType="1"/>
          </p:cNvSpPr>
          <p:nvPr/>
        </p:nvSpPr>
        <p:spPr bwMode="auto">
          <a:xfrm>
            <a:off x="927100" y="2809240"/>
            <a:ext cx="49911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defTabSz="91435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000" b="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" name="Rectangle 1031"/>
          <p:cNvSpPr>
            <a:spLocks noChangeArrowheads="1"/>
          </p:cNvSpPr>
          <p:nvPr/>
        </p:nvSpPr>
        <p:spPr bwMode="auto">
          <a:xfrm>
            <a:off x="1435102" y="2263140"/>
            <a:ext cx="3987800" cy="1092200"/>
          </a:xfrm>
          <a:prstGeom prst="rect">
            <a:avLst/>
          </a:prstGeom>
          <a:solidFill>
            <a:srgbClr val="00CC99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 defTabSz="91435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0" i="1" kern="0">
                <a:solidFill>
                  <a:srgbClr val="000000"/>
                </a:solidFill>
                <a:latin typeface="Times New Roman" pitchFamily="18" charset="0"/>
              </a:rPr>
              <a:t> B</a:t>
            </a:r>
            <a:endParaRPr lang="en-US" altLang="en-US" sz="2400" b="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" name="Oval 1033"/>
          <p:cNvSpPr>
            <a:spLocks noChangeArrowheads="1"/>
          </p:cNvSpPr>
          <p:nvPr/>
        </p:nvSpPr>
        <p:spPr bwMode="auto">
          <a:xfrm>
            <a:off x="863602" y="2745740"/>
            <a:ext cx="114300" cy="114300"/>
          </a:xfrm>
          <a:prstGeom prst="ellipse">
            <a:avLst/>
          </a:prstGeom>
          <a:solidFill>
            <a:srgbClr val="00CC99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defTabSz="91435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000" b="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" name="Oval 1034"/>
          <p:cNvSpPr>
            <a:spLocks noChangeArrowheads="1"/>
          </p:cNvSpPr>
          <p:nvPr/>
        </p:nvSpPr>
        <p:spPr bwMode="auto">
          <a:xfrm>
            <a:off x="5867400" y="2745740"/>
            <a:ext cx="114300" cy="114300"/>
          </a:xfrm>
          <a:prstGeom prst="ellipse">
            <a:avLst/>
          </a:prstGeom>
          <a:solidFill>
            <a:srgbClr val="00CC99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defTabSz="91435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000" b="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" name="Oval 1037"/>
          <p:cNvSpPr>
            <a:spLocks noChangeArrowheads="1"/>
          </p:cNvSpPr>
          <p:nvPr/>
        </p:nvSpPr>
        <p:spPr bwMode="auto">
          <a:xfrm>
            <a:off x="4292602" y="1551940"/>
            <a:ext cx="114300" cy="114300"/>
          </a:xfrm>
          <a:prstGeom prst="ellipse">
            <a:avLst/>
          </a:prstGeom>
          <a:solidFill>
            <a:srgbClr val="00CC99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defTabSz="91435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000" b="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5" name="Oval 1039"/>
          <p:cNvSpPr>
            <a:spLocks noChangeArrowheads="1"/>
          </p:cNvSpPr>
          <p:nvPr/>
        </p:nvSpPr>
        <p:spPr bwMode="auto">
          <a:xfrm>
            <a:off x="4279900" y="3914140"/>
            <a:ext cx="114300" cy="114300"/>
          </a:xfrm>
          <a:prstGeom prst="ellipse">
            <a:avLst/>
          </a:prstGeom>
          <a:solidFill>
            <a:srgbClr val="00CC99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defTabSz="91435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000" b="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" name="Oval 1040"/>
          <p:cNvSpPr>
            <a:spLocks noChangeArrowheads="1"/>
          </p:cNvSpPr>
          <p:nvPr/>
        </p:nvSpPr>
        <p:spPr bwMode="auto">
          <a:xfrm>
            <a:off x="2413000" y="3888740"/>
            <a:ext cx="114300" cy="114300"/>
          </a:xfrm>
          <a:prstGeom prst="ellipse">
            <a:avLst/>
          </a:prstGeom>
          <a:solidFill>
            <a:srgbClr val="00CC99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defTabSz="91435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000" b="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7" name="Line 1043"/>
          <p:cNvSpPr>
            <a:spLocks noChangeShapeType="1"/>
          </p:cNvSpPr>
          <p:nvPr/>
        </p:nvSpPr>
        <p:spPr bwMode="auto">
          <a:xfrm flipH="1" flipV="1">
            <a:off x="1924051" y="1680528"/>
            <a:ext cx="558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defTabSz="91435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000" b="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8" name="Oval 1045"/>
          <p:cNvSpPr>
            <a:spLocks noChangeArrowheads="1"/>
          </p:cNvSpPr>
          <p:nvPr/>
        </p:nvSpPr>
        <p:spPr bwMode="auto">
          <a:xfrm>
            <a:off x="1854202" y="3888740"/>
            <a:ext cx="114300" cy="114300"/>
          </a:xfrm>
          <a:prstGeom prst="ellipse">
            <a:avLst/>
          </a:prstGeom>
          <a:solidFill>
            <a:srgbClr val="00CC99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defTabSz="91435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000" b="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" name="Text Box 1047"/>
          <p:cNvSpPr txBox="1">
            <a:spLocks noChangeArrowheads="1"/>
          </p:cNvSpPr>
          <p:nvPr/>
        </p:nvSpPr>
        <p:spPr bwMode="auto">
          <a:xfrm>
            <a:off x="1933583" y="3726815"/>
            <a:ext cx="2822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eaLnBrk="0" hangingPunct="0"/>
            <a:r>
              <a:rPr lang="en-US" altLang="en-US" sz="2400" b="0" i="1">
                <a:solidFill>
                  <a:srgbClr val="000000"/>
                </a:solidFill>
                <a:latin typeface="Times New Roman" pitchFamily="18" charset="0"/>
              </a:rPr>
              <a:t>V</a:t>
            </a:r>
            <a:r>
              <a:rPr lang="en-US" altLang="en-US" sz="2400" b="0" i="1" baseline="-25000">
                <a:solidFill>
                  <a:srgbClr val="000000"/>
                </a:solidFill>
                <a:latin typeface="Times New Roman" pitchFamily="18" charset="0"/>
              </a:rPr>
              <a:t>H	    </a:t>
            </a:r>
            <a:r>
              <a:rPr lang="en-US" altLang="en-US" sz="2400" b="0" i="1">
                <a:solidFill>
                  <a:srgbClr val="000000"/>
                </a:solidFill>
                <a:latin typeface="Times New Roman" pitchFamily="18" charset="0"/>
              </a:rPr>
              <a:t>V</a:t>
            </a:r>
            <a:r>
              <a:rPr lang="en-US" altLang="en-US" sz="2400" b="0" i="1" baseline="-25000">
                <a:solidFill>
                  <a:srgbClr val="000000"/>
                </a:solidFill>
                <a:latin typeface="Times New Roman" pitchFamily="18" charset="0"/>
              </a:rPr>
              <a:t>xx</a:t>
            </a:r>
            <a:endParaRPr lang="en-US" altLang="en-US" sz="2400" b="0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" name="Line 1048"/>
          <p:cNvSpPr>
            <a:spLocks noChangeShapeType="1"/>
          </p:cNvSpPr>
          <p:nvPr/>
        </p:nvSpPr>
        <p:spPr bwMode="auto">
          <a:xfrm>
            <a:off x="889002" y="2593340"/>
            <a:ext cx="355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defTabSz="91435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000" b="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" name="Text Box 1049"/>
          <p:cNvSpPr txBox="1">
            <a:spLocks noChangeArrowheads="1"/>
          </p:cNvSpPr>
          <p:nvPr/>
        </p:nvSpPr>
        <p:spPr bwMode="auto">
          <a:xfrm>
            <a:off x="925513" y="2050428"/>
            <a:ext cx="2872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2400" b="0">
                <a:solidFill>
                  <a:srgbClr val="00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52" name="Line 1060"/>
          <p:cNvSpPr>
            <a:spLocks noChangeShapeType="1"/>
          </p:cNvSpPr>
          <p:nvPr/>
        </p:nvSpPr>
        <p:spPr bwMode="auto">
          <a:xfrm flipV="1">
            <a:off x="2501901" y="1920240"/>
            <a:ext cx="1841500" cy="0"/>
          </a:xfrm>
          <a:prstGeom prst="line">
            <a:avLst/>
          </a:prstGeom>
          <a:noFill/>
          <a:ln w="12700">
            <a:solidFill>
              <a:srgbClr val="00CC99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defTabSz="91435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000" b="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3" name="Text Box 1061"/>
          <p:cNvSpPr txBox="1">
            <a:spLocks noChangeArrowheads="1"/>
          </p:cNvSpPr>
          <p:nvPr/>
        </p:nvSpPr>
        <p:spPr bwMode="auto">
          <a:xfrm>
            <a:off x="3211513" y="1478928"/>
            <a:ext cx="3722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2400" b="0">
                <a:solidFill>
                  <a:srgbClr val="000000"/>
                </a:solidFill>
                <a:latin typeface="Times New Roman" pitchFamily="18" charset="0"/>
              </a:rPr>
              <a:t>L</a:t>
            </a:r>
          </a:p>
        </p:txBody>
      </p:sp>
      <p:sp>
        <p:nvSpPr>
          <p:cNvPr id="54" name="Line 1062"/>
          <p:cNvSpPr>
            <a:spLocks noChangeShapeType="1"/>
          </p:cNvSpPr>
          <p:nvPr/>
        </p:nvSpPr>
        <p:spPr bwMode="auto">
          <a:xfrm>
            <a:off x="4851400" y="2250440"/>
            <a:ext cx="0" cy="1104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defTabSz="91435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000" b="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5" name="Text Box 1063"/>
          <p:cNvSpPr txBox="1">
            <a:spLocks noChangeArrowheads="1"/>
          </p:cNvSpPr>
          <p:nvPr/>
        </p:nvSpPr>
        <p:spPr bwMode="auto">
          <a:xfrm>
            <a:off x="4443414" y="2571128"/>
            <a:ext cx="4748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2400" b="0">
                <a:solidFill>
                  <a:srgbClr val="000000"/>
                </a:solidFill>
                <a:latin typeface="Times New Roman" pitchFamily="18" charset="0"/>
              </a:rPr>
              <a:t>W</a:t>
            </a:r>
          </a:p>
        </p:txBody>
      </p:sp>
      <p:sp>
        <p:nvSpPr>
          <p:cNvPr id="60" name="Oval 1069"/>
          <p:cNvSpPr>
            <a:spLocks noChangeArrowheads="1"/>
          </p:cNvSpPr>
          <p:nvPr/>
        </p:nvSpPr>
        <p:spPr bwMode="auto">
          <a:xfrm>
            <a:off x="2959101" y="2656840"/>
            <a:ext cx="292100" cy="317500"/>
          </a:xfrm>
          <a:prstGeom prst="ellipse">
            <a:avLst/>
          </a:prstGeom>
          <a:solidFill>
            <a:srgbClr val="00CC99"/>
          </a:solidFill>
          <a:ln w="28575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 defTabSz="91435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b="0" kern="0">
                <a:solidFill>
                  <a:srgbClr val="000000"/>
                </a:solidFill>
                <a:latin typeface="Arial" pitchFamily="34" charset="0"/>
              </a:rPr>
              <a:t>X</a:t>
            </a:r>
          </a:p>
        </p:txBody>
      </p:sp>
      <p:graphicFrame>
        <p:nvGraphicFramePr>
          <p:cNvPr id="61" name="Object 107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7536356"/>
              </p:ext>
            </p:extLst>
          </p:nvPr>
        </p:nvGraphicFramePr>
        <p:xfrm>
          <a:off x="6338894" y="2483993"/>
          <a:ext cx="1227137" cy="768350"/>
        </p:xfrm>
        <a:graphic>
          <a:graphicData uri="http://schemas.openxmlformats.org/presentationml/2006/ole">
            <p:oleObj spid="_x0000_s487047" name="Equation" r:id="rId3" imgW="1460500" imgH="927100" progId="Equation.3">
              <p:embed/>
            </p:oleObj>
          </a:graphicData>
        </a:graphic>
      </p:graphicFrame>
      <p:sp>
        <p:nvSpPr>
          <p:cNvPr id="63" name="Line 1079"/>
          <p:cNvSpPr>
            <a:spLocks noChangeShapeType="1"/>
          </p:cNvSpPr>
          <p:nvPr/>
        </p:nvSpPr>
        <p:spPr bwMode="auto">
          <a:xfrm>
            <a:off x="2098675" y="2377440"/>
            <a:ext cx="0" cy="838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4" name="Line 1080"/>
          <p:cNvSpPr>
            <a:spLocks noChangeShapeType="1"/>
          </p:cNvSpPr>
          <p:nvPr/>
        </p:nvSpPr>
        <p:spPr bwMode="auto">
          <a:xfrm flipV="1">
            <a:off x="3783013" y="2345690"/>
            <a:ext cx="0" cy="838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5" name="Text Box 1081"/>
          <p:cNvSpPr txBox="1">
            <a:spLocks noChangeArrowheads="1"/>
          </p:cNvSpPr>
          <p:nvPr/>
        </p:nvSpPr>
        <p:spPr bwMode="auto">
          <a:xfrm>
            <a:off x="3155957" y="2325066"/>
            <a:ext cx="64863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200" b="0" i="1">
                <a:solidFill>
                  <a:srgbClr val="FF3300"/>
                </a:solidFill>
                <a:latin typeface="Times New Roman" pitchFamily="18" charset="0"/>
              </a:rPr>
              <a:t>Lorentz</a:t>
            </a:r>
          </a:p>
        </p:txBody>
      </p:sp>
      <p:sp>
        <p:nvSpPr>
          <p:cNvPr id="66" name="Text Box 1082"/>
          <p:cNvSpPr txBox="1">
            <a:spLocks noChangeArrowheads="1"/>
          </p:cNvSpPr>
          <p:nvPr/>
        </p:nvSpPr>
        <p:spPr bwMode="auto">
          <a:xfrm>
            <a:off x="2038358" y="2413964"/>
            <a:ext cx="963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200" b="0" i="1">
                <a:solidFill>
                  <a:srgbClr val="FF3300"/>
                </a:solidFill>
                <a:latin typeface="Times New Roman" pitchFamily="18" charset="0"/>
              </a:rPr>
              <a:t>electric field</a:t>
            </a:r>
          </a:p>
        </p:txBody>
      </p:sp>
      <p:sp>
        <p:nvSpPr>
          <p:cNvPr id="67" name="Line 1083"/>
          <p:cNvSpPr>
            <a:spLocks noChangeShapeType="1"/>
          </p:cNvSpPr>
          <p:nvPr/>
        </p:nvSpPr>
        <p:spPr bwMode="auto">
          <a:xfrm>
            <a:off x="1920875" y="2288555"/>
            <a:ext cx="0" cy="1044575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defTabSz="914353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000" b="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" name="Line 1084"/>
          <p:cNvSpPr>
            <a:spLocks noChangeShapeType="1"/>
          </p:cNvSpPr>
          <p:nvPr/>
        </p:nvSpPr>
        <p:spPr bwMode="auto">
          <a:xfrm>
            <a:off x="6153785" y="3239976"/>
            <a:ext cx="0" cy="1666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 i="1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69" name="Line 1085"/>
          <p:cNvSpPr>
            <a:spLocks noChangeShapeType="1"/>
          </p:cNvSpPr>
          <p:nvPr/>
        </p:nvSpPr>
        <p:spPr bwMode="auto">
          <a:xfrm>
            <a:off x="6072825" y="4814761"/>
            <a:ext cx="2489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 i="1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70" name="Line 1086"/>
          <p:cNvSpPr>
            <a:spLocks noChangeShapeType="1"/>
          </p:cNvSpPr>
          <p:nvPr/>
        </p:nvSpPr>
        <p:spPr bwMode="auto">
          <a:xfrm flipV="1">
            <a:off x="6164906" y="3371737"/>
            <a:ext cx="1874837" cy="143351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 i="1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71" name="Line 1087"/>
          <p:cNvSpPr>
            <a:spLocks noChangeShapeType="1"/>
          </p:cNvSpPr>
          <p:nvPr/>
        </p:nvSpPr>
        <p:spPr bwMode="auto">
          <a:xfrm>
            <a:off x="6149023" y="4514723"/>
            <a:ext cx="2201862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eaLnBrk="0" hangingPunct="0"/>
            <a:endParaRPr lang="en-US" sz="1000" b="0" i="1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72" name="Text Box 1088"/>
          <p:cNvSpPr txBox="1">
            <a:spLocks noChangeArrowheads="1"/>
          </p:cNvSpPr>
          <p:nvPr/>
        </p:nvSpPr>
        <p:spPr bwMode="auto">
          <a:xfrm>
            <a:off x="8100060" y="4800487"/>
            <a:ext cx="3048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eaLnBrk="0" hangingPunct="0"/>
            <a:r>
              <a:rPr lang="en-US" altLang="en-US" sz="1400" b="0" i="1">
                <a:solidFill>
                  <a:srgbClr val="000000"/>
                </a:solidFill>
                <a:latin typeface="Times New Roman" pitchFamily="18" charset="0"/>
                <a:cs typeface="+mn-cs"/>
              </a:rPr>
              <a:t>B</a:t>
            </a:r>
          </a:p>
        </p:txBody>
      </p:sp>
      <p:sp>
        <p:nvSpPr>
          <p:cNvPr id="73" name="Text Box 1089"/>
          <p:cNvSpPr txBox="1">
            <a:spLocks noChangeArrowheads="1"/>
          </p:cNvSpPr>
          <p:nvPr/>
        </p:nvSpPr>
        <p:spPr bwMode="auto">
          <a:xfrm>
            <a:off x="7634929" y="4151187"/>
            <a:ext cx="517525" cy="3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eaLnBrk="0" hangingPunct="0"/>
            <a:r>
              <a:rPr lang="en-US" altLang="en-US" sz="1400" b="0" i="1">
                <a:solidFill>
                  <a:srgbClr val="000000"/>
                </a:solidFill>
                <a:latin typeface="Times New Roman" pitchFamily="18" charset="0"/>
                <a:cs typeface="+mn-cs"/>
              </a:rPr>
              <a:t>R</a:t>
            </a:r>
            <a:r>
              <a:rPr lang="en-US" altLang="en-US" sz="1400" b="0" i="1" baseline="-25000">
                <a:solidFill>
                  <a:srgbClr val="000000"/>
                </a:solidFill>
                <a:latin typeface="Times New Roman" pitchFamily="18" charset="0"/>
                <a:cs typeface="+mn-cs"/>
              </a:rPr>
              <a:t>xx</a:t>
            </a:r>
            <a:endParaRPr lang="en-US" altLang="en-US" sz="1400" b="0" i="1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74" name="Text Box 1090"/>
          <p:cNvSpPr txBox="1">
            <a:spLocks noChangeArrowheads="1"/>
          </p:cNvSpPr>
          <p:nvPr/>
        </p:nvSpPr>
        <p:spPr bwMode="auto">
          <a:xfrm>
            <a:off x="6949125" y="3630487"/>
            <a:ext cx="515937" cy="3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eaLnBrk="0" hangingPunct="0"/>
            <a:r>
              <a:rPr lang="en-US" altLang="en-US" sz="1400" b="0" i="1">
                <a:solidFill>
                  <a:srgbClr val="000000"/>
                </a:solidFill>
                <a:latin typeface="Times New Roman" pitchFamily="18" charset="0"/>
                <a:cs typeface="+mn-cs"/>
              </a:rPr>
              <a:t>R</a:t>
            </a:r>
            <a:r>
              <a:rPr lang="en-US" altLang="en-US" sz="1400" b="0" i="1" baseline="-25000">
                <a:solidFill>
                  <a:srgbClr val="000000"/>
                </a:solidFill>
                <a:latin typeface="Times New Roman" pitchFamily="18" charset="0"/>
                <a:cs typeface="+mn-cs"/>
              </a:rPr>
              <a:t>xy</a:t>
            </a:r>
            <a:endParaRPr lang="en-US" altLang="en-US" sz="1400" b="0" i="1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4864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1351" y="4556443"/>
            <a:ext cx="221773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Rectangle 2"/>
          <p:cNvSpPr txBox="1">
            <a:spLocks noChangeArrowheads="1"/>
          </p:cNvSpPr>
          <p:nvPr/>
        </p:nvSpPr>
        <p:spPr bwMode="auto">
          <a:xfrm>
            <a:off x="789485" y="587544"/>
            <a:ext cx="7523936" cy="77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882" indent="-342882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mtClean="0">
                <a:solidFill>
                  <a:srgbClr val="3333FF"/>
                </a:solidFill>
                <a:latin typeface="Tahoma" charset="0"/>
                <a:cs typeface="Tahoma" charset="0"/>
              </a:rPr>
              <a:t>classical Hall effect</a:t>
            </a:r>
            <a:endParaRPr lang="en-US">
              <a:solidFill>
                <a:srgbClr val="3333FF"/>
              </a:solidFill>
              <a:latin typeface="Tahoma" charset="0"/>
              <a:cs typeface="Tahom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06903" y="5170712"/>
            <a:ext cx="1784463" cy="46166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defTabSz="914353" fontAlgn="auto">
              <a:spcBef>
                <a:spcPts val="0"/>
              </a:spcBef>
              <a:spcAft>
                <a:spcPts val="0"/>
              </a:spcAft>
            </a:pPr>
            <a:r>
              <a:rPr lang="en-US" sz="2400" b="0" kern="0" dirty="0">
                <a:solidFill>
                  <a:srgbClr val="FF0000"/>
                </a:solidFill>
                <a:sym typeface="Symbol"/>
              </a:rPr>
              <a:t></a:t>
            </a:r>
            <a:r>
              <a:rPr lang="en-US" sz="2400" b="0" kern="0" baseline="-25000" dirty="0">
                <a:solidFill>
                  <a:srgbClr val="FF0000"/>
                </a:solidFill>
                <a:sym typeface="Symbol"/>
              </a:rPr>
              <a:t>xx </a:t>
            </a:r>
            <a:r>
              <a:rPr lang="en-US" sz="2400" b="0" kern="0" dirty="0">
                <a:solidFill>
                  <a:srgbClr val="FF0000"/>
                </a:solidFill>
                <a:sym typeface="Symbol"/>
              </a:rPr>
              <a:t>= </a:t>
            </a:r>
            <a:r>
              <a:rPr lang="en-US" sz="2400" b="0" kern="0" baseline="-25000" dirty="0">
                <a:solidFill>
                  <a:srgbClr val="FF0000"/>
                </a:solidFill>
                <a:sym typeface="Symbol"/>
              </a:rPr>
              <a:t>xx </a:t>
            </a:r>
            <a:r>
              <a:rPr lang="en-US" sz="2400" b="0" kern="0" dirty="0">
                <a:solidFill>
                  <a:srgbClr val="FF0000"/>
                </a:solidFill>
                <a:sym typeface="Symbol"/>
              </a:rPr>
              <a:t>=0</a:t>
            </a:r>
            <a:endParaRPr lang="en-US" sz="2400" b="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808293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ahoma"/>
        <a:ea typeface=""/>
        <a:cs typeface="Tahoma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noFill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000" b="0" i="0" u="none" strike="noStrike" cap="none" normalizeH="0" baseline="0" dirty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  <a:cs typeface="Tahoma" pitchFamily="34" charset="0"/>
          </a:defRPr>
        </a:defPPr>
      </a:lstStyle>
    </a:spDef>
    <a:lnDef>
      <a:spPr bwMode="auto">
        <a:noFill/>
        <a:ln w="9525" cap="flat" cmpd="sng" algn="ctr">
          <a:solidFill>
            <a:srgbClr val="FF0000"/>
          </a:solidFill>
          <a:prstDash val="solid"/>
          <a:round/>
          <a:headEnd type="triangl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:a="http://schemas.openxmlformats.org/drawingml/2006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1">
        <a:spAutoFit/>
      </a:bodyPr>
      <a:lstStyle>
        <a:defPPr marL="0" marR="0" indent="0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kern="0" cap="none" spc="0" normalizeH="0" baseline="0" noProof="0" dirty="0" smtClean="0">
            <a:ln>
              <a:noFill/>
            </a:ln>
            <a:solidFill>
              <a:sysClr val="windowText" lastClr="000000"/>
            </a:solidFill>
            <a:effectLst/>
            <a:uLnTx/>
            <a:uFillTx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b="0" dirty="0"/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b="0" dirty="0"/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Tahoma"/>
      </a:majorFont>
      <a:minorFont>
        <a:latin typeface="Times New Roman"/>
        <a:ea typeface=""/>
        <a:cs typeface="Times New Roman (Hebrew)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Tahoma"/>
      </a:majorFont>
      <a:minorFont>
        <a:latin typeface="Times New Roman"/>
        <a:ea typeface=""/>
        <a:cs typeface="Times New Roman (Hebrew)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Tahoma"/>
      </a:majorFont>
      <a:minorFont>
        <a:latin typeface="Times New Roman"/>
        <a:ea typeface=""/>
        <a:cs typeface="Times New Roman (Hebrew)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>
          <a:solidFill>
            <a:schemeClr val="tx1"/>
          </a:solidFill>
          <a:miter lim="800000"/>
          <a:headEnd/>
          <a:tailEnd/>
        </a:ln>
      </a:spPr>
      <a:bodyPr wrap="none" anchor="ctr"/>
      <a:lstStyle>
        <a:defPPr rtl="0" eaLnBrk="1" hangingPunct="1">
          <a:defRPr sz="1400" dirty="0">
            <a:solidFill>
              <a:srgbClr val="6666FF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:a="http://schemas.openxmlformats.org/drawingml/2006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:a="http://schemas.openxmlformats.org/drawingml/2006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rtlCol="0">
        <a:spAutoFit/>
      </a:bodyPr>
      <a:lstStyle>
        <a:defPPr algn="ctr" rtl="0" eaLnBrk="1" hangingPunct="1">
          <a:spcBef>
            <a:spcPts val="0"/>
          </a:spcBef>
          <a:defRPr sz="1800" b="0" dirty="0" err="1" smtClean="0">
            <a:solidFill>
              <a:schemeClr val="tx1"/>
            </a:solidFill>
            <a:latin typeface="+mj-lt"/>
            <a:cs typeface="Arial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b="0" dirty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>
          <a:solidFill>
            <a:schemeClr val="tx1"/>
          </a:solidFill>
          <a:miter lim="800000"/>
          <a:headEnd/>
          <a:tailEnd/>
        </a:ln>
      </a:spPr>
      <a:bodyPr wrap="none" anchor="ctr"/>
      <a:lstStyle>
        <a:defPPr rtl="0" eaLnBrk="1" hangingPunct="1">
          <a:defRPr sz="1400" dirty="0">
            <a:solidFill>
              <a:srgbClr val="6666FF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:a="http://schemas.openxmlformats.org/drawingml/2006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:a="http://schemas.openxmlformats.org/drawingml/2006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algn="ctr" rtl="0" eaLnBrk="1" hangingPunct="1">
          <a:spcBef>
            <a:spcPts val="0"/>
          </a:spcBef>
          <a:defRPr i="1" dirty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Tahoma"/>
        <a:ea typeface=""/>
        <a:cs typeface="Tahoma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DDDDDD"/>
        </a:solidFill>
        <a:ln w="9525">
          <a:noFill/>
          <a:miter lim="800000"/>
          <a:headEnd/>
          <a:tailEnd/>
        </a:ln>
        <a:effectLst>
          <a:outerShdw dist="35921" dir="2700000" algn="ctr" rotWithShape="0">
            <a:schemeClr val="bg2"/>
          </a:outerShdw>
        </a:effectLst>
      </a:spPr>
      <a:bodyPr wrap="none" anchor="ctr"/>
      <a:lstStyle>
        <a:defPPr algn="r" rtl="1">
          <a:defRPr sz="1800" b="0">
            <a:latin typeface="Arial" charset="0"/>
            <a:cs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  <a:extLst>
          <a:ext uri="{909E8E84-426E-40DD-AFC4-6F175D3DCCD1}">
            <a14:hiddenFill xmlns:a14="http://schemas.microsoft.com/office/drawing/2010/main" xmlns:a="http://schemas.openxmlformats.org/drawingml/2006/main" xmlns="">
              <a:solidFill>
                <a:schemeClr val="accent1"/>
              </a:solidFill>
            </a14:hiddenFill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marL="342900" indent="-342900" algn="just" fontAlgn="auto">
          <a:lnSpc>
            <a:spcPct val="200000"/>
          </a:lnSpc>
          <a:spcBef>
            <a:spcPts val="0"/>
          </a:spcBef>
          <a:spcAft>
            <a:spcPts val="0"/>
          </a:spcAft>
          <a:buFont typeface="Wingdings" pitchFamily="2" charset="2"/>
          <a:buChar char="Ø"/>
          <a:defRPr sz="2000" b="0" dirty="0" err="1">
            <a:solidFill>
              <a:srgbClr val="000000"/>
            </a:solidFill>
            <a:latin typeface="Tahoma"/>
            <a:cs typeface="Tahoma"/>
          </a:defRPr>
        </a:defPPr>
      </a:lstStyle>
    </a:tx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800" b="0" dirty="0" smtClean="0"/>
        </a:defPPr>
      </a:lstStyle>
    </a:txDef>
  </a:objectDefaults>
  <a:extraClrSchemeLst/>
</a:theme>
</file>

<file path=ppt/theme/theme2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800" b="0" dirty="0"/>
        </a:defPPr>
      </a:lstStyle>
    </a:txDef>
  </a:objectDefaults>
  <a:extraClrSchemeLst/>
</a:theme>
</file>

<file path=ppt/theme/theme2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 rtl="0">
          <a:defRPr sz="2400" dirty="0">
            <a:solidFill>
              <a:schemeClr val="tx1"/>
            </a:solidFill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>
          <a:solidFill>
            <a:schemeClr val="tx1"/>
          </a:solidFill>
          <a:miter lim="800000"/>
          <a:headEnd/>
          <a:tailEnd/>
        </a:ln>
      </a:spPr>
      <a:bodyPr wrap="none" anchor="ctr"/>
      <a:lstStyle>
        <a:defPPr rtl="0" eaLnBrk="1" hangingPunct="1">
          <a:defRPr sz="1400" dirty="0">
            <a:solidFill>
              <a:srgbClr val="6666FF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:a="http://schemas.openxmlformats.org/drawingml/2006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:a="http://schemas.openxmlformats.org/drawingml/2006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algn="ctr" rtl="0" eaLnBrk="1" hangingPunct="1">
          <a:spcBef>
            <a:spcPts val="0"/>
          </a:spcBef>
          <a:defRPr i="1" dirty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ahoma"/>
        <a:ea typeface=""/>
        <a:cs typeface="Tahoma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>
          <a:solidFill>
            <a:schemeClr val="tx1"/>
          </a:solidFill>
        </a:ln>
        <a:effectLst/>
        <a:ex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defRPr>
        </a:defPPr>
      </a:lstStyle>
    </a:spDef>
    <a:lnDef>
      <a:spPr bwMode="auto">
        <a:noFill/>
        <a:ln w="9525" cap="flat" cmpd="sng" algn="ctr">
          <a:solidFill>
            <a:srgbClr val="FF0000"/>
          </a:solidFill>
          <a:prstDash val="solid"/>
          <a:round/>
          <a:headEnd type="triangl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:a="http://schemas.openxmlformats.org/drawingml/2006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1">
        <a:spAutoFit/>
      </a:bodyPr>
      <a:lstStyle>
        <a:defPPr marL="0" marR="0" indent="0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kern="0" cap="none" spc="0" normalizeH="0" baseline="0" noProof="0" dirty="0" smtClean="0">
            <a:ln>
              <a:noFill/>
            </a:ln>
            <a:solidFill>
              <a:sysClr val="windowText" lastClr="000000"/>
            </a:solidFill>
            <a:effectLst/>
            <a:uLnTx/>
            <a:uFillTx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ahoma"/>
        <a:ea typeface=""/>
        <a:cs typeface="Tahoma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:a="http://schemas.openxmlformats.org/drawingml/2006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:a="http://schemas.openxmlformats.org/drawingml/2006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:a="http://schemas.openxmlformats.org/drawingml/2006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:a="http://schemas.openxmlformats.org/drawingml/2006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Tahoma"/>
        <a:ea typeface=""/>
        <a:cs typeface="Tahoma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:a="http://schemas.openxmlformats.org/drawingml/2006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:a="http://schemas.openxmlformats.org/drawingml/2006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:a="http://schemas.openxmlformats.org/drawingml/2006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:a="http://schemas.openxmlformats.org/drawingml/2006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30747</TotalTime>
  <Words>1486</Words>
  <Application>Microsoft Macintosh PowerPoint</Application>
  <PresentationFormat>Presentación en pantalla (4:3)</PresentationFormat>
  <Paragraphs>445</Paragraphs>
  <Slides>55</Slides>
  <Notes>9</Notes>
  <HiddenSlides>1</HiddenSlides>
  <MMClips>0</MMClips>
  <ScaleCrop>false</ScaleCrop>
  <HeadingPairs>
    <vt:vector size="6" baseType="variant">
      <vt:variant>
        <vt:lpstr>Plantilla de diseño</vt:lpstr>
      </vt:variant>
      <vt:variant>
        <vt:i4>26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55</vt:i4>
      </vt:variant>
    </vt:vector>
  </HeadingPairs>
  <TitlesOfParts>
    <vt:vector size="83" baseType="lpstr">
      <vt:lpstr>1_Default Design</vt:lpstr>
      <vt:lpstr>3_Default Design</vt:lpstr>
      <vt:lpstr>2_Default Design</vt:lpstr>
      <vt:lpstr>4_Default Design</vt:lpstr>
      <vt:lpstr>Blank Presentation</vt:lpstr>
      <vt:lpstr>1_Blank Presentation</vt:lpstr>
      <vt:lpstr>2_Blank Presentation</vt:lpstr>
      <vt:lpstr>Default Design</vt:lpstr>
      <vt:lpstr>5_Office Theme</vt:lpstr>
      <vt:lpstr>3_Blank Presentation</vt:lpstr>
      <vt:lpstr>4_Blank Presentation</vt:lpstr>
      <vt:lpstr>5_Default Design</vt:lpstr>
      <vt:lpstr>6_Default Design</vt:lpstr>
      <vt:lpstr>7_Default Design</vt:lpstr>
      <vt:lpstr>8_Default Design</vt:lpstr>
      <vt:lpstr>9_Default Design</vt:lpstr>
      <vt:lpstr>5_Blank Presentation</vt:lpstr>
      <vt:lpstr>10_Default Design</vt:lpstr>
      <vt:lpstr>1_Office Theme</vt:lpstr>
      <vt:lpstr>2_Office Theme</vt:lpstr>
      <vt:lpstr>3_Office Theme</vt:lpstr>
      <vt:lpstr>6_Office Theme</vt:lpstr>
      <vt:lpstr>blank</vt:lpstr>
      <vt:lpstr>15_Default Design</vt:lpstr>
      <vt:lpstr>16_Default Design</vt:lpstr>
      <vt:lpstr>17_Default Design</vt:lpstr>
      <vt:lpstr>Equation</vt:lpstr>
      <vt:lpstr>משוואה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what  started  it… in a Si MOSFET</vt:lpstr>
      <vt:lpstr>Diapositiva 18</vt:lpstr>
      <vt:lpstr>continued with… in a GaAs MODFET</vt:lpstr>
      <vt:lpstr>Diapositiva 20</vt:lpstr>
      <vt:lpstr>Diapositiva 21</vt:lpstr>
      <vt:lpstr>Diapositiva 22</vt:lpstr>
      <vt:lpstr>gauge invariance,  =1/3…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inter-channel…</vt:lpstr>
      <vt:lpstr>electronic beam splitter</vt:lpstr>
      <vt:lpstr>preferential backscattering of edge channels</vt:lpstr>
      <vt:lpstr>Diapositiva 37</vt:lpstr>
      <vt:lpstr>Diapositiva 38</vt:lpstr>
      <vt:lpstr>it started with - noise in vacuum tubes</vt:lpstr>
      <vt:lpstr>classical shot noise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experimental setup</vt:lpstr>
      <vt:lpstr>Diapositiva 48</vt:lpstr>
      <vt:lpstr>partitioning also the ‘cold channel’</vt:lpstr>
      <vt:lpstr>Diapositiva 50</vt:lpstr>
      <vt:lpstr>intra-channel…</vt:lpstr>
      <vt:lpstr>Diapositiva 52</vt:lpstr>
      <vt:lpstr>Diapositiva 53</vt:lpstr>
      <vt:lpstr>Diapositiva 54</vt:lpstr>
      <vt:lpstr>Diapositiva 55</vt:lpstr>
    </vt:vector>
  </TitlesOfParts>
  <Company>Weizamnn Institute of Science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</dc:creator>
  <cp:lastModifiedBy>MacBook</cp:lastModifiedBy>
  <cp:revision>1104</cp:revision>
  <cp:lastPrinted>2015-03-15T10:10:30Z</cp:lastPrinted>
  <dcterms:created xsi:type="dcterms:W3CDTF">2015-04-22T10:41:13Z</dcterms:created>
  <dcterms:modified xsi:type="dcterms:W3CDTF">2015-04-22T10:43:12Z</dcterms:modified>
</cp:coreProperties>
</file>